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 id="2147483695" r:id="rId2"/>
    <p:sldMasterId id="2147483808" r:id="rId3"/>
  </p:sldMasterIdLst>
  <p:notesMasterIdLst>
    <p:notesMasterId r:id="rId43"/>
  </p:notesMasterIdLst>
  <p:sldIdLst>
    <p:sldId id="269" r:id="rId4"/>
    <p:sldId id="260" r:id="rId5"/>
    <p:sldId id="261" r:id="rId6"/>
    <p:sldId id="841" r:id="rId7"/>
    <p:sldId id="320" r:id="rId8"/>
    <p:sldId id="321" r:id="rId9"/>
    <p:sldId id="316" r:id="rId10"/>
    <p:sldId id="323" r:id="rId11"/>
    <p:sldId id="324" r:id="rId12"/>
    <p:sldId id="325" r:id="rId13"/>
    <p:sldId id="326" r:id="rId14"/>
    <p:sldId id="327" r:id="rId15"/>
    <p:sldId id="330" r:id="rId16"/>
    <p:sldId id="331" r:id="rId17"/>
    <p:sldId id="842" r:id="rId18"/>
    <p:sldId id="843" r:id="rId19"/>
    <p:sldId id="844" r:id="rId20"/>
    <p:sldId id="845" r:id="rId21"/>
    <p:sldId id="846" r:id="rId22"/>
    <p:sldId id="847" r:id="rId23"/>
    <p:sldId id="312" r:id="rId24"/>
    <p:sldId id="848" r:id="rId25"/>
    <p:sldId id="849" r:id="rId26"/>
    <p:sldId id="268" r:id="rId27"/>
    <p:sldId id="850" r:id="rId28"/>
    <p:sldId id="270" r:id="rId29"/>
    <p:sldId id="271" r:id="rId30"/>
    <p:sldId id="274" r:id="rId31"/>
    <p:sldId id="275" r:id="rId32"/>
    <p:sldId id="276" r:id="rId33"/>
    <p:sldId id="277" r:id="rId34"/>
    <p:sldId id="278" r:id="rId35"/>
    <p:sldId id="328" r:id="rId36"/>
    <p:sldId id="329" r:id="rId37"/>
    <p:sldId id="851" r:id="rId38"/>
    <p:sldId id="295" r:id="rId39"/>
    <p:sldId id="279" r:id="rId40"/>
    <p:sldId id="852" r:id="rId41"/>
    <p:sldId id="300" r:id="rId4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F80206-64F6-4FF9-89A4-EDF4629471F9}" type="datetimeFigureOut">
              <a:rPr lang="it-IT" smtClean="0"/>
              <a:t>24/12/2019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CFFE6A-F8F0-4DD6-979D-F4AF6FF646DF}" type="slidenum">
              <a:rPr lang="it-IT" smtClean="0"/>
              <a:t>‹N›</a:t>
            </a:fld>
            <a:endParaRPr lang="it-IT"/>
          </a:p>
        </p:txBody>
      </p:sp>
    </p:spTree>
    <p:extLst>
      <p:ext uri="{BB962C8B-B14F-4D97-AF65-F5344CB8AC3E}">
        <p14:creationId xmlns:p14="http://schemas.microsoft.com/office/powerpoint/2010/main" val="4027548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E1E99F27-E694-4C80-8ED7-E835DC3747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E9453C5-24CD-42D9-9643-854CB61D31E5}" type="slidenum">
              <a:rPr lang="it-IT" altLang="it-IT"/>
              <a:pPr>
                <a:spcBef>
                  <a:spcPct val="0"/>
                </a:spcBef>
              </a:pPr>
              <a:t>4</a:t>
            </a:fld>
            <a:endParaRPr lang="it-IT" altLang="it-IT"/>
          </a:p>
        </p:txBody>
      </p:sp>
      <p:sp>
        <p:nvSpPr>
          <p:cNvPr id="4099" name="Rectangle 2">
            <a:extLst>
              <a:ext uri="{FF2B5EF4-FFF2-40B4-BE49-F238E27FC236}">
                <a16:creationId xmlns:a16="http://schemas.microsoft.com/office/drawing/2014/main" id="{1FB3F1A3-4610-45F4-920C-F108F77715A7}"/>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DA53EE16-0428-4948-9B04-5698C57BB3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8A15CF41-41CD-4937-A77A-F396829A7E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93A51B2-C968-42D1-83C5-A7C366C9E26B}" type="slidenum">
              <a:rPr lang="it-IT" altLang="it-IT"/>
              <a:pPr>
                <a:spcBef>
                  <a:spcPct val="0"/>
                </a:spcBef>
              </a:pPr>
              <a:t>23</a:t>
            </a:fld>
            <a:endParaRPr lang="it-IT" altLang="it-IT"/>
          </a:p>
        </p:txBody>
      </p:sp>
      <p:sp>
        <p:nvSpPr>
          <p:cNvPr id="32771" name="Rectangle 2">
            <a:extLst>
              <a:ext uri="{FF2B5EF4-FFF2-40B4-BE49-F238E27FC236}">
                <a16:creationId xmlns:a16="http://schemas.microsoft.com/office/drawing/2014/main" id="{4FF2BF5B-9E06-41F6-BC81-99B5B45A2FDD}"/>
              </a:ext>
            </a:extLst>
          </p:cNvPr>
          <p:cNvSpPr>
            <a:spLocks noGrp="1" noRot="1" noChangeAspect="1" noChangeArrowheads="1" noTextEdit="1"/>
          </p:cNvSpPr>
          <p:nvPr>
            <p:ph type="sldImg"/>
          </p:nvPr>
        </p:nvSpPr>
        <p:spPr>
          <a:xfrm>
            <a:off x="582613" y="798513"/>
            <a:ext cx="5692775" cy="3203575"/>
          </a:xfrm>
          <a:ln/>
        </p:spPr>
      </p:sp>
      <p:sp>
        <p:nvSpPr>
          <p:cNvPr id="32772" name="Rectangle 3">
            <a:extLst>
              <a:ext uri="{FF2B5EF4-FFF2-40B4-BE49-F238E27FC236}">
                <a16:creationId xmlns:a16="http://schemas.microsoft.com/office/drawing/2014/main" id="{D4CFF5F2-C12D-403D-8666-88AA425F4F90}"/>
              </a:ext>
            </a:extLst>
          </p:cNvPr>
          <p:cNvSpPr>
            <a:spLocks noGrp="1" noChangeArrowheads="1"/>
          </p:cNvSpPr>
          <p:nvPr>
            <p:ph type="body" idx="1"/>
          </p:nvPr>
        </p:nvSpPr>
        <p:spPr>
          <a:xfrm>
            <a:off x="914400" y="4346575"/>
            <a:ext cx="5029200" cy="3848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7DCF4AB6-A905-4DCB-BDF4-C1472B5662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A9C618E-44F2-4054-B0AD-6C888C694239}" type="slidenum">
              <a:rPr lang="it-IT" altLang="it-IT"/>
              <a:pPr>
                <a:spcBef>
                  <a:spcPct val="0"/>
                </a:spcBef>
              </a:pPr>
              <a:t>24</a:t>
            </a:fld>
            <a:endParaRPr lang="it-IT" altLang="it-IT"/>
          </a:p>
        </p:txBody>
      </p:sp>
      <p:sp>
        <p:nvSpPr>
          <p:cNvPr id="34819" name="Rectangle 2">
            <a:extLst>
              <a:ext uri="{FF2B5EF4-FFF2-40B4-BE49-F238E27FC236}">
                <a16:creationId xmlns:a16="http://schemas.microsoft.com/office/drawing/2014/main" id="{0569969B-9F8B-415E-AE60-F651ACEC5ED3}"/>
              </a:ext>
            </a:extLst>
          </p:cNvPr>
          <p:cNvSpPr>
            <a:spLocks noGrp="1" noRot="1" noChangeAspect="1" noChangeArrowheads="1" noTextEdit="1"/>
          </p:cNvSpPr>
          <p:nvPr>
            <p:ph type="sldImg"/>
          </p:nvPr>
        </p:nvSpPr>
        <p:spPr>
          <a:xfrm>
            <a:off x="582613" y="798513"/>
            <a:ext cx="5692775" cy="3203575"/>
          </a:xfrm>
          <a:ln/>
        </p:spPr>
      </p:sp>
      <p:sp>
        <p:nvSpPr>
          <p:cNvPr id="34820" name="Rectangle 3">
            <a:extLst>
              <a:ext uri="{FF2B5EF4-FFF2-40B4-BE49-F238E27FC236}">
                <a16:creationId xmlns:a16="http://schemas.microsoft.com/office/drawing/2014/main" id="{DEB98A11-4D1D-4AB7-8970-DD1E610DBA01}"/>
              </a:ext>
            </a:extLst>
          </p:cNvPr>
          <p:cNvSpPr>
            <a:spLocks noGrp="1" noChangeArrowheads="1"/>
          </p:cNvSpPr>
          <p:nvPr>
            <p:ph type="body" idx="1"/>
          </p:nvPr>
        </p:nvSpPr>
        <p:spPr>
          <a:xfrm>
            <a:off x="914400" y="4346575"/>
            <a:ext cx="5029200" cy="3848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E43093EE-C0D8-4EFC-BA5B-8BA4F7A1D7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AA69216-6764-4ECF-A672-42C1D85D9911}" type="slidenum">
              <a:rPr lang="it-IT" altLang="it-IT"/>
              <a:pPr>
                <a:spcBef>
                  <a:spcPct val="0"/>
                </a:spcBef>
              </a:pPr>
              <a:t>25</a:t>
            </a:fld>
            <a:endParaRPr lang="it-IT" altLang="it-IT"/>
          </a:p>
        </p:txBody>
      </p:sp>
      <p:sp>
        <p:nvSpPr>
          <p:cNvPr id="36867" name="Rectangle 2">
            <a:extLst>
              <a:ext uri="{FF2B5EF4-FFF2-40B4-BE49-F238E27FC236}">
                <a16:creationId xmlns:a16="http://schemas.microsoft.com/office/drawing/2014/main" id="{70576586-D833-4C2B-86AF-19A63AFAE29E}"/>
              </a:ext>
            </a:extLst>
          </p:cNvPr>
          <p:cNvSpPr>
            <a:spLocks noGrp="1" noRot="1" noChangeAspect="1" noChangeArrowheads="1" noTextEdit="1"/>
          </p:cNvSpPr>
          <p:nvPr>
            <p:ph type="sldImg"/>
          </p:nvPr>
        </p:nvSpPr>
        <p:spPr>
          <a:xfrm>
            <a:off x="582613" y="798513"/>
            <a:ext cx="5692775" cy="3203575"/>
          </a:xfrm>
          <a:ln/>
        </p:spPr>
      </p:sp>
      <p:sp>
        <p:nvSpPr>
          <p:cNvPr id="36868" name="Rectangle 3">
            <a:extLst>
              <a:ext uri="{FF2B5EF4-FFF2-40B4-BE49-F238E27FC236}">
                <a16:creationId xmlns:a16="http://schemas.microsoft.com/office/drawing/2014/main" id="{33B8DA54-338D-4665-9E98-8517F0652A78}"/>
              </a:ext>
            </a:extLst>
          </p:cNvPr>
          <p:cNvSpPr>
            <a:spLocks noGrp="1" noChangeArrowheads="1"/>
          </p:cNvSpPr>
          <p:nvPr>
            <p:ph type="body" idx="1"/>
          </p:nvPr>
        </p:nvSpPr>
        <p:spPr>
          <a:xfrm>
            <a:off x="914400" y="4346575"/>
            <a:ext cx="5029200" cy="3848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E1B638BB-E387-449A-8C7C-16B34E208E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67E1D86-05EA-4DB0-83BD-5D2E96EC665D}" type="slidenum">
              <a:rPr lang="it-IT" altLang="it-IT"/>
              <a:pPr>
                <a:spcBef>
                  <a:spcPct val="0"/>
                </a:spcBef>
              </a:pPr>
              <a:t>26</a:t>
            </a:fld>
            <a:endParaRPr lang="it-IT" altLang="it-IT"/>
          </a:p>
        </p:txBody>
      </p:sp>
      <p:sp>
        <p:nvSpPr>
          <p:cNvPr id="38915" name="Rectangle 2">
            <a:extLst>
              <a:ext uri="{FF2B5EF4-FFF2-40B4-BE49-F238E27FC236}">
                <a16:creationId xmlns:a16="http://schemas.microsoft.com/office/drawing/2014/main" id="{FD18127A-3388-4B9A-87CC-258A92E83687}"/>
              </a:ext>
            </a:extLst>
          </p:cNvPr>
          <p:cNvSpPr>
            <a:spLocks noGrp="1" noRot="1" noChangeAspect="1" noChangeArrowheads="1" noTextEdit="1"/>
          </p:cNvSpPr>
          <p:nvPr>
            <p:ph type="sldImg"/>
          </p:nvPr>
        </p:nvSpPr>
        <p:spPr>
          <a:xfrm>
            <a:off x="582613" y="798513"/>
            <a:ext cx="5692775" cy="3203575"/>
          </a:xfrm>
          <a:ln/>
        </p:spPr>
      </p:sp>
      <p:sp>
        <p:nvSpPr>
          <p:cNvPr id="38916" name="Rectangle 3">
            <a:extLst>
              <a:ext uri="{FF2B5EF4-FFF2-40B4-BE49-F238E27FC236}">
                <a16:creationId xmlns:a16="http://schemas.microsoft.com/office/drawing/2014/main" id="{E77B89FF-7E92-42EE-8A3E-E155AF586B23}"/>
              </a:ext>
            </a:extLst>
          </p:cNvPr>
          <p:cNvSpPr>
            <a:spLocks noGrp="1" noChangeArrowheads="1"/>
          </p:cNvSpPr>
          <p:nvPr>
            <p:ph type="body" idx="1"/>
          </p:nvPr>
        </p:nvSpPr>
        <p:spPr>
          <a:xfrm>
            <a:off x="914400" y="4346575"/>
            <a:ext cx="5029200" cy="3848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D7EFE10B-3A6B-41C4-843C-929FBAE125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FCB3B08-87F2-4045-9843-19BC354FE18E}" type="slidenum">
              <a:rPr lang="it-IT" altLang="it-IT"/>
              <a:pPr>
                <a:spcBef>
                  <a:spcPct val="0"/>
                </a:spcBef>
              </a:pPr>
              <a:t>27</a:t>
            </a:fld>
            <a:endParaRPr lang="it-IT" altLang="it-IT"/>
          </a:p>
        </p:txBody>
      </p:sp>
      <p:sp>
        <p:nvSpPr>
          <p:cNvPr id="40963" name="Rectangle 2">
            <a:extLst>
              <a:ext uri="{FF2B5EF4-FFF2-40B4-BE49-F238E27FC236}">
                <a16:creationId xmlns:a16="http://schemas.microsoft.com/office/drawing/2014/main" id="{7FFBB14D-0D0A-4A94-B1E4-13373843FE29}"/>
              </a:ext>
            </a:extLst>
          </p:cNvPr>
          <p:cNvSpPr>
            <a:spLocks noGrp="1" noRot="1" noChangeAspect="1" noChangeArrowheads="1" noTextEdit="1"/>
          </p:cNvSpPr>
          <p:nvPr>
            <p:ph type="sldImg"/>
          </p:nvPr>
        </p:nvSpPr>
        <p:spPr>
          <a:xfrm>
            <a:off x="582613" y="798513"/>
            <a:ext cx="5692775" cy="3203575"/>
          </a:xfrm>
          <a:ln/>
        </p:spPr>
      </p:sp>
      <p:sp>
        <p:nvSpPr>
          <p:cNvPr id="40964" name="Rectangle 3">
            <a:extLst>
              <a:ext uri="{FF2B5EF4-FFF2-40B4-BE49-F238E27FC236}">
                <a16:creationId xmlns:a16="http://schemas.microsoft.com/office/drawing/2014/main" id="{70801523-194B-47BC-8191-75CA16F8E9DE}"/>
              </a:ext>
            </a:extLst>
          </p:cNvPr>
          <p:cNvSpPr>
            <a:spLocks noGrp="1" noChangeArrowheads="1"/>
          </p:cNvSpPr>
          <p:nvPr>
            <p:ph type="body" idx="1"/>
          </p:nvPr>
        </p:nvSpPr>
        <p:spPr>
          <a:xfrm>
            <a:off x="914400" y="4346575"/>
            <a:ext cx="5029200" cy="3848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1B15B174-6F39-4054-9C47-6C41F05A9B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6828479-8695-4D86-8D4F-B6B1680848CD}" type="slidenum">
              <a:rPr lang="it-IT" altLang="it-IT"/>
              <a:pPr>
                <a:spcBef>
                  <a:spcPct val="0"/>
                </a:spcBef>
              </a:pPr>
              <a:t>28</a:t>
            </a:fld>
            <a:endParaRPr lang="it-IT" altLang="it-IT"/>
          </a:p>
        </p:txBody>
      </p:sp>
      <p:sp>
        <p:nvSpPr>
          <p:cNvPr id="43011" name="Rectangle 2">
            <a:extLst>
              <a:ext uri="{FF2B5EF4-FFF2-40B4-BE49-F238E27FC236}">
                <a16:creationId xmlns:a16="http://schemas.microsoft.com/office/drawing/2014/main" id="{18497439-666B-4970-AB14-07430D1B5D75}"/>
              </a:ext>
            </a:extLst>
          </p:cNvPr>
          <p:cNvSpPr>
            <a:spLocks noGrp="1" noRot="1" noChangeAspect="1" noChangeArrowheads="1" noTextEdit="1"/>
          </p:cNvSpPr>
          <p:nvPr>
            <p:ph type="sldImg"/>
          </p:nvPr>
        </p:nvSpPr>
        <p:spPr>
          <a:xfrm>
            <a:off x="582613" y="798513"/>
            <a:ext cx="5692775" cy="3203575"/>
          </a:xfrm>
          <a:ln/>
        </p:spPr>
      </p:sp>
      <p:sp>
        <p:nvSpPr>
          <p:cNvPr id="43012" name="Rectangle 3">
            <a:extLst>
              <a:ext uri="{FF2B5EF4-FFF2-40B4-BE49-F238E27FC236}">
                <a16:creationId xmlns:a16="http://schemas.microsoft.com/office/drawing/2014/main" id="{5269C6D9-3AD4-49DC-A390-0065745FD2B4}"/>
              </a:ext>
            </a:extLst>
          </p:cNvPr>
          <p:cNvSpPr>
            <a:spLocks noGrp="1" noChangeArrowheads="1"/>
          </p:cNvSpPr>
          <p:nvPr>
            <p:ph type="body" idx="1"/>
          </p:nvPr>
        </p:nvSpPr>
        <p:spPr>
          <a:xfrm>
            <a:off x="914400" y="4346575"/>
            <a:ext cx="5029200" cy="3848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3921534C-F7B0-4C09-9872-9C5F22D38B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C85BA2-93A9-438A-9C05-92CCC149CF55}" type="slidenum">
              <a:rPr lang="it-IT" altLang="it-IT"/>
              <a:pPr>
                <a:spcBef>
                  <a:spcPct val="0"/>
                </a:spcBef>
              </a:pPr>
              <a:t>29</a:t>
            </a:fld>
            <a:endParaRPr lang="it-IT" altLang="it-IT"/>
          </a:p>
        </p:txBody>
      </p:sp>
      <p:sp>
        <p:nvSpPr>
          <p:cNvPr id="45059" name="Rectangle 2">
            <a:extLst>
              <a:ext uri="{FF2B5EF4-FFF2-40B4-BE49-F238E27FC236}">
                <a16:creationId xmlns:a16="http://schemas.microsoft.com/office/drawing/2014/main" id="{E78FD748-E6F0-47B9-8F8F-AED061C978F4}"/>
              </a:ext>
            </a:extLst>
          </p:cNvPr>
          <p:cNvSpPr>
            <a:spLocks noGrp="1" noRot="1" noChangeAspect="1" noChangeArrowheads="1" noTextEdit="1"/>
          </p:cNvSpPr>
          <p:nvPr>
            <p:ph type="sldImg"/>
          </p:nvPr>
        </p:nvSpPr>
        <p:spPr>
          <a:xfrm>
            <a:off x="582613" y="798513"/>
            <a:ext cx="5692775" cy="3203575"/>
          </a:xfrm>
          <a:ln/>
        </p:spPr>
      </p:sp>
      <p:sp>
        <p:nvSpPr>
          <p:cNvPr id="45060" name="Rectangle 3">
            <a:extLst>
              <a:ext uri="{FF2B5EF4-FFF2-40B4-BE49-F238E27FC236}">
                <a16:creationId xmlns:a16="http://schemas.microsoft.com/office/drawing/2014/main" id="{8D16B7C7-8230-4DC6-8B30-3C1314578E64}"/>
              </a:ext>
            </a:extLst>
          </p:cNvPr>
          <p:cNvSpPr>
            <a:spLocks noGrp="1" noChangeArrowheads="1"/>
          </p:cNvSpPr>
          <p:nvPr>
            <p:ph type="body" idx="1"/>
          </p:nvPr>
        </p:nvSpPr>
        <p:spPr>
          <a:xfrm>
            <a:off x="914400" y="4346575"/>
            <a:ext cx="5029200" cy="3848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668E34ED-E4AB-443F-A981-725305627F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719F088-DA98-4B74-8A61-69513E132499}" type="slidenum">
              <a:rPr lang="it-IT" altLang="it-IT"/>
              <a:pPr>
                <a:spcBef>
                  <a:spcPct val="0"/>
                </a:spcBef>
              </a:pPr>
              <a:t>30</a:t>
            </a:fld>
            <a:endParaRPr lang="it-IT" altLang="it-IT"/>
          </a:p>
        </p:txBody>
      </p:sp>
      <p:sp>
        <p:nvSpPr>
          <p:cNvPr id="47107" name="Rectangle 2">
            <a:extLst>
              <a:ext uri="{FF2B5EF4-FFF2-40B4-BE49-F238E27FC236}">
                <a16:creationId xmlns:a16="http://schemas.microsoft.com/office/drawing/2014/main" id="{6545F61F-ADFD-4E7D-847C-2A4CF622B7CE}"/>
              </a:ext>
            </a:extLst>
          </p:cNvPr>
          <p:cNvSpPr>
            <a:spLocks noGrp="1" noRot="1" noChangeAspect="1" noChangeArrowheads="1" noTextEdit="1"/>
          </p:cNvSpPr>
          <p:nvPr>
            <p:ph type="sldImg"/>
          </p:nvPr>
        </p:nvSpPr>
        <p:spPr>
          <a:xfrm>
            <a:off x="582613" y="798513"/>
            <a:ext cx="5692775" cy="3203575"/>
          </a:xfrm>
          <a:ln/>
        </p:spPr>
      </p:sp>
      <p:sp>
        <p:nvSpPr>
          <p:cNvPr id="47108" name="Rectangle 3">
            <a:extLst>
              <a:ext uri="{FF2B5EF4-FFF2-40B4-BE49-F238E27FC236}">
                <a16:creationId xmlns:a16="http://schemas.microsoft.com/office/drawing/2014/main" id="{FFBC1E71-196B-4E50-A323-5EB764240E2E}"/>
              </a:ext>
            </a:extLst>
          </p:cNvPr>
          <p:cNvSpPr>
            <a:spLocks noGrp="1" noChangeArrowheads="1"/>
          </p:cNvSpPr>
          <p:nvPr>
            <p:ph type="body" idx="1"/>
          </p:nvPr>
        </p:nvSpPr>
        <p:spPr>
          <a:xfrm>
            <a:off x="914400" y="4346575"/>
            <a:ext cx="5029200" cy="3848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D1A09047-FDC7-4AF5-85D0-57F7FB4D9E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375CFD9-4B6B-4E65-9825-D9DB6C496B00}" type="slidenum">
              <a:rPr lang="it-IT" altLang="it-IT"/>
              <a:pPr>
                <a:spcBef>
                  <a:spcPct val="0"/>
                </a:spcBef>
              </a:pPr>
              <a:t>31</a:t>
            </a:fld>
            <a:endParaRPr lang="it-IT" altLang="it-IT"/>
          </a:p>
        </p:txBody>
      </p:sp>
      <p:sp>
        <p:nvSpPr>
          <p:cNvPr id="49155" name="Rectangle 2">
            <a:extLst>
              <a:ext uri="{FF2B5EF4-FFF2-40B4-BE49-F238E27FC236}">
                <a16:creationId xmlns:a16="http://schemas.microsoft.com/office/drawing/2014/main" id="{77DE5FBC-E19A-4ED6-9F8C-D7BAB3E3896F}"/>
              </a:ext>
            </a:extLst>
          </p:cNvPr>
          <p:cNvSpPr>
            <a:spLocks noGrp="1" noRot="1" noChangeAspect="1" noChangeArrowheads="1" noTextEdit="1"/>
          </p:cNvSpPr>
          <p:nvPr>
            <p:ph type="sldImg"/>
          </p:nvPr>
        </p:nvSpPr>
        <p:spPr>
          <a:xfrm>
            <a:off x="582613" y="798513"/>
            <a:ext cx="5692775" cy="3203575"/>
          </a:xfrm>
          <a:ln/>
        </p:spPr>
      </p:sp>
      <p:sp>
        <p:nvSpPr>
          <p:cNvPr id="49156" name="Rectangle 3">
            <a:extLst>
              <a:ext uri="{FF2B5EF4-FFF2-40B4-BE49-F238E27FC236}">
                <a16:creationId xmlns:a16="http://schemas.microsoft.com/office/drawing/2014/main" id="{494701CA-C8DE-467B-A618-E6722877A7AA}"/>
              </a:ext>
            </a:extLst>
          </p:cNvPr>
          <p:cNvSpPr>
            <a:spLocks noGrp="1" noChangeArrowheads="1"/>
          </p:cNvSpPr>
          <p:nvPr>
            <p:ph type="body" idx="1"/>
          </p:nvPr>
        </p:nvSpPr>
        <p:spPr>
          <a:xfrm>
            <a:off x="914400" y="4346575"/>
            <a:ext cx="5029200" cy="3848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28C264B6-0F87-44AD-8822-B842BEDA5D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C3690EC-6992-4137-AC3E-07D1C7FF0F88}" type="slidenum">
              <a:rPr lang="it-IT" altLang="it-IT"/>
              <a:pPr>
                <a:spcBef>
                  <a:spcPct val="0"/>
                </a:spcBef>
              </a:pPr>
              <a:t>32</a:t>
            </a:fld>
            <a:endParaRPr lang="it-IT" altLang="it-IT"/>
          </a:p>
        </p:txBody>
      </p:sp>
      <p:sp>
        <p:nvSpPr>
          <p:cNvPr id="51203" name="Rectangle 2">
            <a:extLst>
              <a:ext uri="{FF2B5EF4-FFF2-40B4-BE49-F238E27FC236}">
                <a16:creationId xmlns:a16="http://schemas.microsoft.com/office/drawing/2014/main" id="{5BF7E1F3-7265-4170-B66C-17B40BB820F7}"/>
              </a:ext>
            </a:extLst>
          </p:cNvPr>
          <p:cNvSpPr>
            <a:spLocks noGrp="1" noRot="1" noChangeAspect="1" noChangeArrowheads="1" noTextEdit="1"/>
          </p:cNvSpPr>
          <p:nvPr>
            <p:ph type="sldImg"/>
          </p:nvPr>
        </p:nvSpPr>
        <p:spPr>
          <a:xfrm>
            <a:off x="582613" y="798513"/>
            <a:ext cx="5692775" cy="3203575"/>
          </a:xfrm>
          <a:ln/>
        </p:spPr>
      </p:sp>
      <p:sp>
        <p:nvSpPr>
          <p:cNvPr id="51204" name="Rectangle 3">
            <a:extLst>
              <a:ext uri="{FF2B5EF4-FFF2-40B4-BE49-F238E27FC236}">
                <a16:creationId xmlns:a16="http://schemas.microsoft.com/office/drawing/2014/main" id="{219BB764-44E1-4417-95E4-3B24B2761146}"/>
              </a:ext>
            </a:extLst>
          </p:cNvPr>
          <p:cNvSpPr>
            <a:spLocks noGrp="1" noChangeArrowheads="1"/>
          </p:cNvSpPr>
          <p:nvPr>
            <p:ph type="body" idx="1"/>
          </p:nvPr>
        </p:nvSpPr>
        <p:spPr>
          <a:xfrm>
            <a:off x="914400" y="4346575"/>
            <a:ext cx="5029200" cy="3848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409F3946-6007-408D-AD59-EF4C141254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98D5CA-0066-48AB-9012-53100539F66D}" type="slidenum">
              <a:rPr lang="it-IT" altLang="it-IT"/>
              <a:pPr>
                <a:spcBef>
                  <a:spcPct val="0"/>
                </a:spcBef>
              </a:pPr>
              <a:t>7</a:t>
            </a:fld>
            <a:endParaRPr lang="it-IT" altLang="it-IT"/>
          </a:p>
        </p:txBody>
      </p:sp>
      <p:sp>
        <p:nvSpPr>
          <p:cNvPr id="8195" name="Rectangle 2">
            <a:extLst>
              <a:ext uri="{FF2B5EF4-FFF2-40B4-BE49-F238E27FC236}">
                <a16:creationId xmlns:a16="http://schemas.microsoft.com/office/drawing/2014/main" id="{874B763C-8F18-4D0F-AE0C-4C1F98B50615}"/>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3B2A56C3-E570-4C17-94E8-7160717F96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66606983-75C2-4845-8305-1ACEEF8892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FE753F1-F20A-4B97-A9EA-F0D9DCA504C8}" type="slidenum">
              <a:rPr lang="it-IT" altLang="it-IT"/>
              <a:pPr>
                <a:spcBef>
                  <a:spcPct val="0"/>
                </a:spcBef>
              </a:pPr>
              <a:t>35</a:t>
            </a:fld>
            <a:endParaRPr lang="it-IT" altLang="it-IT"/>
          </a:p>
        </p:txBody>
      </p:sp>
      <p:sp>
        <p:nvSpPr>
          <p:cNvPr id="55299" name="Rectangle 2">
            <a:extLst>
              <a:ext uri="{FF2B5EF4-FFF2-40B4-BE49-F238E27FC236}">
                <a16:creationId xmlns:a16="http://schemas.microsoft.com/office/drawing/2014/main" id="{638D6463-5434-46DB-9346-4287277A34AE}"/>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35AE26B6-3DEA-4505-AEED-B2F1F47922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4D7C3303-6422-4C5D-B40D-34A371A928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E30117E-7E72-4DD7-BCD7-D4D1AB45E1BB}" type="slidenum">
              <a:rPr lang="it-IT" altLang="it-IT"/>
              <a:pPr>
                <a:spcBef>
                  <a:spcPct val="0"/>
                </a:spcBef>
              </a:pPr>
              <a:t>36</a:t>
            </a:fld>
            <a:endParaRPr lang="it-IT" altLang="it-IT"/>
          </a:p>
        </p:txBody>
      </p:sp>
      <p:sp>
        <p:nvSpPr>
          <p:cNvPr id="57347" name="Rectangle 2">
            <a:extLst>
              <a:ext uri="{FF2B5EF4-FFF2-40B4-BE49-F238E27FC236}">
                <a16:creationId xmlns:a16="http://schemas.microsoft.com/office/drawing/2014/main" id="{B0263EEE-978B-465A-A43E-4CB2E7D87935}"/>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997C86B-71AC-4F33-9638-9C79B84B81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569F5A39-88BD-4086-9602-8658C6250A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3C18080-F16D-4E51-A6DB-5BCC30E7ED4C}" type="slidenum">
              <a:rPr lang="it-IT" altLang="it-IT"/>
              <a:pPr>
                <a:spcBef>
                  <a:spcPct val="0"/>
                </a:spcBef>
              </a:pPr>
              <a:t>37</a:t>
            </a:fld>
            <a:endParaRPr lang="it-IT" altLang="it-IT"/>
          </a:p>
        </p:txBody>
      </p:sp>
      <p:sp>
        <p:nvSpPr>
          <p:cNvPr id="59395" name="Rectangle 2">
            <a:extLst>
              <a:ext uri="{FF2B5EF4-FFF2-40B4-BE49-F238E27FC236}">
                <a16:creationId xmlns:a16="http://schemas.microsoft.com/office/drawing/2014/main" id="{A71ABBA4-8D23-4560-B7E7-906271467C85}"/>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280B84F5-3D91-4F64-B3DB-97E2E8E042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4A78C5AD-0560-4682-AE51-C62948B290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6CBAD7-B1AB-4E11-902B-F241FD996698}" type="slidenum">
              <a:rPr lang="it-IT" altLang="it-IT"/>
              <a:pPr>
                <a:spcBef>
                  <a:spcPct val="0"/>
                </a:spcBef>
              </a:pPr>
              <a:t>38</a:t>
            </a:fld>
            <a:endParaRPr lang="it-IT" altLang="it-IT"/>
          </a:p>
        </p:txBody>
      </p:sp>
      <p:sp>
        <p:nvSpPr>
          <p:cNvPr id="61443" name="Rectangle 2">
            <a:extLst>
              <a:ext uri="{FF2B5EF4-FFF2-40B4-BE49-F238E27FC236}">
                <a16:creationId xmlns:a16="http://schemas.microsoft.com/office/drawing/2014/main" id="{6E73E8A7-1C05-4DB0-9E65-2DCEE0A1632B}"/>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51664708-8592-49FA-8219-4DC7F41F2E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38F321BD-B82B-43F2-A8E5-D296F01871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128427-4170-40C5-BA1C-B121C6E4CAC2}" type="slidenum">
              <a:rPr lang="it-IT" altLang="it-IT"/>
              <a:pPr>
                <a:spcBef>
                  <a:spcPct val="0"/>
                </a:spcBef>
              </a:pPr>
              <a:t>39</a:t>
            </a:fld>
            <a:endParaRPr lang="it-IT" altLang="it-IT"/>
          </a:p>
        </p:txBody>
      </p:sp>
      <p:sp>
        <p:nvSpPr>
          <p:cNvPr id="63491" name="Rectangle 2">
            <a:extLst>
              <a:ext uri="{FF2B5EF4-FFF2-40B4-BE49-F238E27FC236}">
                <a16:creationId xmlns:a16="http://schemas.microsoft.com/office/drawing/2014/main" id="{AC59A0D8-A634-4BE3-9926-F6CC13A2F7AE}"/>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58257286-3146-49E9-84E0-6B19D6F5CD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C22BFA6E-6D5F-417D-B435-3E329C15A8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D132014-8107-40E5-9E32-F4EDA6E0BE2B}" type="slidenum">
              <a:rPr lang="it-IT" altLang="it-IT"/>
              <a:pPr>
                <a:spcBef>
                  <a:spcPct val="0"/>
                </a:spcBef>
              </a:pPr>
              <a:t>15</a:t>
            </a:fld>
            <a:endParaRPr lang="it-IT" altLang="it-IT"/>
          </a:p>
        </p:txBody>
      </p:sp>
      <p:sp>
        <p:nvSpPr>
          <p:cNvPr id="17411" name="Rectangle 2">
            <a:extLst>
              <a:ext uri="{FF2B5EF4-FFF2-40B4-BE49-F238E27FC236}">
                <a16:creationId xmlns:a16="http://schemas.microsoft.com/office/drawing/2014/main" id="{A465C272-5CFE-4B44-8C97-F3DB82694454}"/>
              </a:ext>
            </a:extLst>
          </p:cNvPr>
          <p:cNvSpPr>
            <a:spLocks noGrp="1" noRot="1" noChangeAspect="1" noChangeArrowheads="1" noTextEdit="1"/>
          </p:cNvSpPr>
          <p:nvPr>
            <p:ph type="sldImg"/>
          </p:nvPr>
        </p:nvSpPr>
        <p:spPr>
          <a:xfrm>
            <a:off x="582613" y="798513"/>
            <a:ext cx="5692775" cy="3203575"/>
          </a:xfrm>
          <a:ln/>
        </p:spPr>
      </p:sp>
      <p:sp>
        <p:nvSpPr>
          <p:cNvPr id="17412" name="Rectangle 3">
            <a:extLst>
              <a:ext uri="{FF2B5EF4-FFF2-40B4-BE49-F238E27FC236}">
                <a16:creationId xmlns:a16="http://schemas.microsoft.com/office/drawing/2014/main" id="{754E3258-87DC-4BE5-B3DE-D1233B769067}"/>
              </a:ext>
            </a:extLst>
          </p:cNvPr>
          <p:cNvSpPr>
            <a:spLocks noGrp="1" noChangeArrowheads="1"/>
          </p:cNvSpPr>
          <p:nvPr>
            <p:ph type="body" idx="1"/>
          </p:nvPr>
        </p:nvSpPr>
        <p:spPr>
          <a:xfrm>
            <a:off x="914400" y="4346575"/>
            <a:ext cx="5029200" cy="3848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1DC9F3F1-0389-4D1E-9BA1-E33BFAFA28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73CEBEF-239A-4026-BC6D-7408ED09EC9C}" type="slidenum">
              <a:rPr lang="it-IT" altLang="it-IT"/>
              <a:pPr>
                <a:spcBef>
                  <a:spcPct val="0"/>
                </a:spcBef>
              </a:pPr>
              <a:t>16</a:t>
            </a:fld>
            <a:endParaRPr lang="it-IT" altLang="it-IT"/>
          </a:p>
        </p:txBody>
      </p:sp>
      <p:sp>
        <p:nvSpPr>
          <p:cNvPr id="19459" name="Rectangle 2">
            <a:extLst>
              <a:ext uri="{FF2B5EF4-FFF2-40B4-BE49-F238E27FC236}">
                <a16:creationId xmlns:a16="http://schemas.microsoft.com/office/drawing/2014/main" id="{272154E6-A860-4BA8-AE3B-FF9A504F68AA}"/>
              </a:ext>
            </a:extLst>
          </p:cNvPr>
          <p:cNvSpPr>
            <a:spLocks noGrp="1" noRot="1" noChangeAspect="1" noChangeArrowheads="1" noTextEdit="1"/>
          </p:cNvSpPr>
          <p:nvPr>
            <p:ph type="sldImg"/>
          </p:nvPr>
        </p:nvSpPr>
        <p:spPr>
          <a:xfrm>
            <a:off x="582613" y="798513"/>
            <a:ext cx="5692775" cy="3203575"/>
          </a:xfrm>
          <a:ln/>
        </p:spPr>
      </p:sp>
      <p:sp>
        <p:nvSpPr>
          <p:cNvPr id="19460" name="Rectangle 3">
            <a:extLst>
              <a:ext uri="{FF2B5EF4-FFF2-40B4-BE49-F238E27FC236}">
                <a16:creationId xmlns:a16="http://schemas.microsoft.com/office/drawing/2014/main" id="{34952B6C-B4BD-48F9-80AC-21B0557086CC}"/>
              </a:ext>
            </a:extLst>
          </p:cNvPr>
          <p:cNvSpPr>
            <a:spLocks noGrp="1" noChangeArrowheads="1"/>
          </p:cNvSpPr>
          <p:nvPr>
            <p:ph type="body" idx="1"/>
          </p:nvPr>
        </p:nvSpPr>
        <p:spPr>
          <a:xfrm>
            <a:off x="914400" y="4346575"/>
            <a:ext cx="5029200" cy="3848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CB473880-7E69-4880-989F-535B08629F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6A38CF5-4916-44B5-876E-FF959DAFC661}" type="slidenum">
              <a:rPr lang="it-IT" altLang="it-IT"/>
              <a:pPr>
                <a:spcBef>
                  <a:spcPct val="0"/>
                </a:spcBef>
              </a:pPr>
              <a:t>17</a:t>
            </a:fld>
            <a:endParaRPr lang="it-IT" altLang="it-IT"/>
          </a:p>
        </p:txBody>
      </p:sp>
      <p:sp>
        <p:nvSpPr>
          <p:cNvPr id="21507" name="Rectangle 2">
            <a:extLst>
              <a:ext uri="{FF2B5EF4-FFF2-40B4-BE49-F238E27FC236}">
                <a16:creationId xmlns:a16="http://schemas.microsoft.com/office/drawing/2014/main" id="{889823E1-162E-4087-AD53-1A0FD4CD3843}"/>
              </a:ext>
            </a:extLst>
          </p:cNvPr>
          <p:cNvSpPr>
            <a:spLocks noGrp="1" noRot="1" noChangeAspect="1" noChangeArrowheads="1" noTextEdit="1"/>
          </p:cNvSpPr>
          <p:nvPr>
            <p:ph type="sldImg"/>
          </p:nvPr>
        </p:nvSpPr>
        <p:spPr>
          <a:xfrm>
            <a:off x="582613" y="798513"/>
            <a:ext cx="5692775" cy="3203575"/>
          </a:xfrm>
          <a:ln/>
        </p:spPr>
      </p:sp>
      <p:sp>
        <p:nvSpPr>
          <p:cNvPr id="21508" name="Rectangle 3">
            <a:extLst>
              <a:ext uri="{FF2B5EF4-FFF2-40B4-BE49-F238E27FC236}">
                <a16:creationId xmlns:a16="http://schemas.microsoft.com/office/drawing/2014/main" id="{CBD1A218-7ADC-4DCD-9C0D-C613707ACA96}"/>
              </a:ext>
            </a:extLst>
          </p:cNvPr>
          <p:cNvSpPr>
            <a:spLocks noGrp="1" noChangeArrowheads="1"/>
          </p:cNvSpPr>
          <p:nvPr>
            <p:ph type="body" idx="1"/>
          </p:nvPr>
        </p:nvSpPr>
        <p:spPr>
          <a:xfrm>
            <a:off x="914400" y="4346575"/>
            <a:ext cx="5029200" cy="3848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B94CA317-B6D2-4422-ACBA-A32A3E0772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BA0EDFC-2DF4-4E62-80A5-641C0939CA57}" type="slidenum">
              <a:rPr lang="it-IT" altLang="it-IT"/>
              <a:pPr>
                <a:spcBef>
                  <a:spcPct val="0"/>
                </a:spcBef>
              </a:pPr>
              <a:t>18</a:t>
            </a:fld>
            <a:endParaRPr lang="it-IT" altLang="it-IT"/>
          </a:p>
        </p:txBody>
      </p:sp>
      <p:sp>
        <p:nvSpPr>
          <p:cNvPr id="23555" name="Rectangle 2">
            <a:extLst>
              <a:ext uri="{FF2B5EF4-FFF2-40B4-BE49-F238E27FC236}">
                <a16:creationId xmlns:a16="http://schemas.microsoft.com/office/drawing/2014/main" id="{E1438E66-A759-4314-AE20-94620500DB93}"/>
              </a:ext>
            </a:extLst>
          </p:cNvPr>
          <p:cNvSpPr>
            <a:spLocks noGrp="1" noRot="1" noChangeAspect="1" noChangeArrowheads="1" noTextEdit="1"/>
          </p:cNvSpPr>
          <p:nvPr>
            <p:ph type="sldImg"/>
          </p:nvPr>
        </p:nvSpPr>
        <p:spPr>
          <a:xfrm>
            <a:off x="582613" y="798513"/>
            <a:ext cx="5692775" cy="3203575"/>
          </a:xfrm>
          <a:ln/>
        </p:spPr>
      </p:sp>
      <p:sp>
        <p:nvSpPr>
          <p:cNvPr id="23556" name="Rectangle 3">
            <a:extLst>
              <a:ext uri="{FF2B5EF4-FFF2-40B4-BE49-F238E27FC236}">
                <a16:creationId xmlns:a16="http://schemas.microsoft.com/office/drawing/2014/main" id="{AEB12F74-3E04-4B94-B8E8-320979E06C0E}"/>
              </a:ext>
            </a:extLst>
          </p:cNvPr>
          <p:cNvSpPr>
            <a:spLocks noGrp="1" noChangeArrowheads="1"/>
          </p:cNvSpPr>
          <p:nvPr>
            <p:ph type="body" idx="1"/>
          </p:nvPr>
        </p:nvSpPr>
        <p:spPr>
          <a:xfrm>
            <a:off x="914400" y="4346575"/>
            <a:ext cx="5029200" cy="3848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9B3EA01C-FB2B-4734-87E5-B6BE3BFB20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08984E-0AEE-4024-8284-DE00050196CA}" type="slidenum">
              <a:rPr lang="it-IT" altLang="it-IT"/>
              <a:pPr>
                <a:spcBef>
                  <a:spcPct val="0"/>
                </a:spcBef>
              </a:pPr>
              <a:t>19</a:t>
            </a:fld>
            <a:endParaRPr lang="it-IT" altLang="it-IT"/>
          </a:p>
        </p:txBody>
      </p:sp>
      <p:sp>
        <p:nvSpPr>
          <p:cNvPr id="25603" name="Rectangle 2">
            <a:extLst>
              <a:ext uri="{FF2B5EF4-FFF2-40B4-BE49-F238E27FC236}">
                <a16:creationId xmlns:a16="http://schemas.microsoft.com/office/drawing/2014/main" id="{B4C98066-D454-4310-A9C5-A0BD56EE21B3}"/>
              </a:ext>
            </a:extLst>
          </p:cNvPr>
          <p:cNvSpPr>
            <a:spLocks noGrp="1" noRot="1" noChangeAspect="1" noChangeArrowheads="1" noTextEdit="1"/>
          </p:cNvSpPr>
          <p:nvPr>
            <p:ph type="sldImg"/>
          </p:nvPr>
        </p:nvSpPr>
        <p:spPr>
          <a:xfrm>
            <a:off x="582613" y="798513"/>
            <a:ext cx="5692775" cy="3203575"/>
          </a:xfrm>
          <a:ln/>
        </p:spPr>
      </p:sp>
      <p:sp>
        <p:nvSpPr>
          <p:cNvPr id="25604" name="Rectangle 3">
            <a:extLst>
              <a:ext uri="{FF2B5EF4-FFF2-40B4-BE49-F238E27FC236}">
                <a16:creationId xmlns:a16="http://schemas.microsoft.com/office/drawing/2014/main" id="{7684886E-11C4-437E-9AD7-6FF595B41104}"/>
              </a:ext>
            </a:extLst>
          </p:cNvPr>
          <p:cNvSpPr>
            <a:spLocks noGrp="1" noChangeArrowheads="1"/>
          </p:cNvSpPr>
          <p:nvPr>
            <p:ph type="body" idx="1"/>
          </p:nvPr>
        </p:nvSpPr>
        <p:spPr>
          <a:xfrm>
            <a:off x="914400" y="4346575"/>
            <a:ext cx="5029200" cy="3848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68F72408-82D4-4809-9942-E2E91E3F03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F693004-CCDA-4030-A04A-D8BF8485EBDD}" type="slidenum">
              <a:rPr lang="it-IT" altLang="it-IT"/>
              <a:pPr>
                <a:spcBef>
                  <a:spcPct val="0"/>
                </a:spcBef>
              </a:pPr>
              <a:t>20</a:t>
            </a:fld>
            <a:endParaRPr lang="it-IT" altLang="it-IT"/>
          </a:p>
        </p:txBody>
      </p:sp>
      <p:sp>
        <p:nvSpPr>
          <p:cNvPr id="27651" name="Rectangle 2">
            <a:extLst>
              <a:ext uri="{FF2B5EF4-FFF2-40B4-BE49-F238E27FC236}">
                <a16:creationId xmlns:a16="http://schemas.microsoft.com/office/drawing/2014/main" id="{14DF860F-23DF-402B-B33E-B9F4F867C8DF}"/>
              </a:ext>
            </a:extLst>
          </p:cNvPr>
          <p:cNvSpPr>
            <a:spLocks noGrp="1" noRot="1" noChangeAspect="1" noChangeArrowheads="1" noTextEdit="1"/>
          </p:cNvSpPr>
          <p:nvPr>
            <p:ph type="sldImg"/>
          </p:nvPr>
        </p:nvSpPr>
        <p:spPr>
          <a:xfrm>
            <a:off x="582613" y="798513"/>
            <a:ext cx="5692775" cy="3203575"/>
          </a:xfrm>
          <a:ln/>
        </p:spPr>
      </p:sp>
      <p:sp>
        <p:nvSpPr>
          <p:cNvPr id="27652" name="Rectangle 3">
            <a:extLst>
              <a:ext uri="{FF2B5EF4-FFF2-40B4-BE49-F238E27FC236}">
                <a16:creationId xmlns:a16="http://schemas.microsoft.com/office/drawing/2014/main" id="{334A2434-2069-4621-99D3-30C5F8EF1E50}"/>
              </a:ext>
            </a:extLst>
          </p:cNvPr>
          <p:cNvSpPr>
            <a:spLocks noGrp="1" noChangeArrowheads="1"/>
          </p:cNvSpPr>
          <p:nvPr>
            <p:ph type="body" idx="1"/>
          </p:nvPr>
        </p:nvSpPr>
        <p:spPr>
          <a:xfrm>
            <a:off x="914400" y="4346575"/>
            <a:ext cx="5029200" cy="3848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3A1B82C6-7B67-4417-BACE-B8C74200A5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ACD7A0E-0043-404C-A7DC-7DF2119FE635}" type="slidenum">
              <a:rPr lang="it-IT" altLang="it-IT"/>
              <a:pPr>
                <a:spcBef>
                  <a:spcPct val="0"/>
                </a:spcBef>
              </a:pPr>
              <a:t>22</a:t>
            </a:fld>
            <a:endParaRPr lang="it-IT" altLang="it-IT"/>
          </a:p>
        </p:txBody>
      </p:sp>
      <p:sp>
        <p:nvSpPr>
          <p:cNvPr id="30723" name="Rectangle 2">
            <a:extLst>
              <a:ext uri="{FF2B5EF4-FFF2-40B4-BE49-F238E27FC236}">
                <a16:creationId xmlns:a16="http://schemas.microsoft.com/office/drawing/2014/main" id="{DDCA99DE-8977-42F6-9B09-5CDA4E0CDB72}"/>
              </a:ext>
            </a:extLst>
          </p:cNvPr>
          <p:cNvSpPr>
            <a:spLocks noGrp="1" noRot="1" noChangeAspect="1" noChangeArrowheads="1" noTextEdit="1"/>
          </p:cNvSpPr>
          <p:nvPr>
            <p:ph type="sldImg"/>
          </p:nvPr>
        </p:nvSpPr>
        <p:spPr>
          <a:xfrm>
            <a:off x="582613" y="798513"/>
            <a:ext cx="5692775" cy="3203575"/>
          </a:xfrm>
          <a:ln/>
        </p:spPr>
      </p:sp>
      <p:sp>
        <p:nvSpPr>
          <p:cNvPr id="30724" name="Rectangle 3">
            <a:extLst>
              <a:ext uri="{FF2B5EF4-FFF2-40B4-BE49-F238E27FC236}">
                <a16:creationId xmlns:a16="http://schemas.microsoft.com/office/drawing/2014/main" id="{71D3BCE3-409C-471F-8607-85B6A8E9DC60}"/>
              </a:ext>
            </a:extLst>
          </p:cNvPr>
          <p:cNvSpPr>
            <a:spLocks noGrp="1" noChangeArrowheads="1"/>
          </p:cNvSpPr>
          <p:nvPr>
            <p:ph type="body" idx="1"/>
          </p:nvPr>
        </p:nvSpPr>
        <p:spPr>
          <a:xfrm>
            <a:off x="914400" y="4346575"/>
            <a:ext cx="5029200" cy="3848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B551ADA1-30FC-455E-86D1-336A05DA5ACC}"/>
              </a:ext>
            </a:extLst>
          </p:cNvPr>
          <p:cNvSpPr>
            <a:spLocks noGrp="1"/>
          </p:cNvSpPr>
          <p:nvPr>
            <p:ph type="dt" sz="half" idx="10"/>
          </p:nvPr>
        </p:nvSpPr>
        <p:spPr/>
        <p:txBody>
          <a:bodyPr/>
          <a:lstStyle>
            <a:lvl1pPr>
              <a:defRPr/>
            </a:lvl1pPr>
          </a:lstStyle>
          <a:p>
            <a:pPr>
              <a:defRPr/>
            </a:pPr>
            <a:fld id="{F1A1A5CB-035B-4C9B-8B6F-38285A1E025A}" type="datetimeFigureOut">
              <a:rPr lang="it-IT"/>
              <a:pPr>
                <a:defRPr/>
              </a:pPr>
              <a:t>24/12/2019</a:t>
            </a:fld>
            <a:endParaRPr lang="it-IT"/>
          </a:p>
        </p:txBody>
      </p:sp>
      <p:sp>
        <p:nvSpPr>
          <p:cNvPr id="5" name="Segnaposto piè di pagina 4">
            <a:extLst>
              <a:ext uri="{FF2B5EF4-FFF2-40B4-BE49-F238E27FC236}">
                <a16:creationId xmlns:a16="http://schemas.microsoft.com/office/drawing/2014/main" id="{FFB291F3-1643-4C68-AB3F-23E650EB97B5}"/>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7665E880-39FB-44C8-9715-1DA70860E0D9}"/>
              </a:ext>
            </a:extLst>
          </p:cNvPr>
          <p:cNvSpPr>
            <a:spLocks noGrp="1"/>
          </p:cNvSpPr>
          <p:nvPr>
            <p:ph type="sldNum" sz="quarter" idx="12"/>
          </p:nvPr>
        </p:nvSpPr>
        <p:spPr/>
        <p:txBody>
          <a:bodyPr/>
          <a:lstStyle>
            <a:lvl1pPr>
              <a:defRPr/>
            </a:lvl1pPr>
          </a:lstStyle>
          <a:p>
            <a:fld id="{91D247AF-FC67-44B6-99AA-C2800746E42A}" type="slidenum">
              <a:rPr lang="it-IT" altLang="it-IT"/>
              <a:pPr/>
              <a:t>‹N›</a:t>
            </a:fld>
            <a:endParaRPr lang="it-IT" altLang="it-IT"/>
          </a:p>
        </p:txBody>
      </p:sp>
    </p:spTree>
    <p:extLst>
      <p:ext uri="{BB962C8B-B14F-4D97-AF65-F5344CB8AC3E}">
        <p14:creationId xmlns:p14="http://schemas.microsoft.com/office/powerpoint/2010/main" val="1807757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8DCAF51-FD6D-4100-9207-7664C9001EB7}"/>
              </a:ext>
            </a:extLst>
          </p:cNvPr>
          <p:cNvSpPr>
            <a:spLocks noGrp="1"/>
          </p:cNvSpPr>
          <p:nvPr>
            <p:ph type="dt" sz="half" idx="10"/>
          </p:nvPr>
        </p:nvSpPr>
        <p:spPr/>
        <p:txBody>
          <a:bodyPr/>
          <a:lstStyle>
            <a:lvl1pPr>
              <a:defRPr/>
            </a:lvl1pPr>
          </a:lstStyle>
          <a:p>
            <a:pPr>
              <a:defRPr/>
            </a:pPr>
            <a:fld id="{50B83103-0DC9-4F5F-A067-6A401B3E7251}" type="datetimeFigureOut">
              <a:rPr lang="it-IT"/>
              <a:pPr>
                <a:defRPr/>
              </a:pPr>
              <a:t>24/12/2019</a:t>
            </a:fld>
            <a:endParaRPr lang="it-IT"/>
          </a:p>
        </p:txBody>
      </p:sp>
      <p:sp>
        <p:nvSpPr>
          <p:cNvPr id="5" name="Segnaposto piè di pagina 4">
            <a:extLst>
              <a:ext uri="{FF2B5EF4-FFF2-40B4-BE49-F238E27FC236}">
                <a16:creationId xmlns:a16="http://schemas.microsoft.com/office/drawing/2014/main" id="{2D09245D-777D-486B-B446-F3B3E0F425CA}"/>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94A5083F-FA6A-4329-A0C8-AA3F2FE27D36}"/>
              </a:ext>
            </a:extLst>
          </p:cNvPr>
          <p:cNvSpPr>
            <a:spLocks noGrp="1"/>
          </p:cNvSpPr>
          <p:nvPr>
            <p:ph type="sldNum" sz="quarter" idx="12"/>
          </p:nvPr>
        </p:nvSpPr>
        <p:spPr/>
        <p:txBody>
          <a:bodyPr/>
          <a:lstStyle>
            <a:lvl1pPr>
              <a:defRPr/>
            </a:lvl1pPr>
          </a:lstStyle>
          <a:p>
            <a:fld id="{E3E8127A-48E6-4A96-A952-7F68CF3C26A2}" type="slidenum">
              <a:rPr lang="it-IT" altLang="it-IT"/>
              <a:pPr/>
              <a:t>‹N›</a:t>
            </a:fld>
            <a:endParaRPr lang="it-IT" altLang="it-IT"/>
          </a:p>
        </p:txBody>
      </p:sp>
    </p:spTree>
    <p:extLst>
      <p:ext uri="{BB962C8B-B14F-4D97-AF65-F5344CB8AC3E}">
        <p14:creationId xmlns:p14="http://schemas.microsoft.com/office/powerpoint/2010/main" val="1807557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4405E34-A3AA-4196-B4D5-837FCABA480C}"/>
              </a:ext>
            </a:extLst>
          </p:cNvPr>
          <p:cNvSpPr>
            <a:spLocks noGrp="1"/>
          </p:cNvSpPr>
          <p:nvPr>
            <p:ph type="dt" sz="half" idx="10"/>
          </p:nvPr>
        </p:nvSpPr>
        <p:spPr/>
        <p:txBody>
          <a:bodyPr/>
          <a:lstStyle>
            <a:lvl1pPr>
              <a:defRPr/>
            </a:lvl1pPr>
          </a:lstStyle>
          <a:p>
            <a:pPr>
              <a:defRPr/>
            </a:pPr>
            <a:fld id="{EE5BF034-3E55-4748-95AA-D1E5FADFDBC9}" type="datetimeFigureOut">
              <a:rPr lang="it-IT"/>
              <a:pPr>
                <a:defRPr/>
              </a:pPr>
              <a:t>24/12/2019</a:t>
            </a:fld>
            <a:endParaRPr lang="it-IT"/>
          </a:p>
        </p:txBody>
      </p:sp>
      <p:sp>
        <p:nvSpPr>
          <p:cNvPr id="5" name="Segnaposto piè di pagina 4">
            <a:extLst>
              <a:ext uri="{FF2B5EF4-FFF2-40B4-BE49-F238E27FC236}">
                <a16:creationId xmlns:a16="http://schemas.microsoft.com/office/drawing/2014/main" id="{44C7DB52-0EC9-4CBB-8885-63BD11DB7921}"/>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8A3ECAD5-9400-4702-A09A-0F805DC3CAD5}"/>
              </a:ext>
            </a:extLst>
          </p:cNvPr>
          <p:cNvSpPr>
            <a:spLocks noGrp="1"/>
          </p:cNvSpPr>
          <p:nvPr>
            <p:ph type="sldNum" sz="quarter" idx="12"/>
          </p:nvPr>
        </p:nvSpPr>
        <p:spPr/>
        <p:txBody>
          <a:bodyPr/>
          <a:lstStyle>
            <a:lvl1pPr>
              <a:defRPr/>
            </a:lvl1pPr>
          </a:lstStyle>
          <a:p>
            <a:fld id="{5D4B2A0F-FEC1-401E-AB61-CA83CCE919C0}" type="slidenum">
              <a:rPr lang="it-IT" altLang="it-IT"/>
              <a:pPr/>
              <a:t>‹N›</a:t>
            </a:fld>
            <a:endParaRPr lang="it-IT" altLang="it-IT"/>
          </a:p>
        </p:txBody>
      </p:sp>
    </p:spTree>
    <p:extLst>
      <p:ext uri="{BB962C8B-B14F-4D97-AF65-F5344CB8AC3E}">
        <p14:creationId xmlns:p14="http://schemas.microsoft.com/office/powerpoint/2010/main" val="76611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B551ADA1-30FC-455E-86D1-336A05DA5ACC}"/>
              </a:ext>
            </a:extLst>
          </p:cNvPr>
          <p:cNvSpPr>
            <a:spLocks noGrp="1"/>
          </p:cNvSpPr>
          <p:nvPr>
            <p:ph type="dt" sz="half" idx="10"/>
          </p:nvPr>
        </p:nvSpPr>
        <p:spPr/>
        <p:txBody>
          <a:bodyPr/>
          <a:lstStyle>
            <a:lvl1pPr>
              <a:defRPr/>
            </a:lvl1pPr>
          </a:lstStyle>
          <a:p>
            <a:pPr>
              <a:defRPr/>
            </a:pPr>
            <a:fld id="{F1A1A5CB-035B-4C9B-8B6F-38285A1E025A}" type="datetimeFigureOut">
              <a:rPr lang="it-IT"/>
              <a:pPr>
                <a:defRPr/>
              </a:pPr>
              <a:t>24/12/2019</a:t>
            </a:fld>
            <a:endParaRPr lang="it-IT"/>
          </a:p>
        </p:txBody>
      </p:sp>
      <p:sp>
        <p:nvSpPr>
          <p:cNvPr id="5" name="Segnaposto piè di pagina 4">
            <a:extLst>
              <a:ext uri="{FF2B5EF4-FFF2-40B4-BE49-F238E27FC236}">
                <a16:creationId xmlns:a16="http://schemas.microsoft.com/office/drawing/2014/main" id="{FFB291F3-1643-4C68-AB3F-23E650EB97B5}"/>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7665E880-39FB-44C8-9715-1DA70860E0D9}"/>
              </a:ext>
            </a:extLst>
          </p:cNvPr>
          <p:cNvSpPr>
            <a:spLocks noGrp="1"/>
          </p:cNvSpPr>
          <p:nvPr>
            <p:ph type="sldNum" sz="quarter" idx="12"/>
          </p:nvPr>
        </p:nvSpPr>
        <p:spPr/>
        <p:txBody>
          <a:bodyPr/>
          <a:lstStyle>
            <a:lvl1pPr>
              <a:defRPr/>
            </a:lvl1pPr>
          </a:lstStyle>
          <a:p>
            <a:fld id="{91D247AF-FC67-44B6-99AA-C2800746E42A}" type="slidenum">
              <a:rPr lang="it-IT" altLang="it-IT"/>
              <a:pPr/>
              <a:t>‹N›</a:t>
            </a:fld>
            <a:endParaRPr lang="it-IT" altLang="it-IT"/>
          </a:p>
        </p:txBody>
      </p:sp>
    </p:spTree>
    <p:extLst>
      <p:ext uri="{BB962C8B-B14F-4D97-AF65-F5344CB8AC3E}">
        <p14:creationId xmlns:p14="http://schemas.microsoft.com/office/powerpoint/2010/main" val="769762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FCED727-FB7E-4223-8FF1-D906E55248A6}"/>
              </a:ext>
            </a:extLst>
          </p:cNvPr>
          <p:cNvSpPr>
            <a:spLocks noGrp="1"/>
          </p:cNvSpPr>
          <p:nvPr>
            <p:ph type="dt" sz="half" idx="10"/>
          </p:nvPr>
        </p:nvSpPr>
        <p:spPr/>
        <p:txBody>
          <a:bodyPr/>
          <a:lstStyle>
            <a:lvl1pPr>
              <a:defRPr/>
            </a:lvl1pPr>
          </a:lstStyle>
          <a:p>
            <a:pPr>
              <a:defRPr/>
            </a:pPr>
            <a:fld id="{74702BB1-77F3-4EFB-AF22-CB844110BC52}" type="datetimeFigureOut">
              <a:rPr lang="it-IT"/>
              <a:pPr>
                <a:defRPr/>
              </a:pPr>
              <a:t>24/12/2019</a:t>
            </a:fld>
            <a:endParaRPr lang="it-IT"/>
          </a:p>
        </p:txBody>
      </p:sp>
      <p:sp>
        <p:nvSpPr>
          <p:cNvPr id="5" name="Segnaposto piè di pagina 4">
            <a:extLst>
              <a:ext uri="{FF2B5EF4-FFF2-40B4-BE49-F238E27FC236}">
                <a16:creationId xmlns:a16="http://schemas.microsoft.com/office/drawing/2014/main" id="{BD856FE1-D4DC-411F-AFD5-D38F68101F1B}"/>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CE0CC911-4E2D-46E1-B30F-A106FC2F10AA}"/>
              </a:ext>
            </a:extLst>
          </p:cNvPr>
          <p:cNvSpPr>
            <a:spLocks noGrp="1"/>
          </p:cNvSpPr>
          <p:nvPr>
            <p:ph type="sldNum" sz="quarter" idx="12"/>
          </p:nvPr>
        </p:nvSpPr>
        <p:spPr/>
        <p:txBody>
          <a:bodyPr/>
          <a:lstStyle>
            <a:lvl1pPr>
              <a:defRPr/>
            </a:lvl1pPr>
          </a:lstStyle>
          <a:p>
            <a:fld id="{7A7C0EDB-A1FB-4B37-A4D1-AF671684729F}" type="slidenum">
              <a:rPr lang="it-IT" altLang="it-IT"/>
              <a:pPr/>
              <a:t>‹N›</a:t>
            </a:fld>
            <a:endParaRPr lang="it-IT" altLang="it-IT"/>
          </a:p>
        </p:txBody>
      </p:sp>
    </p:spTree>
    <p:extLst>
      <p:ext uri="{BB962C8B-B14F-4D97-AF65-F5344CB8AC3E}">
        <p14:creationId xmlns:p14="http://schemas.microsoft.com/office/powerpoint/2010/main" val="2238645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a:extLst>
              <a:ext uri="{FF2B5EF4-FFF2-40B4-BE49-F238E27FC236}">
                <a16:creationId xmlns:a16="http://schemas.microsoft.com/office/drawing/2014/main" id="{EBAEC397-E82B-46A4-90AF-4B9DDBEEC843}"/>
              </a:ext>
            </a:extLst>
          </p:cNvPr>
          <p:cNvSpPr>
            <a:spLocks noGrp="1"/>
          </p:cNvSpPr>
          <p:nvPr>
            <p:ph type="dt" sz="half" idx="10"/>
          </p:nvPr>
        </p:nvSpPr>
        <p:spPr/>
        <p:txBody>
          <a:bodyPr/>
          <a:lstStyle>
            <a:lvl1pPr>
              <a:defRPr/>
            </a:lvl1pPr>
          </a:lstStyle>
          <a:p>
            <a:pPr>
              <a:defRPr/>
            </a:pPr>
            <a:fld id="{8E006636-EEEC-4005-8551-98892EAA6800}" type="datetimeFigureOut">
              <a:rPr lang="it-IT"/>
              <a:pPr>
                <a:defRPr/>
              </a:pPr>
              <a:t>24/12/2019</a:t>
            </a:fld>
            <a:endParaRPr lang="it-IT"/>
          </a:p>
        </p:txBody>
      </p:sp>
      <p:sp>
        <p:nvSpPr>
          <p:cNvPr id="5" name="Segnaposto piè di pagina 4">
            <a:extLst>
              <a:ext uri="{FF2B5EF4-FFF2-40B4-BE49-F238E27FC236}">
                <a16:creationId xmlns:a16="http://schemas.microsoft.com/office/drawing/2014/main" id="{1BD4106E-9074-476A-97A3-821AB29F60C0}"/>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7F1BDB69-D5A4-4C81-A2C1-34719A399C9D}"/>
              </a:ext>
            </a:extLst>
          </p:cNvPr>
          <p:cNvSpPr>
            <a:spLocks noGrp="1"/>
          </p:cNvSpPr>
          <p:nvPr>
            <p:ph type="sldNum" sz="quarter" idx="12"/>
          </p:nvPr>
        </p:nvSpPr>
        <p:spPr/>
        <p:txBody>
          <a:bodyPr/>
          <a:lstStyle>
            <a:lvl1pPr>
              <a:defRPr/>
            </a:lvl1pPr>
          </a:lstStyle>
          <a:p>
            <a:fld id="{83E0CA07-3B38-49E1-88BF-AF3CA058BFFF}" type="slidenum">
              <a:rPr lang="it-IT" altLang="it-IT"/>
              <a:pPr/>
              <a:t>‹N›</a:t>
            </a:fld>
            <a:endParaRPr lang="it-IT" altLang="it-IT"/>
          </a:p>
        </p:txBody>
      </p:sp>
    </p:spTree>
    <p:extLst>
      <p:ext uri="{BB962C8B-B14F-4D97-AF65-F5344CB8AC3E}">
        <p14:creationId xmlns:p14="http://schemas.microsoft.com/office/powerpoint/2010/main" val="657872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a:extLst>
              <a:ext uri="{FF2B5EF4-FFF2-40B4-BE49-F238E27FC236}">
                <a16:creationId xmlns:a16="http://schemas.microsoft.com/office/drawing/2014/main" id="{C6B98A0B-3927-48AC-8D33-348B73987AC3}"/>
              </a:ext>
            </a:extLst>
          </p:cNvPr>
          <p:cNvSpPr>
            <a:spLocks noGrp="1"/>
          </p:cNvSpPr>
          <p:nvPr>
            <p:ph type="dt" sz="half" idx="10"/>
          </p:nvPr>
        </p:nvSpPr>
        <p:spPr/>
        <p:txBody>
          <a:bodyPr/>
          <a:lstStyle>
            <a:lvl1pPr>
              <a:defRPr/>
            </a:lvl1pPr>
          </a:lstStyle>
          <a:p>
            <a:pPr>
              <a:defRPr/>
            </a:pPr>
            <a:fld id="{4FB1B805-8BCA-4858-9A73-8B7BB828AF8A}" type="datetimeFigureOut">
              <a:rPr lang="it-IT"/>
              <a:pPr>
                <a:defRPr/>
              </a:pPr>
              <a:t>24/12/2019</a:t>
            </a:fld>
            <a:endParaRPr lang="it-IT"/>
          </a:p>
        </p:txBody>
      </p:sp>
      <p:sp>
        <p:nvSpPr>
          <p:cNvPr id="6" name="Segnaposto piè di pagina 4">
            <a:extLst>
              <a:ext uri="{FF2B5EF4-FFF2-40B4-BE49-F238E27FC236}">
                <a16:creationId xmlns:a16="http://schemas.microsoft.com/office/drawing/2014/main" id="{9F469B15-457B-4CCD-A547-E717E25AA961}"/>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31CFDAC0-5422-47C8-B975-2299BC9CE318}"/>
              </a:ext>
            </a:extLst>
          </p:cNvPr>
          <p:cNvSpPr>
            <a:spLocks noGrp="1"/>
          </p:cNvSpPr>
          <p:nvPr>
            <p:ph type="sldNum" sz="quarter" idx="12"/>
          </p:nvPr>
        </p:nvSpPr>
        <p:spPr/>
        <p:txBody>
          <a:bodyPr/>
          <a:lstStyle>
            <a:lvl1pPr>
              <a:defRPr/>
            </a:lvl1pPr>
          </a:lstStyle>
          <a:p>
            <a:fld id="{706F830B-030D-4DB3-9938-92BFEB3C5142}" type="slidenum">
              <a:rPr lang="it-IT" altLang="it-IT"/>
              <a:pPr/>
              <a:t>‹N›</a:t>
            </a:fld>
            <a:endParaRPr lang="it-IT" altLang="it-IT"/>
          </a:p>
        </p:txBody>
      </p:sp>
    </p:spTree>
    <p:extLst>
      <p:ext uri="{BB962C8B-B14F-4D97-AF65-F5344CB8AC3E}">
        <p14:creationId xmlns:p14="http://schemas.microsoft.com/office/powerpoint/2010/main" val="2227935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a:extLst>
              <a:ext uri="{FF2B5EF4-FFF2-40B4-BE49-F238E27FC236}">
                <a16:creationId xmlns:a16="http://schemas.microsoft.com/office/drawing/2014/main" id="{5915BD84-5306-4FBE-8B8D-CC22A2B14354}"/>
              </a:ext>
            </a:extLst>
          </p:cNvPr>
          <p:cNvSpPr>
            <a:spLocks noGrp="1"/>
          </p:cNvSpPr>
          <p:nvPr>
            <p:ph type="dt" sz="half" idx="10"/>
          </p:nvPr>
        </p:nvSpPr>
        <p:spPr/>
        <p:txBody>
          <a:bodyPr/>
          <a:lstStyle>
            <a:lvl1pPr>
              <a:defRPr/>
            </a:lvl1pPr>
          </a:lstStyle>
          <a:p>
            <a:pPr>
              <a:defRPr/>
            </a:pPr>
            <a:fld id="{28577B74-AB34-4D56-A5CC-2A8CB0F7AFA7}" type="datetimeFigureOut">
              <a:rPr lang="it-IT"/>
              <a:pPr>
                <a:defRPr/>
              </a:pPr>
              <a:t>24/12/2019</a:t>
            </a:fld>
            <a:endParaRPr lang="it-IT"/>
          </a:p>
        </p:txBody>
      </p:sp>
      <p:sp>
        <p:nvSpPr>
          <p:cNvPr id="8" name="Segnaposto piè di pagina 4">
            <a:extLst>
              <a:ext uri="{FF2B5EF4-FFF2-40B4-BE49-F238E27FC236}">
                <a16:creationId xmlns:a16="http://schemas.microsoft.com/office/drawing/2014/main" id="{020E1B44-C258-453F-A282-08CA6CC9E453}"/>
              </a:ext>
            </a:extLst>
          </p:cNvPr>
          <p:cNvSpPr>
            <a:spLocks noGrp="1"/>
          </p:cNvSpPr>
          <p:nvPr>
            <p:ph type="ftr" sz="quarter" idx="11"/>
          </p:nvPr>
        </p:nvSpPr>
        <p:spPr/>
        <p:txBody>
          <a:bodyPr/>
          <a:lstStyle>
            <a:lvl1pPr>
              <a:defRPr/>
            </a:lvl1pPr>
          </a:lstStyle>
          <a:p>
            <a:pPr>
              <a:defRPr/>
            </a:pPr>
            <a:endParaRPr lang="it-IT"/>
          </a:p>
        </p:txBody>
      </p:sp>
      <p:sp>
        <p:nvSpPr>
          <p:cNvPr id="9" name="Segnaposto numero diapositiva 5">
            <a:extLst>
              <a:ext uri="{FF2B5EF4-FFF2-40B4-BE49-F238E27FC236}">
                <a16:creationId xmlns:a16="http://schemas.microsoft.com/office/drawing/2014/main" id="{7686ABDA-A57A-4DD6-9612-3B9B4BD444E5}"/>
              </a:ext>
            </a:extLst>
          </p:cNvPr>
          <p:cNvSpPr>
            <a:spLocks noGrp="1"/>
          </p:cNvSpPr>
          <p:nvPr>
            <p:ph type="sldNum" sz="quarter" idx="12"/>
          </p:nvPr>
        </p:nvSpPr>
        <p:spPr/>
        <p:txBody>
          <a:bodyPr/>
          <a:lstStyle>
            <a:lvl1pPr>
              <a:defRPr/>
            </a:lvl1pPr>
          </a:lstStyle>
          <a:p>
            <a:fld id="{44D1C6F0-48E0-466A-847B-57D5767282EE}" type="slidenum">
              <a:rPr lang="it-IT" altLang="it-IT"/>
              <a:pPr/>
              <a:t>‹N›</a:t>
            </a:fld>
            <a:endParaRPr lang="it-IT" altLang="it-IT"/>
          </a:p>
        </p:txBody>
      </p:sp>
    </p:spTree>
    <p:extLst>
      <p:ext uri="{BB962C8B-B14F-4D97-AF65-F5344CB8AC3E}">
        <p14:creationId xmlns:p14="http://schemas.microsoft.com/office/powerpoint/2010/main" val="1740155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a:extLst>
              <a:ext uri="{FF2B5EF4-FFF2-40B4-BE49-F238E27FC236}">
                <a16:creationId xmlns:a16="http://schemas.microsoft.com/office/drawing/2014/main" id="{D201DB00-1728-4F88-A452-4743B714AC01}"/>
              </a:ext>
            </a:extLst>
          </p:cNvPr>
          <p:cNvSpPr>
            <a:spLocks noGrp="1"/>
          </p:cNvSpPr>
          <p:nvPr>
            <p:ph type="dt" sz="half" idx="10"/>
          </p:nvPr>
        </p:nvSpPr>
        <p:spPr/>
        <p:txBody>
          <a:bodyPr/>
          <a:lstStyle>
            <a:lvl1pPr>
              <a:defRPr/>
            </a:lvl1pPr>
          </a:lstStyle>
          <a:p>
            <a:pPr>
              <a:defRPr/>
            </a:pPr>
            <a:fld id="{88C135E8-2048-4FFE-A00B-D3DDB1A6541C}" type="datetimeFigureOut">
              <a:rPr lang="it-IT"/>
              <a:pPr>
                <a:defRPr/>
              </a:pPr>
              <a:t>24/12/2019</a:t>
            </a:fld>
            <a:endParaRPr lang="it-IT"/>
          </a:p>
        </p:txBody>
      </p:sp>
      <p:sp>
        <p:nvSpPr>
          <p:cNvPr id="4" name="Segnaposto piè di pagina 4">
            <a:extLst>
              <a:ext uri="{FF2B5EF4-FFF2-40B4-BE49-F238E27FC236}">
                <a16:creationId xmlns:a16="http://schemas.microsoft.com/office/drawing/2014/main" id="{6F9D0B70-B9B4-4E21-B4BF-BBC8DA380B74}"/>
              </a:ext>
            </a:extLst>
          </p:cNvPr>
          <p:cNvSpPr>
            <a:spLocks noGrp="1"/>
          </p:cNvSpPr>
          <p:nvPr>
            <p:ph type="ftr" sz="quarter" idx="11"/>
          </p:nvPr>
        </p:nvSpPr>
        <p:spPr/>
        <p:txBody>
          <a:bodyPr/>
          <a:lstStyle>
            <a:lvl1pPr>
              <a:defRPr/>
            </a:lvl1pPr>
          </a:lstStyle>
          <a:p>
            <a:pPr>
              <a:defRPr/>
            </a:pPr>
            <a:endParaRPr lang="it-IT"/>
          </a:p>
        </p:txBody>
      </p:sp>
      <p:sp>
        <p:nvSpPr>
          <p:cNvPr id="5" name="Segnaposto numero diapositiva 5">
            <a:extLst>
              <a:ext uri="{FF2B5EF4-FFF2-40B4-BE49-F238E27FC236}">
                <a16:creationId xmlns:a16="http://schemas.microsoft.com/office/drawing/2014/main" id="{5B11A446-ADF8-43E3-832B-4DEC6696053B}"/>
              </a:ext>
            </a:extLst>
          </p:cNvPr>
          <p:cNvSpPr>
            <a:spLocks noGrp="1"/>
          </p:cNvSpPr>
          <p:nvPr>
            <p:ph type="sldNum" sz="quarter" idx="12"/>
          </p:nvPr>
        </p:nvSpPr>
        <p:spPr/>
        <p:txBody>
          <a:bodyPr/>
          <a:lstStyle>
            <a:lvl1pPr>
              <a:defRPr/>
            </a:lvl1pPr>
          </a:lstStyle>
          <a:p>
            <a:fld id="{DD6946FD-F1C6-4CF5-9193-9086974C6E18}" type="slidenum">
              <a:rPr lang="it-IT" altLang="it-IT"/>
              <a:pPr/>
              <a:t>‹N›</a:t>
            </a:fld>
            <a:endParaRPr lang="it-IT" altLang="it-IT"/>
          </a:p>
        </p:txBody>
      </p:sp>
    </p:spTree>
    <p:extLst>
      <p:ext uri="{BB962C8B-B14F-4D97-AF65-F5344CB8AC3E}">
        <p14:creationId xmlns:p14="http://schemas.microsoft.com/office/powerpoint/2010/main" val="4090158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a:extLst>
              <a:ext uri="{FF2B5EF4-FFF2-40B4-BE49-F238E27FC236}">
                <a16:creationId xmlns:a16="http://schemas.microsoft.com/office/drawing/2014/main" id="{7C68D7FC-C452-4C9A-9C88-23E749403C67}"/>
              </a:ext>
            </a:extLst>
          </p:cNvPr>
          <p:cNvSpPr>
            <a:spLocks noGrp="1"/>
          </p:cNvSpPr>
          <p:nvPr>
            <p:ph type="dt" sz="half" idx="10"/>
          </p:nvPr>
        </p:nvSpPr>
        <p:spPr/>
        <p:txBody>
          <a:bodyPr/>
          <a:lstStyle>
            <a:lvl1pPr>
              <a:defRPr/>
            </a:lvl1pPr>
          </a:lstStyle>
          <a:p>
            <a:pPr>
              <a:defRPr/>
            </a:pPr>
            <a:fld id="{9B61949E-27F8-4ADE-894B-CDF9B1C2D386}" type="datetimeFigureOut">
              <a:rPr lang="it-IT"/>
              <a:pPr>
                <a:defRPr/>
              </a:pPr>
              <a:t>24/12/2019</a:t>
            </a:fld>
            <a:endParaRPr lang="it-IT"/>
          </a:p>
        </p:txBody>
      </p:sp>
      <p:sp>
        <p:nvSpPr>
          <p:cNvPr id="3" name="Segnaposto piè di pagina 4">
            <a:extLst>
              <a:ext uri="{FF2B5EF4-FFF2-40B4-BE49-F238E27FC236}">
                <a16:creationId xmlns:a16="http://schemas.microsoft.com/office/drawing/2014/main" id="{E0111025-7E3E-4909-AE5E-4D128D3BB0C4}"/>
              </a:ext>
            </a:extLst>
          </p:cNvPr>
          <p:cNvSpPr>
            <a:spLocks noGrp="1"/>
          </p:cNvSpPr>
          <p:nvPr>
            <p:ph type="ftr" sz="quarter" idx="11"/>
          </p:nvPr>
        </p:nvSpPr>
        <p:spPr/>
        <p:txBody>
          <a:bodyPr/>
          <a:lstStyle>
            <a:lvl1pPr>
              <a:defRPr/>
            </a:lvl1pPr>
          </a:lstStyle>
          <a:p>
            <a:pPr>
              <a:defRPr/>
            </a:pPr>
            <a:endParaRPr lang="it-IT"/>
          </a:p>
        </p:txBody>
      </p:sp>
      <p:sp>
        <p:nvSpPr>
          <p:cNvPr id="4" name="Segnaposto numero diapositiva 5">
            <a:extLst>
              <a:ext uri="{FF2B5EF4-FFF2-40B4-BE49-F238E27FC236}">
                <a16:creationId xmlns:a16="http://schemas.microsoft.com/office/drawing/2014/main" id="{CF449DAE-7315-4FEA-9C2D-F2FF332601C0}"/>
              </a:ext>
            </a:extLst>
          </p:cNvPr>
          <p:cNvSpPr>
            <a:spLocks noGrp="1"/>
          </p:cNvSpPr>
          <p:nvPr>
            <p:ph type="sldNum" sz="quarter" idx="12"/>
          </p:nvPr>
        </p:nvSpPr>
        <p:spPr/>
        <p:txBody>
          <a:bodyPr/>
          <a:lstStyle>
            <a:lvl1pPr>
              <a:defRPr/>
            </a:lvl1pPr>
          </a:lstStyle>
          <a:p>
            <a:fld id="{2C688D58-FFA3-483B-AAE8-0E8FEA1F1CAD}" type="slidenum">
              <a:rPr lang="it-IT" altLang="it-IT"/>
              <a:pPr/>
              <a:t>‹N›</a:t>
            </a:fld>
            <a:endParaRPr lang="it-IT" altLang="it-IT"/>
          </a:p>
        </p:txBody>
      </p:sp>
    </p:spTree>
    <p:extLst>
      <p:ext uri="{BB962C8B-B14F-4D97-AF65-F5344CB8AC3E}">
        <p14:creationId xmlns:p14="http://schemas.microsoft.com/office/powerpoint/2010/main" val="2655851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a:extLst>
              <a:ext uri="{FF2B5EF4-FFF2-40B4-BE49-F238E27FC236}">
                <a16:creationId xmlns:a16="http://schemas.microsoft.com/office/drawing/2014/main" id="{55453D8D-5DD9-46C9-AE29-D4DFE317B1A4}"/>
              </a:ext>
            </a:extLst>
          </p:cNvPr>
          <p:cNvSpPr>
            <a:spLocks noGrp="1"/>
          </p:cNvSpPr>
          <p:nvPr>
            <p:ph type="dt" sz="half" idx="10"/>
          </p:nvPr>
        </p:nvSpPr>
        <p:spPr/>
        <p:txBody>
          <a:bodyPr/>
          <a:lstStyle>
            <a:lvl1pPr>
              <a:defRPr/>
            </a:lvl1pPr>
          </a:lstStyle>
          <a:p>
            <a:pPr>
              <a:defRPr/>
            </a:pPr>
            <a:fld id="{BC5A672E-1E34-4641-BC42-0920787A0520}" type="datetimeFigureOut">
              <a:rPr lang="it-IT"/>
              <a:pPr>
                <a:defRPr/>
              </a:pPr>
              <a:t>24/12/2019</a:t>
            </a:fld>
            <a:endParaRPr lang="it-IT"/>
          </a:p>
        </p:txBody>
      </p:sp>
      <p:sp>
        <p:nvSpPr>
          <p:cNvPr id="6" name="Segnaposto piè di pagina 4">
            <a:extLst>
              <a:ext uri="{FF2B5EF4-FFF2-40B4-BE49-F238E27FC236}">
                <a16:creationId xmlns:a16="http://schemas.microsoft.com/office/drawing/2014/main" id="{B8319648-AD91-46DA-8502-83417A84E78C}"/>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6EE4421D-1357-4CB4-AF25-E140119C4925}"/>
              </a:ext>
            </a:extLst>
          </p:cNvPr>
          <p:cNvSpPr>
            <a:spLocks noGrp="1"/>
          </p:cNvSpPr>
          <p:nvPr>
            <p:ph type="sldNum" sz="quarter" idx="12"/>
          </p:nvPr>
        </p:nvSpPr>
        <p:spPr/>
        <p:txBody>
          <a:bodyPr/>
          <a:lstStyle>
            <a:lvl1pPr>
              <a:defRPr/>
            </a:lvl1pPr>
          </a:lstStyle>
          <a:p>
            <a:fld id="{E88DB153-0574-4EEC-A397-6250CA701603}" type="slidenum">
              <a:rPr lang="it-IT" altLang="it-IT"/>
              <a:pPr/>
              <a:t>‹N›</a:t>
            </a:fld>
            <a:endParaRPr lang="it-IT" altLang="it-IT"/>
          </a:p>
        </p:txBody>
      </p:sp>
    </p:spTree>
    <p:extLst>
      <p:ext uri="{BB962C8B-B14F-4D97-AF65-F5344CB8AC3E}">
        <p14:creationId xmlns:p14="http://schemas.microsoft.com/office/powerpoint/2010/main" val="19247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FCED727-FB7E-4223-8FF1-D906E55248A6}"/>
              </a:ext>
            </a:extLst>
          </p:cNvPr>
          <p:cNvSpPr>
            <a:spLocks noGrp="1"/>
          </p:cNvSpPr>
          <p:nvPr>
            <p:ph type="dt" sz="half" idx="10"/>
          </p:nvPr>
        </p:nvSpPr>
        <p:spPr/>
        <p:txBody>
          <a:bodyPr/>
          <a:lstStyle>
            <a:lvl1pPr>
              <a:defRPr/>
            </a:lvl1pPr>
          </a:lstStyle>
          <a:p>
            <a:pPr>
              <a:defRPr/>
            </a:pPr>
            <a:fld id="{74702BB1-77F3-4EFB-AF22-CB844110BC52}" type="datetimeFigureOut">
              <a:rPr lang="it-IT"/>
              <a:pPr>
                <a:defRPr/>
              </a:pPr>
              <a:t>24/12/2019</a:t>
            </a:fld>
            <a:endParaRPr lang="it-IT"/>
          </a:p>
        </p:txBody>
      </p:sp>
      <p:sp>
        <p:nvSpPr>
          <p:cNvPr id="5" name="Segnaposto piè di pagina 4">
            <a:extLst>
              <a:ext uri="{FF2B5EF4-FFF2-40B4-BE49-F238E27FC236}">
                <a16:creationId xmlns:a16="http://schemas.microsoft.com/office/drawing/2014/main" id="{BD856FE1-D4DC-411F-AFD5-D38F68101F1B}"/>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CE0CC911-4E2D-46E1-B30F-A106FC2F10AA}"/>
              </a:ext>
            </a:extLst>
          </p:cNvPr>
          <p:cNvSpPr>
            <a:spLocks noGrp="1"/>
          </p:cNvSpPr>
          <p:nvPr>
            <p:ph type="sldNum" sz="quarter" idx="12"/>
          </p:nvPr>
        </p:nvSpPr>
        <p:spPr/>
        <p:txBody>
          <a:bodyPr/>
          <a:lstStyle>
            <a:lvl1pPr>
              <a:defRPr/>
            </a:lvl1pPr>
          </a:lstStyle>
          <a:p>
            <a:fld id="{7A7C0EDB-A1FB-4B37-A4D1-AF671684729F}" type="slidenum">
              <a:rPr lang="it-IT" altLang="it-IT"/>
              <a:pPr/>
              <a:t>‹N›</a:t>
            </a:fld>
            <a:endParaRPr lang="it-IT" altLang="it-IT"/>
          </a:p>
        </p:txBody>
      </p:sp>
    </p:spTree>
    <p:extLst>
      <p:ext uri="{BB962C8B-B14F-4D97-AF65-F5344CB8AC3E}">
        <p14:creationId xmlns:p14="http://schemas.microsoft.com/office/powerpoint/2010/main" val="16294088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a:extLst>
              <a:ext uri="{FF2B5EF4-FFF2-40B4-BE49-F238E27FC236}">
                <a16:creationId xmlns:a16="http://schemas.microsoft.com/office/drawing/2014/main" id="{D45DA215-6EB2-48F0-84EC-B6F31051CAF0}"/>
              </a:ext>
            </a:extLst>
          </p:cNvPr>
          <p:cNvSpPr>
            <a:spLocks noGrp="1"/>
          </p:cNvSpPr>
          <p:nvPr>
            <p:ph type="dt" sz="half" idx="10"/>
          </p:nvPr>
        </p:nvSpPr>
        <p:spPr/>
        <p:txBody>
          <a:bodyPr/>
          <a:lstStyle>
            <a:lvl1pPr>
              <a:defRPr/>
            </a:lvl1pPr>
          </a:lstStyle>
          <a:p>
            <a:pPr>
              <a:defRPr/>
            </a:pPr>
            <a:fld id="{47A5F5D5-FB29-46E6-925A-D9A56C785046}" type="datetimeFigureOut">
              <a:rPr lang="it-IT"/>
              <a:pPr>
                <a:defRPr/>
              </a:pPr>
              <a:t>24/12/2019</a:t>
            </a:fld>
            <a:endParaRPr lang="it-IT"/>
          </a:p>
        </p:txBody>
      </p:sp>
      <p:sp>
        <p:nvSpPr>
          <p:cNvPr id="6" name="Segnaposto piè di pagina 4">
            <a:extLst>
              <a:ext uri="{FF2B5EF4-FFF2-40B4-BE49-F238E27FC236}">
                <a16:creationId xmlns:a16="http://schemas.microsoft.com/office/drawing/2014/main" id="{12ECD929-D182-440D-90A2-C9291EAF973B}"/>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40DFC3CD-0F07-49BD-8C91-65907CCC5926}"/>
              </a:ext>
            </a:extLst>
          </p:cNvPr>
          <p:cNvSpPr>
            <a:spLocks noGrp="1"/>
          </p:cNvSpPr>
          <p:nvPr>
            <p:ph type="sldNum" sz="quarter" idx="12"/>
          </p:nvPr>
        </p:nvSpPr>
        <p:spPr/>
        <p:txBody>
          <a:bodyPr/>
          <a:lstStyle>
            <a:lvl1pPr>
              <a:defRPr/>
            </a:lvl1pPr>
          </a:lstStyle>
          <a:p>
            <a:fld id="{96D1527A-EB39-4070-9C53-288F9F6AA21B}" type="slidenum">
              <a:rPr lang="it-IT" altLang="it-IT"/>
              <a:pPr/>
              <a:t>‹N›</a:t>
            </a:fld>
            <a:endParaRPr lang="it-IT" altLang="it-IT"/>
          </a:p>
        </p:txBody>
      </p:sp>
    </p:spTree>
    <p:extLst>
      <p:ext uri="{BB962C8B-B14F-4D97-AF65-F5344CB8AC3E}">
        <p14:creationId xmlns:p14="http://schemas.microsoft.com/office/powerpoint/2010/main" val="14396526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8DCAF51-FD6D-4100-9207-7664C9001EB7}"/>
              </a:ext>
            </a:extLst>
          </p:cNvPr>
          <p:cNvSpPr>
            <a:spLocks noGrp="1"/>
          </p:cNvSpPr>
          <p:nvPr>
            <p:ph type="dt" sz="half" idx="10"/>
          </p:nvPr>
        </p:nvSpPr>
        <p:spPr/>
        <p:txBody>
          <a:bodyPr/>
          <a:lstStyle>
            <a:lvl1pPr>
              <a:defRPr/>
            </a:lvl1pPr>
          </a:lstStyle>
          <a:p>
            <a:pPr>
              <a:defRPr/>
            </a:pPr>
            <a:fld id="{50B83103-0DC9-4F5F-A067-6A401B3E7251}" type="datetimeFigureOut">
              <a:rPr lang="it-IT"/>
              <a:pPr>
                <a:defRPr/>
              </a:pPr>
              <a:t>24/12/2019</a:t>
            </a:fld>
            <a:endParaRPr lang="it-IT"/>
          </a:p>
        </p:txBody>
      </p:sp>
      <p:sp>
        <p:nvSpPr>
          <p:cNvPr id="5" name="Segnaposto piè di pagina 4">
            <a:extLst>
              <a:ext uri="{FF2B5EF4-FFF2-40B4-BE49-F238E27FC236}">
                <a16:creationId xmlns:a16="http://schemas.microsoft.com/office/drawing/2014/main" id="{2D09245D-777D-486B-B446-F3B3E0F425CA}"/>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94A5083F-FA6A-4329-A0C8-AA3F2FE27D36}"/>
              </a:ext>
            </a:extLst>
          </p:cNvPr>
          <p:cNvSpPr>
            <a:spLocks noGrp="1"/>
          </p:cNvSpPr>
          <p:nvPr>
            <p:ph type="sldNum" sz="quarter" idx="12"/>
          </p:nvPr>
        </p:nvSpPr>
        <p:spPr/>
        <p:txBody>
          <a:bodyPr/>
          <a:lstStyle>
            <a:lvl1pPr>
              <a:defRPr/>
            </a:lvl1pPr>
          </a:lstStyle>
          <a:p>
            <a:fld id="{E3E8127A-48E6-4A96-A952-7F68CF3C26A2}" type="slidenum">
              <a:rPr lang="it-IT" altLang="it-IT"/>
              <a:pPr/>
              <a:t>‹N›</a:t>
            </a:fld>
            <a:endParaRPr lang="it-IT" altLang="it-IT"/>
          </a:p>
        </p:txBody>
      </p:sp>
    </p:spTree>
    <p:extLst>
      <p:ext uri="{BB962C8B-B14F-4D97-AF65-F5344CB8AC3E}">
        <p14:creationId xmlns:p14="http://schemas.microsoft.com/office/powerpoint/2010/main" val="235423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4405E34-A3AA-4196-B4D5-837FCABA480C}"/>
              </a:ext>
            </a:extLst>
          </p:cNvPr>
          <p:cNvSpPr>
            <a:spLocks noGrp="1"/>
          </p:cNvSpPr>
          <p:nvPr>
            <p:ph type="dt" sz="half" idx="10"/>
          </p:nvPr>
        </p:nvSpPr>
        <p:spPr/>
        <p:txBody>
          <a:bodyPr/>
          <a:lstStyle>
            <a:lvl1pPr>
              <a:defRPr/>
            </a:lvl1pPr>
          </a:lstStyle>
          <a:p>
            <a:pPr>
              <a:defRPr/>
            </a:pPr>
            <a:fld id="{EE5BF034-3E55-4748-95AA-D1E5FADFDBC9}" type="datetimeFigureOut">
              <a:rPr lang="it-IT"/>
              <a:pPr>
                <a:defRPr/>
              </a:pPr>
              <a:t>24/12/2019</a:t>
            </a:fld>
            <a:endParaRPr lang="it-IT"/>
          </a:p>
        </p:txBody>
      </p:sp>
      <p:sp>
        <p:nvSpPr>
          <p:cNvPr id="5" name="Segnaposto piè di pagina 4">
            <a:extLst>
              <a:ext uri="{FF2B5EF4-FFF2-40B4-BE49-F238E27FC236}">
                <a16:creationId xmlns:a16="http://schemas.microsoft.com/office/drawing/2014/main" id="{44C7DB52-0EC9-4CBB-8885-63BD11DB7921}"/>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8A3ECAD5-9400-4702-A09A-0F805DC3CAD5}"/>
              </a:ext>
            </a:extLst>
          </p:cNvPr>
          <p:cNvSpPr>
            <a:spLocks noGrp="1"/>
          </p:cNvSpPr>
          <p:nvPr>
            <p:ph type="sldNum" sz="quarter" idx="12"/>
          </p:nvPr>
        </p:nvSpPr>
        <p:spPr/>
        <p:txBody>
          <a:bodyPr/>
          <a:lstStyle>
            <a:lvl1pPr>
              <a:defRPr/>
            </a:lvl1pPr>
          </a:lstStyle>
          <a:p>
            <a:fld id="{5D4B2A0F-FEC1-401E-AB61-CA83CCE919C0}" type="slidenum">
              <a:rPr lang="it-IT" altLang="it-IT"/>
              <a:pPr/>
              <a:t>‹N›</a:t>
            </a:fld>
            <a:endParaRPr lang="it-IT" altLang="it-IT"/>
          </a:p>
        </p:txBody>
      </p:sp>
    </p:spTree>
    <p:extLst>
      <p:ext uri="{BB962C8B-B14F-4D97-AF65-F5344CB8AC3E}">
        <p14:creationId xmlns:p14="http://schemas.microsoft.com/office/powerpoint/2010/main" val="2465935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7FFC31E-F967-4653-A741-4FBD6BEC444D}"/>
              </a:ext>
            </a:extLst>
          </p:cNvPr>
          <p:cNvSpPr>
            <a:spLocks noGrp="1"/>
          </p:cNvSpPr>
          <p:nvPr>
            <p:ph type="dt" sz="half" idx="10"/>
          </p:nvPr>
        </p:nvSpPr>
        <p:spPr/>
        <p:txBody>
          <a:bodyPr/>
          <a:lstStyle>
            <a:lvl1pPr>
              <a:defRPr/>
            </a:lvl1pPr>
          </a:lstStyle>
          <a:p>
            <a:pPr>
              <a:defRPr/>
            </a:pPr>
            <a:fld id="{91F73BB0-D92E-4640-B1C8-088FEFE98074}" type="datetimeFigureOut">
              <a:rPr lang="en-US"/>
              <a:pPr>
                <a:defRPr/>
              </a:pPr>
              <a:t>12/24/2019</a:t>
            </a:fld>
            <a:endParaRPr lang="en-US"/>
          </a:p>
        </p:txBody>
      </p:sp>
      <p:sp>
        <p:nvSpPr>
          <p:cNvPr id="5" name="Footer Placeholder 4">
            <a:extLst>
              <a:ext uri="{FF2B5EF4-FFF2-40B4-BE49-F238E27FC236}">
                <a16:creationId xmlns:a16="http://schemas.microsoft.com/office/drawing/2014/main" id="{E052835A-C899-4612-A4C7-333D6D22A49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1950E7F-E43D-4BE3-965F-8A8D1F7B62E0}"/>
              </a:ext>
            </a:extLst>
          </p:cNvPr>
          <p:cNvSpPr>
            <a:spLocks noGrp="1"/>
          </p:cNvSpPr>
          <p:nvPr>
            <p:ph type="sldNum" sz="quarter" idx="12"/>
          </p:nvPr>
        </p:nvSpPr>
        <p:spPr/>
        <p:txBody>
          <a:bodyPr/>
          <a:lstStyle>
            <a:lvl1pPr>
              <a:defRPr/>
            </a:lvl1pPr>
          </a:lstStyle>
          <a:p>
            <a:pPr>
              <a:defRPr/>
            </a:pPr>
            <a:fld id="{FF412860-8441-42A2-A0F0-7A1F8DBF0067}" type="slidenum">
              <a:rPr lang="en-US"/>
              <a:pPr>
                <a:defRPr/>
              </a:pPr>
              <a:t>‹N›</a:t>
            </a:fld>
            <a:endParaRPr lang="en-US"/>
          </a:p>
        </p:txBody>
      </p:sp>
    </p:spTree>
    <p:extLst>
      <p:ext uri="{BB962C8B-B14F-4D97-AF65-F5344CB8AC3E}">
        <p14:creationId xmlns:p14="http://schemas.microsoft.com/office/powerpoint/2010/main" val="17249049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53577C-8F47-4F43-BE25-BD3B824969A7}"/>
              </a:ext>
            </a:extLst>
          </p:cNvPr>
          <p:cNvSpPr>
            <a:spLocks noGrp="1"/>
          </p:cNvSpPr>
          <p:nvPr>
            <p:ph type="dt" sz="half" idx="10"/>
          </p:nvPr>
        </p:nvSpPr>
        <p:spPr/>
        <p:txBody>
          <a:bodyPr/>
          <a:lstStyle>
            <a:lvl1pPr>
              <a:defRPr/>
            </a:lvl1pPr>
          </a:lstStyle>
          <a:p>
            <a:pPr>
              <a:defRPr/>
            </a:pPr>
            <a:fld id="{9C9EAD5E-CD2D-4F1B-AF0B-08B68B658520}" type="datetimeFigureOut">
              <a:rPr lang="en-US"/>
              <a:pPr>
                <a:defRPr/>
              </a:pPr>
              <a:t>12/24/2019</a:t>
            </a:fld>
            <a:endParaRPr lang="en-US"/>
          </a:p>
        </p:txBody>
      </p:sp>
      <p:sp>
        <p:nvSpPr>
          <p:cNvPr id="5" name="Footer Placeholder 4">
            <a:extLst>
              <a:ext uri="{FF2B5EF4-FFF2-40B4-BE49-F238E27FC236}">
                <a16:creationId xmlns:a16="http://schemas.microsoft.com/office/drawing/2014/main" id="{FEF77BC3-162E-49BD-843E-904DE930F58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99731BC-1C25-487C-8B4F-EB0E19ED9509}"/>
              </a:ext>
            </a:extLst>
          </p:cNvPr>
          <p:cNvSpPr>
            <a:spLocks noGrp="1"/>
          </p:cNvSpPr>
          <p:nvPr>
            <p:ph type="sldNum" sz="quarter" idx="12"/>
          </p:nvPr>
        </p:nvSpPr>
        <p:spPr/>
        <p:txBody>
          <a:bodyPr/>
          <a:lstStyle>
            <a:lvl1pPr>
              <a:defRPr/>
            </a:lvl1pPr>
          </a:lstStyle>
          <a:p>
            <a:pPr>
              <a:defRPr/>
            </a:pPr>
            <a:fld id="{1C1799FE-BEA7-4632-883D-8EEF8E01FC91}" type="slidenum">
              <a:rPr lang="en-US"/>
              <a:pPr>
                <a:defRPr/>
              </a:pPr>
              <a:t>‹N›</a:t>
            </a:fld>
            <a:endParaRPr lang="en-US"/>
          </a:p>
        </p:txBody>
      </p:sp>
    </p:spTree>
    <p:extLst>
      <p:ext uri="{BB962C8B-B14F-4D97-AF65-F5344CB8AC3E}">
        <p14:creationId xmlns:p14="http://schemas.microsoft.com/office/powerpoint/2010/main" val="22829260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738614-7C60-497C-9A63-CA42C601A971}"/>
              </a:ext>
            </a:extLst>
          </p:cNvPr>
          <p:cNvSpPr>
            <a:spLocks noGrp="1"/>
          </p:cNvSpPr>
          <p:nvPr>
            <p:ph type="dt" sz="half" idx="10"/>
          </p:nvPr>
        </p:nvSpPr>
        <p:spPr/>
        <p:txBody>
          <a:bodyPr/>
          <a:lstStyle>
            <a:lvl1pPr>
              <a:defRPr/>
            </a:lvl1pPr>
          </a:lstStyle>
          <a:p>
            <a:pPr>
              <a:defRPr/>
            </a:pPr>
            <a:fld id="{AEE6031D-1071-4160-99A5-8FD8EF919E5E}" type="datetimeFigureOut">
              <a:rPr lang="en-US"/>
              <a:pPr>
                <a:defRPr/>
              </a:pPr>
              <a:t>12/24/2019</a:t>
            </a:fld>
            <a:endParaRPr lang="en-US"/>
          </a:p>
        </p:txBody>
      </p:sp>
      <p:sp>
        <p:nvSpPr>
          <p:cNvPr id="5" name="Footer Placeholder 4">
            <a:extLst>
              <a:ext uri="{FF2B5EF4-FFF2-40B4-BE49-F238E27FC236}">
                <a16:creationId xmlns:a16="http://schemas.microsoft.com/office/drawing/2014/main" id="{C3D6A59C-11D8-4AFD-8AB9-A7F1C6DB1FA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1DF0A98-362A-44DA-87AF-B1DF80FF08CD}"/>
              </a:ext>
            </a:extLst>
          </p:cNvPr>
          <p:cNvSpPr>
            <a:spLocks noGrp="1"/>
          </p:cNvSpPr>
          <p:nvPr>
            <p:ph type="sldNum" sz="quarter" idx="12"/>
          </p:nvPr>
        </p:nvSpPr>
        <p:spPr/>
        <p:txBody>
          <a:bodyPr/>
          <a:lstStyle>
            <a:lvl1pPr>
              <a:defRPr/>
            </a:lvl1pPr>
          </a:lstStyle>
          <a:p>
            <a:pPr>
              <a:defRPr/>
            </a:pPr>
            <a:fld id="{50453EAD-54F9-403F-BDCE-DE44143B78BB}" type="slidenum">
              <a:rPr lang="en-US"/>
              <a:pPr>
                <a:defRPr/>
              </a:pPr>
              <a:t>‹N›</a:t>
            </a:fld>
            <a:endParaRPr lang="en-US"/>
          </a:p>
        </p:txBody>
      </p:sp>
    </p:spTree>
    <p:extLst>
      <p:ext uri="{BB962C8B-B14F-4D97-AF65-F5344CB8AC3E}">
        <p14:creationId xmlns:p14="http://schemas.microsoft.com/office/powerpoint/2010/main" val="39764199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428490C-06A5-492C-8639-2578857DA3BC}"/>
              </a:ext>
            </a:extLst>
          </p:cNvPr>
          <p:cNvSpPr>
            <a:spLocks noGrp="1"/>
          </p:cNvSpPr>
          <p:nvPr>
            <p:ph type="dt" sz="half" idx="10"/>
          </p:nvPr>
        </p:nvSpPr>
        <p:spPr/>
        <p:txBody>
          <a:bodyPr/>
          <a:lstStyle>
            <a:lvl1pPr>
              <a:defRPr/>
            </a:lvl1pPr>
          </a:lstStyle>
          <a:p>
            <a:pPr>
              <a:defRPr/>
            </a:pPr>
            <a:fld id="{ADAE2876-AF5C-46D3-AC12-04A309F765DA}" type="datetimeFigureOut">
              <a:rPr lang="en-US"/>
              <a:pPr>
                <a:defRPr/>
              </a:pPr>
              <a:t>12/24/2019</a:t>
            </a:fld>
            <a:endParaRPr lang="en-US"/>
          </a:p>
        </p:txBody>
      </p:sp>
      <p:sp>
        <p:nvSpPr>
          <p:cNvPr id="6" name="Footer Placeholder 4">
            <a:extLst>
              <a:ext uri="{FF2B5EF4-FFF2-40B4-BE49-F238E27FC236}">
                <a16:creationId xmlns:a16="http://schemas.microsoft.com/office/drawing/2014/main" id="{BB2765F5-EABC-42BD-AFDA-9766486D29B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2DBD741-2169-4EBA-8D22-F22AAD980CF9}"/>
              </a:ext>
            </a:extLst>
          </p:cNvPr>
          <p:cNvSpPr>
            <a:spLocks noGrp="1"/>
          </p:cNvSpPr>
          <p:nvPr>
            <p:ph type="sldNum" sz="quarter" idx="12"/>
          </p:nvPr>
        </p:nvSpPr>
        <p:spPr/>
        <p:txBody>
          <a:bodyPr/>
          <a:lstStyle>
            <a:lvl1pPr>
              <a:defRPr/>
            </a:lvl1pPr>
          </a:lstStyle>
          <a:p>
            <a:pPr>
              <a:defRPr/>
            </a:pPr>
            <a:fld id="{9BD92032-102B-4AF4-9783-31AB909775D2}" type="slidenum">
              <a:rPr lang="en-US"/>
              <a:pPr>
                <a:defRPr/>
              </a:pPr>
              <a:t>‹N›</a:t>
            </a:fld>
            <a:endParaRPr lang="en-US"/>
          </a:p>
        </p:txBody>
      </p:sp>
    </p:spTree>
    <p:extLst>
      <p:ext uri="{BB962C8B-B14F-4D97-AF65-F5344CB8AC3E}">
        <p14:creationId xmlns:p14="http://schemas.microsoft.com/office/powerpoint/2010/main" val="17991775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8F38D84-99F8-46FD-8E26-C420CBE6AE55}"/>
              </a:ext>
            </a:extLst>
          </p:cNvPr>
          <p:cNvSpPr>
            <a:spLocks noGrp="1"/>
          </p:cNvSpPr>
          <p:nvPr>
            <p:ph type="dt" sz="half" idx="10"/>
          </p:nvPr>
        </p:nvSpPr>
        <p:spPr/>
        <p:txBody>
          <a:bodyPr/>
          <a:lstStyle>
            <a:lvl1pPr>
              <a:defRPr/>
            </a:lvl1pPr>
          </a:lstStyle>
          <a:p>
            <a:pPr>
              <a:defRPr/>
            </a:pPr>
            <a:fld id="{7BB456CA-914C-4FCF-A101-170F5FB532A0}" type="datetimeFigureOut">
              <a:rPr lang="en-US"/>
              <a:pPr>
                <a:defRPr/>
              </a:pPr>
              <a:t>12/24/2019</a:t>
            </a:fld>
            <a:endParaRPr lang="en-US"/>
          </a:p>
        </p:txBody>
      </p:sp>
      <p:sp>
        <p:nvSpPr>
          <p:cNvPr id="8" name="Footer Placeholder 4">
            <a:extLst>
              <a:ext uri="{FF2B5EF4-FFF2-40B4-BE49-F238E27FC236}">
                <a16:creationId xmlns:a16="http://schemas.microsoft.com/office/drawing/2014/main" id="{AD18BC71-C9F0-4959-A33F-7D8A83E5BC1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CAEF1FA-95A5-4BA2-A729-AF409B62AE10}"/>
              </a:ext>
            </a:extLst>
          </p:cNvPr>
          <p:cNvSpPr>
            <a:spLocks noGrp="1"/>
          </p:cNvSpPr>
          <p:nvPr>
            <p:ph type="sldNum" sz="quarter" idx="12"/>
          </p:nvPr>
        </p:nvSpPr>
        <p:spPr/>
        <p:txBody>
          <a:bodyPr/>
          <a:lstStyle>
            <a:lvl1pPr>
              <a:defRPr/>
            </a:lvl1pPr>
          </a:lstStyle>
          <a:p>
            <a:pPr>
              <a:defRPr/>
            </a:pPr>
            <a:fld id="{0C5EE30A-D639-471D-A9F0-2A190B140FE4}" type="slidenum">
              <a:rPr lang="en-US"/>
              <a:pPr>
                <a:defRPr/>
              </a:pPr>
              <a:t>‹N›</a:t>
            </a:fld>
            <a:endParaRPr lang="en-US"/>
          </a:p>
        </p:txBody>
      </p:sp>
    </p:spTree>
    <p:extLst>
      <p:ext uri="{BB962C8B-B14F-4D97-AF65-F5344CB8AC3E}">
        <p14:creationId xmlns:p14="http://schemas.microsoft.com/office/powerpoint/2010/main" val="10892080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8594834-7F0B-4761-92C3-3CAEBB9425AE}"/>
              </a:ext>
            </a:extLst>
          </p:cNvPr>
          <p:cNvSpPr>
            <a:spLocks noGrp="1"/>
          </p:cNvSpPr>
          <p:nvPr>
            <p:ph type="dt" sz="half" idx="10"/>
          </p:nvPr>
        </p:nvSpPr>
        <p:spPr/>
        <p:txBody>
          <a:bodyPr/>
          <a:lstStyle>
            <a:lvl1pPr>
              <a:defRPr/>
            </a:lvl1pPr>
          </a:lstStyle>
          <a:p>
            <a:pPr>
              <a:defRPr/>
            </a:pPr>
            <a:fld id="{EAC0287E-42C8-4BAD-848B-49A7326BC07B}" type="datetimeFigureOut">
              <a:rPr lang="en-US"/>
              <a:pPr>
                <a:defRPr/>
              </a:pPr>
              <a:t>12/24/2019</a:t>
            </a:fld>
            <a:endParaRPr lang="en-US"/>
          </a:p>
        </p:txBody>
      </p:sp>
      <p:sp>
        <p:nvSpPr>
          <p:cNvPr id="4" name="Footer Placeholder 4">
            <a:extLst>
              <a:ext uri="{FF2B5EF4-FFF2-40B4-BE49-F238E27FC236}">
                <a16:creationId xmlns:a16="http://schemas.microsoft.com/office/drawing/2014/main" id="{2717BE33-E365-49F0-9579-A8062A43A55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59F3BC1-E764-41D2-B230-5B00A0C46ED9}"/>
              </a:ext>
            </a:extLst>
          </p:cNvPr>
          <p:cNvSpPr>
            <a:spLocks noGrp="1"/>
          </p:cNvSpPr>
          <p:nvPr>
            <p:ph type="sldNum" sz="quarter" idx="12"/>
          </p:nvPr>
        </p:nvSpPr>
        <p:spPr/>
        <p:txBody>
          <a:bodyPr/>
          <a:lstStyle>
            <a:lvl1pPr>
              <a:defRPr/>
            </a:lvl1pPr>
          </a:lstStyle>
          <a:p>
            <a:pPr>
              <a:defRPr/>
            </a:pPr>
            <a:fld id="{83F3A088-E583-4873-838C-AEAF0A2AE13A}" type="slidenum">
              <a:rPr lang="en-US"/>
              <a:pPr>
                <a:defRPr/>
              </a:pPr>
              <a:t>‹N›</a:t>
            </a:fld>
            <a:endParaRPr lang="en-US"/>
          </a:p>
        </p:txBody>
      </p:sp>
    </p:spTree>
    <p:extLst>
      <p:ext uri="{BB962C8B-B14F-4D97-AF65-F5344CB8AC3E}">
        <p14:creationId xmlns:p14="http://schemas.microsoft.com/office/powerpoint/2010/main" val="5190198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21646CF-1E0D-4FFF-913F-F750561C1EFE}"/>
              </a:ext>
            </a:extLst>
          </p:cNvPr>
          <p:cNvSpPr>
            <a:spLocks noGrp="1"/>
          </p:cNvSpPr>
          <p:nvPr>
            <p:ph type="dt" sz="half" idx="10"/>
          </p:nvPr>
        </p:nvSpPr>
        <p:spPr/>
        <p:txBody>
          <a:bodyPr/>
          <a:lstStyle>
            <a:lvl1pPr>
              <a:defRPr/>
            </a:lvl1pPr>
          </a:lstStyle>
          <a:p>
            <a:pPr>
              <a:defRPr/>
            </a:pPr>
            <a:fld id="{A32CB03E-051B-4C29-97AB-9D1D6FF2F934}" type="datetimeFigureOut">
              <a:rPr lang="en-US"/>
              <a:pPr>
                <a:defRPr/>
              </a:pPr>
              <a:t>12/24/2019</a:t>
            </a:fld>
            <a:endParaRPr lang="en-US"/>
          </a:p>
        </p:txBody>
      </p:sp>
      <p:sp>
        <p:nvSpPr>
          <p:cNvPr id="3" name="Footer Placeholder 4">
            <a:extLst>
              <a:ext uri="{FF2B5EF4-FFF2-40B4-BE49-F238E27FC236}">
                <a16:creationId xmlns:a16="http://schemas.microsoft.com/office/drawing/2014/main" id="{B6BD8003-5FDC-4B8B-B31D-F0A0F277A5C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A7C2AA3-BF02-42FE-B4A8-A13EF53A2ED6}"/>
              </a:ext>
            </a:extLst>
          </p:cNvPr>
          <p:cNvSpPr>
            <a:spLocks noGrp="1"/>
          </p:cNvSpPr>
          <p:nvPr>
            <p:ph type="sldNum" sz="quarter" idx="12"/>
          </p:nvPr>
        </p:nvSpPr>
        <p:spPr/>
        <p:txBody>
          <a:bodyPr/>
          <a:lstStyle>
            <a:lvl1pPr>
              <a:defRPr/>
            </a:lvl1pPr>
          </a:lstStyle>
          <a:p>
            <a:pPr>
              <a:defRPr/>
            </a:pPr>
            <a:fld id="{6D1FC2E5-9324-48EA-BEB8-B8AD744D2272}" type="slidenum">
              <a:rPr lang="en-US"/>
              <a:pPr>
                <a:defRPr/>
              </a:pPr>
              <a:t>‹N›</a:t>
            </a:fld>
            <a:endParaRPr lang="en-US"/>
          </a:p>
        </p:txBody>
      </p:sp>
    </p:spTree>
    <p:extLst>
      <p:ext uri="{BB962C8B-B14F-4D97-AF65-F5344CB8AC3E}">
        <p14:creationId xmlns:p14="http://schemas.microsoft.com/office/powerpoint/2010/main" val="4050524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a:extLst>
              <a:ext uri="{FF2B5EF4-FFF2-40B4-BE49-F238E27FC236}">
                <a16:creationId xmlns:a16="http://schemas.microsoft.com/office/drawing/2014/main" id="{EBAEC397-E82B-46A4-90AF-4B9DDBEEC843}"/>
              </a:ext>
            </a:extLst>
          </p:cNvPr>
          <p:cNvSpPr>
            <a:spLocks noGrp="1"/>
          </p:cNvSpPr>
          <p:nvPr>
            <p:ph type="dt" sz="half" idx="10"/>
          </p:nvPr>
        </p:nvSpPr>
        <p:spPr/>
        <p:txBody>
          <a:bodyPr/>
          <a:lstStyle>
            <a:lvl1pPr>
              <a:defRPr/>
            </a:lvl1pPr>
          </a:lstStyle>
          <a:p>
            <a:pPr>
              <a:defRPr/>
            </a:pPr>
            <a:fld id="{8E006636-EEEC-4005-8551-98892EAA6800}" type="datetimeFigureOut">
              <a:rPr lang="it-IT"/>
              <a:pPr>
                <a:defRPr/>
              </a:pPr>
              <a:t>24/12/2019</a:t>
            </a:fld>
            <a:endParaRPr lang="it-IT"/>
          </a:p>
        </p:txBody>
      </p:sp>
      <p:sp>
        <p:nvSpPr>
          <p:cNvPr id="5" name="Segnaposto piè di pagina 4">
            <a:extLst>
              <a:ext uri="{FF2B5EF4-FFF2-40B4-BE49-F238E27FC236}">
                <a16:creationId xmlns:a16="http://schemas.microsoft.com/office/drawing/2014/main" id="{1BD4106E-9074-476A-97A3-821AB29F60C0}"/>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7F1BDB69-D5A4-4C81-A2C1-34719A399C9D}"/>
              </a:ext>
            </a:extLst>
          </p:cNvPr>
          <p:cNvSpPr>
            <a:spLocks noGrp="1"/>
          </p:cNvSpPr>
          <p:nvPr>
            <p:ph type="sldNum" sz="quarter" idx="12"/>
          </p:nvPr>
        </p:nvSpPr>
        <p:spPr/>
        <p:txBody>
          <a:bodyPr/>
          <a:lstStyle>
            <a:lvl1pPr>
              <a:defRPr/>
            </a:lvl1pPr>
          </a:lstStyle>
          <a:p>
            <a:fld id="{83E0CA07-3B38-49E1-88BF-AF3CA058BFFF}" type="slidenum">
              <a:rPr lang="it-IT" altLang="it-IT"/>
              <a:pPr/>
              <a:t>‹N›</a:t>
            </a:fld>
            <a:endParaRPr lang="it-IT" altLang="it-IT"/>
          </a:p>
        </p:txBody>
      </p:sp>
    </p:spTree>
    <p:extLst>
      <p:ext uri="{BB962C8B-B14F-4D97-AF65-F5344CB8AC3E}">
        <p14:creationId xmlns:p14="http://schemas.microsoft.com/office/powerpoint/2010/main" val="28043835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8165337-58EB-47D8-84FD-F5C75B9BA568}"/>
              </a:ext>
            </a:extLst>
          </p:cNvPr>
          <p:cNvSpPr>
            <a:spLocks noGrp="1"/>
          </p:cNvSpPr>
          <p:nvPr>
            <p:ph type="dt" sz="half" idx="10"/>
          </p:nvPr>
        </p:nvSpPr>
        <p:spPr/>
        <p:txBody>
          <a:bodyPr/>
          <a:lstStyle>
            <a:lvl1pPr>
              <a:defRPr/>
            </a:lvl1pPr>
          </a:lstStyle>
          <a:p>
            <a:pPr>
              <a:defRPr/>
            </a:pPr>
            <a:fld id="{F1570A1F-F843-4FD8-9F66-DA0B89D0D76C}" type="datetimeFigureOut">
              <a:rPr lang="en-US"/>
              <a:pPr>
                <a:defRPr/>
              </a:pPr>
              <a:t>12/24/2019</a:t>
            </a:fld>
            <a:endParaRPr lang="en-US"/>
          </a:p>
        </p:txBody>
      </p:sp>
      <p:sp>
        <p:nvSpPr>
          <p:cNvPr id="6" name="Footer Placeholder 4">
            <a:extLst>
              <a:ext uri="{FF2B5EF4-FFF2-40B4-BE49-F238E27FC236}">
                <a16:creationId xmlns:a16="http://schemas.microsoft.com/office/drawing/2014/main" id="{29AA4B59-5A88-44BB-BE6E-3D7173CC08E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06D7DC6-D668-40AF-A507-17D39EE6C8CD}"/>
              </a:ext>
            </a:extLst>
          </p:cNvPr>
          <p:cNvSpPr>
            <a:spLocks noGrp="1"/>
          </p:cNvSpPr>
          <p:nvPr>
            <p:ph type="sldNum" sz="quarter" idx="12"/>
          </p:nvPr>
        </p:nvSpPr>
        <p:spPr/>
        <p:txBody>
          <a:bodyPr/>
          <a:lstStyle>
            <a:lvl1pPr>
              <a:defRPr/>
            </a:lvl1pPr>
          </a:lstStyle>
          <a:p>
            <a:pPr>
              <a:defRPr/>
            </a:pPr>
            <a:fld id="{FA0DB7D3-B176-46E7-89B4-1FFD6F073938}" type="slidenum">
              <a:rPr lang="en-US"/>
              <a:pPr>
                <a:defRPr/>
              </a:pPr>
              <a:t>‹N›</a:t>
            </a:fld>
            <a:endParaRPr lang="en-US"/>
          </a:p>
        </p:txBody>
      </p:sp>
    </p:spTree>
    <p:extLst>
      <p:ext uri="{BB962C8B-B14F-4D97-AF65-F5344CB8AC3E}">
        <p14:creationId xmlns:p14="http://schemas.microsoft.com/office/powerpoint/2010/main" val="32031188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E4335A9-A069-4A3D-9D0E-4D3A65C962A5}"/>
              </a:ext>
            </a:extLst>
          </p:cNvPr>
          <p:cNvSpPr>
            <a:spLocks noGrp="1"/>
          </p:cNvSpPr>
          <p:nvPr>
            <p:ph type="dt" sz="half" idx="10"/>
          </p:nvPr>
        </p:nvSpPr>
        <p:spPr/>
        <p:txBody>
          <a:bodyPr/>
          <a:lstStyle>
            <a:lvl1pPr>
              <a:defRPr/>
            </a:lvl1pPr>
          </a:lstStyle>
          <a:p>
            <a:pPr>
              <a:defRPr/>
            </a:pPr>
            <a:fld id="{164CF970-9E00-4168-ACE9-116F7F145891}" type="datetimeFigureOut">
              <a:rPr lang="en-US"/>
              <a:pPr>
                <a:defRPr/>
              </a:pPr>
              <a:t>12/24/2019</a:t>
            </a:fld>
            <a:endParaRPr lang="en-US"/>
          </a:p>
        </p:txBody>
      </p:sp>
      <p:sp>
        <p:nvSpPr>
          <p:cNvPr id="6" name="Footer Placeholder 4">
            <a:extLst>
              <a:ext uri="{FF2B5EF4-FFF2-40B4-BE49-F238E27FC236}">
                <a16:creationId xmlns:a16="http://schemas.microsoft.com/office/drawing/2014/main" id="{5A75581E-2C07-4036-A201-EE3E8FAD42B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433F4A3-143B-43B3-912D-A5D5107C3E59}"/>
              </a:ext>
            </a:extLst>
          </p:cNvPr>
          <p:cNvSpPr>
            <a:spLocks noGrp="1"/>
          </p:cNvSpPr>
          <p:nvPr>
            <p:ph type="sldNum" sz="quarter" idx="12"/>
          </p:nvPr>
        </p:nvSpPr>
        <p:spPr/>
        <p:txBody>
          <a:bodyPr/>
          <a:lstStyle>
            <a:lvl1pPr>
              <a:defRPr/>
            </a:lvl1pPr>
          </a:lstStyle>
          <a:p>
            <a:pPr>
              <a:defRPr/>
            </a:pPr>
            <a:fld id="{FDE10264-639F-4CCF-AAE3-D6776BAF6F74}" type="slidenum">
              <a:rPr lang="en-US"/>
              <a:pPr>
                <a:defRPr/>
              </a:pPr>
              <a:t>‹N›</a:t>
            </a:fld>
            <a:endParaRPr lang="en-US"/>
          </a:p>
        </p:txBody>
      </p:sp>
    </p:spTree>
    <p:extLst>
      <p:ext uri="{BB962C8B-B14F-4D97-AF65-F5344CB8AC3E}">
        <p14:creationId xmlns:p14="http://schemas.microsoft.com/office/powerpoint/2010/main" val="28105902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5FDC7C-0C24-4D4F-91CA-267290C3D0CD}"/>
              </a:ext>
            </a:extLst>
          </p:cNvPr>
          <p:cNvSpPr>
            <a:spLocks noGrp="1"/>
          </p:cNvSpPr>
          <p:nvPr>
            <p:ph type="dt" sz="half" idx="10"/>
          </p:nvPr>
        </p:nvSpPr>
        <p:spPr/>
        <p:txBody>
          <a:bodyPr/>
          <a:lstStyle>
            <a:lvl1pPr>
              <a:defRPr/>
            </a:lvl1pPr>
          </a:lstStyle>
          <a:p>
            <a:pPr>
              <a:defRPr/>
            </a:pPr>
            <a:fld id="{539ED3AD-0F6A-4A2C-8604-97F16AF1731E}" type="datetimeFigureOut">
              <a:rPr lang="en-US"/>
              <a:pPr>
                <a:defRPr/>
              </a:pPr>
              <a:t>12/24/2019</a:t>
            </a:fld>
            <a:endParaRPr lang="en-US"/>
          </a:p>
        </p:txBody>
      </p:sp>
      <p:sp>
        <p:nvSpPr>
          <p:cNvPr id="5" name="Footer Placeholder 4">
            <a:extLst>
              <a:ext uri="{FF2B5EF4-FFF2-40B4-BE49-F238E27FC236}">
                <a16:creationId xmlns:a16="http://schemas.microsoft.com/office/drawing/2014/main" id="{34F126E9-9D1A-445C-A040-E3E2C9EB70E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5EB87CD-1BFB-44C8-AB15-D6E2B6FE5767}"/>
              </a:ext>
            </a:extLst>
          </p:cNvPr>
          <p:cNvSpPr>
            <a:spLocks noGrp="1"/>
          </p:cNvSpPr>
          <p:nvPr>
            <p:ph type="sldNum" sz="quarter" idx="12"/>
          </p:nvPr>
        </p:nvSpPr>
        <p:spPr/>
        <p:txBody>
          <a:bodyPr/>
          <a:lstStyle>
            <a:lvl1pPr>
              <a:defRPr/>
            </a:lvl1pPr>
          </a:lstStyle>
          <a:p>
            <a:pPr>
              <a:defRPr/>
            </a:pPr>
            <a:fld id="{FE013B88-F3C2-4934-A5AF-17D746268B21}" type="slidenum">
              <a:rPr lang="en-US"/>
              <a:pPr>
                <a:defRPr/>
              </a:pPr>
              <a:t>‹N›</a:t>
            </a:fld>
            <a:endParaRPr lang="en-US"/>
          </a:p>
        </p:txBody>
      </p:sp>
    </p:spTree>
    <p:extLst>
      <p:ext uri="{BB962C8B-B14F-4D97-AF65-F5344CB8AC3E}">
        <p14:creationId xmlns:p14="http://schemas.microsoft.com/office/powerpoint/2010/main" val="21087564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BFCC74-ED09-4018-9290-D69B52B98975}"/>
              </a:ext>
            </a:extLst>
          </p:cNvPr>
          <p:cNvSpPr>
            <a:spLocks noGrp="1"/>
          </p:cNvSpPr>
          <p:nvPr>
            <p:ph type="dt" sz="half" idx="10"/>
          </p:nvPr>
        </p:nvSpPr>
        <p:spPr/>
        <p:txBody>
          <a:bodyPr/>
          <a:lstStyle>
            <a:lvl1pPr>
              <a:defRPr/>
            </a:lvl1pPr>
          </a:lstStyle>
          <a:p>
            <a:pPr>
              <a:defRPr/>
            </a:pPr>
            <a:fld id="{5763FA66-3AE4-4B55-AA27-FE3372D29EBC}" type="datetimeFigureOut">
              <a:rPr lang="en-US"/>
              <a:pPr>
                <a:defRPr/>
              </a:pPr>
              <a:t>12/24/2019</a:t>
            </a:fld>
            <a:endParaRPr lang="en-US"/>
          </a:p>
        </p:txBody>
      </p:sp>
      <p:sp>
        <p:nvSpPr>
          <p:cNvPr id="5" name="Footer Placeholder 4">
            <a:extLst>
              <a:ext uri="{FF2B5EF4-FFF2-40B4-BE49-F238E27FC236}">
                <a16:creationId xmlns:a16="http://schemas.microsoft.com/office/drawing/2014/main" id="{6049E34C-953C-42D7-8BDB-803CBC430ED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B0B7D39-4CCC-46FD-A7F8-BCEBF2339730}"/>
              </a:ext>
            </a:extLst>
          </p:cNvPr>
          <p:cNvSpPr>
            <a:spLocks noGrp="1"/>
          </p:cNvSpPr>
          <p:nvPr>
            <p:ph type="sldNum" sz="quarter" idx="12"/>
          </p:nvPr>
        </p:nvSpPr>
        <p:spPr/>
        <p:txBody>
          <a:bodyPr/>
          <a:lstStyle>
            <a:lvl1pPr>
              <a:defRPr/>
            </a:lvl1pPr>
          </a:lstStyle>
          <a:p>
            <a:pPr>
              <a:defRPr/>
            </a:pPr>
            <a:fld id="{0C10EEEC-C1DE-465D-8E40-A19AFA1B59C9}" type="slidenum">
              <a:rPr lang="en-US"/>
              <a:pPr>
                <a:defRPr/>
              </a:pPr>
              <a:t>‹N›</a:t>
            </a:fld>
            <a:endParaRPr lang="en-US"/>
          </a:p>
        </p:txBody>
      </p:sp>
    </p:spTree>
    <p:extLst>
      <p:ext uri="{BB962C8B-B14F-4D97-AF65-F5344CB8AC3E}">
        <p14:creationId xmlns:p14="http://schemas.microsoft.com/office/powerpoint/2010/main" val="345509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a:extLst>
              <a:ext uri="{FF2B5EF4-FFF2-40B4-BE49-F238E27FC236}">
                <a16:creationId xmlns:a16="http://schemas.microsoft.com/office/drawing/2014/main" id="{C6B98A0B-3927-48AC-8D33-348B73987AC3}"/>
              </a:ext>
            </a:extLst>
          </p:cNvPr>
          <p:cNvSpPr>
            <a:spLocks noGrp="1"/>
          </p:cNvSpPr>
          <p:nvPr>
            <p:ph type="dt" sz="half" idx="10"/>
          </p:nvPr>
        </p:nvSpPr>
        <p:spPr/>
        <p:txBody>
          <a:bodyPr/>
          <a:lstStyle>
            <a:lvl1pPr>
              <a:defRPr/>
            </a:lvl1pPr>
          </a:lstStyle>
          <a:p>
            <a:pPr>
              <a:defRPr/>
            </a:pPr>
            <a:fld id="{4FB1B805-8BCA-4858-9A73-8B7BB828AF8A}" type="datetimeFigureOut">
              <a:rPr lang="it-IT"/>
              <a:pPr>
                <a:defRPr/>
              </a:pPr>
              <a:t>24/12/2019</a:t>
            </a:fld>
            <a:endParaRPr lang="it-IT"/>
          </a:p>
        </p:txBody>
      </p:sp>
      <p:sp>
        <p:nvSpPr>
          <p:cNvPr id="6" name="Segnaposto piè di pagina 4">
            <a:extLst>
              <a:ext uri="{FF2B5EF4-FFF2-40B4-BE49-F238E27FC236}">
                <a16:creationId xmlns:a16="http://schemas.microsoft.com/office/drawing/2014/main" id="{9F469B15-457B-4CCD-A547-E717E25AA961}"/>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31CFDAC0-5422-47C8-B975-2299BC9CE318}"/>
              </a:ext>
            </a:extLst>
          </p:cNvPr>
          <p:cNvSpPr>
            <a:spLocks noGrp="1"/>
          </p:cNvSpPr>
          <p:nvPr>
            <p:ph type="sldNum" sz="quarter" idx="12"/>
          </p:nvPr>
        </p:nvSpPr>
        <p:spPr/>
        <p:txBody>
          <a:bodyPr/>
          <a:lstStyle>
            <a:lvl1pPr>
              <a:defRPr/>
            </a:lvl1pPr>
          </a:lstStyle>
          <a:p>
            <a:fld id="{706F830B-030D-4DB3-9938-92BFEB3C5142}" type="slidenum">
              <a:rPr lang="it-IT" altLang="it-IT"/>
              <a:pPr/>
              <a:t>‹N›</a:t>
            </a:fld>
            <a:endParaRPr lang="it-IT" altLang="it-IT"/>
          </a:p>
        </p:txBody>
      </p:sp>
    </p:spTree>
    <p:extLst>
      <p:ext uri="{BB962C8B-B14F-4D97-AF65-F5344CB8AC3E}">
        <p14:creationId xmlns:p14="http://schemas.microsoft.com/office/powerpoint/2010/main" val="1651925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a:extLst>
              <a:ext uri="{FF2B5EF4-FFF2-40B4-BE49-F238E27FC236}">
                <a16:creationId xmlns:a16="http://schemas.microsoft.com/office/drawing/2014/main" id="{5915BD84-5306-4FBE-8B8D-CC22A2B14354}"/>
              </a:ext>
            </a:extLst>
          </p:cNvPr>
          <p:cNvSpPr>
            <a:spLocks noGrp="1"/>
          </p:cNvSpPr>
          <p:nvPr>
            <p:ph type="dt" sz="half" idx="10"/>
          </p:nvPr>
        </p:nvSpPr>
        <p:spPr/>
        <p:txBody>
          <a:bodyPr/>
          <a:lstStyle>
            <a:lvl1pPr>
              <a:defRPr/>
            </a:lvl1pPr>
          </a:lstStyle>
          <a:p>
            <a:pPr>
              <a:defRPr/>
            </a:pPr>
            <a:fld id="{28577B74-AB34-4D56-A5CC-2A8CB0F7AFA7}" type="datetimeFigureOut">
              <a:rPr lang="it-IT"/>
              <a:pPr>
                <a:defRPr/>
              </a:pPr>
              <a:t>24/12/2019</a:t>
            </a:fld>
            <a:endParaRPr lang="it-IT"/>
          </a:p>
        </p:txBody>
      </p:sp>
      <p:sp>
        <p:nvSpPr>
          <p:cNvPr id="8" name="Segnaposto piè di pagina 4">
            <a:extLst>
              <a:ext uri="{FF2B5EF4-FFF2-40B4-BE49-F238E27FC236}">
                <a16:creationId xmlns:a16="http://schemas.microsoft.com/office/drawing/2014/main" id="{020E1B44-C258-453F-A282-08CA6CC9E453}"/>
              </a:ext>
            </a:extLst>
          </p:cNvPr>
          <p:cNvSpPr>
            <a:spLocks noGrp="1"/>
          </p:cNvSpPr>
          <p:nvPr>
            <p:ph type="ftr" sz="quarter" idx="11"/>
          </p:nvPr>
        </p:nvSpPr>
        <p:spPr/>
        <p:txBody>
          <a:bodyPr/>
          <a:lstStyle>
            <a:lvl1pPr>
              <a:defRPr/>
            </a:lvl1pPr>
          </a:lstStyle>
          <a:p>
            <a:pPr>
              <a:defRPr/>
            </a:pPr>
            <a:endParaRPr lang="it-IT"/>
          </a:p>
        </p:txBody>
      </p:sp>
      <p:sp>
        <p:nvSpPr>
          <p:cNvPr id="9" name="Segnaposto numero diapositiva 5">
            <a:extLst>
              <a:ext uri="{FF2B5EF4-FFF2-40B4-BE49-F238E27FC236}">
                <a16:creationId xmlns:a16="http://schemas.microsoft.com/office/drawing/2014/main" id="{7686ABDA-A57A-4DD6-9612-3B9B4BD444E5}"/>
              </a:ext>
            </a:extLst>
          </p:cNvPr>
          <p:cNvSpPr>
            <a:spLocks noGrp="1"/>
          </p:cNvSpPr>
          <p:nvPr>
            <p:ph type="sldNum" sz="quarter" idx="12"/>
          </p:nvPr>
        </p:nvSpPr>
        <p:spPr/>
        <p:txBody>
          <a:bodyPr/>
          <a:lstStyle>
            <a:lvl1pPr>
              <a:defRPr/>
            </a:lvl1pPr>
          </a:lstStyle>
          <a:p>
            <a:fld id="{44D1C6F0-48E0-466A-847B-57D5767282EE}" type="slidenum">
              <a:rPr lang="it-IT" altLang="it-IT"/>
              <a:pPr/>
              <a:t>‹N›</a:t>
            </a:fld>
            <a:endParaRPr lang="it-IT" altLang="it-IT"/>
          </a:p>
        </p:txBody>
      </p:sp>
    </p:spTree>
    <p:extLst>
      <p:ext uri="{BB962C8B-B14F-4D97-AF65-F5344CB8AC3E}">
        <p14:creationId xmlns:p14="http://schemas.microsoft.com/office/powerpoint/2010/main" val="3913366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a:extLst>
              <a:ext uri="{FF2B5EF4-FFF2-40B4-BE49-F238E27FC236}">
                <a16:creationId xmlns:a16="http://schemas.microsoft.com/office/drawing/2014/main" id="{D201DB00-1728-4F88-A452-4743B714AC01}"/>
              </a:ext>
            </a:extLst>
          </p:cNvPr>
          <p:cNvSpPr>
            <a:spLocks noGrp="1"/>
          </p:cNvSpPr>
          <p:nvPr>
            <p:ph type="dt" sz="half" idx="10"/>
          </p:nvPr>
        </p:nvSpPr>
        <p:spPr/>
        <p:txBody>
          <a:bodyPr/>
          <a:lstStyle>
            <a:lvl1pPr>
              <a:defRPr/>
            </a:lvl1pPr>
          </a:lstStyle>
          <a:p>
            <a:pPr>
              <a:defRPr/>
            </a:pPr>
            <a:fld id="{88C135E8-2048-4FFE-A00B-D3DDB1A6541C}" type="datetimeFigureOut">
              <a:rPr lang="it-IT"/>
              <a:pPr>
                <a:defRPr/>
              </a:pPr>
              <a:t>24/12/2019</a:t>
            </a:fld>
            <a:endParaRPr lang="it-IT"/>
          </a:p>
        </p:txBody>
      </p:sp>
      <p:sp>
        <p:nvSpPr>
          <p:cNvPr id="4" name="Segnaposto piè di pagina 4">
            <a:extLst>
              <a:ext uri="{FF2B5EF4-FFF2-40B4-BE49-F238E27FC236}">
                <a16:creationId xmlns:a16="http://schemas.microsoft.com/office/drawing/2014/main" id="{6F9D0B70-B9B4-4E21-B4BF-BBC8DA380B74}"/>
              </a:ext>
            </a:extLst>
          </p:cNvPr>
          <p:cNvSpPr>
            <a:spLocks noGrp="1"/>
          </p:cNvSpPr>
          <p:nvPr>
            <p:ph type="ftr" sz="quarter" idx="11"/>
          </p:nvPr>
        </p:nvSpPr>
        <p:spPr/>
        <p:txBody>
          <a:bodyPr/>
          <a:lstStyle>
            <a:lvl1pPr>
              <a:defRPr/>
            </a:lvl1pPr>
          </a:lstStyle>
          <a:p>
            <a:pPr>
              <a:defRPr/>
            </a:pPr>
            <a:endParaRPr lang="it-IT"/>
          </a:p>
        </p:txBody>
      </p:sp>
      <p:sp>
        <p:nvSpPr>
          <p:cNvPr id="5" name="Segnaposto numero diapositiva 5">
            <a:extLst>
              <a:ext uri="{FF2B5EF4-FFF2-40B4-BE49-F238E27FC236}">
                <a16:creationId xmlns:a16="http://schemas.microsoft.com/office/drawing/2014/main" id="{5B11A446-ADF8-43E3-832B-4DEC6696053B}"/>
              </a:ext>
            </a:extLst>
          </p:cNvPr>
          <p:cNvSpPr>
            <a:spLocks noGrp="1"/>
          </p:cNvSpPr>
          <p:nvPr>
            <p:ph type="sldNum" sz="quarter" idx="12"/>
          </p:nvPr>
        </p:nvSpPr>
        <p:spPr/>
        <p:txBody>
          <a:bodyPr/>
          <a:lstStyle>
            <a:lvl1pPr>
              <a:defRPr/>
            </a:lvl1pPr>
          </a:lstStyle>
          <a:p>
            <a:fld id="{DD6946FD-F1C6-4CF5-9193-9086974C6E18}" type="slidenum">
              <a:rPr lang="it-IT" altLang="it-IT"/>
              <a:pPr/>
              <a:t>‹N›</a:t>
            </a:fld>
            <a:endParaRPr lang="it-IT" altLang="it-IT"/>
          </a:p>
        </p:txBody>
      </p:sp>
    </p:spTree>
    <p:extLst>
      <p:ext uri="{BB962C8B-B14F-4D97-AF65-F5344CB8AC3E}">
        <p14:creationId xmlns:p14="http://schemas.microsoft.com/office/powerpoint/2010/main" val="2290661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a:extLst>
              <a:ext uri="{FF2B5EF4-FFF2-40B4-BE49-F238E27FC236}">
                <a16:creationId xmlns:a16="http://schemas.microsoft.com/office/drawing/2014/main" id="{7C68D7FC-C452-4C9A-9C88-23E749403C67}"/>
              </a:ext>
            </a:extLst>
          </p:cNvPr>
          <p:cNvSpPr>
            <a:spLocks noGrp="1"/>
          </p:cNvSpPr>
          <p:nvPr>
            <p:ph type="dt" sz="half" idx="10"/>
          </p:nvPr>
        </p:nvSpPr>
        <p:spPr/>
        <p:txBody>
          <a:bodyPr/>
          <a:lstStyle>
            <a:lvl1pPr>
              <a:defRPr/>
            </a:lvl1pPr>
          </a:lstStyle>
          <a:p>
            <a:pPr>
              <a:defRPr/>
            </a:pPr>
            <a:fld id="{9B61949E-27F8-4ADE-894B-CDF9B1C2D386}" type="datetimeFigureOut">
              <a:rPr lang="it-IT"/>
              <a:pPr>
                <a:defRPr/>
              </a:pPr>
              <a:t>24/12/2019</a:t>
            </a:fld>
            <a:endParaRPr lang="it-IT"/>
          </a:p>
        </p:txBody>
      </p:sp>
      <p:sp>
        <p:nvSpPr>
          <p:cNvPr id="3" name="Segnaposto piè di pagina 4">
            <a:extLst>
              <a:ext uri="{FF2B5EF4-FFF2-40B4-BE49-F238E27FC236}">
                <a16:creationId xmlns:a16="http://schemas.microsoft.com/office/drawing/2014/main" id="{E0111025-7E3E-4909-AE5E-4D128D3BB0C4}"/>
              </a:ext>
            </a:extLst>
          </p:cNvPr>
          <p:cNvSpPr>
            <a:spLocks noGrp="1"/>
          </p:cNvSpPr>
          <p:nvPr>
            <p:ph type="ftr" sz="quarter" idx="11"/>
          </p:nvPr>
        </p:nvSpPr>
        <p:spPr/>
        <p:txBody>
          <a:bodyPr/>
          <a:lstStyle>
            <a:lvl1pPr>
              <a:defRPr/>
            </a:lvl1pPr>
          </a:lstStyle>
          <a:p>
            <a:pPr>
              <a:defRPr/>
            </a:pPr>
            <a:endParaRPr lang="it-IT"/>
          </a:p>
        </p:txBody>
      </p:sp>
      <p:sp>
        <p:nvSpPr>
          <p:cNvPr id="4" name="Segnaposto numero diapositiva 5">
            <a:extLst>
              <a:ext uri="{FF2B5EF4-FFF2-40B4-BE49-F238E27FC236}">
                <a16:creationId xmlns:a16="http://schemas.microsoft.com/office/drawing/2014/main" id="{CF449DAE-7315-4FEA-9C2D-F2FF332601C0}"/>
              </a:ext>
            </a:extLst>
          </p:cNvPr>
          <p:cNvSpPr>
            <a:spLocks noGrp="1"/>
          </p:cNvSpPr>
          <p:nvPr>
            <p:ph type="sldNum" sz="quarter" idx="12"/>
          </p:nvPr>
        </p:nvSpPr>
        <p:spPr/>
        <p:txBody>
          <a:bodyPr/>
          <a:lstStyle>
            <a:lvl1pPr>
              <a:defRPr/>
            </a:lvl1pPr>
          </a:lstStyle>
          <a:p>
            <a:fld id="{2C688D58-FFA3-483B-AAE8-0E8FEA1F1CAD}" type="slidenum">
              <a:rPr lang="it-IT" altLang="it-IT"/>
              <a:pPr/>
              <a:t>‹N›</a:t>
            </a:fld>
            <a:endParaRPr lang="it-IT" altLang="it-IT"/>
          </a:p>
        </p:txBody>
      </p:sp>
    </p:spTree>
    <p:extLst>
      <p:ext uri="{BB962C8B-B14F-4D97-AF65-F5344CB8AC3E}">
        <p14:creationId xmlns:p14="http://schemas.microsoft.com/office/powerpoint/2010/main" val="1645626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a:extLst>
              <a:ext uri="{FF2B5EF4-FFF2-40B4-BE49-F238E27FC236}">
                <a16:creationId xmlns:a16="http://schemas.microsoft.com/office/drawing/2014/main" id="{55453D8D-5DD9-46C9-AE29-D4DFE317B1A4}"/>
              </a:ext>
            </a:extLst>
          </p:cNvPr>
          <p:cNvSpPr>
            <a:spLocks noGrp="1"/>
          </p:cNvSpPr>
          <p:nvPr>
            <p:ph type="dt" sz="half" idx="10"/>
          </p:nvPr>
        </p:nvSpPr>
        <p:spPr/>
        <p:txBody>
          <a:bodyPr/>
          <a:lstStyle>
            <a:lvl1pPr>
              <a:defRPr/>
            </a:lvl1pPr>
          </a:lstStyle>
          <a:p>
            <a:pPr>
              <a:defRPr/>
            </a:pPr>
            <a:fld id="{BC5A672E-1E34-4641-BC42-0920787A0520}" type="datetimeFigureOut">
              <a:rPr lang="it-IT"/>
              <a:pPr>
                <a:defRPr/>
              </a:pPr>
              <a:t>24/12/2019</a:t>
            </a:fld>
            <a:endParaRPr lang="it-IT"/>
          </a:p>
        </p:txBody>
      </p:sp>
      <p:sp>
        <p:nvSpPr>
          <p:cNvPr id="6" name="Segnaposto piè di pagina 4">
            <a:extLst>
              <a:ext uri="{FF2B5EF4-FFF2-40B4-BE49-F238E27FC236}">
                <a16:creationId xmlns:a16="http://schemas.microsoft.com/office/drawing/2014/main" id="{B8319648-AD91-46DA-8502-83417A84E78C}"/>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6EE4421D-1357-4CB4-AF25-E140119C4925}"/>
              </a:ext>
            </a:extLst>
          </p:cNvPr>
          <p:cNvSpPr>
            <a:spLocks noGrp="1"/>
          </p:cNvSpPr>
          <p:nvPr>
            <p:ph type="sldNum" sz="quarter" idx="12"/>
          </p:nvPr>
        </p:nvSpPr>
        <p:spPr/>
        <p:txBody>
          <a:bodyPr/>
          <a:lstStyle>
            <a:lvl1pPr>
              <a:defRPr/>
            </a:lvl1pPr>
          </a:lstStyle>
          <a:p>
            <a:fld id="{E88DB153-0574-4EEC-A397-6250CA701603}" type="slidenum">
              <a:rPr lang="it-IT" altLang="it-IT"/>
              <a:pPr/>
              <a:t>‹N›</a:t>
            </a:fld>
            <a:endParaRPr lang="it-IT" altLang="it-IT"/>
          </a:p>
        </p:txBody>
      </p:sp>
    </p:spTree>
    <p:extLst>
      <p:ext uri="{BB962C8B-B14F-4D97-AF65-F5344CB8AC3E}">
        <p14:creationId xmlns:p14="http://schemas.microsoft.com/office/powerpoint/2010/main" val="26985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a:extLst>
              <a:ext uri="{FF2B5EF4-FFF2-40B4-BE49-F238E27FC236}">
                <a16:creationId xmlns:a16="http://schemas.microsoft.com/office/drawing/2014/main" id="{D45DA215-6EB2-48F0-84EC-B6F31051CAF0}"/>
              </a:ext>
            </a:extLst>
          </p:cNvPr>
          <p:cNvSpPr>
            <a:spLocks noGrp="1"/>
          </p:cNvSpPr>
          <p:nvPr>
            <p:ph type="dt" sz="half" idx="10"/>
          </p:nvPr>
        </p:nvSpPr>
        <p:spPr/>
        <p:txBody>
          <a:bodyPr/>
          <a:lstStyle>
            <a:lvl1pPr>
              <a:defRPr/>
            </a:lvl1pPr>
          </a:lstStyle>
          <a:p>
            <a:pPr>
              <a:defRPr/>
            </a:pPr>
            <a:fld id="{47A5F5D5-FB29-46E6-925A-D9A56C785046}" type="datetimeFigureOut">
              <a:rPr lang="it-IT"/>
              <a:pPr>
                <a:defRPr/>
              </a:pPr>
              <a:t>24/12/2019</a:t>
            </a:fld>
            <a:endParaRPr lang="it-IT"/>
          </a:p>
        </p:txBody>
      </p:sp>
      <p:sp>
        <p:nvSpPr>
          <p:cNvPr id="6" name="Segnaposto piè di pagina 4">
            <a:extLst>
              <a:ext uri="{FF2B5EF4-FFF2-40B4-BE49-F238E27FC236}">
                <a16:creationId xmlns:a16="http://schemas.microsoft.com/office/drawing/2014/main" id="{12ECD929-D182-440D-90A2-C9291EAF973B}"/>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40DFC3CD-0F07-49BD-8C91-65907CCC5926}"/>
              </a:ext>
            </a:extLst>
          </p:cNvPr>
          <p:cNvSpPr>
            <a:spLocks noGrp="1"/>
          </p:cNvSpPr>
          <p:nvPr>
            <p:ph type="sldNum" sz="quarter" idx="12"/>
          </p:nvPr>
        </p:nvSpPr>
        <p:spPr/>
        <p:txBody>
          <a:bodyPr/>
          <a:lstStyle>
            <a:lvl1pPr>
              <a:defRPr/>
            </a:lvl1pPr>
          </a:lstStyle>
          <a:p>
            <a:fld id="{96D1527A-EB39-4070-9C53-288F9F6AA21B}" type="slidenum">
              <a:rPr lang="it-IT" altLang="it-IT"/>
              <a:pPr/>
              <a:t>‹N›</a:t>
            </a:fld>
            <a:endParaRPr lang="it-IT" altLang="it-IT"/>
          </a:p>
        </p:txBody>
      </p:sp>
    </p:spTree>
    <p:extLst>
      <p:ext uri="{BB962C8B-B14F-4D97-AF65-F5344CB8AC3E}">
        <p14:creationId xmlns:p14="http://schemas.microsoft.com/office/powerpoint/2010/main" val="3782190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a:extLst>
              <a:ext uri="{FF2B5EF4-FFF2-40B4-BE49-F238E27FC236}">
                <a16:creationId xmlns:a16="http://schemas.microsoft.com/office/drawing/2014/main" id="{EBC517EF-556D-4C65-9CEC-56348695D7F0}"/>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Segnaposto testo 2">
            <a:extLst>
              <a:ext uri="{FF2B5EF4-FFF2-40B4-BE49-F238E27FC236}">
                <a16:creationId xmlns:a16="http://schemas.microsoft.com/office/drawing/2014/main" id="{9FB9574E-9842-4E8B-A05E-8595902D8C98}"/>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a:extLst>
              <a:ext uri="{FF2B5EF4-FFF2-40B4-BE49-F238E27FC236}">
                <a16:creationId xmlns:a16="http://schemas.microsoft.com/office/drawing/2014/main" id="{96A558E6-A270-4DFD-A74C-1AB54DC2733D}"/>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129A597-E26D-4312-B1E3-1C194BCA9CF9}" type="datetimeFigureOut">
              <a:rPr lang="it-IT"/>
              <a:pPr>
                <a:defRPr/>
              </a:pPr>
              <a:t>24/12/2019</a:t>
            </a:fld>
            <a:endParaRPr lang="it-IT"/>
          </a:p>
        </p:txBody>
      </p:sp>
      <p:sp>
        <p:nvSpPr>
          <p:cNvPr id="5" name="Segnaposto piè di pagina 4">
            <a:extLst>
              <a:ext uri="{FF2B5EF4-FFF2-40B4-BE49-F238E27FC236}">
                <a16:creationId xmlns:a16="http://schemas.microsoft.com/office/drawing/2014/main" id="{24F437B3-F2BB-4BF7-806B-2950FF28456F}"/>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a:extLst>
              <a:ext uri="{FF2B5EF4-FFF2-40B4-BE49-F238E27FC236}">
                <a16:creationId xmlns:a16="http://schemas.microsoft.com/office/drawing/2014/main" id="{B768D0D6-C855-4B33-9519-99728FB40170}"/>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FD7618B-45D9-4654-B595-5DA930AC7997}" type="slidenum">
              <a:rPr lang="it-IT" altLang="it-IT"/>
              <a:pPr/>
              <a:t>‹N›</a:t>
            </a:fld>
            <a:endParaRPr lang="it-IT" altLang="it-IT"/>
          </a:p>
        </p:txBody>
      </p:sp>
      <p:sp>
        <p:nvSpPr>
          <p:cNvPr id="1031" name="CasellaDiTesto 6">
            <a:extLst>
              <a:ext uri="{FF2B5EF4-FFF2-40B4-BE49-F238E27FC236}">
                <a16:creationId xmlns:a16="http://schemas.microsoft.com/office/drawing/2014/main" id="{33BE7F66-E3EE-4024-8B9D-6CDA0867E967}"/>
              </a:ext>
            </a:extLst>
          </p:cNvPr>
          <p:cNvSpPr txBox="1">
            <a:spLocks noChangeArrowheads="1"/>
          </p:cNvSpPr>
          <p:nvPr userDrawn="1"/>
        </p:nvSpPr>
        <p:spPr bwMode="auto">
          <a:xfrm>
            <a:off x="169334" y="6477001"/>
            <a:ext cx="423333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it-IT" altLang="it-IT" sz="1100"/>
              <a:t>A cura di Stefano Govoni</a:t>
            </a:r>
          </a:p>
          <a:p>
            <a:endParaRPr lang="it-IT" altLang="it-IT" sz="1100"/>
          </a:p>
        </p:txBody>
      </p:sp>
      <p:sp>
        <p:nvSpPr>
          <p:cNvPr id="1032" name="CasellaDiTesto 7">
            <a:extLst>
              <a:ext uri="{FF2B5EF4-FFF2-40B4-BE49-F238E27FC236}">
                <a16:creationId xmlns:a16="http://schemas.microsoft.com/office/drawing/2014/main" id="{C7AC9EA7-6367-4EEB-9352-B3186CE41C23}"/>
              </a:ext>
            </a:extLst>
          </p:cNvPr>
          <p:cNvSpPr txBox="1">
            <a:spLocks noChangeArrowheads="1"/>
          </p:cNvSpPr>
          <p:nvPr userDrawn="1"/>
        </p:nvSpPr>
        <p:spPr bwMode="auto">
          <a:xfrm>
            <a:off x="3979334" y="6477001"/>
            <a:ext cx="423333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it-IT" altLang="it-IT" sz="1100" b="1"/>
              <a:t>Farmacologia</a:t>
            </a:r>
          </a:p>
          <a:p>
            <a:pPr algn="ctr"/>
            <a:endParaRPr lang="it-IT" altLang="it-IT" sz="1100" b="1"/>
          </a:p>
        </p:txBody>
      </p:sp>
      <p:sp>
        <p:nvSpPr>
          <p:cNvPr id="1033" name="CasellaDiTesto 8">
            <a:extLst>
              <a:ext uri="{FF2B5EF4-FFF2-40B4-BE49-F238E27FC236}">
                <a16:creationId xmlns:a16="http://schemas.microsoft.com/office/drawing/2014/main" id="{5DEAF6BD-5AF7-414C-99D0-F861DFA676F7}"/>
              </a:ext>
            </a:extLst>
          </p:cNvPr>
          <p:cNvSpPr txBox="1">
            <a:spLocks noChangeArrowheads="1"/>
          </p:cNvSpPr>
          <p:nvPr userDrawn="1"/>
        </p:nvSpPr>
        <p:spPr bwMode="auto">
          <a:xfrm>
            <a:off x="3979334" y="6667500"/>
            <a:ext cx="423333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it-IT" altLang="it-IT" sz="900"/>
              <a:t>978-88-08-18555-6</a:t>
            </a:r>
          </a:p>
          <a:p>
            <a:pPr algn="ctr"/>
            <a:endParaRPr lang="it-IT" altLang="it-IT" sz="900"/>
          </a:p>
        </p:txBody>
      </p:sp>
      <p:sp>
        <p:nvSpPr>
          <p:cNvPr id="1034" name="CasellaDiTesto 9">
            <a:extLst>
              <a:ext uri="{FF2B5EF4-FFF2-40B4-BE49-F238E27FC236}">
                <a16:creationId xmlns:a16="http://schemas.microsoft.com/office/drawing/2014/main" id="{6B372952-A8F9-4A7F-BBFB-5FC4DD6C5608}"/>
              </a:ext>
            </a:extLst>
          </p:cNvPr>
          <p:cNvSpPr txBox="1">
            <a:spLocks noChangeArrowheads="1"/>
          </p:cNvSpPr>
          <p:nvPr userDrawn="1"/>
        </p:nvSpPr>
        <p:spPr bwMode="auto">
          <a:xfrm>
            <a:off x="7789334" y="6477001"/>
            <a:ext cx="423333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it-IT" altLang="it-IT" sz="1100"/>
              <a:t>2014 © CEA - Casa Editrice Ambrosiana</a:t>
            </a:r>
          </a:p>
          <a:p>
            <a:pPr algn="r"/>
            <a:endParaRPr lang="it-IT" altLang="it-IT" sz="1100"/>
          </a:p>
        </p:txBody>
      </p:sp>
    </p:spTree>
    <p:extLst>
      <p:ext uri="{BB962C8B-B14F-4D97-AF65-F5344CB8AC3E}">
        <p14:creationId xmlns:p14="http://schemas.microsoft.com/office/powerpoint/2010/main" val="332409939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a:extLst>
              <a:ext uri="{FF2B5EF4-FFF2-40B4-BE49-F238E27FC236}">
                <a16:creationId xmlns:a16="http://schemas.microsoft.com/office/drawing/2014/main" id="{EBC517EF-556D-4C65-9CEC-56348695D7F0}"/>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Segnaposto testo 2">
            <a:extLst>
              <a:ext uri="{FF2B5EF4-FFF2-40B4-BE49-F238E27FC236}">
                <a16:creationId xmlns:a16="http://schemas.microsoft.com/office/drawing/2014/main" id="{9FB9574E-9842-4E8B-A05E-8595902D8C98}"/>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a:extLst>
              <a:ext uri="{FF2B5EF4-FFF2-40B4-BE49-F238E27FC236}">
                <a16:creationId xmlns:a16="http://schemas.microsoft.com/office/drawing/2014/main" id="{96A558E6-A270-4DFD-A74C-1AB54DC2733D}"/>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129A597-E26D-4312-B1E3-1C194BCA9CF9}" type="datetimeFigureOut">
              <a:rPr lang="it-IT"/>
              <a:pPr>
                <a:defRPr/>
              </a:pPr>
              <a:t>24/12/2019</a:t>
            </a:fld>
            <a:endParaRPr lang="it-IT"/>
          </a:p>
        </p:txBody>
      </p:sp>
      <p:sp>
        <p:nvSpPr>
          <p:cNvPr id="5" name="Segnaposto piè di pagina 4">
            <a:extLst>
              <a:ext uri="{FF2B5EF4-FFF2-40B4-BE49-F238E27FC236}">
                <a16:creationId xmlns:a16="http://schemas.microsoft.com/office/drawing/2014/main" id="{24F437B3-F2BB-4BF7-806B-2950FF28456F}"/>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a:extLst>
              <a:ext uri="{FF2B5EF4-FFF2-40B4-BE49-F238E27FC236}">
                <a16:creationId xmlns:a16="http://schemas.microsoft.com/office/drawing/2014/main" id="{B768D0D6-C855-4B33-9519-99728FB40170}"/>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FD7618B-45D9-4654-B595-5DA930AC7997}" type="slidenum">
              <a:rPr lang="it-IT" altLang="it-IT"/>
              <a:pPr/>
              <a:t>‹N›</a:t>
            </a:fld>
            <a:endParaRPr lang="it-IT" altLang="it-IT"/>
          </a:p>
        </p:txBody>
      </p:sp>
      <p:sp>
        <p:nvSpPr>
          <p:cNvPr id="1031" name="CasellaDiTesto 6">
            <a:extLst>
              <a:ext uri="{FF2B5EF4-FFF2-40B4-BE49-F238E27FC236}">
                <a16:creationId xmlns:a16="http://schemas.microsoft.com/office/drawing/2014/main" id="{33BE7F66-E3EE-4024-8B9D-6CDA0867E967}"/>
              </a:ext>
            </a:extLst>
          </p:cNvPr>
          <p:cNvSpPr txBox="1">
            <a:spLocks noChangeArrowheads="1"/>
          </p:cNvSpPr>
          <p:nvPr userDrawn="1"/>
        </p:nvSpPr>
        <p:spPr bwMode="auto">
          <a:xfrm>
            <a:off x="169334" y="6477001"/>
            <a:ext cx="423333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it-IT" altLang="it-IT" sz="1100"/>
              <a:t>A cura di Stefano Govoni</a:t>
            </a:r>
          </a:p>
          <a:p>
            <a:endParaRPr lang="it-IT" altLang="it-IT" sz="1100"/>
          </a:p>
        </p:txBody>
      </p:sp>
      <p:sp>
        <p:nvSpPr>
          <p:cNvPr id="1032" name="CasellaDiTesto 7">
            <a:extLst>
              <a:ext uri="{FF2B5EF4-FFF2-40B4-BE49-F238E27FC236}">
                <a16:creationId xmlns:a16="http://schemas.microsoft.com/office/drawing/2014/main" id="{C7AC9EA7-6367-4EEB-9352-B3186CE41C23}"/>
              </a:ext>
            </a:extLst>
          </p:cNvPr>
          <p:cNvSpPr txBox="1">
            <a:spLocks noChangeArrowheads="1"/>
          </p:cNvSpPr>
          <p:nvPr userDrawn="1"/>
        </p:nvSpPr>
        <p:spPr bwMode="auto">
          <a:xfrm>
            <a:off x="3979334" y="6477001"/>
            <a:ext cx="423333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it-IT" altLang="it-IT" sz="1100" b="1"/>
              <a:t>Farmacologia</a:t>
            </a:r>
          </a:p>
          <a:p>
            <a:pPr algn="ctr"/>
            <a:endParaRPr lang="it-IT" altLang="it-IT" sz="1100" b="1"/>
          </a:p>
        </p:txBody>
      </p:sp>
      <p:sp>
        <p:nvSpPr>
          <p:cNvPr id="1033" name="CasellaDiTesto 8">
            <a:extLst>
              <a:ext uri="{FF2B5EF4-FFF2-40B4-BE49-F238E27FC236}">
                <a16:creationId xmlns:a16="http://schemas.microsoft.com/office/drawing/2014/main" id="{5DEAF6BD-5AF7-414C-99D0-F861DFA676F7}"/>
              </a:ext>
            </a:extLst>
          </p:cNvPr>
          <p:cNvSpPr txBox="1">
            <a:spLocks noChangeArrowheads="1"/>
          </p:cNvSpPr>
          <p:nvPr userDrawn="1"/>
        </p:nvSpPr>
        <p:spPr bwMode="auto">
          <a:xfrm>
            <a:off x="3979334" y="6667500"/>
            <a:ext cx="423333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it-IT" altLang="it-IT" sz="900"/>
              <a:t>978-88-08-18555-6</a:t>
            </a:r>
          </a:p>
          <a:p>
            <a:pPr algn="ctr"/>
            <a:endParaRPr lang="it-IT" altLang="it-IT" sz="900"/>
          </a:p>
        </p:txBody>
      </p:sp>
      <p:sp>
        <p:nvSpPr>
          <p:cNvPr id="1034" name="CasellaDiTesto 9">
            <a:extLst>
              <a:ext uri="{FF2B5EF4-FFF2-40B4-BE49-F238E27FC236}">
                <a16:creationId xmlns:a16="http://schemas.microsoft.com/office/drawing/2014/main" id="{6B372952-A8F9-4A7F-BBFB-5FC4DD6C5608}"/>
              </a:ext>
            </a:extLst>
          </p:cNvPr>
          <p:cNvSpPr txBox="1">
            <a:spLocks noChangeArrowheads="1"/>
          </p:cNvSpPr>
          <p:nvPr userDrawn="1"/>
        </p:nvSpPr>
        <p:spPr bwMode="auto">
          <a:xfrm>
            <a:off x="7789334" y="6477001"/>
            <a:ext cx="423333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it-IT" altLang="it-IT" sz="1100"/>
              <a:t>2014 © CEA - Casa Editrice Ambrosiana</a:t>
            </a:r>
          </a:p>
          <a:p>
            <a:pPr algn="r"/>
            <a:endParaRPr lang="it-IT" altLang="it-IT" sz="1100"/>
          </a:p>
        </p:txBody>
      </p:sp>
    </p:spTree>
    <p:extLst>
      <p:ext uri="{BB962C8B-B14F-4D97-AF65-F5344CB8AC3E}">
        <p14:creationId xmlns:p14="http://schemas.microsoft.com/office/powerpoint/2010/main" val="261206918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7C76B73-542E-4A0B-85DC-E577A265AE12}"/>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t-IT"/>
              <a:t>Click to edit Master title style</a:t>
            </a:r>
          </a:p>
        </p:txBody>
      </p:sp>
      <p:sp>
        <p:nvSpPr>
          <p:cNvPr id="1027" name="Text Placeholder 2">
            <a:extLst>
              <a:ext uri="{FF2B5EF4-FFF2-40B4-BE49-F238E27FC236}">
                <a16:creationId xmlns:a16="http://schemas.microsoft.com/office/drawing/2014/main" id="{16714E86-F654-4B1A-AC22-6033F3348AFC}"/>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a:p>
            <a:pPr lvl="4"/>
            <a:r>
              <a:rPr lang="en-US" altLang="it-IT"/>
              <a:t>Fifth level</a:t>
            </a:r>
          </a:p>
        </p:txBody>
      </p:sp>
      <p:sp>
        <p:nvSpPr>
          <p:cNvPr id="4" name="Date Placeholder 3">
            <a:extLst>
              <a:ext uri="{FF2B5EF4-FFF2-40B4-BE49-F238E27FC236}">
                <a16:creationId xmlns:a16="http://schemas.microsoft.com/office/drawing/2014/main" id="{26FF409C-725F-4626-ACA3-CA2FBE8DBB42}"/>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8F0261DF-8765-44EB-A041-45FF20A39D5C}" type="datetimeFigureOut">
              <a:rPr lang="en-US"/>
              <a:pPr>
                <a:defRPr/>
              </a:pPr>
              <a:t>12/24/2019</a:t>
            </a:fld>
            <a:endParaRPr lang="en-US"/>
          </a:p>
        </p:txBody>
      </p:sp>
      <p:sp>
        <p:nvSpPr>
          <p:cNvPr id="5" name="Footer Placeholder 4">
            <a:extLst>
              <a:ext uri="{FF2B5EF4-FFF2-40B4-BE49-F238E27FC236}">
                <a16:creationId xmlns:a16="http://schemas.microsoft.com/office/drawing/2014/main" id="{BFA249DF-5610-41FE-A2F2-9E9D0834E1D6}"/>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0E7F3CA7-2BF7-49CB-9932-57D726B38878}"/>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32E68415-C86F-4166-ADC2-BCEC382A000E}" type="slidenum">
              <a:rPr lang="en-US"/>
              <a:pPr>
                <a:defRPr/>
              </a:pPr>
              <a:t>‹N›</a:t>
            </a:fld>
            <a:endParaRPr lang="en-US"/>
          </a:p>
        </p:txBody>
      </p:sp>
    </p:spTree>
    <p:extLst>
      <p:ext uri="{BB962C8B-B14F-4D97-AF65-F5344CB8AC3E}">
        <p14:creationId xmlns:p14="http://schemas.microsoft.com/office/powerpoint/2010/main" val="1293267449"/>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3.xml"/><Relationship Id="rId1" Type="http://schemas.openxmlformats.org/officeDocument/2006/relationships/slideLayout" Target="../slideLayouts/slideLayout29.xml"/><Relationship Id="rId5" Type="http://schemas.openxmlformats.org/officeDocument/2006/relationships/image" Target="../media/image17.emf"/><Relationship Id="rId4" Type="http://schemas.openxmlformats.org/officeDocument/2006/relationships/image" Target="../media/image16.e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1881E903-7927-457C-BF2D-8D5D8FA5B3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2150" y="376239"/>
            <a:ext cx="8267700" cy="610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446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00F58A52-63EC-4A47-A67B-A4F5AF965C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8076" y="652464"/>
            <a:ext cx="5311775" cy="620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3">
            <a:extLst>
              <a:ext uri="{FF2B5EF4-FFF2-40B4-BE49-F238E27FC236}">
                <a16:creationId xmlns:a16="http://schemas.microsoft.com/office/drawing/2014/main" id="{DF71366F-E3D9-40E7-A74B-E00D05996E99}"/>
              </a:ext>
            </a:extLst>
          </p:cNvPr>
          <p:cNvSpPr txBox="1">
            <a:spLocks noChangeArrowheads="1"/>
          </p:cNvSpPr>
          <p:nvPr/>
        </p:nvSpPr>
        <p:spPr bwMode="auto">
          <a:xfrm>
            <a:off x="1524001" y="1"/>
            <a:ext cx="6804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it-IT" sz="1800">
                <a:solidFill>
                  <a:schemeClr val="accent2"/>
                </a:solidFill>
              </a:rPr>
              <a:t>High-throughput Screening / Dose-response confirmation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53DE0EE0-8ECF-4205-9A7D-2FDC29E791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2476" y="263526"/>
            <a:ext cx="7375525" cy="659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3">
            <a:extLst>
              <a:ext uri="{FF2B5EF4-FFF2-40B4-BE49-F238E27FC236}">
                <a16:creationId xmlns:a16="http://schemas.microsoft.com/office/drawing/2014/main" id="{DB586500-E7A5-4133-A394-3C8CA4633D45}"/>
              </a:ext>
            </a:extLst>
          </p:cNvPr>
          <p:cNvSpPr txBox="1">
            <a:spLocks noChangeArrowheads="1"/>
          </p:cNvSpPr>
          <p:nvPr/>
        </p:nvSpPr>
        <p:spPr bwMode="auto">
          <a:xfrm>
            <a:off x="1524000" y="1"/>
            <a:ext cx="3887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it-IT" sz="1800">
                <a:solidFill>
                  <a:schemeClr val="accent2"/>
                </a:solidFill>
              </a:rPr>
              <a:t>Scaffold prioritization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B9C0AF5A-7CFD-40DB-93DA-40EB813C4A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1" y="260351"/>
            <a:ext cx="5275263" cy="637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3">
            <a:extLst>
              <a:ext uri="{FF2B5EF4-FFF2-40B4-BE49-F238E27FC236}">
                <a16:creationId xmlns:a16="http://schemas.microsoft.com/office/drawing/2014/main" id="{0C768B87-B6A3-473A-B15E-7FAD8733345A}"/>
              </a:ext>
            </a:extLst>
          </p:cNvPr>
          <p:cNvSpPr txBox="1">
            <a:spLocks noChangeArrowheads="1"/>
          </p:cNvSpPr>
          <p:nvPr/>
        </p:nvSpPr>
        <p:spPr bwMode="auto">
          <a:xfrm>
            <a:off x="1992314" y="2781301"/>
            <a:ext cx="20161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it-IT" sz="2400">
                <a:solidFill>
                  <a:schemeClr val="accent2"/>
                </a:solidFill>
              </a:rPr>
              <a:t>“slow” (complex)</a:t>
            </a:r>
          </a:p>
          <a:p>
            <a:pPr algn="ctr" eaLnBrk="1" hangingPunct="1">
              <a:spcBef>
                <a:spcPct val="50000"/>
              </a:spcBef>
              <a:buFontTx/>
              <a:buNone/>
            </a:pPr>
            <a:r>
              <a:rPr lang="en-US" altLang="it-IT" sz="2400">
                <a:solidFill>
                  <a:schemeClr val="accent2"/>
                </a:solidFill>
              </a:rPr>
              <a:t>biology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1E63CC0C-3391-4A05-8432-61D5C2D973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052514"/>
            <a:ext cx="9144000" cy="417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a:extLst>
              <a:ext uri="{FF2B5EF4-FFF2-40B4-BE49-F238E27FC236}">
                <a16:creationId xmlns:a16="http://schemas.microsoft.com/office/drawing/2014/main" id="{6DB9F43F-50E7-489F-9574-20A84210D5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1638" y="6165851"/>
            <a:ext cx="47053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385BDD59-6853-428F-8EC2-842AB20844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5589" y="266700"/>
            <a:ext cx="6600825"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a:extLst>
              <a:ext uri="{FF2B5EF4-FFF2-40B4-BE49-F238E27FC236}">
                <a16:creationId xmlns:a16="http://schemas.microsoft.com/office/drawing/2014/main" id="{CA2F4CC5-D64A-4759-A141-EF6CF7238F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2650" y="6518276"/>
            <a:ext cx="47053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1C51169F-13AB-42BD-AA8A-04015B3F21D2}"/>
              </a:ext>
            </a:extLst>
          </p:cNvPr>
          <p:cNvSpPr>
            <a:spLocks noGrp="1" noChangeArrowheads="1"/>
          </p:cNvSpPr>
          <p:nvPr>
            <p:ph type="title" idx="4294967295"/>
          </p:nvPr>
        </p:nvSpPr>
        <p:spPr>
          <a:xfrm>
            <a:off x="0" y="22225"/>
            <a:ext cx="8447088" cy="663575"/>
          </a:xfrm>
        </p:spPr>
        <p:txBody>
          <a:bodyPr/>
          <a:lstStyle/>
          <a:p>
            <a:pPr eaLnBrk="1" hangingPunct="1"/>
            <a:r>
              <a:rPr lang="en-GB" altLang="it-IT" b="1">
                <a:solidFill>
                  <a:srgbClr val="FFFF00"/>
                </a:solidFill>
              </a:rPr>
              <a:t>Drug Discovery</a:t>
            </a:r>
          </a:p>
        </p:txBody>
      </p:sp>
      <p:sp>
        <p:nvSpPr>
          <p:cNvPr id="16387" name="AutoShape 4">
            <a:extLst>
              <a:ext uri="{FF2B5EF4-FFF2-40B4-BE49-F238E27FC236}">
                <a16:creationId xmlns:a16="http://schemas.microsoft.com/office/drawing/2014/main" id="{2F2D5F2A-72E6-4D58-AE1E-2D0DB184BBE0}"/>
              </a:ext>
            </a:extLst>
          </p:cNvPr>
          <p:cNvSpPr>
            <a:spLocks noChangeAspect="1" noChangeArrowheads="1"/>
          </p:cNvSpPr>
          <p:nvPr/>
        </p:nvSpPr>
        <p:spPr bwMode="auto">
          <a:xfrm rot="2847120">
            <a:off x="5594351" y="2452688"/>
            <a:ext cx="120650" cy="657225"/>
          </a:xfrm>
          <a:prstGeom prst="downArrow">
            <a:avLst>
              <a:gd name="adj1" fmla="val 50000"/>
              <a:gd name="adj2" fmla="val 136184"/>
            </a:avLst>
          </a:prstGeom>
          <a:solidFill>
            <a:srgbClr val="FF9900"/>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400">
              <a:solidFill>
                <a:schemeClr val="accent2"/>
              </a:solidFill>
            </a:endParaRPr>
          </a:p>
        </p:txBody>
      </p:sp>
      <p:sp>
        <p:nvSpPr>
          <p:cNvPr id="16388" name="AutoShape 5">
            <a:extLst>
              <a:ext uri="{FF2B5EF4-FFF2-40B4-BE49-F238E27FC236}">
                <a16:creationId xmlns:a16="http://schemas.microsoft.com/office/drawing/2014/main" id="{AA74CFA9-AED6-4EA4-B73F-2F4972D32C92}"/>
              </a:ext>
            </a:extLst>
          </p:cNvPr>
          <p:cNvSpPr>
            <a:spLocks noChangeAspect="1" noChangeArrowheads="1"/>
          </p:cNvSpPr>
          <p:nvPr/>
        </p:nvSpPr>
        <p:spPr bwMode="auto">
          <a:xfrm>
            <a:off x="3384550" y="2565400"/>
            <a:ext cx="139700" cy="279400"/>
          </a:xfrm>
          <a:prstGeom prst="downArrow">
            <a:avLst>
              <a:gd name="adj1" fmla="val 50000"/>
              <a:gd name="adj2" fmla="val 50000"/>
            </a:avLst>
          </a:prstGeom>
          <a:solidFill>
            <a:srgbClr val="FF9900"/>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400">
              <a:solidFill>
                <a:schemeClr val="accent2"/>
              </a:solidFill>
            </a:endParaRPr>
          </a:p>
        </p:txBody>
      </p:sp>
      <p:sp>
        <p:nvSpPr>
          <p:cNvPr id="16389" name="Line 6">
            <a:extLst>
              <a:ext uri="{FF2B5EF4-FFF2-40B4-BE49-F238E27FC236}">
                <a16:creationId xmlns:a16="http://schemas.microsoft.com/office/drawing/2014/main" id="{37C7013D-1E4E-4F36-B391-F4E0D086A7A1}"/>
              </a:ext>
            </a:extLst>
          </p:cNvPr>
          <p:cNvSpPr>
            <a:spLocks noChangeAspect="1" noChangeShapeType="1"/>
          </p:cNvSpPr>
          <p:nvPr/>
        </p:nvSpPr>
        <p:spPr bwMode="auto">
          <a:xfrm flipH="1">
            <a:off x="8491538" y="1219200"/>
            <a:ext cx="0" cy="325438"/>
          </a:xfrm>
          <a:prstGeom prst="line">
            <a:avLst/>
          </a:prstGeom>
          <a:noFill/>
          <a:ln w="38100">
            <a:solidFill>
              <a:srgbClr val="FF9933"/>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6390" name="AutoShape 7">
            <a:extLst>
              <a:ext uri="{FF2B5EF4-FFF2-40B4-BE49-F238E27FC236}">
                <a16:creationId xmlns:a16="http://schemas.microsoft.com/office/drawing/2014/main" id="{77152292-7F38-4DB5-9EB5-E5C40659BE78}"/>
              </a:ext>
            </a:extLst>
          </p:cNvPr>
          <p:cNvSpPr>
            <a:spLocks noChangeAspect="1" noChangeArrowheads="1"/>
          </p:cNvSpPr>
          <p:nvPr/>
        </p:nvSpPr>
        <p:spPr bwMode="auto">
          <a:xfrm>
            <a:off x="5070475" y="3968750"/>
            <a:ext cx="90488" cy="1087438"/>
          </a:xfrm>
          <a:prstGeom prst="upArrow">
            <a:avLst>
              <a:gd name="adj1" fmla="val 50000"/>
              <a:gd name="adj2" fmla="val 300437"/>
            </a:avLst>
          </a:prstGeom>
          <a:solidFill>
            <a:srgbClr val="FF9900"/>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400">
              <a:solidFill>
                <a:schemeClr val="accent2"/>
              </a:solidFill>
            </a:endParaRPr>
          </a:p>
        </p:txBody>
      </p:sp>
      <p:sp>
        <p:nvSpPr>
          <p:cNvPr id="16391" name="AutoShape 8">
            <a:extLst>
              <a:ext uri="{FF2B5EF4-FFF2-40B4-BE49-F238E27FC236}">
                <a16:creationId xmlns:a16="http://schemas.microsoft.com/office/drawing/2014/main" id="{C47F80C3-B242-4BFA-AE7D-2BE27961626B}"/>
              </a:ext>
            </a:extLst>
          </p:cNvPr>
          <p:cNvSpPr>
            <a:spLocks noChangeAspect="1" noChangeArrowheads="1"/>
          </p:cNvSpPr>
          <p:nvPr/>
        </p:nvSpPr>
        <p:spPr bwMode="auto">
          <a:xfrm>
            <a:off x="2595564" y="3940176"/>
            <a:ext cx="103187" cy="322263"/>
          </a:xfrm>
          <a:prstGeom prst="upArrow">
            <a:avLst>
              <a:gd name="adj1" fmla="val 50000"/>
              <a:gd name="adj2" fmla="val 78077"/>
            </a:avLst>
          </a:prstGeom>
          <a:solidFill>
            <a:srgbClr val="FF9900"/>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400">
              <a:solidFill>
                <a:schemeClr val="accent2"/>
              </a:solidFill>
            </a:endParaRPr>
          </a:p>
        </p:txBody>
      </p:sp>
      <p:sp>
        <p:nvSpPr>
          <p:cNvPr id="16392" name="AutoShape 9">
            <a:extLst>
              <a:ext uri="{FF2B5EF4-FFF2-40B4-BE49-F238E27FC236}">
                <a16:creationId xmlns:a16="http://schemas.microsoft.com/office/drawing/2014/main" id="{C5C387C9-AFF4-4656-BEDD-A1A825F427A7}"/>
              </a:ext>
            </a:extLst>
          </p:cNvPr>
          <p:cNvSpPr>
            <a:spLocks noChangeAspect="1" noChangeArrowheads="1"/>
          </p:cNvSpPr>
          <p:nvPr/>
        </p:nvSpPr>
        <p:spPr bwMode="auto">
          <a:xfrm>
            <a:off x="3300414" y="3940176"/>
            <a:ext cx="103187" cy="322263"/>
          </a:xfrm>
          <a:prstGeom prst="upArrow">
            <a:avLst>
              <a:gd name="adj1" fmla="val 50000"/>
              <a:gd name="adj2" fmla="val 78077"/>
            </a:avLst>
          </a:prstGeom>
          <a:solidFill>
            <a:srgbClr val="FF9900"/>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400">
              <a:solidFill>
                <a:schemeClr val="accent2"/>
              </a:solidFill>
            </a:endParaRPr>
          </a:p>
        </p:txBody>
      </p:sp>
      <p:sp>
        <p:nvSpPr>
          <p:cNvPr id="16393" name="AutoShape 10">
            <a:extLst>
              <a:ext uri="{FF2B5EF4-FFF2-40B4-BE49-F238E27FC236}">
                <a16:creationId xmlns:a16="http://schemas.microsoft.com/office/drawing/2014/main" id="{D15D7139-5B93-4016-AAE1-94B6C344E4DB}"/>
              </a:ext>
            </a:extLst>
          </p:cNvPr>
          <p:cNvSpPr>
            <a:spLocks noChangeAspect="1" noChangeArrowheads="1"/>
          </p:cNvSpPr>
          <p:nvPr/>
        </p:nvSpPr>
        <p:spPr bwMode="auto">
          <a:xfrm>
            <a:off x="3802064" y="3956050"/>
            <a:ext cx="77787" cy="973138"/>
          </a:xfrm>
          <a:prstGeom prst="upArrow">
            <a:avLst>
              <a:gd name="adj1" fmla="val 50000"/>
              <a:gd name="adj2" fmla="val 312757"/>
            </a:avLst>
          </a:prstGeom>
          <a:solidFill>
            <a:srgbClr val="FF9900"/>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400">
              <a:solidFill>
                <a:schemeClr val="accent2"/>
              </a:solidFill>
            </a:endParaRPr>
          </a:p>
        </p:txBody>
      </p:sp>
      <p:sp>
        <p:nvSpPr>
          <p:cNvPr id="16394" name="AutoShape 11">
            <a:extLst>
              <a:ext uri="{FF2B5EF4-FFF2-40B4-BE49-F238E27FC236}">
                <a16:creationId xmlns:a16="http://schemas.microsoft.com/office/drawing/2014/main" id="{239EB9E5-3463-451F-A46A-C0DF344EDB30}"/>
              </a:ext>
            </a:extLst>
          </p:cNvPr>
          <p:cNvSpPr>
            <a:spLocks noChangeAspect="1" noChangeArrowheads="1"/>
          </p:cNvSpPr>
          <p:nvPr/>
        </p:nvSpPr>
        <p:spPr bwMode="auto">
          <a:xfrm>
            <a:off x="4870451" y="3994151"/>
            <a:ext cx="131763" cy="1298575"/>
          </a:xfrm>
          <a:prstGeom prst="upArrow">
            <a:avLst>
              <a:gd name="adj1" fmla="val 50000"/>
              <a:gd name="adj2" fmla="val 246385"/>
            </a:avLst>
          </a:prstGeom>
          <a:solidFill>
            <a:srgbClr val="FF9900"/>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400">
              <a:solidFill>
                <a:schemeClr val="accent2"/>
              </a:solidFill>
            </a:endParaRPr>
          </a:p>
        </p:txBody>
      </p:sp>
      <p:sp>
        <p:nvSpPr>
          <p:cNvPr id="16395" name="AutoShape 12">
            <a:extLst>
              <a:ext uri="{FF2B5EF4-FFF2-40B4-BE49-F238E27FC236}">
                <a16:creationId xmlns:a16="http://schemas.microsoft.com/office/drawing/2014/main" id="{91009A07-3F53-4217-9522-A2D6FFB4CED9}"/>
              </a:ext>
            </a:extLst>
          </p:cNvPr>
          <p:cNvSpPr>
            <a:spLocks noChangeAspect="1" noChangeArrowheads="1"/>
          </p:cNvSpPr>
          <p:nvPr/>
        </p:nvSpPr>
        <p:spPr bwMode="auto">
          <a:xfrm>
            <a:off x="5802313" y="4019550"/>
            <a:ext cx="133350" cy="419100"/>
          </a:xfrm>
          <a:prstGeom prst="upArrow">
            <a:avLst>
              <a:gd name="adj1" fmla="val 50000"/>
              <a:gd name="adj2" fmla="val 78571"/>
            </a:avLst>
          </a:prstGeom>
          <a:solidFill>
            <a:srgbClr val="FF9900"/>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400">
              <a:solidFill>
                <a:schemeClr val="accent2"/>
              </a:solidFill>
            </a:endParaRPr>
          </a:p>
        </p:txBody>
      </p:sp>
      <p:sp>
        <p:nvSpPr>
          <p:cNvPr id="16396" name="AutoShape 13">
            <a:extLst>
              <a:ext uri="{FF2B5EF4-FFF2-40B4-BE49-F238E27FC236}">
                <a16:creationId xmlns:a16="http://schemas.microsoft.com/office/drawing/2014/main" id="{96AA1695-763A-4989-9465-65B5FA472EFC}"/>
              </a:ext>
            </a:extLst>
          </p:cNvPr>
          <p:cNvSpPr>
            <a:spLocks noChangeAspect="1" noChangeArrowheads="1"/>
          </p:cNvSpPr>
          <p:nvPr/>
        </p:nvSpPr>
        <p:spPr bwMode="auto">
          <a:xfrm>
            <a:off x="5243513" y="4013200"/>
            <a:ext cx="133350" cy="433388"/>
          </a:xfrm>
          <a:prstGeom prst="upArrow">
            <a:avLst>
              <a:gd name="adj1" fmla="val 50000"/>
              <a:gd name="adj2" fmla="val 81250"/>
            </a:avLst>
          </a:prstGeom>
          <a:solidFill>
            <a:srgbClr val="FF9900"/>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400">
              <a:solidFill>
                <a:schemeClr val="accent2"/>
              </a:solidFill>
            </a:endParaRPr>
          </a:p>
        </p:txBody>
      </p:sp>
      <p:sp>
        <p:nvSpPr>
          <p:cNvPr id="16397" name="Line 14">
            <a:extLst>
              <a:ext uri="{FF2B5EF4-FFF2-40B4-BE49-F238E27FC236}">
                <a16:creationId xmlns:a16="http://schemas.microsoft.com/office/drawing/2014/main" id="{0DDB4F6D-5C09-45DE-90AF-DFBCA7B6D7B1}"/>
              </a:ext>
            </a:extLst>
          </p:cNvPr>
          <p:cNvSpPr>
            <a:spLocks noChangeAspect="1" noChangeShapeType="1"/>
          </p:cNvSpPr>
          <p:nvPr/>
        </p:nvSpPr>
        <p:spPr bwMode="auto">
          <a:xfrm flipV="1">
            <a:off x="6342063" y="4287839"/>
            <a:ext cx="0" cy="765175"/>
          </a:xfrm>
          <a:prstGeom prst="line">
            <a:avLst/>
          </a:prstGeom>
          <a:noFill/>
          <a:ln w="38100">
            <a:solidFill>
              <a:srgbClr val="FF9933"/>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6398" name="Line 15">
            <a:extLst>
              <a:ext uri="{FF2B5EF4-FFF2-40B4-BE49-F238E27FC236}">
                <a16:creationId xmlns:a16="http://schemas.microsoft.com/office/drawing/2014/main" id="{1309308A-E745-4818-90C8-7393E912A2F1}"/>
              </a:ext>
            </a:extLst>
          </p:cNvPr>
          <p:cNvSpPr>
            <a:spLocks noChangeAspect="1" noChangeShapeType="1"/>
          </p:cNvSpPr>
          <p:nvPr/>
        </p:nvSpPr>
        <p:spPr bwMode="auto">
          <a:xfrm flipH="1">
            <a:off x="8482013" y="1839914"/>
            <a:ext cx="0" cy="269875"/>
          </a:xfrm>
          <a:prstGeom prst="line">
            <a:avLst/>
          </a:prstGeom>
          <a:noFill/>
          <a:ln w="38100">
            <a:solidFill>
              <a:srgbClr val="FF9933"/>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6399" name="AutoShape 16">
            <a:extLst>
              <a:ext uri="{FF2B5EF4-FFF2-40B4-BE49-F238E27FC236}">
                <a16:creationId xmlns:a16="http://schemas.microsoft.com/office/drawing/2014/main" id="{744529AF-B839-40BC-85F9-49DE0194E69A}"/>
              </a:ext>
            </a:extLst>
          </p:cNvPr>
          <p:cNvSpPr>
            <a:spLocks noChangeAspect="1" noChangeArrowheads="1"/>
          </p:cNvSpPr>
          <p:nvPr/>
        </p:nvSpPr>
        <p:spPr bwMode="auto">
          <a:xfrm>
            <a:off x="9174163" y="5921376"/>
            <a:ext cx="201612" cy="384175"/>
          </a:xfrm>
          <a:prstGeom prst="downArrow">
            <a:avLst>
              <a:gd name="adj1" fmla="val 50000"/>
              <a:gd name="adj2" fmla="val 47638"/>
            </a:avLst>
          </a:prstGeom>
          <a:solidFill>
            <a:srgbClr val="FF9900"/>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400">
              <a:solidFill>
                <a:schemeClr val="accent2"/>
              </a:solidFill>
            </a:endParaRPr>
          </a:p>
        </p:txBody>
      </p:sp>
      <p:sp>
        <p:nvSpPr>
          <p:cNvPr id="16400" name="AutoShape 17">
            <a:extLst>
              <a:ext uri="{FF2B5EF4-FFF2-40B4-BE49-F238E27FC236}">
                <a16:creationId xmlns:a16="http://schemas.microsoft.com/office/drawing/2014/main" id="{0B3BC7DA-164D-4C98-9265-C01E4CE58DBD}"/>
              </a:ext>
            </a:extLst>
          </p:cNvPr>
          <p:cNvSpPr>
            <a:spLocks noChangeAspect="1" noChangeArrowheads="1"/>
          </p:cNvSpPr>
          <p:nvPr/>
        </p:nvSpPr>
        <p:spPr bwMode="auto">
          <a:xfrm>
            <a:off x="7932738" y="5895976"/>
            <a:ext cx="201612" cy="384175"/>
          </a:xfrm>
          <a:prstGeom prst="downArrow">
            <a:avLst>
              <a:gd name="adj1" fmla="val 50000"/>
              <a:gd name="adj2" fmla="val 47638"/>
            </a:avLst>
          </a:prstGeom>
          <a:solidFill>
            <a:srgbClr val="FF9900"/>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400">
              <a:solidFill>
                <a:schemeClr val="accent2"/>
              </a:solidFill>
            </a:endParaRPr>
          </a:p>
        </p:txBody>
      </p:sp>
      <p:sp>
        <p:nvSpPr>
          <p:cNvPr id="16401" name="AutoShape 18">
            <a:extLst>
              <a:ext uri="{FF2B5EF4-FFF2-40B4-BE49-F238E27FC236}">
                <a16:creationId xmlns:a16="http://schemas.microsoft.com/office/drawing/2014/main" id="{724CF9BD-FE5F-403B-9F54-C488EC66439F}"/>
              </a:ext>
            </a:extLst>
          </p:cNvPr>
          <p:cNvSpPr>
            <a:spLocks noChangeAspect="1" noChangeArrowheads="1"/>
          </p:cNvSpPr>
          <p:nvPr/>
        </p:nvSpPr>
        <p:spPr bwMode="auto">
          <a:xfrm>
            <a:off x="9831389" y="2570163"/>
            <a:ext cx="141287" cy="265112"/>
          </a:xfrm>
          <a:prstGeom prst="downArrow">
            <a:avLst>
              <a:gd name="adj1" fmla="val 50000"/>
              <a:gd name="adj2" fmla="val 46910"/>
            </a:avLst>
          </a:prstGeom>
          <a:solidFill>
            <a:srgbClr val="FF9900"/>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400">
              <a:solidFill>
                <a:schemeClr val="accent2"/>
              </a:solidFill>
            </a:endParaRPr>
          </a:p>
        </p:txBody>
      </p:sp>
      <p:sp>
        <p:nvSpPr>
          <p:cNvPr id="16402" name="AutoShape 19">
            <a:extLst>
              <a:ext uri="{FF2B5EF4-FFF2-40B4-BE49-F238E27FC236}">
                <a16:creationId xmlns:a16="http://schemas.microsoft.com/office/drawing/2014/main" id="{2CAB2F9E-11B4-4F17-BA13-4F46D4731BDB}"/>
              </a:ext>
            </a:extLst>
          </p:cNvPr>
          <p:cNvSpPr>
            <a:spLocks noChangeAspect="1" noChangeArrowheads="1"/>
          </p:cNvSpPr>
          <p:nvPr/>
        </p:nvSpPr>
        <p:spPr bwMode="auto">
          <a:xfrm>
            <a:off x="9128125" y="2566988"/>
            <a:ext cx="139700" cy="265112"/>
          </a:xfrm>
          <a:prstGeom prst="downArrow">
            <a:avLst>
              <a:gd name="adj1" fmla="val 50000"/>
              <a:gd name="adj2" fmla="val 47443"/>
            </a:avLst>
          </a:prstGeom>
          <a:solidFill>
            <a:srgbClr val="FF9900"/>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400">
              <a:solidFill>
                <a:schemeClr val="accent2"/>
              </a:solidFill>
            </a:endParaRPr>
          </a:p>
        </p:txBody>
      </p:sp>
      <p:sp>
        <p:nvSpPr>
          <p:cNvPr id="16403" name="AutoShape 20">
            <a:extLst>
              <a:ext uri="{FF2B5EF4-FFF2-40B4-BE49-F238E27FC236}">
                <a16:creationId xmlns:a16="http://schemas.microsoft.com/office/drawing/2014/main" id="{73FE4C28-0B94-4146-A285-5645009278A8}"/>
              </a:ext>
            </a:extLst>
          </p:cNvPr>
          <p:cNvSpPr>
            <a:spLocks noChangeAspect="1" noChangeArrowheads="1"/>
          </p:cNvSpPr>
          <p:nvPr/>
        </p:nvSpPr>
        <p:spPr bwMode="auto">
          <a:xfrm>
            <a:off x="7607300" y="2554288"/>
            <a:ext cx="139700" cy="266700"/>
          </a:xfrm>
          <a:prstGeom prst="downArrow">
            <a:avLst>
              <a:gd name="adj1" fmla="val 50000"/>
              <a:gd name="adj2" fmla="val 47727"/>
            </a:avLst>
          </a:prstGeom>
          <a:solidFill>
            <a:srgbClr val="FF9900"/>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400">
              <a:solidFill>
                <a:schemeClr val="accent2"/>
              </a:solidFill>
            </a:endParaRPr>
          </a:p>
        </p:txBody>
      </p:sp>
      <p:sp>
        <p:nvSpPr>
          <p:cNvPr id="16404" name="AutoShape 21">
            <a:extLst>
              <a:ext uri="{FF2B5EF4-FFF2-40B4-BE49-F238E27FC236}">
                <a16:creationId xmlns:a16="http://schemas.microsoft.com/office/drawing/2014/main" id="{F0A4EFA8-5B8D-4078-83A3-031B134E058E}"/>
              </a:ext>
            </a:extLst>
          </p:cNvPr>
          <p:cNvSpPr>
            <a:spLocks noChangeAspect="1" noChangeArrowheads="1"/>
          </p:cNvSpPr>
          <p:nvPr/>
        </p:nvSpPr>
        <p:spPr bwMode="auto">
          <a:xfrm>
            <a:off x="9502776" y="1255714"/>
            <a:ext cx="155575" cy="257175"/>
          </a:xfrm>
          <a:prstGeom prst="downArrow">
            <a:avLst>
              <a:gd name="adj1" fmla="val 50000"/>
              <a:gd name="adj2" fmla="val 41327"/>
            </a:avLst>
          </a:prstGeom>
          <a:solidFill>
            <a:srgbClr val="FF9900"/>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400">
              <a:solidFill>
                <a:schemeClr val="accent2"/>
              </a:solidFill>
            </a:endParaRPr>
          </a:p>
        </p:txBody>
      </p:sp>
      <p:sp>
        <p:nvSpPr>
          <p:cNvPr id="16405" name="Rectangle 22">
            <a:extLst>
              <a:ext uri="{FF2B5EF4-FFF2-40B4-BE49-F238E27FC236}">
                <a16:creationId xmlns:a16="http://schemas.microsoft.com/office/drawing/2014/main" id="{E3FF5BFC-0E78-43E4-A8B0-83D0C5C41802}"/>
              </a:ext>
            </a:extLst>
          </p:cNvPr>
          <p:cNvSpPr>
            <a:spLocks noChangeAspect="1" noChangeArrowheads="1"/>
          </p:cNvSpPr>
          <p:nvPr/>
        </p:nvSpPr>
        <p:spPr bwMode="auto">
          <a:xfrm>
            <a:off x="9115426" y="688975"/>
            <a:ext cx="893763" cy="577850"/>
          </a:xfrm>
          <a:prstGeom prst="rect">
            <a:avLst/>
          </a:prstGeom>
          <a:solidFill>
            <a:srgbClr val="99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400">
              <a:solidFill>
                <a:schemeClr val="accent2"/>
              </a:solidFill>
            </a:endParaRPr>
          </a:p>
        </p:txBody>
      </p:sp>
      <p:sp>
        <p:nvSpPr>
          <p:cNvPr id="16406" name="AutoShape 23">
            <a:extLst>
              <a:ext uri="{FF2B5EF4-FFF2-40B4-BE49-F238E27FC236}">
                <a16:creationId xmlns:a16="http://schemas.microsoft.com/office/drawing/2014/main" id="{1D0A847F-CB12-4314-A60D-0A0EFCB14661}"/>
              </a:ext>
            </a:extLst>
          </p:cNvPr>
          <p:cNvSpPr>
            <a:spLocks noChangeAspect="1" noChangeArrowheads="1"/>
          </p:cNvSpPr>
          <p:nvPr/>
        </p:nvSpPr>
        <p:spPr bwMode="auto">
          <a:xfrm>
            <a:off x="6826250" y="3944938"/>
            <a:ext cx="103188" cy="322262"/>
          </a:xfrm>
          <a:prstGeom prst="upArrow">
            <a:avLst>
              <a:gd name="adj1" fmla="val 50000"/>
              <a:gd name="adj2" fmla="val 78076"/>
            </a:avLst>
          </a:prstGeom>
          <a:solidFill>
            <a:srgbClr val="FF9900"/>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400">
              <a:solidFill>
                <a:schemeClr val="accent2"/>
              </a:solidFill>
            </a:endParaRPr>
          </a:p>
        </p:txBody>
      </p:sp>
      <p:sp>
        <p:nvSpPr>
          <p:cNvPr id="16407" name="AutoShape 24">
            <a:extLst>
              <a:ext uri="{FF2B5EF4-FFF2-40B4-BE49-F238E27FC236}">
                <a16:creationId xmlns:a16="http://schemas.microsoft.com/office/drawing/2014/main" id="{DC3DCC9D-9D96-4CC7-AD7B-CD91E9052715}"/>
              </a:ext>
            </a:extLst>
          </p:cNvPr>
          <p:cNvSpPr>
            <a:spLocks noChangeAspect="1" noChangeArrowheads="1"/>
          </p:cNvSpPr>
          <p:nvPr/>
        </p:nvSpPr>
        <p:spPr bwMode="auto">
          <a:xfrm>
            <a:off x="7353300" y="3940176"/>
            <a:ext cx="128588" cy="322263"/>
          </a:xfrm>
          <a:prstGeom prst="upArrow">
            <a:avLst>
              <a:gd name="adj1" fmla="val 50000"/>
              <a:gd name="adj2" fmla="val 62654"/>
            </a:avLst>
          </a:prstGeom>
          <a:solidFill>
            <a:srgbClr val="FF9900"/>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400">
              <a:solidFill>
                <a:schemeClr val="accent2"/>
              </a:solidFill>
            </a:endParaRPr>
          </a:p>
        </p:txBody>
      </p:sp>
      <p:sp>
        <p:nvSpPr>
          <p:cNvPr id="16408" name="AutoShape 25">
            <a:extLst>
              <a:ext uri="{FF2B5EF4-FFF2-40B4-BE49-F238E27FC236}">
                <a16:creationId xmlns:a16="http://schemas.microsoft.com/office/drawing/2014/main" id="{EA012597-A164-4B1D-A2C6-945A0E3C2D38}"/>
              </a:ext>
            </a:extLst>
          </p:cNvPr>
          <p:cNvSpPr>
            <a:spLocks noChangeAspect="1" noChangeArrowheads="1"/>
          </p:cNvSpPr>
          <p:nvPr/>
        </p:nvSpPr>
        <p:spPr bwMode="auto">
          <a:xfrm>
            <a:off x="6034089" y="2530476"/>
            <a:ext cx="153987" cy="295275"/>
          </a:xfrm>
          <a:prstGeom prst="downArrow">
            <a:avLst>
              <a:gd name="adj1" fmla="val 50000"/>
              <a:gd name="adj2" fmla="val 47938"/>
            </a:avLst>
          </a:prstGeom>
          <a:solidFill>
            <a:srgbClr val="FF9900"/>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400">
              <a:solidFill>
                <a:schemeClr val="accent2"/>
              </a:solidFill>
            </a:endParaRPr>
          </a:p>
        </p:txBody>
      </p:sp>
      <p:sp>
        <p:nvSpPr>
          <p:cNvPr id="16409" name="AutoShape 26">
            <a:extLst>
              <a:ext uri="{FF2B5EF4-FFF2-40B4-BE49-F238E27FC236}">
                <a16:creationId xmlns:a16="http://schemas.microsoft.com/office/drawing/2014/main" id="{D39F77A0-8DA4-4D07-A784-1474FEEB0CA7}"/>
              </a:ext>
            </a:extLst>
          </p:cNvPr>
          <p:cNvSpPr>
            <a:spLocks noChangeAspect="1" noChangeArrowheads="1"/>
          </p:cNvSpPr>
          <p:nvPr/>
        </p:nvSpPr>
        <p:spPr bwMode="auto">
          <a:xfrm>
            <a:off x="6573839" y="2554288"/>
            <a:ext cx="153987" cy="277812"/>
          </a:xfrm>
          <a:prstGeom prst="downArrow">
            <a:avLst>
              <a:gd name="adj1" fmla="val 50000"/>
              <a:gd name="adj2" fmla="val 45103"/>
            </a:avLst>
          </a:prstGeom>
          <a:solidFill>
            <a:srgbClr val="FF9900"/>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400">
              <a:solidFill>
                <a:schemeClr val="accent2"/>
              </a:solidFill>
            </a:endParaRPr>
          </a:p>
        </p:txBody>
      </p:sp>
      <p:sp>
        <p:nvSpPr>
          <p:cNvPr id="16410" name="Rectangle 27">
            <a:extLst>
              <a:ext uri="{FF2B5EF4-FFF2-40B4-BE49-F238E27FC236}">
                <a16:creationId xmlns:a16="http://schemas.microsoft.com/office/drawing/2014/main" id="{F88D5BAE-3593-4D0F-9A13-85A4B3780FE0}"/>
              </a:ext>
            </a:extLst>
          </p:cNvPr>
          <p:cNvSpPr>
            <a:spLocks noChangeAspect="1" noChangeArrowheads="1"/>
          </p:cNvSpPr>
          <p:nvPr/>
        </p:nvSpPr>
        <p:spPr bwMode="auto">
          <a:xfrm>
            <a:off x="2273300" y="4232275"/>
            <a:ext cx="1506538" cy="603250"/>
          </a:xfrm>
          <a:prstGeom prst="rect">
            <a:avLst/>
          </a:prstGeom>
          <a:solidFill>
            <a:srgbClr val="99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400">
              <a:solidFill>
                <a:schemeClr val="accent2"/>
              </a:solidFill>
            </a:endParaRPr>
          </a:p>
        </p:txBody>
      </p:sp>
      <p:sp>
        <p:nvSpPr>
          <p:cNvPr id="16411" name="Rectangle 28">
            <a:extLst>
              <a:ext uri="{FF2B5EF4-FFF2-40B4-BE49-F238E27FC236}">
                <a16:creationId xmlns:a16="http://schemas.microsoft.com/office/drawing/2014/main" id="{0E631E71-9B6F-4ECF-A5AF-A6CD6D20B067}"/>
              </a:ext>
            </a:extLst>
          </p:cNvPr>
          <p:cNvSpPr>
            <a:spLocks noChangeAspect="1" noChangeArrowheads="1"/>
          </p:cNvSpPr>
          <p:nvPr/>
        </p:nvSpPr>
        <p:spPr bwMode="auto">
          <a:xfrm>
            <a:off x="7389813" y="1527175"/>
            <a:ext cx="2540000" cy="382588"/>
          </a:xfrm>
          <a:prstGeom prst="rect">
            <a:avLst/>
          </a:prstGeom>
          <a:solidFill>
            <a:srgbClr val="99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400">
              <a:solidFill>
                <a:schemeClr val="accent2"/>
              </a:solidFill>
            </a:endParaRPr>
          </a:p>
        </p:txBody>
      </p:sp>
      <p:sp>
        <p:nvSpPr>
          <p:cNvPr id="16412" name="AutoShape 29">
            <a:extLst>
              <a:ext uri="{FF2B5EF4-FFF2-40B4-BE49-F238E27FC236}">
                <a16:creationId xmlns:a16="http://schemas.microsoft.com/office/drawing/2014/main" id="{B8AAE2AD-6E10-47EF-B3D0-C7062E6519B2}"/>
              </a:ext>
            </a:extLst>
          </p:cNvPr>
          <p:cNvSpPr>
            <a:spLocks noChangeAspect="1" noChangeArrowheads="1"/>
          </p:cNvSpPr>
          <p:nvPr/>
        </p:nvSpPr>
        <p:spPr bwMode="auto">
          <a:xfrm>
            <a:off x="3062288" y="2849564"/>
            <a:ext cx="1028700" cy="1089025"/>
          </a:xfrm>
          <a:prstGeom prst="chevron">
            <a:avLst>
              <a:gd name="adj" fmla="val 23671"/>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400">
              <a:solidFill>
                <a:schemeClr val="accent2"/>
              </a:solidFill>
            </a:endParaRPr>
          </a:p>
        </p:txBody>
      </p:sp>
      <p:sp>
        <p:nvSpPr>
          <p:cNvPr id="16413" name="AutoShape 30">
            <a:extLst>
              <a:ext uri="{FF2B5EF4-FFF2-40B4-BE49-F238E27FC236}">
                <a16:creationId xmlns:a16="http://schemas.microsoft.com/office/drawing/2014/main" id="{B745B4B8-C381-4AC1-8373-28DE02823C2D}"/>
              </a:ext>
            </a:extLst>
          </p:cNvPr>
          <p:cNvSpPr>
            <a:spLocks noChangeAspect="1" noChangeArrowheads="1"/>
          </p:cNvSpPr>
          <p:nvPr/>
        </p:nvSpPr>
        <p:spPr bwMode="auto">
          <a:xfrm>
            <a:off x="3840163" y="2849564"/>
            <a:ext cx="1084262" cy="1089025"/>
          </a:xfrm>
          <a:prstGeom prst="chevron">
            <a:avLst>
              <a:gd name="adj" fmla="val 23278"/>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400">
              <a:solidFill>
                <a:schemeClr val="accent2"/>
              </a:solidFill>
            </a:endParaRPr>
          </a:p>
        </p:txBody>
      </p:sp>
      <p:sp>
        <p:nvSpPr>
          <p:cNvPr id="16414" name="AutoShape 31">
            <a:extLst>
              <a:ext uri="{FF2B5EF4-FFF2-40B4-BE49-F238E27FC236}">
                <a16:creationId xmlns:a16="http://schemas.microsoft.com/office/drawing/2014/main" id="{E3FC1795-320E-44F4-B84B-1767A18DF457}"/>
              </a:ext>
            </a:extLst>
          </p:cNvPr>
          <p:cNvSpPr>
            <a:spLocks noChangeAspect="1" noChangeArrowheads="1"/>
          </p:cNvSpPr>
          <p:nvPr/>
        </p:nvSpPr>
        <p:spPr bwMode="auto">
          <a:xfrm>
            <a:off x="4670425" y="2849564"/>
            <a:ext cx="1017588" cy="1089025"/>
          </a:xfrm>
          <a:prstGeom prst="chevron">
            <a:avLst>
              <a:gd name="adj" fmla="val 25000"/>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400">
              <a:solidFill>
                <a:schemeClr val="accent2"/>
              </a:solidFill>
            </a:endParaRPr>
          </a:p>
        </p:txBody>
      </p:sp>
      <p:sp>
        <p:nvSpPr>
          <p:cNvPr id="16415" name="AutoShape 32">
            <a:extLst>
              <a:ext uri="{FF2B5EF4-FFF2-40B4-BE49-F238E27FC236}">
                <a16:creationId xmlns:a16="http://schemas.microsoft.com/office/drawing/2014/main" id="{B25C081C-A117-45E3-B212-69767B686146}"/>
              </a:ext>
            </a:extLst>
          </p:cNvPr>
          <p:cNvSpPr>
            <a:spLocks noChangeAspect="1" noChangeArrowheads="1"/>
          </p:cNvSpPr>
          <p:nvPr/>
        </p:nvSpPr>
        <p:spPr bwMode="auto">
          <a:xfrm>
            <a:off x="6254750" y="2849564"/>
            <a:ext cx="1049338" cy="1089025"/>
          </a:xfrm>
          <a:prstGeom prst="chevron">
            <a:avLst>
              <a:gd name="adj" fmla="val 25000"/>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400">
              <a:solidFill>
                <a:schemeClr val="accent2"/>
              </a:solidFill>
            </a:endParaRPr>
          </a:p>
        </p:txBody>
      </p:sp>
      <p:sp>
        <p:nvSpPr>
          <p:cNvPr id="16416" name="AutoShape 33">
            <a:extLst>
              <a:ext uri="{FF2B5EF4-FFF2-40B4-BE49-F238E27FC236}">
                <a16:creationId xmlns:a16="http://schemas.microsoft.com/office/drawing/2014/main" id="{099B178B-756E-43F4-A775-0342FCA6678E}"/>
              </a:ext>
            </a:extLst>
          </p:cNvPr>
          <p:cNvSpPr>
            <a:spLocks noChangeAspect="1" noChangeArrowheads="1"/>
          </p:cNvSpPr>
          <p:nvPr/>
        </p:nvSpPr>
        <p:spPr bwMode="auto">
          <a:xfrm>
            <a:off x="7037389" y="2849564"/>
            <a:ext cx="1068387" cy="1089025"/>
          </a:xfrm>
          <a:prstGeom prst="chevron">
            <a:avLst>
              <a:gd name="adj" fmla="val 25000"/>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400">
              <a:solidFill>
                <a:schemeClr val="accent2"/>
              </a:solidFill>
            </a:endParaRPr>
          </a:p>
        </p:txBody>
      </p:sp>
      <p:sp>
        <p:nvSpPr>
          <p:cNvPr id="16417" name="AutoShape 34">
            <a:extLst>
              <a:ext uri="{FF2B5EF4-FFF2-40B4-BE49-F238E27FC236}">
                <a16:creationId xmlns:a16="http://schemas.microsoft.com/office/drawing/2014/main" id="{EBF33BEF-6234-47B1-A3CB-FF8F648FFBC5}"/>
              </a:ext>
            </a:extLst>
          </p:cNvPr>
          <p:cNvSpPr>
            <a:spLocks noChangeAspect="1" noChangeArrowheads="1"/>
          </p:cNvSpPr>
          <p:nvPr/>
        </p:nvSpPr>
        <p:spPr bwMode="auto">
          <a:xfrm>
            <a:off x="7840664" y="2849564"/>
            <a:ext cx="1087437" cy="1089025"/>
          </a:xfrm>
          <a:prstGeom prst="chevron">
            <a:avLst>
              <a:gd name="adj" fmla="val 25000"/>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400">
              <a:solidFill>
                <a:schemeClr val="accent2"/>
              </a:solidFill>
            </a:endParaRPr>
          </a:p>
        </p:txBody>
      </p:sp>
      <p:sp>
        <p:nvSpPr>
          <p:cNvPr id="16418" name="AutoShape 35">
            <a:extLst>
              <a:ext uri="{FF2B5EF4-FFF2-40B4-BE49-F238E27FC236}">
                <a16:creationId xmlns:a16="http://schemas.microsoft.com/office/drawing/2014/main" id="{012BB496-91ED-411E-9981-596E7178705E}"/>
              </a:ext>
            </a:extLst>
          </p:cNvPr>
          <p:cNvSpPr>
            <a:spLocks noChangeAspect="1" noChangeArrowheads="1"/>
          </p:cNvSpPr>
          <p:nvPr/>
        </p:nvSpPr>
        <p:spPr bwMode="auto">
          <a:xfrm>
            <a:off x="8658226" y="2849564"/>
            <a:ext cx="1046163" cy="1089025"/>
          </a:xfrm>
          <a:prstGeom prst="chevron">
            <a:avLst>
              <a:gd name="adj" fmla="val 25000"/>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400">
              <a:solidFill>
                <a:schemeClr val="accent2"/>
              </a:solidFill>
            </a:endParaRPr>
          </a:p>
        </p:txBody>
      </p:sp>
      <p:sp>
        <p:nvSpPr>
          <p:cNvPr id="16419" name="AutoShape 36">
            <a:extLst>
              <a:ext uri="{FF2B5EF4-FFF2-40B4-BE49-F238E27FC236}">
                <a16:creationId xmlns:a16="http://schemas.microsoft.com/office/drawing/2014/main" id="{6367794C-7F66-469A-99DB-13D21843D089}"/>
              </a:ext>
            </a:extLst>
          </p:cNvPr>
          <p:cNvSpPr>
            <a:spLocks noChangeAspect="1" noChangeArrowheads="1"/>
          </p:cNvSpPr>
          <p:nvPr/>
        </p:nvSpPr>
        <p:spPr bwMode="auto">
          <a:xfrm>
            <a:off x="9432926" y="2849564"/>
            <a:ext cx="1084263" cy="1089025"/>
          </a:xfrm>
          <a:prstGeom prst="chevron">
            <a:avLst>
              <a:gd name="adj" fmla="val 25000"/>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400">
              <a:solidFill>
                <a:schemeClr val="accent2"/>
              </a:solidFill>
            </a:endParaRPr>
          </a:p>
        </p:txBody>
      </p:sp>
      <p:sp>
        <p:nvSpPr>
          <p:cNvPr id="16420" name="AutoShape 37">
            <a:extLst>
              <a:ext uri="{FF2B5EF4-FFF2-40B4-BE49-F238E27FC236}">
                <a16:creationId xmlns:a16="http://schemas.microsoft.com/office/drawing/2014/main" id="{DF313D8D-29FC-4936-A775-F51B812D1157}"/>
              </a:ext>
            </a:extLst>
          </p:cNvPr>
          <p:cNvSpPr>
            <a:spLocks noChangeAspect="1" noChangeArrowheads="1"/>
          </p:cNvSpPr>
          <p:nvPr/>
        </p:nvSpPr>
        <p:spPr bwMode="auto">
          <a:xfrm>
            <a:off x="1633538" y="2849564"/>
            <a:ext cx="842962" cy="1089025"/>
          </a:xfrm>
          <a:prstGeom prst="homePlate">
            <a:avLst>
              <a:gd name="adj" fmla="val 29519"/>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400">
              <a:solidFill>
                <a:schemeClr val="accent2"/>
              </a:solidFill>
            </a:endParaRPr>
          </a:p>
        </p:txBody>
      </p:sp>
      <p:sp>
        <p:nvSpPr>
          <p:cNvPr id="16421" name="Text Box 38">
            <a:extLst>
              <a:ext uri="{FF2B5EF4-FFF2-40B4-BE49-F238E27FC236}">
                <a16:creationId xmlns:a16="http://schemas.microsoft.com/office/drawing/2014/main" id="{3E89EB23-C361-4730-9ED2-302A181B959D}"/>
              </a:ext>
            </a:extLst>
          </p:cNvPr>
          <p:cNvSpPr txBox="1">
            <a:spLocks noChangeAspect="1" noChangeArrowheads="1"/>
          </p:cNvSpPr>
          <p:nvPr/>
        </p:nvSpPr>
        <p:spPr bwMode="auto">
          <a:xfrm>
            <a:off x="1651001" y="3271838"/>
            <a:ext cx="7223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GB" altLang="it-IT" sz="1200">
                <a:solidFill>
                  <a:schemeClr val="bg1"/>
                </a:solidFill>
              </a:rPr>
              <a:t>Disease selection</a:t>
            </a:r>
          </a:p>
        </p:txBody>
      </p:sp>
      <p:sp>
        <p:nvSpPr>
          <p:cNvPr id="16422" name="Text Box 39">
            <a:extLst>
              <a:ext uri="{FF2B5EF4-FFF2-40B4-BE49-F238E27FC236}">
                <a16:creationId xmlns:a16="http://schemas.microsoft.com/office/drawing/2014/main" id="{255389C3-0A20-47A8-9349-2CED8568F743}"/>
              </a:ext>
            </a:extLst>
          </p:cNvPr>
          <p:cNvSpPr txBox="1">
            <a:spLocks noChangeAspect="1" noChangeArrowheads="1"/>
          </p:cNvSpPr>
          <p:nvPr/>
        </p:nvSpPr>
        <p:spPr bwMode="auto">
          <a:xfrm>
            <a:off x="2511426" y="3271838"/>
            <a:ext cx="6715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GB" altLang="it-IT" sz="1200">
                <a:solidFill>
                  <a:schemeClr val="bg1"/>
                </a:solidFill>
              </a:rPr>
              <a:t>Gene to function</a:t>
            </a:r>
          </a:p>
        </p:txBody>
      </p:sp>
      <p:sp>
        <p:nvSpPr>
          <p:cNvPr id="16423" name="Text Box 40">
            <a:extLst>
              <a:ext uri="{FF2B5EF4-FFF2-40B4-BE49-F238E27FC236}">
                <a16:creationId xmlns:a16="http://schemas.microsoft.com/office/drawing/2014/main" id="{DF2B0954-1EF2-4AB4-B504-71241866289C}"/>
              </a:ext>
            </a:extLst>
          </p:cNvPr>
          <p:cNvSpPr txBox="1">
            <a:spLocks noChangeAspect="1" noChangeArrowheads="1"/>
          </p:cNvSpPr>
          <p:nvPr/>
        </p:nvSpPr>
        <p:spPr bwMode="auto">
          <a:xfrm>
            <a:off x="3335339" y="3271838"/>
            <a:ext cx="650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GB" altLang="it-IT" sz="1200">
                <a:solidFill>
                  <a:schemeClr val="bg1"/>
                </a:solidFill>
              </a:rPr>
              <a:t>Function to Target</a:t>
            </a:r>
          </a:p>
        </p:txBody>
      </p:sp>
      <p:sp>
        <p:nvSpPr>
          <p:cNvPr id="16424" name="Text Box 41">
            <a:extLst>
              <a:ext uri="{FF2B5EF4-FFF2-40B4-BE49-F238E27FC236}">
                <a16:creationId xmlns:a16="http://schemas.microsoft.com/office/drawing/2014/main" id="{D52A18B8-9E5E-4BDA-9AEA-E4EEE3F6B5A6}"/>
              </a:ext>
            </a:extLst>
          </p:cNvPr>
          <p:cNvSpPr txBox="1">
            <a:spLocks noChangeAspect="1" noChangeArrowheads="1"/>
          </p:cNvSpPr>
          <p:nvPr/>
        </p:nvSpPr>
        <p:spPr bwMode="auto">
          <a:xfrm>
            <a:off x="4154488" y="3271838"/>
            <a:ext cx="6397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GB" altLang="it-IT" sz="1200">
                <a:solidFill>
                  <a:schemeClr val="bg1"/>
                </a:solidFill>
              </a:rPr>
              <a:t>Target to Hit</a:t>
            </a:r>
          </a:p>
        </p:txBody>
      </p:sp>
      <p:sp>
        <p:nvSpPr>
          <p:cNvPr id="16425" name="Text Box 42">
            <a:extLst>
              <a:ext uri="{FF2B5EF4-FFF2-40B4-BE49-F238E27FC236}">
                <a16:creationId xmlns:a16="http://schemas.microsoft.com/office/drawing/2014/main" id="{79CC29AB-622E-43E6-948E-DAF69F6CF2E8}"/>
              </a:ext>
            </a:extLst>
          </p:cNvPr>
          <p:cNvSpPr txBox="1">
            <a:spLocks noChangeAspect="1" noChangeArrowheads="1"/>
          </p:cNvSpPr>
          <p:nvPr/>
        </p:nvSpPr>
        <p:spPr bwMode="auto">
          <a:xfrm>
            <a:off x="4954588" y="3271838"/>
            <a:ext cx="641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GB" altLang="it-IT" sz="1200">
                <a:solidFill>
                  <a:schemeClr val="bg1"/>
                </a:solidFill>
              </a:rPr>
              <a:t>Hit to </a:t>
            </a:r>
            <a:br>
              <a:rPr lang="en-GB" altLang="it-IT" sz="1200">
                <a:solidFill>
                  <a:schemeClr val="bg1"/>
                </a:solidFill>
              </a:rPr>
            </a:br>
            <a:r>
              <a:rPr lang="en-GB" altLang="it-IT" sz="1200">
                <a:solidFill>
                  <a:schemeClr val="bg1"/>
                </a:solidFill>
              </a:rPr>
              <a:t>Lead</a:t>
            </a:r>
          </a:p>
        </p:txBody>
      </p:sp>
      <p:sp>
        <p:nvSpPr>
          <p:cNvPr id="16426" name="Text Box 43">
            <a:extLst>
              <a:ext uri="{FF2B5EF4-FFF2-40B4-BE49-F238E27FC236}">
                <a16:creationId xmlns:a16="http://schemas.microsoft.com/office/drawing/2014/main" id="{2920C3C3-9773-4C24-9D00-2F3AA099CF1A}"/>
              </a:ext>
            </a:extLst>
          </p:cNvPr>
          <p:cNvSpPr txBox="1">
            <a:spLocks noChangeAspect="1" noChangeArrowheads="1"/>
          </p:cNvSpPr>
          <p:nvPr/>
        </p:nvSpPr>
        <p:spPr bwMode="auto">
          <a:xfrm>
            <a:off x="5691188" y="3186113"/>
            <a:ext cx="70961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GB" altLang="it-IT" sz="1200">
                <a:solidFill>
                  <a:schemeClr val="bg1"/>
                </a:solidFill>
              </a:rPr>
              <a:t>Lead optimisa-tion</a:t>
            </a:r>
          </a:p>
        </p:txBody>
      </p:sp>
      <p:sp>
        <p:nvSpPr>
          <p:cNvPr id="16427" name="Text Box 44">
            <a:extLst>
              <a:ext uri="{FF2B5EF4-FFF2-40B4-BE49-F238E27FC236}">
                <a16:creationId xmlns:a16="http://schemas.microsoft.com/office/drawing/2014/main" id="{2582E6EC-AA42-49A6-8AE7-13C58561833C}"/>
              </a:ext>
            </a:extLst>
          </p:cNvPr>
          <p:cNvSpPr txBox="1">
            <a:spLocks noChangeAspect="1" noChangeArrowheads="1"/>
          </p:cNvSpPr>
          <p:nvPr/>
        </p:nvSpPr>
        <p:spPr bwMode="auto">
          <a:xfrm>
            <a:off x="6442075" y="3259138"/>
            <a:ext cx="8334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GB" altLang="it-IT" sz="1200">
                <a:solidFill>
                  <a:schemeClr val="bg1"/>
                </a:solidFill>
              </a:rPr>
              <a:t>Pre-dev. compound</a:t>
            </a:r>
          </a:p>
        </p:txBody>
      </p:sp>
      <p:sp>
        <p:nvSpPr>
          <p:cNvPr id="16428" name="Text Box 45">
            <a:extLst>
              <a:ext uri="{FF2B5EF4-FFF2-40B4-BE49-F238E27FC236}">
                <a16:creationId xmlns:a16="http://schemas.microsoft.com/office/drawing/2014/main" id="{E4162672-D349-4F7A-9B5F-6538F8000B22}"/>
              </a:ext>
            </a:extLst>
          </p:cNvPr>
          <p:cNvSpPr txBox="1">
            <a:spLocks noChangeAspect="1" noChangeArrowheads="1"/>
          </p:cNvSpPr>
          <p:nvPr/>
        </p:nvSpPr>
        <p:spPr bwMode="auto">
          <a:xfrm>
            <a:off x="7389814" y="3329524"/>
            <a:ext cx="6492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GB" altLang="it-IT" sz="1200">
                <a:solidFill>
                  <a:schemeClr val="bg1"/>
                </a:solidFill>
              </a:rPr>
              <a:t>Phase I</a:t>
            </a:r>
          </a:p>
        </p:txBody>
      </p:sp>
      <p:sp>
        <p:nvSpPr>
          <p:cNvPr id="16429" name="Text Box 46">
            <a:extLst>
              <a:ext uri="{FF2B5EF4-FFF2-40B4-BE49-F238E27FC236}">
                <a16:creationId xmlns:a16="http://schemas.microsoft.com/office/drawing/2014/main" id="{2E61651F-5A8A-43F9-9ED3-37969B3C5E43}"/>
              </a:ext>
            </a:extLst>
          </p:cNvPr>
          <p:cNvSpPr txBox="1">
            <a:spLocks noChangeAspect="1" noChangeArrowheads="1"/>
          </p:cNvSpPr>
          <p:nvPr/>
        </p:nvSpPr>
        <p:spPr bwMode="auto">
          <a:xfrm>
            <a:off x="8150225" y="3329524"/>
            <a:ext cx="6477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GB" altLang="it-IT" sz="1200">
                <a:solidFill>
                  <a:schemeClr val="bg1"/>
                </a:solidFill>
              </a:rPr>
              <a:t>Phase II</a:t>
            </a:r>
          </a:p>
        </p:txBody>
      </p:sp>
      <p:sp>
        <p:nvSpPr>
          <p:cNvPr id="16430" name="Text Box 47">
            <a:extLst>
              <a:ext uri="{FF2B5EF4-FFF2-40B4-BE49-F238E27FC236}">
                <a16:creationId xmlns:a16="http://schemas.microsoft.com/office/drawing/2014/main" id="{CCA4214E-2FC7-42CC-9C72-C08466398CE3}"/>
              </a:ext>
            </a:extLst>
          </p:cNvPr>
          <p:cNvSpPr txBox="1">
            <a:spLocks noChangeAspect="1" noChangeArrowheads="1"/>
          </p:cNvSpPr>
          <p:nvPr/>
        </p:nvSpPr>
        <p:spPr bwMode="auto">
          <a:xfrm>
            <a:off x="8950326" y="3329524"/>
            <a:ext cx="64611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GB" altLang="it-IT" sz="1200">
                <a:solidFill>
                  <a:schemeClr val="bg1"/>
                </a:solidFill>
              </a:rPr>
              <a:t>Phase III</a:t>
            </a:r>
          </a:p>
        </p:txBody>
      </p:sp>
      <p:sp>
        <p:nvSpPr>
          <p:cNvPr id="16431" name="Text Box 48">
            <a:extLst>
              <a:ext uri="{FF2B5EF4-FFF2-40B4-BE49-F238E27FC236}">
                <a16:creationId xmlns:a16="http://schemas.microsoft.com/office/drawing/2014/main" id="{22BD4EB3-11E9-4D3E-847A-E7C34D9A7D66}"/>
              </a:ext>
            </a:extLst>
          </p:cNvPr>
          <p:cNvSpPr txBox="1">
            <a:spLocks noChangeAspect="1" noChangeArrowheads="1"/>
          </p:cNvSpPr>
          <p:nvPr/>
        </p:nvSpPr>
        <p:spPr bwMode="auto">
          <a:xfrm>
            <a:off x="9771064" y="3329524"/>
            <a:ext cx="6492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GB" altLang="it-IT" sz="1200">
                <a:solidFill>
                  <a:schemeClr val="bg1"/>
                </a:solidFill>
              </a:rPr>
              <a:t>Phase IV</a:t>
            </a:r>
          </a:p>
        </p:txBody>
      </p:sp>
      <p:grpSp>
        <p:nvGrpSpPr>
          <p:cNvPr id="16432" name="Group 49">
            <a:extLst>
              <a:ext uri="{FF2B5EF4-FFF2-40B4-BE49-F238E27FC236}">
                <a16:creationId xmlns:a16="http://schemas.microsoft.com/office/drawing/2014/main" id="{5F45232F-44F7-4016-9954-32557F7E5B9D}"/>
              </a:ext>
            </a:extLst>
          </p:cNvPr>
          <p:cNvGrpSpPr>
            <a:grpSpLocks noChangeAspect="1"/>
          </p:cNvGrpSpPr>
          <p:nvPr/>
        </p:nvGrpSpPr>
        <p:grpSpPr bwMode="auto">
          <a:xfrm>
            <a:off x="3640138" y="3987801"/>
            <a:ext cx="5713412" cy="1077913"/>
            <a:chOff x="1323" y="2399"/>
            <a:chExt cx="3670" cy="692"/>
          </a:xfrm>
        </p:grpSpPr>
        <p:sp>
          <p:nvSpPr>
            <p:cNvPr id="16483" name="Text Box 50">
              <a:extLst>
                <a:ext uri="{FF2B5EF4-FFF2-40B4-BE49-F238E27FC236}">
                  <a16:creationId xmlns:a16="http://schemas.microsoft.com/office/drawing/2014/main" id="{0800A126-2C2A-4624-B41A-3DBAB27CE454}"/>
                </a:ext>
              </a:extLst>
            </p:cNvPr>
            <p:cNvSpPr txBox="1">
              <a:spLocks noChangeAspect="1" noChangeArrowheads="1"/>
            </p:cNvSpPr>
            <p:nvPr/>
          </p:nvSpPr>
          <p:spPr bwMode="auto">
            <a:xfrm>
              <a:off x="3627" y="2777"/>
              <a:ext cx="1366"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GB" altLang="it-IT" sz="1600">
                  <a:solidFill>
                    <a:schemeClr val="bg1"/>
                  </a:solidFill>
                </a:rPr>
                <a:t>Proof of concept in man (Efficacy)</a:t>
              </a:r>
            </a:p>
          </p:txBody>
        </p:sp>
        <p:sp>
          <p:nvSpPr>
            <p:cNvPr id="16484" name="AutoShape 51">
              <a:extLst>
                <a:ext uri="{FF2B5EF4-FFF2-40B4-BE49-F238E27FC236}">
                  <a16:creationId xmlns:a16="http://schemas.microsoft.com/office/drawing/2014/main" id="{EC1C0925-79A2-406B-B47F-E208B422364E}"/>
                </a:ext>
              </a:extLst>
            </p:cNvPr>
            <p:cNvSpPr>
              <a:spLocks noChangeAspect="1" noChangeArrowheads="1"/>
            </p:cNvSpPr>
            <p:nvPr/>
          </p:nvSpPr>
          <p:spPr bwMode="auto">
            <a:xfrm>
              <a:off x="4069" y="2439"/>
              <a:ext cx="388" cy="303"/>
            </a:xfrm>
            <a:prstGeom prst="upArrow">
              <a:avLst>
                <a:gd name="adj1" fmla="val 50000"/>
                <a:gd name="adj2" fmla="val 25000"/>
              </a:avLst>
            </a:prstGeom>
            <a:solidFill>
              <a:srgbClr val="FF9900"/>
            </a:solidFill>
            <a:ln w="9525">
              <a:solidFill>
                <a:schemeClr val="bg1"/>
              </a:solidFill>
              <a:miter lim="800000"/>
              <a:headEnd/>
              <a:tailEnd/>
            </a:ln>
          </p:spPr>
          <p:txBody>
            <a:bodyPr lIns="0" tIns="0" r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400">
                <a:solidFill>
                  <a:schemeClr val="accent2"/>
                </a:solidFill>
              </a:endParaRPr>
            </a:p>
          </p:txBody>
        </p:sp>
        <p:sp>
          <p:nvSpPr>
            <p:cNvPr id="16485" name="AutoShape 52">
              <a:extLst>
                <a:ext uri="{FF2B5EF4-FFF2-40B4-BE49-F238E27FC236}">
                  <a16:creationId xmlns:a16="http://schemas.microsoft.com/office/drawing/2014/main" id="{63E34C46-0178-4C22-88FD-1002FF9A19F6}"/>
                </a:ext>
              </a:extLst>
            </p:cNvPr>
            <p:cNvSpPr>
              <a:spLocks noChangeAspect="1" noChangeArrowheads="1"/>
            </p:cNvSpPr>
            <p:nvPr/>
          </p:nvSpPr>
          <p:spPr bwMode="auto">
            <a:xfrm>
              <a:off x="1617" y="2399"/>
              <a:ext cx="387" cy="305"/>
            </a:xfrm>
            <a:prstGeom prst="upArrow">
              <a:avLst>
                <a:gd name="adj1" fmla="val 50000"/>
                <a:gd name="adj2" fmla="val 25000"/>
              </a:avLst>
            </a:prstGeom>
            <a:solidFill>
              <a:srgbClr val="FF9900"/>
            </a:solidFill>
            <a:ln w="9525">
              <a:solidFill>
                <a:schemeClr val="bg1"/>
              </a:solidFill>
              <a:miter lim="800000"/>
              <a:headEnd/>
              <a:tailEnd/>
            </a:ln>
          </p:spPr>
          <p:txBody>
            <a:bodyPr lIns="0" tIns="0" r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400">
                <a:solidFill>
                  <a:schemeClr val="accent2"/>
                </a:solidFill>
              </a:endParaRPr>
            </a:p>
          </p:txBody>
        </p:sp>
        <p:sp>
          <p:nvSpPr>
            <p:cNvPr id="16486" name="Text Box 53">
              <a:extLst>
                <a:ext uri="{FF2B5EF4-FFF2-40B4-BE49-F238E27FC236}">
                  <a16:creationId xmlns:a16="http://schemas.microsoft.com/office/drawing/2014/main" id="{7A66264C-1FCD-4FF5-8C62-14A5C1CABB9A}"/>
                </a:ext>
              </a:extLst>
            </p:cNvPr>
            <p:cNvSpPr txBox="1">
              <a:spLocks noChangeAspect="1" noChangeArrowheads="1"/>
            </p:cNvSpPr>
            <p:nvPr/>
          </p:nvSpPr>
          <p:spPr bwMode="auto">
            <a:xfrm>
              <a:off x="1323" y="2751"/>
              <a:ext cx="990"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65000"/>
                </a:lnSpc>
                <a:buFontTx/>
                <a:buNone/>
              </a:pPr>
              <a:r>
                <a:rPr lang="en-GB" altLang="it-IT" sz="1600">
                  <a:solidFill>
                    <a:schemeClr val="bg1"/>
                  </a:solidFill>
                </a:rPr>
                <a:t>Tractable</a:t>
              </a:r>
            </a:p>
            <a:p>
              <a:pPr algn="ctr">
                <a:lnSpc>
                  <a:spcPct val="65000"/>
                </a:lnSpc>
                <a:buFontTx/>
                <a:buNone/>
              </a:pPr>
              <a:r>
                <a:rPr lang="en-GB" altLang="it-IT" sz="1600">
                  <a:solidFill>
                    <a:schemeClr val="bg1"/>
                  </a:solidFill>
                </a:rPr>
                <a:t>hit</a:t>
              </a:r>
            </a:p>
          </p:txBody>
        </p:sp>
      </p:grpSp>
      <p:sp>
        <p:nvSpPr>
          <p:cNvPr id="16433" name="AutoShape 54">
            <a:extLst>
              <a:ext uri="{FF2B5EF4-FFF2-40B4-BE49-F238E27FC236}">
                <a16:creationId xmlns:a16="http://schemas.microsoft.com/office/drawing/2014/main" id="{B0863327-D49C-411D-AA8C-0B99A24CFBE6}"/>
              </a:ext>
            </a:extLst>
          </p:cNvPr>
          <p:cNvSpPr>
            <a:spLocks noChangeAspect="1" noChangeArrowheads="1"/>
          </p:cNvSpPr>
          <p:nvPr/>
        </p:nvSpPr>
        <p:spPr bwMode="auto">
          <a:xfrm>
            <a:off x="2224088" y="2849564"/>
            <a:ext cx="1085850" cy="1089025"/>
          </a:xfrm>
          <a:prstGeom prst="chevron">
            <a:avLst>
              <a:gd name="adj" fmla="val 22810"/>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400">
              <a:solidFill>
                <a:schemeClr val="accent2"/>
              </a:solidFill>
            </a:endParaRPr>
          </a:p>
        </p:txBody>
      </p:sp>
      <p:sp>
        <p:nvSpPr>
          <p:cNvPr id="16434" name="AutoShape 55">
            <a:extLst>
              <a:ext uri="{FF2B5EF4-FFF2-40B4-BE49-F238E27FC236}">
                <a16:creationId xmlns:a16="http://schemas.microsoft.com/office/drawing/2014/main" id="{ED506657-F942-4047-A6A9-1B801D961897}"/>
              </a:ext>
            </a:extLst>
          </p:cNvPr>
          <p:cNvSpPr>
            <a:spLocks noChangeAspect="1" noChangeArrowheads="1"/>
          </p:cNvSpPr>
          <p:nvPr/>
        </p:nvSpPr>
        <p:spPr bwMode="auto">
          <a:xfrm>
            <a:off x="5419725" y="2849564"/>
            <a:ext cx="1106488" cy="1089025"/>
          </a:xfrm>
          <a:prstGeom prst="chevron">
            <a:avLst>
              <a:gd name="adj" fmla="val 25401"/>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400">
              <a:solidFill>
                <a:schemeClr val="accent2"/>
              </a:solidFill>
            </a:endParaRPr>
          </a:p>
        </p:txBody>
      </p:sp>
      <p:sp>
        <p:nvSpPr>
          <p:cNvPr id="16435" name="AutoShape 56">
            <a:extLst>
              <a:ext uri="{FF2B5EF4-FFF2-40B4-BE49-F238E27FC236}">
                <a16:creationId xmlns:a16="http://schemas.microsoft.com/office/drawing/2014/main" id="{760D8501-B749-4844-ABEC-EAE42D5BE0A8}"/>
              </a:ext>
            </a:extLst>
          </p:cNvPr>
          <p:cNvSpPr>
            <a:spLocks noChangeAspect="1" noChangeArrowheads="1"/>
          </p:cNvSpPr>
          <p:nvPr/>
        </p:nvSpPr>
        <p:spPr bwMode="auto">
          <a:xfrm rot="10800000">
            <a:off x="4153630" y="2350508"/>
            <a:ext cx="128" cy="415498"/>
          </a:xfrm>
          <a:prstGeom prst="upArrow">
            <a:avLst>
              <a:gd name="adj1" fmla="val 50000"/>
              <a:gd name="adj2" fmla="val 25000"/>
            </a:avLst>
          </a:prstGeom>
          <a:solidFill>
            <a:srgbClr val="FF9900"/>
          </a:solidFill>
          <a:ln w="9525">
            <a:solidFill>
              <a:schemeClr val="bg1"/>
            </a:solidFill>
            <a:miter lim="800000"/>
            <a:headEnd/>
            <a:tailEnd/>
          </a:ln>
        </p:spPr>
        <p:txBody>
          <a:bodyPr wrap="none" lIns="0" tIns="0" r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400">
              <a:solidFill>
                <a:schemeClr val="accent2"/>
              </a:solidFill>
            </a:endParaRPr>
          </a:p>
        </p:txBody>
      </p:sp>
      <p:sp>
        <p:nvSpPr>
          <p:cNvPr id="16436" name="Text Box 57">
            <a:extLst>
              <a:ext uri="{FF2B5EF4-FFF2-40B4-BE49-F238E27FC236}">
                <a16:creationId xmlns:a16="http://schemas.microsoft.com/office/drawing/2014/main" id="{535AA0BA-C4D2-42C9-865B-4BAB5E29110C}"/>
              </a:ext>
            </a:extLst>
          </p:cNvPr>
          <p:cNvSpPr txBox="1">
            <a:spLocks noChangeAspect="1" noChangeArrowheads="1"/>
          </p:cNvSpPr>
          <p:nvPr/>
        </p:nvSpPr>
        <p:spPr bwMode="auto">
          <a:xfrm>
            <a:off x="3859213" y="1992313"/>
            <a:ext cx="5889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it-IT" sz="1600">
                <a:solidFill>
                  <a:schemeClr val="bg1"/>
                </a:solidFill>
              </a:rPr>
              <a:t>HTS</a:t>
            </a:r>
          </a:p>
        </p:txBody>
      </p:sp>
      <p:sp>
        <p:nvSpPr>
          <p:cNvPr id="16437" name="Text Box 58">
            <a:extLst>
              <a:ext uri="{FF2B5EF4-FFF2-40B4-BE49-F238E27FC236}">
                <a16:creationId xmlns:a16="http://schemas.microsoft.com/office/drawing/2014/main" id="{E0DC6437-9764-4006-B8CD-FBF917F74899}"/>
              </a:ext>
            </a:extLst>
          </p:cNvPr>
          <p:cNvSpPr txBox="1">
            <a:spLocks noChangeAspect="1" noChangeArrowheads="1"/>
          </p:cNvSpPr>
          <p:nvPr/>
        </p:nvSpPr>
        <p:spPr bwMode="auto">
          <a:xfrm>
            <a:off x="4906795" y="1074738"/>
            <a:ext cx="16433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it-IT" sz="1600">
                <a:solidFill>
                  <a:schemeClr val="bg1"/>
                </a:solidFill>
              </a:rPr>
              <a:t>primary libraries</a:t>
            </a:r>
          </a:p>
        </p:txBody>
      </p:sp>
      <p:grpSp>
        <p:nvGrpSpPr>
          <p:cNvPr id="16438" name="Group 59">
            <a:extLst>
              <a:ext uri="{FF2B5EF4-FFF2-40B4-BE49-F238E27FC236}">
                <a16:creationId xmlns:a16="http://schemas.microsoft.com/office/drawing/2014/main" id="{87DB9376-DE69-4457-B3FE-DB5E7A2822FB}"/>
              </a:ext>
            </a:extLst>
          </p:cNvPr>
          <p:cNvGrpSpPr>
            <a:grpSpLocks/>
          </p:cNvGrpSpPr>
          <p:nvPr/>
        </p:nvGrpSpPr>
        <p:grpSpPr bwMode="auto">
          <a:xfrm>
            <a:off x="2963864" y="1447800"/>
            <a:ext cx="2530475" cy="528638"/>
            <a:chOff x="907" y="845"/>
            <a:chExt cx="1594" cy="333"/>
          </a:xfrm>
        </p:grpSpPr>
        <p:sp>
          <p:nvSpPr>
            <p:cNvPr id="16481" name="Oval 60">
              <a:extLst>
                <a:ext uri="{FF2B5EF4-FFF2-40B4-BE49-F238E27FC236}">
                  <a16:creationId xmlns:a16="http://schemas.microsoft.com/office/drawing/2014/main" id="{5ED2D2F5-F68F-4655-ABCA-C16C854BC730}"/>
                </a:ext>
              </a:extLst>
            </p:cNvPr>
            <p:cNvSpPr>
              <a:spLocks noChangeAspect="1" noChangeArrowheads="1"/>
            </p:cNvSpPr>
            <p:nvPr/>
          </p:nvSpPr>
          <p:spPr bwMode="auto">
            <a:xfrm>
              <a:off x="907" y="845"/>
              <a:ext cx="1594" cy="333"/>
            </a:xfrm>
            <a:prstGeom prst="ellipse">
              <a:avLst/>
            </a:prstGeom>
            <a:solidFill>
              <a:srgbClr val="FF33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400">
                <a:solidFill>
                  <a:schemeClr val="accent2"/>
                </a:solidFill>
              </a:endParaRPr>
            </a:p>
          </p:txBody>
        </p:sp>
        <p:sp>
          <p:nvSpPr>
            <p:cNvPr id="16482" name="Text Box 61">
              <a:extLst>
                <a:ext uri="{FF2B5EF4-FFF2-40B4-BE49-F238E27FC236}">
                  <a16:creationId xmlns:a16="http://schemas.microsoft.com/office/drawing/2014/main" id="{3CE5ECD3-42E7-475D-9156-7C9B08999A40}"/>
                </a:ext>
              </a:extLst>
            </p:cNvPr>
            <p:cNvSpPr txBox="1">
              <a:spLocks noChangeAspect="1" noChangeArrowheads="1"/>
            </p:cNvSpPr>
            <p:nvPr/>
          </p:nvSpPr>
          <p:spPr bwMode="auto">
            <a:xfrm>
              <a:off x="1026" y="889"/>
              <a:ext cx="132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it-IT" sz="2000"/>
                <a:t>Compound Bank</a:t>
              </a:r>
            </a:p>
          </p:txBody>
        </p:sp>
      </p:grpSp>
      <p:sp>
        <p:nvSpPr>
          <p:cNvPr id="16439" name="Text Box 62">
            <a:extLst>
              <a:ext uri="{FF2B5EF4-FFF2-40B4-BE49-F238E27FC236}">
                <a16:creationId xmlns:a16="http://schemas.microsoft.com/office/drawing/2014/main" id="{A5ACA9D9-4D7E-45BB-8F39-AC3F019B9582}"/>
              </a:ext>
            </a:extLst>
          </p:cNvPr>
          <p:cNvSpPr txBox="1">
            <a:spLocks noChangeAspect="1" noChangeArrowheads="1"/>
          </p:cNvSpPr>
          <p:nvPr/>
        </p:nvSpPr>
        <p:spPr bwMode="auto">
          <a:xfrm>
            <a:off x="2426180" y="1082675"/>
            <a:ext cx="21659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it-IT" sz="1600">
                <a:solidFill>
                  <a:schemeClr val="bg1"/>
                </a:solidFill>
              </a:rPr>
              <a:t>compound acquisition</a:t>
            </a:r>
          </a:p>
        </p:txBody>
      </p:sp>
      <p:sp>
        <p:nvSpPr>
          <p:cNvPr id="16440" name="AutoShape 63">
            <a:extLst>
              <a:ext uri="{FF2B5EF4-FFF2-40B4-BE49-F238E27FC236}">
                <a16:creationId xmlns:a16="http://schemas.microsoft.com/office/drawing/2014/main" id="{E9B551AF-94BC-4646-B0F2-409B8C6732E6}"/>
              </a:ext>
            </a:extLst>
          </p:cNvPr>
          <p:cNvSpPr>
            <a:spLocks noChangeAspect="1" noChangeArrowheads="1"/>
          </p:cNvSpPr>
          <p:nvPr/>
        </p:nvSpPr>
        <p:spPr bwMode="auto">
          <a:xfrm>
            <a:off x="1709738" y="1277938"/>
            <a:ext cx="660400" cy="565150"/>
          </a:xfrm>
          <a:prstGeom prst="curvedRightArrow">
            <a:avLst>
              <a:gd name="adj1" fmla="val 9199"/>
              <a:gd name="adj2" fmla="val 40060"/>
              <a:gd name="adj3" fmla="val 19789"/>
            </a:avLst>
          </a:prstGeom>
          <a:solidFill>
            <a:srgbClr val="99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400">
              <a:solidFill>
                <a:schemeClr val="accent2"/>
              </a:solidFill>
            </a:endParaRPr>
          </a:p>
        </p:txBody>
      </p:sp>
      <p:sp>
        <p:nvSpPr>
          <p:cNvPr id="16441" name="AutoShape 64">
            <a:extLst>
              <a:ext uri="{FF2B5EF4-FFF2-40B4-BE49-F238E27FC236}">
                <a16:creationId xmlns:a16="http://schemas.microsoft.com/office/drawing/2014/main" id="{4FC96BB0-E929-445D-98BE-5B028DB707CB}"/>
              </a:ext>
            </a:extLst>
          </p:cNvPr>
          <p:cNvSpPr>
            <a:spLocks noChangeAspect="1" noChangeArrowheads="1"/>
          </p:cNvSpPr>
          <p:nvPr/>
        </p:nvSpPr>
        <p:spPr bwMode="auto">
          <a:xfrm>
            <a:off x="6586539" y="1282701"/>
            <a:ext cx="587375" cy="574675"/>
          </a:xfrm>
          <a:prstGeom prst="curvedLeftArrow">
            <a:avLst>
              <a:gd name="adj1" fmla="val 9384"/>
              <a:gd name="adj2" fmla="val 29384"/>
              <a:gd name="adj3" fmla="val 31590"/>
            </a:avLst>
          </a:prstGeom>
          <a:solidFill>
            <a:srgbClr val="99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400">
              <a:solidFill>
                <a:schemeClr val="accent2"/>
              </a:solidFill>
            </a:endParaRPr>
          </a:p>
        </p:txBody>
      </p:sp>
      <p:sp>
        <p:nvSpPr>
          <p:cNvPr id="16442" name="Text Box 65">
            <a:extLst>
              <a:ext uri="{FF2B5EF4-FFF2-40B4-BE49-F238E27FC236}">
                <a16:creationId xmlns:a16="http://schemas.microsoft.com/office/drawing/2014/main" id="{9E2497B4-131B-460A-AB85-7BAC15CA7CE1}"/>
              </a:ext>
            </a:extLst>
          </p:cNvPr>
          <p:cNvSpPr txBox="1">
            <a:spLocks noChangeAspect="1" noChangeArrowheads="1"/>
          </p:cNvSpPr>
          <p:nvPr/>
        </p:nvSpPr>
        <p:spPr bwMode="auto">
          <a:xfrm>
            <a:off x="4661057" y="1951038"/>
            <a:ext cx="19046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it-IT" sz="1600">
                <a:solidFill>
                  <a:schemeClr val="bg1"/>
                </a:solidFill>
              </a:rPr>
              <a:t>secondary libraries</a:t>
            </a:r>
          </a:p>
        </p:txBody>
      </p:sp>
      <p:sp>
        <p:nvSpPr>
          <p:cNvPr id="16443" name="AutoShape 66">
            <a:extLst>
              <a:ext uri="{FF2B5EF4-FFF2-40B4-BE49-F238E27FC236}">
                <a16:creationId xmlns:a16="http://schemas.microsoft.com/office/drawing/2014/main" id="{4AA98B84-C21B-4B18-92EC-D932C28B7533}"/>
              </a:ext>
            </a:extLst>
          </p:cNvPr>
          <p:cNvSpPr>
            <a:spLocks noChangeAspect="1" noChangeArrowheads="1"/>
          </p:cNvSpPr>
          <p:nvPr/>
        </p:nvSpPr>
        <p:spPr bwMode="auto">
          <a:xfrm>
            <a:off x="5029200" y="2287589"/>
            <a:ext cx="209550" cy="434975"/>
          </a:xfrm>
          <a:prstGeom prst="downArrow">
            <a:avLst>
              <a:gd name="adj1" fmla="val 50000"/>
              <a:gd name="adj2" fmla="val 51894"/>
            </a:avLst>
          </a:prstGeom>
          <a:solidFill>
            <a:srgbClr val="FF9900"/>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400">
              <a:solidFill>
                <a:schemeClr val="accent2"/>
              </a:solidFill>
            </a:endParaRPr>
          </a:p>
        </p:txBody>
      </p:sp>
      <p:sp>
        <p:nvSpPr>
          <p:cNvPr id="16444" name="AutoShape 67">
            <a:extLst>
              <a:ext uri="{FF2B5EF4-FFF2-40B4-BE49-F238E27FC236}">
                <a16:creationId xmlns:a16="http://schemas.microsoft.com/office/drawing/2014/main" id="{F9ED43FD-7A9D-466C-8727-FD8D7D3957FD}"/>
              </a:ext>
            </a:extLst>
          </p:cNvPr>
          <p:cNvSpPr>
            <a:spLocks noChangeAspect="1" noChangeArrowheads="1"/>
          </p:cNvSpPr>
          <p:nvPr/>
        </p:nvSpPr>
        <p:spPr bwMode="auto">
          <a:xfrm>
            <a:off x="5548313" y="2287589"/>
            <a:ext cx="201612" cy="434975"/>
          </a:xfrm>
          <a:prstGeom prst="downArrow">
            <a:avLst>
              <a:gd name="adj1" fmla="val 50000"/>
              <a:gd name="adj2" fmla="val 53937"/>
            </a:avLst>
          </a:prstGeom>
          <a:solidFill>
            <a:srgbClr val="FF9900"/>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400">
              <a:solidFill>
                <a:schemeClr val="accent2"/>
              </a:solidFill>
            </a:endParaRPr>
          </a:p>
        </p:txBody>
      </p:sp>
      <p:sp>
        <p:nvSpPr>
          <p:cNvPr id="16445" name="Text Box 68">
            <a:extLst>
              <a:ext uri="{FF2B5EF4-FFF2-40B4-BE49-F238E27FC236}">
                <a16:creationId xmlns:a16="http://schemas.microsoft.com/office/drawing/2014/main" id="{AC4FE022-7E36-41AF-95DD-D58E2A7F9331}"/>
              </a:ext>
            </a:extLst>
          </p:cNvPr>
          <p:cNvSpPr txBox="1">
            <a:spLocks noChangeAspect="1" noChangeArrowheads="1"/>
          </p:cNvSpPr>
          <p:nvPr/>
        </p:nvSpPr>
        <p:spPr bwMode="auto">
          <a:xfrm>
            <a:off x="7452521" y="1562100"/>
            <a:ext cx="24288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it-IT" sz="1600"/>
              <a:t>Combinatorial Chemistry</a:t>
            </a:r>
            <a:endParaRPr lang="en-GB" altLang="it-IT" sz="1600">
              <a:solidFill>
                <a:schemeClr val="bg1"/>
              </a:solidFill>
            </a:endParaRPr>
          </a:p>
        </p:txBody>
      </p:sp>
      <p:sp>
        <p:nvSpPr>
          <p:cNvPr id="16446" name="Line 69">
            <a:extLst>
              <a:ext uri="{FF2B5EF4-FFF2-40B4-BE49-F238E27FC236}">
                <a16:creationId xmlns:a16="http://schemas.microsoft.com/office/drawing/2014/main" id="{D84AC345-0B7E-4841-AEEA-98B00147F2F8}"/>
              </a:ext>
            </a:extLst>
          </p:cNvPr>
          <p:cNvSpPr>
            <a:spLocks noChangeAspect="1" noChangeShapeType="1"/>
          </p:cNvSpPr>
          <p:nvPr/>
        </p:nvSpPr>
        <p:spPr bwMode="auto">
          <a:xfrm flipH="1" flipV="1">
            <a:off x="6605589" y="2120900"/>
            <a:ext cx="1895475" cy="1588"/>
          </a:xfrm>
          <a:prstGeom prst="line">
            <a:avLst/>
          </a:prstGeom>
          <a:noFill/>
          <a:ln w="38100">
            <a:solidFill>
              <a:srgbClr val="FF993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16447" name="Line 70">
            <a:extLst>
              <a:ext uri="{FF2B5EF4-FFF2-40B4-BE49-F238E27FC236}">
                <a16:creationId xmlns:a16="http://schemas.microsoft.com/office/drawing/2014/main" id="{D9F527EB-E1F7-4F7D-8FC8-151718309612}"/>
              </a:ext>
            </a:extLst>
          </p:cNvPr>
          <p:cNvSpPr>
            <a:spLocks noChangeAspect="1" noChangeShapeType="1"/>
          </p:cNvSpPr>
          <p:nvPr/>
        </p:nvSpPr>
        <p:spPr bwMode="auto">
          <a:xfrm flipH="1" flipV="1">
            <a:off x="6627814" y="1222375"/>
            <a:ext cx="1882775" cy="0"/>
          </a:xfrm>
          <a:prstGeom prst="line">
            <a:avLst/>
          </a:prstGeom>
          <a:noFill/>
          <a:ln w="38100">
            <a:solidFill>
              <a:srgbClr val="FF993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16448" name="Text Box 71">
            <a:extLst>
              <a:ext uri="{FF2B5EF4-FFF2-40B4-BE49-F238E27FC236}">
                <a16:creationId xmlns:a16="http://schemas.microsoft.com/office/drawing/2014/main" id="{65FC89AC-DF1D-4DB6-AD60-32495515B4B4}"/>
              </a:ext>
            </a:extLst>
          </p:cNvPr>
          <p:cNvSpPr txBox="1">
            <a:spLocks noChangeAspect="1" noChangeArrowheads="1"/>
          </p:cNvSpPr>
          <p:nvPr/>
        </p:nvSpPr>
        <p:spPr bwMode="auto">
          <a:xfrm>
            <a:off x="2208214" y="4251326"/>
            <a:ext cx="16335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it-IT" sz="1600"/>
              <a:t>Molecular </a:t>
            </a:r>
          </a:p>
          <a:p>
            <a:pPr algn="ctr">
              <a:spcBef>
                <a:spcPct val="0"/>
              </a:spcBef>
              <a:buFontTx/>
              <a:buNone/>
            </a:pPr>
            <a:r>
              <a:rPr lang="en-GB" altLang="it-IT" sz="1600"/>
              <a:t>Pharmacology</a:t>
            </a:r>
            <a:endParaRPr lang="en-GB" altLang="it-IT" sz="1600">
              <a:solidFill>
                <a:schemeClr val="bg1"/>
              </a:solidFill>
            </a:endParaRPr>
          </a:p>
        </p:txBody>
      </p:sp>
      <p:sp>
        <p:nvSpPr>
          <p:cNvPr id="16449" name="Rectangle 72">
            <a:extLst>
              <a:ext uri="{FF2B5EF4-FFF2-40B4-BE49-F238E27FC236}">
                <a16:creationId xmlns:a16="http://schemas.microsoft.com/office/drawing/2014/main" id="{C02940B1-5157-4E47-AD30-20E55B29D95A}"/>
              </a:ext>
            </a:extLst>
          </p:cNvPr>
          <p:cNvSpPr>
            <a:spLocks noChangeAspect="1" noChangeArrowheads="1"/>
          </p:cNvSpPr>
          <p:nvPr/>
        </p:nvSpPr>
        <p:spPr bwMode="auto">
          <a:xfrm>
            <a:off x="1871663" y="2230439"/>
            <a:ext cx="1981200" cy="339725"/>
          </a:xfrm>
          <a:prstGeom prst="rect">
            <a:avLst/>
          </a:prstGeom>
          <a:solidFill>
            <a:srgbClr val="99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400">
              <a:solidFill>
                <a:schemeClr val="accent2"/>
              </a:solidFill>
            </a:endParaRPr>
          </a:p>
        </p:txBody>
      </p:sp>
      <p:sp>
        <p:nvSpPr>
          <p:cNvPr id="16450" name="Text Box 73">
            <a:extLst>
              <a:ext uri="{FF2B5EF4-FFF2-40B4-BE49-F238E27FC236}">
                <a16:creationId xmlns:a16="http://schemas.microsoft.com/office/drawing/2014/main" id="{7DD2CBDC-7C63-4106-9905-9E9B32AF83D8}"/>
              </a:ext>
            </a:extLst>
          </p:cNvPr>
          <p:cNvSpPr txBox="1">
            <a:spLocks noChangeAspect="1" noChangeArrowheads="1"/>
          </p:cNvSpPr>
          <p:nvPr/>
        </p:nvSpPr>
        <p:spPr bwMode="auto">
          <a:xfrm>
            <a:off x="1977098" y="2239963"/>
            <a:ext cx="18004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it-IT" sz="1600"/>
              <a:t>Molecular Biology</a:t>
            </a:r>
            <a:endParaRPr lang="en-GB" altLang="it-IT" sz="1600">
              <a:solidFill>
                <a:schemeClr val="bg1"/>
              </a:solidFill>
            </a:endParaRPr>
          </a:p>
        </p:txBody>
      </p:sp>
      <p:grpSp>
        <p:nvGrpSpPr>
          <p:cNvPr id="16451" name="Group 74">
            <a:extLst>
              <a:ext uri="{FF2B5EF4-FFF2-40B4-BE49-F238E27FC236}">
                <a16:creationId xmlns:a16="http://schemas.microsoft.com/office/drawing/2014/main" id="{B4E506AB-D219-429E-B598-63A6173003BA}"/>
              </a:ext>
            </a:extLst>
          </p:cNvPr>
          <p:cNvGrpSpPr>
            <a:grpSpLocks noChangeAspect="1"/>
          </p:cNvGrpSpPr>
          <p:nvPr/>
        </p:nvGrpSpPr>
        <p:grpSpPr bwMode="auto">
          <a:xfrm>
            <a:off x="1593851" y="5257801"/>
            <a:ext cx="1482725" cy="715963"/>
            <a:chOff x="8" y="3215"/>
            <a:chExt cx="952" cy="460"/>
          </a:xfrm>
        </p:grpSpPr>
        <p:sp>
          <p:nvSpPr>
            <p:cNvPr id="16479" name="Rectangle 75">
              <a:extLst>
                <a:ext uri="{FF2B5EF4-FFF2-40B4-BE49-F238E27FC236}">
                  <a16:creationId xmlns:a16="http://schemas.microsoft.com/office/drawing/2014/main" id="{21A5682E-B6AD-42CA-9A43-6329B51ED7B8}"/>
                </a:ext>
              </a:extLst>
            </p:cNvPr>
            <p:cNvSpPr>
              <a:spLocks noChangeAspect="1" noChangeArrowheads="1"/>
            </p:cNvSpPr>
            <p:nvPr/>
          </p:nvSpPr>
          <p:spPr bwMode="auto">
            <a:xfrm>
              <a:off x="45" y="3215"/>
              <a:ext cx="885" cy="442"/>
            </a:xfrm>
            <a:prstGeom prst="rect">
              <a:avLst/>
            </a:prstGeom>
            <a:solidFill>
              <a:srgbClr val="99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400">
                <a:solidFill>
                  <a:schemeClr val="accent2"/>
                </a:solidFill>
              </a:endParaRPr>
            </a:p>
          </p:txBody>
        </p:sp>
        <p:sp>
          <p:nvSpPr>
            <p:cNvPr id="16480" name="Text Box 76">
              <a:extLst>
                <a:ext uri="{FF2B5EF4-FFF2-40B4-BE49-F238E27FC236}">
                  <a16:creationId xmlns:a16="http://schemas.microsoft.com/office/drawing/2014/main" id="{855D3372-E104-4AC8-8A03-55A93E7D3B88}"/>
                </a:ext>
              </a:extLst>
            </p:cNvPr>
            <p:cNvSpPr txBox="1">
              <a:spLocks noChangeAspect="1" noChangeArrowheads="1"/>
            </p:cNvSpPr>
            <p:nvPr/>
          </p:nvSpPr>
          <p:spPr bwMode="auto">
            <a:xfrm>
              <a:off x="8" y="3224"/>
              <a:ext cx="952" cy="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it-IT" sz="2000">
                  <a:solidFill>
                    <a:srgbClr val="FF3300"/>
                  </a:solidFill>
                </a:rPr>
                <a:t>Discovery</a:t>
              </a:r>
            </a:p>
            <a:p>
              <a:pPr algn="ctr">
                <a:spcBef>
                  <a:spcPct val="0"/>
                </a:spcBef>
                <a:buFontTx/>
                <a:buNone/>
              </a:pPr>
              <a:r>
                <a:rPr lang="en-GB" altLang="it-IT" sz="2000">
                  <a:solidFill>
                    <a:srgbClr val="FF3300"/>
                  </a:solidFill>
                </a:rPr>
                <a:t>Portfolio</a:t>
              </a:r>
            </a:p>
          </p:txBody>
        </p:sp>
      </p:grpSp>
      <p:sp>
        <p:nvSpPr>
          <p:cNvPr id="16452" name="AutoShape 77">
            <a:extLst>
              <a:ext uri="{FF2B5EF4-FFF2-40B4-BE49-F238E27FC236}">
                <a16:creationId xmlns:a16="http://schemas.microsoft.com/office/drawing/2014/main" id="{E10013EC-0C83-4154-A725-FD3625F69634}"/>
              </a:ext>
            </a:extLst>
          </p:cNvPr>
          <p:cNvSpPr>
            <a:spLocks noChangeAspect="1" noChangeArrowheads="1"/>
          </p:cNvSpPr>
          <p:nvPr/>
        </p:nvSpPr>
        <p:spPr bwMode="auto">
          <a:xfrm rot="16200000">
            <a:off x="1323182" y="4353720"/>
            <a:ext cx="1166813" cy="51117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9900"/>
          </a:solidFill>
          <a:ln w="9525">
            <a:solidFill>
              <a:schemeClr val="bg1"/>
            </a:solidFill>
            <a:miter lim="800000"/>
            <a:headEnd/>
            <a:tailEnd/>
          </a:ln>
        </p:spPr>
        <p:txBody>
          <a:bodyPr wrap="none" anchor="ctr"/>
          <a:lstStyle/>
          <a:p>
            <a:endParaRPr lang="it-IT"/>
          </a:p>
        </p:txBody>
      </p:sp>
      <p:grpSp>
        <p:nvGrpSpPr>
          <p:cNvPr id="16453" name="Group 78">
            <a:extLst>
              <a:ext uri="{FF2B5EF4-FFF2-40B4-BE49-F238E27FC236}">
                <a16:creationId xmlns:a16="http://schemas.microsoft.com/office/drawing/2014/main" id="{1AE37424-9153-4B4F-B0C3-98B0CA179BBF}"/>
              </a:ext>
            </a:extLst>
          </p:cNvPr>
          <p:cNvGrpSpPr>
            <a:grpSpLocks noChangeAspect="1"/>
          </p:cNvGrpSpPr>
          <p:nvPr/>
        </p:nvGrpSpPr>
        <p:grpSpPr bwMode="auto">
          <a:xfrm>
            <a:off x="5128997" y="4429127"/>
            <a:ext cx="1165656" cy="585329"/>
            <a:chOff x="2241" y="2683"/>
            <a:chExt cx="806" cy="408"/>
          </a:xfrm>
        </p:grpSpPr>
        <p:sp>
          <p:nvSpPr>
            <p:cNvPr id="16477" name="Rectangle 79">
              <a:extLst>
                <a:ext uri="{FF2B5EF4-FFF2-40B4-BE49-F238E27FC236}">
                  <a16:creationId xmlns:a16="http://schemas.microsoft.com/office/drawing/2014/main" id="{9645297C-677E-432A-BECE-13DA31DB36F1}"/>
                </a:ext>
              </a:extLst>
            </p:cNvPr>
            <p:cNvSpPr>
              <a:spLocks noChangeAspect="1" noChangeArrowheads="1"/>
            </p:cNvSpPr>
            <p:nvPr/>
          </p:nvSpPr>
          <p:spPr bwMode="auto">
            <a:xfrm>
              <a:off x="2274" y="2688"/>
              <a:ext cx="761" cy="387"/>
            </a:xfrm>
            <a:prstGeom prst="rect">
              <a:avLst/>
            </a:prstGeom>
            <a:solidFill>
              <a:srgbClr val="99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400">
                <a:solidFill>
                  <a:schemeClr val="accent2"/>
                </a:solidFill>
              </a:endParaRPr>
            </a:p>
          </p:txBody>
        </p:sp>
        <p:sp>
          <p:nvSpPr>
            <p:cNvPr id="16478" name="Text Box 80">
              <a:extLst>
                <a:ext uri="{FF2B5EF4-FFF2-40B4-BE49-F238E27FC236}">
                  <a16:creationId xmlns:a16="http://schemas.microsoft.com/office/drawing/2014/main" id="{FAB59608-AF9D-448A-AB92-05BE10DCB013}"/>
                </a:ext>
              </a:extLst>
            </p:cNvPr>
            <p:cNvSpPr txBox="1">
              <a:spLocks noChangeAspect="1" noChangeArrowheads="1"/>
            </p:cNvSpPr>
            <p:nvPr/>
          </p:nvSpPr>
          <p:spPr bwMode="auto">
            <a:xfrm>
              <a:off x="2241" y="2683"/>
              <a:ext cx="806"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it-IT" sz="1600"/>
                <a:t>Iterative</a:t>
              </a:r>
            </a:p>
            <a:p>
              <a:pPr algn="ctr">
                <a:spcBef>
                  <a:spcPct val="0"/>
                </a:spcBef>
                <a:buFontTx/>
                <a:buNone/>
              </a:pPr>
              <a:r>
                <a:rPr lang="en-GB" altLang="it-IT" sz="1600"/>
                <a:t> Chemistry</a:t>
              </a:r>
              <a:endParaRPr lang="en-GB" altLang="it-IT" sz="1600">
                <a:solidFill>
                  <a:schemeClr val="bg1"/>
                </a:solidFill>
              </a:endParaRPr>
            </a:p>
          </p:txBody>
        </p:sp>
      </p:grpSp>
      <p:grpSp>
        <p:nvGrpSpPr>
          <p:cNvPr id="16454" name="Group 81">
            <a:extLst>
              <a:ext uri="{FF2B5EF4-FFF2-40B4-BE49-F238E27FC236}">
                <a16:creationId xmlns:a16="http://schemas.microsoft.com/office/drawing/2014/main" id="{E71D8D17-BD04-45C0-BD25-8F2286320A48}"/>
              </a:ext>
            </a:extLst>
          </p:cNvPr>
          <p:cNvGrpSpPr>
            <a:grpSpLocks noChangeAspect="1"/>
          </p:cNvGrpSpPr>
          <p:nvPr/>
        </p:nvGrpSpPr>
        <p:grpSpPr bwMode="auto">
          <a:xfrm>
            <a:off x="4989497" y="5035550"/>
            <a:ext cx="1494758" cy="636588"/>
            <a:chOff x="1407" y="3306"/>
            <a:chExt cx="1682" cy="237"/>
          </a:xfrm>
        </p:grpSpPr>
        <p:sp>
          <p:nvSpPr>
            <p:cNvPr id="16475" name="Rectangle 82">
              <a:extLst>
                <a:ext uri="{FF2B5EF4-FFF2-40B4-BE49-F238E27FC236}">
                  <a16:creationId xmlns:a16="http://schemas.microsoft.com/office/drawing/2014/main" id="{DC772437-85FA-4266-907D-996180669A07}"/>
                </a:ext>
              </a:extLst>
            </p:cNvPr>
            <p:cNvSpPr>
              <a:spLocks noChangeAspect="1" noChangeArrowheads="1"/>
            </p:cNvSpPr>
            <p:nvPr/>
          </p:nvSpPr>
          <p:spPr bwMode="auto">
            <a:xfrm>
              <a:off x="1432" y="3306"/>
              <a:ext cx="1609" cy="237"/>
            </a:xfrm>
            <a:prstGeom prst="rect">
              <a:avLst/>
            </a:prstGeom>
            <a:solidFill>
              <a:srgbClr val="99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400">
                <a:solidFill>
                  <a:schemeClr val="accent2"/>
                </a:solidFill>
              </a:endParaRPr>
            </a:p>
          </p:txBody>
        </p:sp>
        <p:sp>
          <p:nvSpPr>
            <p:cNvPr id="16476" name="Text Box 83">
              <a:extLst>
                <a:ext uri="{FF2B5EF4-FFF2-40B4-BE49-F238E27FC236}">
                  <a16:creationId xmlns:a16="http://schemas.microsoft.com/office/drawing/2014/main" id="{89F998EB-5ACC-4D5E-B94E-1E4BD370A604}"/>
                </a:ext>
              </a:extLst>
            </p:cNvPr>
            <p:cNvSpPr txBox="1">
              <a:spLocks noChangeAspect="1" noChangeArrowheads="1"/>
            </p:cNvSpPr>
            <p:nvPr/>
          </p:nvSpPr>
          <p:spPr bwMode="auto">
            <a:xfrm>
              <a:off x="1407" y="3313"/>
              <a:ext cx="1682"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it-IT" sz="1600"/>
                <a:t>In vitro/In vivo</a:t>
              </a:r>
            </a:p>
            <a:p>
              <a:pPr algn="ctr">
                <a:spcBef>
                  <a:spcPct val="0"/>
                </a:spcBef>
                <a:buFontTx/>
                <a:buNone/>
              </a:pPr>
              <a:r>
                <a:rPr lang="en-GB" altLang="it-IT" sz="1600"/>
                <a:t>Pharmacology</a:t>
              </a:r>
              <a:endParaRPr lang="en-GB" altLang="it-IT" sz="1600">
                <a:solidFill>
                  <a:schemeClr val="bg1"/>
                </a:solidFill>
              </a:endParaRPr>
            </a:p>
          </p:txBody>
        </p:sp>
      </p:grpSp>
      <p:sp>
        <p:nvSpPr>
          <p:cNvPr id="16455" name="Line 84">
            <a:extLst>
              <a:ext uri="{FF2B5EF4-FFF2-40B4-BE49-F238E27FC236}">
                <a16:creationId xmlns:a16="http://schemas.microsoft.com/office/drawing/2014/main" id="{AD1F4228-A443-4295-AF58-2999D0FB4BB9}"/>
              </a:ext>
            </a:extLst>
          </p:cNvPr>
          <p:cNvSpPr>
            <a:spLocks noChangeAspect="1" noChangeShapeType="1"/>
          </p:cNvSpPr>
          <p:nvPr/>
        </p:nvSpPr>
        <p:spPr bwMode="auto">
          <a:xfrm flipH="1" flipV="1">
            <a:off x="6040439" y="3933826"/>
            <a:ext cx="295275" cy="354013"/>
          </a:xfrm>
          <a:prstGeom prst="line">
            <a:avLst/>
          </a:prstGeom>
          <a:noFill/>
          <a:ln w="38100">
            <a:solidFill>
              <a:srgbClr val="FF993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16456" name="Text Box 85">
            <a:extLst>
              <a:ext uri="{FF2B5EF4-FFF2-40B4-BE49-F238E27FC236}">
                <a16:creationId xmlns:a16="http://schemas.microsoft.com/office/drawing/2014/main" id="{FA8A2824-E5C6-4A98-BBE9-A08416593ACC}"/>
              </a:ext>
            </a:extLst>
          </p:cNvPr>
          <p:cNvSpPr txBox="1">
            <a:spLocks noChangeAspect="1" noChangeArrowheads="1"/>
          </p:cNvSpPr>
          <p:nvPr/>
        </p:nvSpPr>
        <p:spPr bwMode="auto">
          <a:xfrm>
            <a:off x="5780089" y="2243139"/>
            <a:ext cx="1609725" cy="346075"/>
          </a:xfrm>
          <a:prstGeom prst="rect">
            <a:avLst/>
          </a:prstGeom>
          <a:solidFill>
            <a:srgbClr val="FFCC00"/>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it-IT" sz="1600"/>
              <a:t>Developability</a:t>
            </a:r>
            <a:endParaRPr lang="en-GB" altLang="it-IT" sz="1600">
              <a:solidFill>
                <a:schemeClr val="bg1"/>
              </a:solidFill>
            </a:endParaRPr>
          </a:p>
        </p:txBody>
      </p:sp>
      <p:sp>
        <p:nvSpPr>
          <p:cNvPr id="16457" name="Text Box 86">
            <a:extLst>
              <a:ext uri="{FF2B5EF4-FFF2-40B4-BE49-F238E27FC236}">
                <a16:creationId xmlns:a16="http://schemas.microsoft.com/office/drawing/2014/main" id="{9DACAE1D-D531-4C63-BA02-3C28CE7BF0CE}"/>
              </a:ext>
            </a:extLst>
          </p:cNvPr>
          <p:cNvSpPr txBox="1">
            <a:spLocks noChangeAspect="1" noChangeArrowheads="1"/>
          </p:cNvSpPr>
          <p:nvPr/>
        </p:nvSpPr>
        <p:spPr bwMode="auto">
          <a:xfrm>
            <a:off x="6789049" y="4225925"/>
            <a:ext cx="766555" cy="338554"/>
          </a:xfrm>
          <a:prstGeom prst="rect">
            <a:avLst/>
          </a:prstGeom>
          <a:solidFill>
            <a:srgbClr val="FFCC00"/>
          </a:solidFill>
          <a:ln w="9525">
            <a:solidFill>
              <a:schemeClr val="tx1"/>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it-IT" sz="1600"/>
              <a:t>Safety</a:t>
            </a:r>
            <a:endParaRPr lang="en-GB" altLang="it-IT" sz="1600">
              <a:solidFill>
                <a:schemeClr val="bg1"/>
              </a:solidFill>
            </a:endParaRPr>
          </a:p>
        </p:txBody>
      </p:sp>
      <p:sp>
        <p:nvSpPr>
          <p:cNvPr id="16458" name="Text Box 87">
            <a:extLst>
              <a:ext uri="{FF2B5EF4-FFF2-40B4-BE49-F238E27FC236}">
                <a16:creationId xmlns:a16="http://schemas.microsoft.com/office/drawing/2014/main" id="{C272A694-AEF5-43A0-8AC9-FDCE664AB33B}"/>
              </a:ext>
            </a:extLst>
          </p:cNvPr>
          <p:cNvSpPr txBox="1">
            <a:spLocks noChangeAspect="1" noChangeArrowheads="1"/>
          </p:cNvSpPr>
          <p:nvPr/>
        </p:nvSpPr>
        <p:spPr bwMode="auto">
          <a:xfrm>
            <a:off x="9130347" y="685801"/>
            <a:ext cx="8210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it-IT" sz="1600"/>
              <a:t>Library</a:t>
            </a:r>
          </a:p>
          <a:p>
            <a:pPr algn="ctr">
              <a:spcBef>
                <a:spcPct val="0"/>
              </a:spcBef>
              <a:buFontTx/>
              <a:buNone/>
            </a:pPr>
            <a:r>
              <a:rPr lang="en-GB" altLang="it-IT" sz="1600"/>
              <a:t>Design</a:t>
            </a:r>
          </a:p>
        </p:txBody>
      </p:sp>
      <p:sp>
        <p:nvSpPr>
          <p:cNvPr id="16459" name="Text Box 88">
            <a:extLst>
              <a:ext uri="{FF2B5EF4-FFF2-40B4-BE49-F238E27FC236}">
                <a16:creationId xmlns:a16="http://schemas.microsoft.com/office/drawing/2014/main" id="{AD54033E-A74A-4071-9D17-96E396E7A8F8}"/>
              </a:ext>
            </a:extLst>
          </p:cNvPr>
          <p:cNvSpPr txBox="1">
            <a:spLocks noChangeAspect="1" noChangeArrowheads="1"/>
          </p:cNvSpPr>
          <p:nvPr/>
        </p:nvSpPr>
        <p:spPr bwMode="auto">
          <a:xfrm>
            <a:off x="7421563" y="2239964"/>
            <a:ext cx="1295400" cy="346075"/>
          </a:xfrm>
          <a:prstGeom prst="rect">
            <a:avLst/>
          </a:prstGeom>
          <a:solidFill>
            <a:srgbClr val="FFCC00"/>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it-IT" sz="1600"/>
              <a:t>Tolerability</a:t>
            </a:r>
            <a:endParaRPr lang="en-GB" altLang="it-IT" sz="1600">
              <a:solidFill>
                <a:schemeClr val="bg1"/>
              </a:solidFill>
            </a:endParaRPr>
          </a:p>
        </p:txBody>
      </p:sp>
      <p:sp>
        <p:nvSpPr>
          <p:cNvPr id="16460" name="Rectangle 89">
            <a:extLst>
              <a:ext uri="{FF2B5EF4-FFF2-40B4-BE49-F238E27FC236}">
                <a16:creationId xmlns:a16="http://schemas.microsoft.com/office/drawing/2014/main" id="{8ECF97B5-7E90-488D-A40E-5397FB63976B}"/>
              </a:ext>
            </a:extLst>
          </p:cNvPr>
          <p:cNvSpPr>
            <a:spLocks noChangeAspect="1" noChangeArrowheads="1"/>
          </p:cNvSpPr>
          <p:nvPr/>
        </p:nvSpPr>
        <p:spPr bwMode="auto">
          <a:xfrm>
            <a:off x="8721725" y="1995488"/>
            <a:ext cx="1785938" cy="590550"/>
          </a:xfrm>
          <a:prstGeom prst="rect">
            <a:avLst/>
          </a:prstGeom>
          <a:solidFill>
            <a:srgbClr val="FFCC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400">
              <a:solidFill>
                <a:schemeClr val="accent2"/>
              </a:solidFill>
            </a:endParaRPr>
          </a:p>
        </p:txBody>
      </p:sp>
      <p:sp>
        <p:nvSpPr>
          <p:cNvPr id="16461" name="Text Box 90">
            <a:extLst>
              <a:ext uri="{FF2B5EF4-FFF2-40B4-BE49-F238E27FC236}">
                <a16:creationId xmlns:a16="http://schemas.microsoft.com/office/drawing/2014/main" id="{2ECD70D1-2762-46F5-87AD-2EF6899AE94E}"/>
              </a:ext>
            </a:extLst>
          </p:cNvPr>
          <p:cNvSpPr txBox="1">
            <a:spLocks noChangeAspect="1" noChangeArrowheads="1"/>
          </p:cNvSpPr>
          <p:nvPr/>
        </p:nvSpPr>
        <p:spPr bwMode="auto">
          <a:xfrm>
            <a:off x="8763000" y="2022423"/>
            <a:ext cx="1689100"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85000"/>
              </a:lnSpc>
              <a:spcBef>
                <a:spcPct val="35000"/>
              </a:spcBef>
              <a:buFontTx/>
              <a:buNone/>
            </a:pPr>
            <a:r>
              <a:rPr lang="en-GB" altLang="it-IT" sz="1400"/>
              <a:t>Efficacy and Tolerability (chronic treatment)</a:t>
            </a:r>
          </a:p>
        </p:txBody>
      </p:sp>
      <p:sp>
        <p:nvSpPr>
          <p:cNvPr id="16462" name="Rectangle 91">
            <a:extLst>
              <a:ext uri="{FF2B5EF4-FFF2-40B4-BE49-F238E27FC236}">
                <a16:creationId xmlns:a16="http://schemas.microsoft.com/office/drawing/2014/main" id="{DCDDDD6C-7844-41C0-9F37-41D1728A1BCC}"/>
              </a:ext>
            </a:extLst>
          </p:cNvPr>
          <p:cNvSpPr>
            <a:spLocks noChangeAspect="1" noChangeArrowheads="1"/>
          </p:cNvSpPr>
          <p:nvPr/>
        </p:nvSpPr>
        <p:spPr bwMode="auto">
          <a:xfrm>
            <a:off x="8970963" y="5183189"/>
            <a:ext cx="1562100" cy="720725"/>
          </a:xfrm>
          <a:prstGeom prst="rect">
            <a:avLst/>
          </a:prstGeom>
          <a:solidFill>
            <a:srgbClr val="99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400">
              <a:solidFill>
                <a:schemeClr val="accent2"/>
              </a:solidFill>
            </a:endParaRPr>
          </a:p>
        </p:txBody>
      </p:sp>
      <p:sp>
        <p:nvSpPr>
          <p:cNvPr id="16463" name="Text Box 92">
            <a:extLst>
              <a:ext uri="{FF2B5EF4-FFF2-40B4-BE49-F238E27FC236}">
                <a16:creationId xmlns:a16="http://schemas.microsoft.com/office/drawing/2014/main" id="{4A296B52-20E4-4C97-B8FB-BC7DF9690A05}"/>
              </a:ext>
            </a:extLst>
          </p:cNvPr>
          <p:cNvSpPr txBox="1">
            <a:spLocks noChangeAspect="1" noChangeArrowheads="1"/>
          </p:cNvSpPr>
          <p:nvPr/>
        </p:nvSpPr>
        <p:spPr bwMode="auto">
          <a:xfrm>
            <a:off x="8923338" y="5197476"/>
            <a:ext cx="1638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it-IT" sz="2000">
                <a:solidFill>
                  <a:srgbClr val="FF3300"/>
                </a:solidFill>
              </a:rPr>
              <a:t>Marketed Compound</a:t>
            </a:r>
          </a:p>
        </p:txBody>
      </p:sp>
      <p:sp>
        <p:nvSpPr>
          <p:cNvPr id="16464" name="AutoShape 93">
            <a:extLst>
              <a:ext uri="{FF2B5EF4-FFF2-40B4-BE49-F238E27FC236}">
                <a16:creationId xmlns:a16="http://schemas.microsoft.com/office/drawing/2014/main" id="{946A2935-DF3C-4EF2-80CB-8B586D16412B}"/>
              </a:ext>
            </a:extLst>
          </p:cNvPr>
          <p:cNvSpPr>
            <a:spLocks noChangeAspect="1" noChangeArrowheads="1"/>
          </p:cNvSpPr>
          <p:nvPr/>
        </p:nvSpPr>
        <p:spPr bwMode="auto">
          <a:xfrm rot="5394080">
            <a:off x="9292432" y="4272757"/>
            <a:ext cx="1128712" cy="54292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9900"/>
          </a:solidFill>
          <a:ln w="9525">
            <a:solidFill>
              <a:schemeClr val="bg1"/>
            </a:solidFill>
            <a:miter lim="800000"/>
            <a:headEnd/>
            <a:tailEnd/>
          </a:ln>
        </p:spPr>
        <p:txBody>
          <a:bodyPr wrap="none" anchor="ctr"/>
          <a:lstStyle/>
          <a:p>
            <a:endParaRPr lang="it-IT"/>
          </a:p>
        </p:txBody>
      </p:sp>
      <p:sp>
        <p:nvSpPr>
          <p:cNvPr id="16465" name="Rectangle 94">
            <a:extLst>
              <a:ext uri="{FF2B5EF4-FFF2-40B4-BE49-F238E27FC236}">
                <a16:creationId xmlns:a16="http://schemas.microsoft.com/office/drawing/2014/main" id="{894CB0C1-CED1-491D-9E5A-9A1681F002EE}"/>
              </a:ext>
            </a:extLst>
          </p:cNvPr>
          <p:cNvSpPr>
            <a:spLocks noChangeAspect="1" noChangeArrowheads="1"/>
          </p:cNvSpPr>
          <p:nvPr/>
        </p:nvSpPr>
        <p:spPr bwMode="auto">
          <a:xfrm>
            <a:off x="6586538" y="5226050"/>
            <a:ext cx="1739900" cy="687388"/>
          </a:xfrm>
          <a:prstGeom prst="rect">
            <a:avLst/>
          </a:prstGeom>
          <a:solidFill>
            <a:srgbClr val="99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it-IT" sz="2000">
                <a:solidFill>
                  <a:srgbClr val="FF3300"/>
                </a:solidFill>
              </a:rPr>
              <a:t>Development</a:t>
            </a:r>
          </a:p>
          <a:p>
            <a:pPr algn="ctr">
              <a:spcBef>
                <a:spcPct val="0"/>
              </a:spcBef>
              <a:buFontTx/>
              <a:buNone/>
            </a:pPr>
            <a:r>
              <a:rPr lang="en-GB" altLang="it-IT" sz="2000">
                <a:solidFill>
                  <a:srgbClr val="FF3300"/>
                </a:solidFill>
              </a:rPr>
              <a:t>Portfolio</a:t>
            </a:r>
          </a:p>
        </p:txBody>
      </p:sp>
      <p:sp>
        <p:nvSpPr>
          <p:cNvPr id="16466" name="AutoShape 95">
            <a:extLst>
              <a:ext uri="{FF2B5EF4-FFF2-40B4-BE49-F238E27FC236}">
                <a16:creationId xmlns:a16="http://schemas.microsoft.com/office/drawing/2014/main" id="{7B0D3305-DF56-400D-8D14-3F62233BA18F}"/>
              </a:ext>
            </a:extLst>
          </p:cNvPr>
          <p:cNvSpPr>
            <a:spLocks noChangeAspect="1" noChangeArrowheads="1"/>
          </p:cNvSpPr>
          <p:nvPr/>
        </p:nvSpPr>
        <p:spPr bwMode="auto">
          <a:xfrm rot="16200000">
            <a:off x="6080126" y="4522788"/>
            <a:ext cx="1130300" cy="212725"/>
          </a:xfrm>
          <a:custGeom>
            <a:avLst/>
            <a:gdLst>
              <a:gd name="T0" fmla="*/ 2147483646 w 21600"/>
              <a:gd name="T1" fmla="*/ 0 h 21600"/>
              <a:gd name="T2" fmla="*/ 0 w 21600"/>
              <a:gd name="T3" fmla="*/ 1000574265 h 21600"/>
              <a:gd name="T4" fmla="*/ 2147483646 w 21600"/>
              <a:gd name="T5" fmla="*/ 2001139214 h 21600"/>
              <a:gd name="T6" fmla="*/ 2147483646 w 21600"/>
              <a:gd name="T7" fmla="*/ 100057426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9900"/>
          </a:solidFill>
          <a:ln w="9525">
            <a:solidFill>
              <a:schemeClr val="bg1"/>
            </a:solidFill>
            <a:miter lim="800000"/>
            <a:headEnd/>
            <a:tailEnd/>
          </a:ln>
        </p:spPr>
        <p:txBody>
          <a:bodyPr wrap="none" anchor="ctr"/>
          <a:lstStyle/>
          <a:p>
            <a:endParaRPr lang="it-IT"/>
          </a:p>
        </p:txBody>
      </p:sp>
      <p:sp>
        <p:nvSpPr>
          <p:cNvPr id="16467" name="Rectangle 96">
            <a:extLst>
              <a:ext uri="{FF2B5EF4-FFF2-40B4-BE49-F238E27FC236}">
                <a16:creationId xmlns:a16="http://schemas.microsoft.com/office/drawing/2014/main" id="{792CE994-0A64-42A3-BA98-2D1AADC43992}"/>
              </a:ext>
            </a:extLst>
          </p:cNvPr>
          <p:cNvSpPr>
            <a:spLocks noChangeAspect="1" noChangeArrowheads="1"/>
          </p:cNvSpPr>
          <p:nvPr/>
        </p:nvSpPr>
        <p:spPr bwMode="auto">
          <a:xfrm>
            <a:off x="7745413" y="6324600"/>
            <a:ext cx="1941512" cy="458788"/>
          </a:xfrm>
          <a:prstGeom prst="rect">
            <a:avLst/>
          </a:prstGeom>
          <a:solidFill>
            <a:srgbClr val="99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400">
              <a:solidFill>
                <a:schemeClr val="accent2"/>
              </a:solidFill>
            </a:endParaRPr>
          </a:p>
        </p:txBody>
      </p:sp>
      <p:sp>
        <p:nvSpPr>
          <p:cNvPr id="16468" name="Text Box 97">
            <a:extLst>
              <a:ext uri="{FF2B5EF4-FFF2-40B4-BE49-F238E27FC236}">
                <a16:creationId xmlns:a16="http://schemas.microsoft.com/office/drawing/2014/main" id="{7EB3A570-574E-4DCF-895A-9F62B33DCE33}"/>
              </a:ext>
            </a:extLst>
          </p:cNvPr>
          <p:cNvSpPr txBox="1">
            <a:spLocks noChangeAspect="1" noChangeArrowheads="1"/>
          </p:cNvSpPr>
          <p:nvPr/>
        </p:nvSpPr>
        <p:spPr bwMode="auto">
          <a:xfrm>
            <a:off x="7726363" y="6373814"/>
            <a:ext cx="2019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it-IT" sz="2000">
                <a:solidFill>
                  <a:srgbClr val="FF3300"/>
                </a:solidFill>
              </a:rPr>
              <a:t>R&amp;D Pipeline</a:t>
            </a:r>
          </a:p>
        </p:txBody>
      </p:sp>
      <p:sp>
        <p:nvSpPr>
          <p:cNvPr id="16469" name="Text Box 98">
            <a:extLst>
              <a:ext uri="{FF2B5EF4-FFF2-40B4-BE49-F238E27FC236}">
                <a16:creationId xmlns:a16="http://schemas.microsoft.com/office/drawing/2014/main" id="{BA314A56-9DE6-41F8-BF1A-551302F9AB7A}"/>
              </a:ext>
            </a:extLst>
          </p:cNvPr>
          <p:cNvSpPr txBox="1">
            <a:spLocks noChangeAspect="1" noChangeArrowheads="1"/>
          </p:cNvSpPr>
          <p:nvPr/>
        </p:nvSpPr>
        <p:spPr bwMode="auto">
          <a:xfrm>
            <a:off x="2576345" y="4894263"/>
            <a:ext cx="1314784" cy="338554"/>
          </a:xfrm>
          <a:prstGeom prst="rect">
            <a:avLst/>
          </a:prstGeom>
          <a:solidFill>
            <a:srgbClr val="FFCC00"/>
          </a:solidFill>
          <a:ln w="9525">
            <a:solidFill>
              <a:schemeClr val="tx1"/>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it-IT" sz="1600"/>
              <a:t>Gene patent</a:t>
            </a:r>
            <a:endParaRPr lang="en-GB" altLang="it-IT" sz="1600">
              <a:solidFill>
                <a:schemeClr val="bg1"/>
              </a:solidFill>
            </a:endParaRPr>
          </a:p>
        </p:txBody>
      </p:sp>
      <p:sp>
        <p:nvSpPr>
          <p:cNvPr id="16470" name="Text Box 99">
            <a:extLst>
              <a:ext uri="{FF2B5EF4-FFF2-40B4-BE49-F238E27FC236}">
                <a16:creationId xmlns:a16="http://schemas.microsoft.com/office/drawing/2014/main" id="{92A7F5AA-FFCE-49FA-A1C7-41608D736817}"/>
              </a:ext>
            </a:extLst>
          </p:cNvPr>
          <p:cNvSpPr txBox="1">
            <a:spLocks noChangeAspect="1" noChangeArrowheads="1"/>
          </p:cNvSpPr>
          <p:nvPr/>
        </p:nvSpPr>
        <p:spPr bwMode="auto">
          <a:xfrm>
            <a:off x="3700464" y="5284789"/>
            <a:ext cx="1285875" cy="542925"/>
          </a:xfrm>
          <a:prstGeom prst="rect">
            <a:avLst/>
          </a:prstGeom>
          <a:solidFill>
            <a:srgbClr val="FFCC00"/>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GB" altLang="it-IT" sz="1600"/>
              <a:t>Compound </a:t>
            </a:r>
          </a:p>
          <a:p>
            <a:pPr algn="ctr">
              <a:lnSpc>
                <a:spcPct val="90000"/>
              </a:lnSpc>
              <a:spcBef>
                <a:spcPct val="0"/>
              </a:spcBef>
              <a:buFontTx/>
              <a:buNone/>
            </a:pPr>
            <a:r>
              <a:rPr lang="en-GB" altLang="it-IT" sz="1600"/>
              <a:t>patent</a:t>
            </a:r>
            <a:endParaRPr lang="en-GB" altLang="it-IT" sz="1600">
              <a:solidFill>
                <a:schemeClr val="bg1"/>
              </a:solidFill>
            </a:endParaRPr>
          </a:p>
        </p:txBody>
      </p:sp>
      <p:sp>
        <p:nvSpPr>
          <p:cNvPr id="16471" name="Rectangle 100">
            <a:extLst>
              <a:ext uri="{FF2B5EF4-FFF2-40B4-BE49-F238E27FC236}">
                <a16:creationId xmlns:a16="http://schemas.microsoft.com/office/drawing/2014/main" id="{20249E78-6CC7-48CD-927D-FFD67805564A}"/>
              </a:ext>
            </a:extLst>
          </p:cNvPr>
          <p:cNvSpPr>
            <a:spLocks noChangeAspect="1" noChangeArrowheads="1"/>
          </p:cNvSpPr>
          <p:nvPr/>
        </p:nvSpPr>
        <p:spPr bwMode="auto">
          <a:xfrm>
            <a:off x="4857750" y="5913439"/>
            <a:ext cx="1728788" cy="638175"/>
          </a:xfrm>
          <a:prstGeom prst="rect">
            <a:avLst/>
          </a:prstGeom>
          <a:solidFill>
            <a:srgbClr val="99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400">
              <a:solidFill>
                <a:schemeClr val="accent2"/>
              </a:solidFill>
            </a:endParaRPr>
          </a:p>
        </p:txBody>
      </p:sp>
      <p:sp>
        <p:nvSpPr>
          <p:cNvPr id="16472" name="Text Box 101">
            <a:extLst>
              <a:ext uri="{FF2B5EF4-FFF2-40B4-BE49-F238E27FC236}">
                <a16:creationId xmlns:a16="http://schemas.microsoft.com/office/drawing/2014/main" id="{1394DBB3-07B7-44FE-8D68-62B48F0420EB}"/>
              </a:ext>
            </a:extLst>
          </p:cNvPr>
          <p:cNvSpPr txBox="1">
            <a:spLocks noChangeAspect="1" noChangeArrowheads="1"/>
          </p:cNvSpPr>
          <p:nvPr/>
        </p:nvSpPr>
        <p:spPr bwMode="auto">
          <a:xfrm>
            <a:off x="4890649" y="5932489"/>
            <a:ext cx="169950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it-IT" sz="1600"/>
              <a:t>In vivo </a:t>
            </a:r>
          </a:p>
          <a:p>
            <a:pPr algn="ctr">
              <a:spcBef>
                <a:spcPct val="0"/>
              </a:spcBef>
              <a:buFontTx/>
              <a:buNone/>
            </a:pPr>
            <a:r>
              <a:rPr lang="en-GB" altLang="it-IT" sz="1600"/>
              <a:t>Pharmacokinetic</a:t>
            </a:r>
          </a:p>
          <a:p>
            <a:pPr algn="ctr">
              <a:spcBef>
                <a:spcPct val="0"/>
              </a:spcBef>
              <a:buFontTx/>
              <a:buNone/>
            </a:pPr>
            <a:endParaRPr lang="en-GB" altLang="it-IT" sz="1600">
              <a:solidFill>
                <a:schemeClr val="bg1"/>
              </a:solidFill>
            </a:endParaRPr>
          </a:p>
        </p:txBody>
      </p:sp>
      <p:sp>
        <p:nvSpPr>
          <p:cNvPr id="16473" name="Line 102">
            <a:extLst>
              <a:ext uri="{FF2B5EF4-FFF2-40B4-BE49-F238E27FC236}">
                <a16:creationId xmlns:a16="http://schemas.microsoft.com/office/drawing/2014/main" id="{B013D28F-ADE7-407E-95C9-35C620A4219F}"/>
              </a:ext>
            </a:extLst>
          </p:cNvPr>
          <p:cNvSpPr>
            <a:spLocks noChangeAspect="1" noChangeShapeType="1"/>
          </p:cNvSpPr>
          <p:nvPr/>
        </p:nvSpPr>
        <p:spPr bwMode="auto">
          <a:xfrm flipH="1" flipV="1">
            <a:off x="6472238" y="4249738"/>
            <a:ext cx="4762" cy="1670050"/>
          </a:xfrm>
          <a:prstGeom prst="line">
            <a:avLst/>
          </a:prstGeom>
          <a:noFill/>
          <a:ln w="38100">
            <a:solidFill>
              <a:srgbClr val="FF9933"/>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6474" name="Line 103">
            <a:extLst>
              <a:ext uri="{FF2B5EF4-FFF2-40B4-BE49-F238E27FC236}">
                <a16:creationId xmlns:a16="http://schemas.microsoft.com/office/drawing/2014/main" id="{9D7B63AD-A83F-424B-AF86-C98EAB1B6301}"/>
              </a:ext>
            </a:extLst>
          </p:cNvPr>
          <p:cNvSpPr>
            <a:spLocks noChangeAspect="1" noChangeShapeType="1"/>
          </p:cNvSpPr>
          <p:nvPr/>
        </p:nvSpPr>
        <p:spPr bwMode="auto">
          <a:xfrm flipH="1" flipV="1">
            <a:off x="6180139" y="3948113"/>
            <a:ext cx="282575" cy="311150"/>
          </a:xfrm>
          <a:prstGeom prst="line">
            <a:avLst/>
          </a:prstGeom>
          <a:noFill/>
          <a:ln w="38100">
            <a:solidFill>
              <a:srgbClr val="FF993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7218192-EB76-4CD7-83DA-7C61629C3A82}"/>
              </a:ext>
            </a:extLst>
          </p:cNvPr>
          <p:cNvSpPr>
            <a:spLocks noGrp="1" noChangeArrowheads="1"/>
          </p:cNvSpPr>
          <p:nvPr>
            <p:ph type="title" idx="4294967295"/>
          </p:nvPr>
        </p:nvSpPr>
        <p:spPr>
          <a:xfrm>
            <a:off x="0" y="0"/>
            <a:ext cx="8096250" cy="838200"/>
          </a:xfrm>
          <a:noFill/>
        </p:spPr>
        <p:txBody>
          <a:bodyPr vert="horz" wrap="square" lIns="90488" tIns="44450" rIns="90488" bIns="44450" numCol="1" anchor="ctr" anchorCtr="0" compatLnSpc="1">
            <a:prstTxWarp prst="textNoShape">
              <a:avLst/>
            </a:prstTxWarp>
          </a:bodyPr>
          <a:lstStyle/>
          <a:p>
            <a:pPr eaLnBrk="1" hangingPunct="1"/>
            <a:r>
              <a:rPr lang="it-IT" altLang="it-IT" sz="3200"/>
              <a:t>obiettivo approccio </a:t>
            </a:r>
            <a:r>
              <a:rPr lang="it-IT" altLang="it-IT" sz="3200">
                <a:solidFill>
                  <a:srgbClr val="FF0000"/>
                </a:solidFill>
              </a:rPr>
              <a:t>high-throughput</a:t>
            </a:r>
            <a:r>
              <a:rPr lang="en-GB" altLang="it-IT" b="1"/>
              <a:t> </a:t>
            </a:r>
          </a:p>
        </p:txBody>
      </p:sp>
      <p:sp>
        <p:nvSpPr>
          <p:cNvPr id="18435" name="Rectangle 3">
            <a:extLst>
              <a:ext uri="{FF2B5EF4-FFF2-40B4-BE49-F238E27FC236}">
                <a16:creationId xmlns:a16="http://schemas.microsoft.com/office/drawing/2014/main" id="{D815D915-015E-4863-8BF6-B10EB6022CA4}"/>
              </a:ext>
            </a:extLst>
          </p:cNvPr>
          <p:cNvSpPr>
            <a:spLocks noGrp="1" noChangeArrowheads="1"/>
          </p:cNvSpPr>
          <p:nvPr>
            <p:ph type="body" idx="4294967295"/>
          </p:nvPr>
        </p:nvSpPr>
        <p:spPr>
          <a:xfrm>
            <a:off x="0" y="836613"/>
            <a:ext cx="8334375" cy="5119687"/>
          </a:xfrm>
          <a:noFill/>
        </p:spPr>
        <p:txBody>
          <a:bodyPr vert="horz" wrap="square" lIns="90488" tIns="44450" rIns="90488" bIns="44450" numCol="1" anchor="t" anchorCtr="0" compatLnSpc="1">
            <a:prstTxWarp prst="textNoShape">
              <a:avLst/>
            </a:prstTxWarp>
          </a:bodyPr>
          <a:lstStyle/>
          <a:p>
            <a:pPr eaLnBrk="1" hangingPunct="1">
              <a:lnSpc>
                <a:spcPct val="150000"/>
              </a:lnSpc>
              <a:spcBef>
                <a:spcPct val="0"/>
              </a:spcBef>
              <a:buFontTx/>
              <a:buNone/>
            </a:pPr>
            <a:r>
              <a:rPr lang="it-IT" altLang="it-IT" sz="2400">
                <a:solidFill>
                  <a:srgbClr val="FF3300"/>
                </a:solidFill>
              </a:rPr>
              <a:t>Accelerare</a:t>
            </a:r>
            <a:r>
              <a:rPr lang="it-IT" altLang="it-IT" sz="2400"/>
              <a:t> il processo di ricerca e sviluppo del farmaco (</a:t>
            </a:r>
            <a:r>
              <a:rPr lang="it-IT" altLang="it-IT" sz="2400" i="1"/>
              <a:t>drug discovery &amp; development</a:t>
            </a:r>
            <a:r>
              <a:rPr lang="it-IT" altLang="it-IT" sz="2400"/>
              <a:t>) e determinare fin dalle prime fasi il potenziale di sviluppabilità farmaceutica di un </a:t>
            </a:r>
          </a:p>
          <a:p>
            <a:pPr eaLnBrk="1" hangingPunct="1">
              <a:lnSpc>
                <a:spcPct val="150000"/>
              </a:lnSpc>
              <a:spcBef>
                <a:spcPct val="0"/>
              </a:spcBef>
              <a:buFontTx/>
              <a:buNone/>
            </a:pPr>
            <a:r>
              <a:rPr lang="it-IT" altLang="it-IT" sz="2400"/>
              <a:t>composto.</a:t>
            </a:r>
            <a:endParaRPr lang="en-GB" altLang="it-IT" sz="2400"/>
          </a:p>
          <a:p>
            <a:pPr lvl="1" eaLnBrk="1" hangingPunct="1">
              <a:lnSpc>
                <a:spcPct val="150000"/>
              </a:lnSpc>
              <a:spcBef>
                <a:spcPct val="0"/>
              </a:spcBef>
            </a:pPr>
            <a:r>
              <a:rPr lang="en-GB" altLang="it-IT" sz="2400"/>
              <a:t>Massimizzare il valore del prodotto (e quindi dell’investimento) riducendo il tempo necessario per condurre tutte le attività di </a:t>
            </a:r>
            <a:r>
              <a:rPr lang="en-GB" altLang="it-IT" sz="2400" i="1"/>
              <a:t>Ricerca</a:t>
            </a:r>
            <a:r>
              <a:rPr lang="en-GB" altLang="it-IT" sz="2400"/>
              <a:t> e </a:t>
            </a:r>
            <a:r>
              <a:rPr lang="en-GB" altLang="it-IT" sz="2400" i="1"/>
              <a:t>Sviluppo</a:t>
            </a:r>
            <a:r>
              <a:rPr lang="en-GB" altLang="it-IT" sz="2400"/>
              <a:t> </a:t>
            </a:r>
          </a:p>
          <a:p>
            <a:pPr lvl="1" eaLnBrk="1" hangingPunct="1">
              <a:lnSpc>
                <a:spcPct val="150000"/>
              </a:lnSpc>
              <a:spcBef>
                <a:spcPct val="0"/>
              </a:spcBef>
            </a:pPr>
            <a:r>
              <a:rPr lang="en-GB" altLang="it-IT" sz="2400"/>
              <a:t>Anticipare alcune attività condotte nella fase di </a:t>
            </a:r>
            <a:r>
              <a:rPr lang="en-GB" altLang="it-IT" sz="2400" i="1"/>
              <a:t>Sviluppo</a:t>
            </a:r>
            <a:r>
              <a:rPr lang="en-GB" altLang="it-IT" sz="2400"/>
              <a:t> alla fase di </a:t>
            </a:r>
            <a:r>
              <a:rPr lang="en-GB" altLang="it-IT" sz="2400" i="1"/>
              <a:t>Ricerca</a:t>
            </a:r>
          </a:p>
        </p:txBody>
      </p:sp>
      <p:sp>
        <p:nvSpPr>
          <p:cNvPr id="18436" name="Rectangle 5">
            <a:extLst>
              <a:ext uri="{FF2B5EF4-FFF2-40B4-BE49-F238E27FC236}">
                <a16:creationId xmlns:a16="http://schemas.microsoft.com/office/drawing/2014/main" id="{92594F4E-62EE-46E7-B6C8-972DF0CACEF5}"/>
              </a:ext>
            </a:extLst>
          </p:cNvPr>
          <p:cNvSpPr>
            <a:spLocks noChangeArrowheads="1"/>
          </p:cNvSpPr>
          <p:nvPr/>
        </p:nvSpPr>
        <p:spPr bwMode="auto">
          <a:xfrm>
            <a:off x="4222750" y="6491288"/>
            <a:ext cx="6445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1800"/>
              <a:t>(da Goodman &amp; Gilman, Le basi farmacologiche della terapia)</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09E2DBD-0CB2-44C5-B680-BE1ED2D7DDB9}"/>
              </a:ext>
            </a:extLst>
          </p:cNvPr>
          <p:cNvSpPr>
            <a:spLocks noGrp="1" noChangeArrowheads="1"/>
          </p:cNvSpPr>
          <p:nvPr>
            <p:ph type="title" idx="4294967295"/>
          </p:nvPr>
        </p:nvSpPr>
        <p:spPr>
          <a:xfrm>
            <a:off x="0" y="381000"/>
            <a:ext cx="7772400" cy="609600"/>
          </a:xfrm>
          <a:noFill/>
        </p:spPr>
        <p:txBody>
          <a:bodyPr vert="horz" wrap="square" lIns="90488" tIns="44450" rIns="90488" bIns="44450" numCol="1" anchor="ctr" anchorCtr="0" compatLnSpc="1">
            <a:prstTxWarp prst="textNoShape">
              <a:avLst/>
            </a:prstTxWarp>
          </a:bodyPr>
          <a:lstStyle/>
          <a:p>
            <a:pPr eaLnBrk="1" hangingPunct="1">
              <a:lnSpc>
                <a:spcPct val="90000"/>
              </a:lnSpc>
            </a:pPr>
            <a:r>
              <a:rPr lang="en-GB" altLang="it-IT" b="1"/>
              <a:t>Processo di Drug Discovery Seriale</a:t>
            </a:r>
          </a:p>
        </p:txBody>
      </p:sp>
      <p:sp>
        <p:nvSpPr>
          <p:cNvPr id="20483" name="Rectangle 3">
            <a:extLst>
              <a:ext uri="{FF2B5EF4-FFF2-40B4-BE49-F238E27FC236}">
                <a16:creationId xmlns:a16="http://schemas.microsoft.com/office/drawing/2014/main" id="{3CAA4DF9-45FA-40B9-B7C9-BBF96C8D0ACA}"/>
              </a:ext>
            </a:extLst>
          </p:cNvPr>
          <p:cNvSpPr>
            <a:spLocks noChangeArrowheads="1"/>
          </p:cNvSpPr>
          <p:nvPr/>
        </p:nvSpPr>
        <p:spPr bwMode="auto">
          <a:xfrm>
            <a:off x="2362201" y="1862138"/>
            <a:ext cx="1187827" cy="42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it-IT" sz="2200"/>
              <a:t>potenza</a:t>
            </a:r>
          </a:p>
        </p:txBody>
      </p:sp>
      <p:sp>
        <p:nvSpPr>
          <p:cNvPr id="20484" name="Rectangle 4">
            <a:extLst>
              <a:ext uri="{FF2B5EF4-FFF2-40B4-BE49-F238E27FC236}">
                <a16:creationId xmlns:a16="http://schemas.microsoft.com/office/drawing/2014/main" id="{4CB191C1-5788-4F2C-82B7-6B52BA9420E2}"/>
              </a:ext>
            </a:extLst>
          </p:cNvPr>
          <p:cNvSpPr>
            <a:spLocks noChangeArrowheads="1"/>
          </p:cNvSpPr>
          <p:nvPr/>
        </p:nvSpPr>
        <p:spPr bwMode="auto">
          <a:xfrm>
            <a:off x="2717221" y="2338389"/>
            <a:ext cx="1925208" cy="63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80000"/>
              </a:lnSpc>
              <a:spcBef>
                <a:spcPct val="0"/>
              </a:spcBef>
              <a:buFontTx/>
              <a:buNone/>
            </a:pPr>
            <a:r>
              <a:rPr lang="en-GB" altLang="it-IT" sz="2200"/>
              <a:t>selettività</a:t>
            </a:r>
          </a:p>
          <a:p>
            <a:pPr algn="ctr">
              <a:lnSpc>
                <a:spcPct val="80000"/>
              </a:lnSpc>
              <a:spcBef>
                <a:spcPct val="0"/>
              </a:spcBef>
              <a:buFontTx/>
              <a:buNone/>
            </a:pPr>
            <a:r>
              <a:rPr lang="en-GB" altLang="it-IT" sz="2200"/>
              <a:t>verso sottotipi</a:t>
            </a:r>
          </a:p>
        </p:txBody>
      </p:sp>
      <p:sp>
        <p:nvSpPr>
          <p:cNvPr id="20485" name="Rectangle 5">
            <a:extLst>
              <a:ext uri="{FF2B5EF4-FFF2-40B4-BE49-F238E27FC236}">
                <a16:creationId xmlns:a16="http://schemas.microsoft.com/office/drawing/2014/main" id="{CA93DB7C-7728-48EA-8728-13BF0530B500}"/>
              </a:ext>
            </a:extLst>
          </p:cNvPr>
          <p:cNvSpPr>
            <a:spLocks noChangeArrowheads="1"/>
          </p:cNvSpPr>
          <p:nvPr/>
        </p:nvSpPr>
        <p:spPr bwMode="auto">
          <a:xfrm>
            <a:off x="3783833" y="2976564"/>
            <a:ext cx="1800173" cy="63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80000"/>
              </a:lnSpc>
              <a:spcBef>
                <a:spcPct val="0"/>
              </a:spcBef>
              <a:buFontTx/>
              <a:buNone/>
            </a:pPr>
            <a:r>
              <a:rPr lang="en-GB" altLang="it-IT" sz="2200"/>
              <a:t>farmacologia</a:t>
            </a:r>
          </a:p>
          <a:p>
            <a:pPr algn="ctr">
              <a:lnSpc>
                <a:spcPct val="80000"/>
              </a:lnSpc>
              <a:spcBef>
                <a:spcPct val="0"/>
              </a:spcBef>
              <a:buFontTx/>
              <a:buNone/>
            </a:pPr>
            <a:r>
              <a:rPr lang="en-GB" altLang="it-IT" sz="2200"/>
              <a:t> in vivo</a:t>
            </a:r>
          </a:p>
        </p:txBody>
      </p:sp>
      <p:sp>
        <p:nvSpPr>
          <p:cNvPr id="20486" name="Rectangle 6">
            <a:extLst>
              <a:ext uri="{FF2B5EF4-FFF2-40B4-BE49-F238E27FC236}">
                <a16:creationId xmlns:a16="http://schemas.microsoft.com/office/drawing/2014/main" id="{3D2199B2-D8A6-4AA2-A019-79F74843C49F}"/>
              </a:ext>
            </a:extLst>
          </p:cNvPr>
          <p:cNvSpPr>
            <a:spLocks noChangeArrowheads="1"/>
          </p:cNvSpPr>
          <p:nvPr/>
        </p:nvSpPr>
        <p:spPr bwMode="auto">
          <a:xfrm>
            <a:off x="4857527" y="3505201"/>
            <a:ext cx="1359347" cy="63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80000"/>
              </a:lnSpc>
              <a:spcBef>
                <a:spcPct val="0"/>
              </a:spcBef>
              <a:buFontTx/>
              <a:buNone/>
            </a:pPr>
            <a:r>
              <a:rPr lang="en-GB" altLang="it-IT" sz="2200"/>
              <a:t>selettività</a:t>
            </a:r>
          </a:p>
          <a:p>
            <a:pPr algn="ctr">
              <a:lnSpc>
                <a:spcPct val="80000"/>
              </a:lnSpc>
              <a:spcBef>
                <a:spcPct val="0"/>
              </a:spcBef>
              <a:buFontTx/>
              <a:buNone/>
            </a:pPr>
            <a:r>
              <a:rPr lang="en-GB" altLang="it-IT" sz="2200"/>
              <a:t> allargata</a:t>
            </a:r>
          </a:p>
        </p:txBody>
      </p:sp>
      <p:sp>
        <p:nvSpPr>
          <p:cNvPr id="20487" name="Rectangle 7">
            <a:extLst>
              <a:ext uri="{FF2B5EF4-FFF2-40B4-BE49-F238E27FC236}">
                <a16:creationId xmlns:a16="http://schemas.microsoft.com/office/drawing/2014/main" id="{F40400AC-AAFD-4CFB-92FA-BE6AB7C4429D}"/>
              </a:ext>
            </a:extLst>
          </p:cNvPr>
          <p:cNvSpPr>
            <a:spLocks noChangeArrowheads="1"/>
          </p:cNvSpPr>
          <p:nvPr/>
        </p:nvSpPr>
        <p:spPr bwMode="auto">
          <a:xfrm rot="16140000">
            <a:off x="8732" y="2364582"/>
            <a:ext cx="3957638"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5000"/>
              </a:lnSpc>
              <a:spcBef>
                <a:spcPct val="0"/>
              </a:spcBef>
              <a:buFontTx/>
              <a:buNone/>
            </a:pPr>
            <a:r>
              <a:rPr lang="en-GB" altLang="it-IT" sz="2600">
                <a:solidFill>
                  <a:schemeClr val="tx2"/>
                </a:solidFill>
              </a:rPr>
              <a:t>100-500 nuovi composti </a:t>
            </a:r>
          </a:p>
          <a:p>
            <a:pPr>
              <a:lnSpc>
                <a:spcPct val="85000"/>
              </a:lnSpc>
              <a:spcBef>
                <a:spcPct val="0"/>
              </a:spcBef>
              <a:buFontTx/>
              <a:buNone/>
            </a:pPr>
            <a:r>
              <a:rPr lang="en-GB" altLang="it-IT" sz="2600">
                <a:solidFill>
                  <a:schemeClr val="tx2"/>
                </a:solidFill>
              </a:rPr>
              <a:t>        / anno</a:t>
            </a:r>
          </a:p>
        </p:txBody>
      </p:sp>
      <p:sp>
        <p:nvSpPr>
          <p:cNvPr id="20488" name="Rectangle 8">
            <a:extLst>
              <a:ext uri="{FF2B5EF4-FFF2-40B4-BE49-F238E27FC236}">
                <a16:creationId xmlns:a16="http://schemas.microsoft.com/office/drawing/2014/main" id="{21CFDA6A-FAFE-4217-84B8-FDAE98919EB8}"/>
              </a:ext>
            </a:extLst>
          </p:cNvPr>
          <p:cNvSpPr>
            <a:spLocks noChangeArrowheads="1"/>
          </p:cNvSpPr>
          <p:nvPr/>
        </p:nvSpPr>
        <p:spPr bwMode="auto">
          <a:xfrm>
            <a:off x="5685293" y="4191001"/>
            <a:ext cx="1875514" cy="63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80000"/>
              </a:lnSpc>
              <a:spcBef>
                <a:spcPct val="0"/>
              </a:spcBef>
              <a:buFontTx/>
              <a:buNone/>
            </a:pPr>
            <a:r>
              <a:rPr lang="en-GB" altLang="it-IT" sz="2200"/>
              <a:t>DMPK in vivo</a:t>
            </a:r>
            <a:endParaRPr lang="it-IT" altLang="it-IT" sz="2200"/>
          </a:p>
          <a:p>
            <a:pPr algn="ctr">
              <a:lnSpc>
                <a:spcPct val="80000"/>
              </a:lnSpc>
              <a:spcBef>
                <a:spcPct val="0"/>
              </a:spcBef>
              <a:buFontTx/>
              <a:buNone/>
            </a:pPr>
            <a:r>
              <a:rPr lang="en-GB" altLang="it-IT" sz="2200"/>
              <a:t>(ADME)</a:t>
            </a:r>
          </a:p>
        </p:txBody>
      </p:sp>
      <p:sp>
        <p:nvSpPr>
          <p:cNvPr id="20489" name="Line 9">
            <a:extLst>
              <a:ext uri="{FF2B5EF4-FFF2-40B4-BE49-F238E27FC236}">
                <a16:creationId xmlns:a16="http://schemas.microsoft.com/office/drawing/2014/main" id="{03E3D53A-2046-4DEA-AF93-B0BA31507AEA}"/>
              </a:ext>
            </a:extLst>
          </p:cNvPr>
          <p:cNvSpPr>
            <a:spLocks noChangeShapeType="1"/>
          </p:cNvSpPr>
          <p:nvPr/>
        </p:nvSpPr>
        <p:spPr bwMode="auto">
          <a:xfrm flipH="1">
            <a:off x="6350000" y="5943600"/>
            <a:ext cx="1955800" cy="0"/>
          </a:xfrm>
          <a:prstGeom prst="line">
            <a:avLst/>
          </a:prstGeom>
          <a:noFill/>
          <a:ln w="28575">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20490" name="Line 10">
            <a:extLst>
              <a:ext uri="{FF2B5EF4-FFF2-40B4-BE49-F238E27FC236}">
                <a16:creationId xmlns:a16="http://schemas.microsoft.com/office/drawing/2014/main" id="{0B51E0AE-8BBC-40D4-AB7D-24CB4988F167}"/>
              </a:ext>
            </a:extLst>
          </p:cNvPr>
          <p:cNvSpPr>
            <a:spLocks noChangeShapeType="1"/>
          </p:cNvSpPr>
          <p:nvPr/>
        </p:nvSpPr>
        <p:spPr bwMode="auto">
          <a:xfrm>
            <a:off x="2895600" y="1524000"/>
            <a:ext cx="7543800" cy="4343400"/>
          </a:xfrm>
          <a:prstGeom prst="line">
            <a:avLst/>
          </a:prstGeom>
          <a:noFill/>
          <a:ln w="28575">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20491" name="Rectangle 11">
            <a:extLst>
              <a:ext uri="{FF2B5EF4-FFF2-40B4-BE49-F238E27FC236}">
                <a16:creationId xmlns:a16="http://schemas.microsoft.com/office/drawing/2014/main" id="{D8EAFDE3-832C-4A62-B7CF-A7AF649A39FE}"/>
              </a:ext>
            </a:extLst>
          </p:cNvPr>
          <p:cNvSpPr>
            <a:spLocks noChangeArrowheads="1"/>
          </p:cNvSpPr>
          <p:nvPr/>
        </p:nvSpPr>
        <p:spPr bwMode="auto">
          <a:xfrm>
            <a:off x="6934200" y="4784726"/>
            <a:ext cx="17970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80000"/>
              </a:lnSpc>
              <a:spcBef>
                <a:spcPct val="0"/>
              </a:spcBef>
              <a:buFontTx/>
              <a:buNone/>
            </a:pPr>
            <a:r>
              <a:rPr lang="en-GB" altLang="it-IT" sz="2200"/>
              <a:t>Interazione</a:t>
            </a:r>
            <a:endParaRPr lang="it-IT" altLang="it-IT" sz="2200"/>
          </a:p>
          <a:p>
            <a:pPr algn="ctr">
              <a:lnSpc>
                <a:spcPct val="80000"/>
              </a:lnSpc>
              <a:spcBef>
                <a:spcPct val="0"/>
              </a:spcBef>
              <a:buFontTx/>
              <a:buNone/>
            </a:pPr>
            <a:r>
              <a:rPr lang="en-GB" altLang="it-IT" sz="2200"/>
              <a:t>con </a:t>
            </a:r>
            <a:r>
              <a:rPr lang="it-IT" altLang="it-IT" sz="2200"/>
              <a:t>CY</a:t>
            </a:r>
            <a:r>
              <a:rPr lang="en-GB" altLang="it-IT" sz="2200"/>
              <a:t>P450</a:t>
            </a:r>
          </a:p>
        </p:txBody>
      </p:sp>
      <p:sp>
        <p:nvSpPr>
          <p:cNvPr id="20492" name="Rectangle 12">
            <a:extLst>
              <a:ext uri="{FF2B5EF4-FFF2-40B4-BE49-F238E27FC236}">
                <a16:creationId xmlns:a16="http://schemas.microsoft.com/office/drawing/2014/main" id="{3D355CA8-F6AD-4E01-8BCE-707CADC8027B}"/>
              </a:ext>
            </a:extLst>
          </p:cNvPr>
          <p:cNvSpPr>
            <a:spLocks noChangeArrowheads="1"/>
          </p:cNvSpPr>
          <p:nvPr/>
        </p:nvSpPr>
        <p:spPr bwMode="auto">
          <a:xfrm>
            <a:off x="8458200" y="5715000"/>
            <a:ext cx="1800174" cy="42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it-IT" sz="2200"/>
              <a:t>formulazione</a:t>
            </a:r>
          </a:p>
        </p:txBody>
      </p:sp>
      <p:grpSp>
        <p:nvGrpSpPr>
          <p:cNvPr id="20493" name="Group 13">
            <a:extLst>
              <a:ext uri="{FF2B5EF4-FFF2-40B4-BE49-F238E27FC236}">
                <a16:creationId xmlns:a16="http://schemas.microsoft.com/office/drawing/2014/main" id="{F7E9D5E3-B937-4AB1-807C-F909A6F645DA}"/>
              </a:ext>
            </a:extLst>
          </p:cNvPr>
          <p:cNvGrpSpPr>
            <a:grpSpLocks/>
          </p:cNvGrpSpPr>
          <p:nvPr/>
        </p:nvGrpSpPr>
        <p:grpSpPr bwMode="auto">
          <a:xfrm>
            <a:off x="1735138" y="5410200"/>
            <a:ext cx="4513262" cy="990600"/>
            <a:chOff x="133" y="3360"/>
            <a:chExt cx="2843" cy="624"/>
          </a:xfrm>
        </p:grpSpPr>
        <p:sp>
          <p:nvSpPr>
            <p:cNvPr id="20501" name="Rectangle 14">
              <a:extLst>
                <a:ext uri="{FF2B5EF4-FFF2-40B4-BE49-F238E27FC236}">
                  <a16:creationId xmlns:a16="http://schemas.microsoft.com/office/drawing/2014/main" id="{DE3491F3-103C-4D6F-BD94-B208083E6D4E}"/>
                </a:ext>
              </a:extLst>
            </p:cNvPr>
            <p:cNvSpPr>
              <a:spLocks noChangeArrowheads="1"/>
            </p:cNvSpPr>
            <p:nvPr/>
          </p:nvSpPr>
          <p:spPr bwMode="auto">
            <a:xfrm>
              <a:off x="207" y="3502"/>
              <a:ext cx="2409"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it-IT" sz="2800" i="1">
                  <a:solidFill>
                    <a:schemeClr val="folHlink"/>
                  </a:solidFill>
                </a:rPr>
                <a:t>candidato allo sviluppo</a:t>
              </a:r>
            </a:p>
          </p:txBody>
        </p:sp>
        <p:sp>
          <p:nvSpPr>
            <p:cNvPr id="20502" name="Oval 15">
              <a:extLst>
                <a:ext uri="{FF2B5EF4-FFF2-40B4-BE49-F238E27FC236}">
                  <a16:creationId xmlns:a16="http://schemas.microsoft.com/office/drawing/2014/main" id="{7B029D2C-8E4D-43F5-84F1-7E928850820D}"/>
                </a:ext>
              </a:extLst>
            </p:cNvPr>
            <p:cNvSpPr>
              <a:spLocks noChangeArrowheads="1"/>
            </p:cNvSpPr>
            <p:nvPr/>
          </p:nvSpPr>
          <p:spPr bwMode="auto">
            <a:xfrm>
              <a:off x="133" y="3360"/>
              <a:ext cx="2843" cy="624"/>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400">
                <a:solidFill>
                  <a:schemeClr val="accent2"/>
                </a:solidFill>
              </a:endParaRPr>
            </a:p>
          </p:txBody>
        </p:sp>
      </p:grpSp>
      <p:sp>
        <p:nvSpPr>
          <p:cNvPr id="20494" name="Text Box 17">
            <a:extLst>
              <a:ext uri="{FF2B5EF4-FFF2-40B4-BE49-F238E27FC236}">
                <a16:creationId xmlns:a16="http://schemas.microsoft.com/office/drawing/2014/main" id="{B979C618-AF70-4FF1-8AC0-8F4CD6EDB38D}"/>
              </a:ext>
            </a:extLst>
          </p:cNvPr>
          <p:cNvSpPr txBox="1">
            <a:spLocks noChangeArrowheads="1"/>
          </p:cNvSpPr>
          <p:nvPr/>
        </p:nvSpPr>
        <p:spPr bwMode="auto">
          <a:xfrm rot="1735552">
            <a:off x="2881196" y="1725277"/>
            <a:ext cx="228940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2200">
                <a:solidFill>
                  <a:srgbClr val="008000"/>
                </a:solidFill>
              </a:rPr>
              <a:t>Lead Generation</a:t>
            </a:r>
            <a:endParaRPr lang="en-GB" altLang="it-IT" sz="2200">
              <a:solidFill>
                <a:srgbClr val="008000"/>
              </a:solidFill>
            </a:endParaRPr>
          </a:p>
        </p:txBody>
      </p:sp>
      <p:sp>
        <p:nvSpPr>
          <p:cNvPr id="20495" name="Text Box 18">
            <a:extLst>
              <a:ext uri="{FF2B5EF4-FFF2-40B4-BE49-F238E27FC236}">
                <a16:creationId xmlns:a16="http://schemas.microsoft.com/office/drawing/2014/main" id="{E0B2C760-6F29-4C60-B14B-62CA2C685F18}"/>
              </a:ext>
            </a:extLst>
          </p:cNvPr>
          <p:cNvSpPr txBox="1">
            <a:spLocks noChangeArrowheads="1"/>
          </p:cNvSpPr>
          <p:nvPr/>
        </p:nvSpPr>
        <p:spPr bwMode="auto">
          <a:xfrm rot="1825535">
            <a:off x="8280628" y="4878052"/>
            <a:ext cx="238238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2200">
                <a:solidFill>
                  <a:srgbClr val="008000"/>
                </a:solidFill>
              </a:rPr>
              <a:t>Pre-Development</a:t>
            </a:r>
            <a:endParaRPr lang="en-GB" altLang="it-IT" sz="2200">
              <a:solidFill>
                <a:srgbClr val="008000"/>
              </a:solidFill>
            </a:endParaRPr>
          </a:p>
        </p:txBody>
      </p:sp>
      <p:grpSp>
        <p:nvGrpSpPr>
          <p:cNvPr id="20496" name="Group 19">
            <a:extLst>
              <a:ext uri="{FF2B5EF4-FFF2-40B4-BE49-F238E27FC236}">
                <a16:creationId xmlns:a16="http://schemas.microsoft.com/office/drawing/2014/main" id="{FAAC2FC4-9D18-4A10-8AF4-A6350237F8E0}"/>
              </a:ext>
            </a:extLst>
          </p:cNvPr>
          <p:cNvGrpSpPr>
            <a:grpSpLocks/>
          </p:cNvGrpSpPr>
          <p:nvPr/>
        </p:nvGrpSpPr>
        <p:grpSpPr bwMode="auto">
          <a:xfrm>
            <a:off x="5029200" y="2514600"/>
            <a:ext cx="3276600" cy="1905000"/>
            <a:chOff x="2400" y="1680"/>
            <a:chExt cx="2064" cy="1200"/>
          </a:xfrm>
        </p:grpSpPr>
        <p:sp>
          <p:nvSpPr>
            <p:cNvPr id="20498" name="Text Box 20">
              <a:extLst>
                <a:ext uri="{FF2B5EF4-FFF2-40B4-BE49-F238E27FC236}">
                  <a16:creationId xmlns:a16="http://schemas.microsoft.com/office/drawing/2014/main" id="{C3109B8D-E5BA-436D-906B-00022A15EA86}"/>
                </a:ext>
              </a:extLst>
            </p:cNvPr>
            <p:cNvSpPr txBox="1">
              <a:spLocks noChangeArrowheads="1"/>
            </p:cNvSpPr>
            <p:nvPr/>
          </p:nvSpPr>
          <p:spPr bwMode="auto">
            <a:xfrm rot="1776695">
              <a:off x="2643" y="2123"/>
              <a:ext cx="1550"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2200">
                  <a:solidFill>
                    <a:srgbClr val="008000"/>
                  </a:solidFill>
                </a:rPr>
                <a:t>Lead Optimisation</a:t>
              </a:r>
              <a:endParaRPr lang="en-GB" altLang="it-IT" sz="2200">
                <a:solidFill>
                  <a:srgbClr val="008000"/>
                </a:solidFill>
              </a:endParaRPr>
            </a:p>
          </p:txBody>
        </p:sp>
        <p:sp>
          <p:nvSpPr>
            <p:cNvPr id="20499" name="Line 21">
              <a:extLst>
                <a:ext uri="{FF2B5EF4-FFF2-40B4-BE49-F238E27FC236}">
                  <a16:creationId xmlns:a16="http://schemas.microsoft.com/office/drawing/2014/main" id="{E6F9E723-8AEE-4650-A373-18E1DBFB1331}"/>
                </a:ext>
              </a:extLst>
            </p:cNvPr>
            <p:cNvSpPr>
              <a:spLocks noChangeShapeType="1"/>
            </p:cNvSpPr>
            <p:nvPr/>
          </p:nvSpPr>
          <p:spPr bwMode="auto">
            <a:xfrm flipH="1" flipV="1">
              <a:off x="2400" y="1680"/>
              <a:ext cx="336" cy="192"/>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0500" name="Line 22">
              <a:extLst>
                <a:ext uri="{FF2B5EF4-FFF2-40B4-BE49-F238E27FC236}">
                  <a16:creationId xmlns:a16="http://schemas.microsoft.com/office/drawing/2014/main" id="{7B3AD2A9-F2F3-44CE-A987-A4D39B20348B}"/>
                </a:ext>
              </a:extLst>
            </p:cNvPr>
            <p:cNvSpPr>
              <a:spLocks noChangeShapeType="1"/>
            </p:cNvSpPr>
            <p:nvPr/>
          </p:nvSpPr>
          <p:spPr bwMode="auto">
            <a:xfrm flipH="1" flipV="1">
              <a:off x="4128" y="2688"/>
              <a:ext cx="336" cy="192"/>
            </a:xfrm>
            <a:prstGeom prst="line">
              <a:avLst/>
            </a:prstGeom>
            <a:noFill/>
            <a:ln w="28575">
              <a:solidFill>
                <a:srgbClr val="008000"/>
              </a:solidFill>
              <a:round/>
              <a:headEnd type="triangle" w="med" len="med"/>
              <a:tailEnd/>
            </a:ln>
            <a:extLst>
              <a:ext uri="{909E8E84-426E-40DD-AFC4-6F175D3DCCD1}">
                <a14:hiddenFill xmlns:a14="http://schemas.microsoft.com/office/drawing/2010/main">
                  <a:noFill/>
                </a14:hiddenFill>
              </a:ext>
            </a:extLst>
          </p:spPr>
          <p:txBody>
            <a:bodyPr/>
            <a:lstStyle/>
            <a:p>
              <a:endParaRPr lang="it-IT"/>
            </a:p>
          </p:txBody>
        </p:sp>
      </p:grpSp>
      <p:sp>
        <p:nvSpPr>
          <p:cNvPr id="20497" name="Rectangle 23">
            <a:extLst>
              <a:ext uri="{FF2B5EF4-FFF2-40B4-BE49-F238E27FC236}">
                <a16:creationId xmlns:a16="http://schemas.microsoft.com/office/drawing/2014/main" id="{9204201D-952F-4CC3-8DC4-FD0A01469B42}"/>
              </a:ext>
            </a:extLst>
          </p:cNvPr>
          <p:cNvSpPr>
            <a:spLocks noChangeArrowheads="1"/>
          </p:cNvSpPr>
          <p:nvPr/>
        </p:nvSpPr>
        <p:spPr bwMode="auto">
          <a:xfrm>
            <a:off x="8302625" y="5291138"/>
            <a:ext cx="1156536" cy="42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it-IT" altLang="it-IT" sz="2200"/>
              <a:t>Pre-Tox</a:t>
            </a:r>
            <a:endParaRPr lang="en-GB" altLang="it-IT" sz="220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642AF260-E3BB-4216-AA1E-5AC57A73F594}"/>
              </a:ext>
            </a:extLst>
          </p:cNvPr>
          <p:cNvSpPr>
            <a:spLocks noGrp="1" noChangeArrowheads="1"/>
          </p:cNvSpPr>
          <p:nvPr>
            <p:ph type="body" idx="4294967295"/>
          </p:nvPr>
        </p:nvSpPr>
        <p:spPr>
          <a:xfrm>
            <a:off x="4343400" y="866775"/>
            <a:ext cx="7848600" cy="5991225"/>
          </a:xfrm>
        </p:spPr>
        <p:txBody>
          <a:bodyPr/>
          <a:lstStyle/>
          <a:p>
            <a:pPr eaLnBrk="1" hangingPunct="1">
              <a:lnSpc>
                <a:spcPct val="95000"/>
              </a:lnSpc>
              <a:spcBef>
                <a:spcPct val="15000"/>
              </a:spcBef>
            </a:pPr>
            <a:r>
              <a:rPr lang="it-IT" altLang="it-IT" sz="2800"/>
              <a:t>Introduzione di nuove tecnologie in chimica e biologia</a:t>
            </a:r>
          </a:p>
          <a:p>
            <a:pPr lvl="1" eaLnBrk="1" hangingPunct="1">
              <a:lnSpc>
                <a:spcPct val="95000"/>
              </a:lnSpc>
              <a:spcBef>
                <a:spcPct val="15000"/>
              </a:spcBef>
            </a:pPr>
            <a:r>
              <a:rPr lang="en-GB" altLang="it-IT" sz="2400"/>
              <a:t>Chimica Computazionale (HG, LO)</a:t>
            </a:r>
          </a:p>
          <a:p>
            <a:pPr lvl="1" eaLnBrk="1" hangingPunct="1">
              <a:lnSpc>
                <a:spcPct val="95000"/>
              </a:lnSpc>
              <a:spcBef>
                <a:spcPct val="15000"/>
              </a:spcBef>
            </a:pPr>
            <a:r>
              <a:rPr lang="en-GB" altLang="it-IT" sz="2400"/>
              <a:t>Chimica Combinatoria (HG, HV, LO)</a:t>
            </a:r>
            <a:endParaRPr lang="en-GB" altLang="it-IT" sz="2400" i="1"/>
          </a:p>
          <a:p>
            <a:pPr lvl="1" eaLnBrk="1" hangingPunct="1">
              <a:lnSpc>
                <a:spcPct val="95000"/>
              </a:lnSpc>
              <a:spcBef>
                <a:spcPct val="15000"/>
              </a:spcBef>
            </a:pPr>
            <a:r>
              <a:rPr lang="en-GB" altLang="it-IT" sz="2400"/>
              <a:t>Saggi biologici in vitro automatizzati - HTS (</a:t>
            </a:r>
            <a:r>
              <a:rPr lang="en-GB" altLang="it-IT" sz="2400" i="1"/>
              <a:t>primary activity &amp; selectivity screen</a:t>
            </a:r>
            <a:r>
              <a:rPr lang="en-GB" altLang="it-IT" sz="2400"/>
              <a:t>)</a:t>
            </a:r>
          </a:p>
          <a:p>
            <a:pPr lvl="1" eaLnBrk="1" hangingPunct="1">
              <a:lnSpc>
                <a:spcPct val="95000"/>
              </a:lnSpc>
              <a:spcBef>
                <a:spcPct val="15000"/>
              </a:spcBef>
              <a:buFontTx/>
              <a:buNone/>
            </a:pPr>
            <a:r>
              <a:rPr lang="en-GB" altLang="it-IT" sz="2400"/>
              <a:t>- Automazione nello Sviluppo Chimico</a:t>
            </a:r>
          </a:p>
          <a:p>
            <a:pPr lvl="1" eaLnBrk="1" hangingPunct="1">
              <a:lnSpc>
                <a:spcPct val="95000"/>
              </a:lnSpc>
              <a:spcBef>
                <a:spcPct val="15000"/>
              </a:spcBef>
            </a:pPr>
            <a:r>
              <a:rPr lang="en-GB" altLang="it-IT" sz="2400"/>
              <a:t>Ingegneria delle particelle in Tecnologia Farmaceutica (</a:t>
            </a:r>
            <a:r>
              <a:rPr lang="en-GB" altLang="it-IT" sz="2400" i="1"/>
              <a:t>nanoparticle formulations</a:t>
            </a:r>
            <a:r>
              <a:rPr lang="en-GB" altLang="it-IT" sz="2400"/>
              <a:t>)</a:t>
            </a:r>
          </a:p>
          <a:p>
            <a:pPr lvl="1" eaLnBrk="1" hangingPunct="1">
              <a:lnSpc>
                <a:spcPct val="95000"/>
              </a:lnSpc>
              <a:spcBef>
                <a:spcPct val="15000"/>
              </a:spcBef>
            </a:pPr>
            <a:r>
              <a:rPr lang="it-IT" altLang="it-IT" sz="2400"/>
              <a:t>Nuove forme di somministrazione nel drug delivery</a:t>
            </a:r>
          </a:p>
          <a:p>
            <a:pPr eaLnBrk="1" hangingPunct="1">
              <a:lnSpc>
                <a:spcPct val="95000"/>
              </a:lnSpc>
              <a:spcBef>
                <a:spcPct val="15000"/>
              </a:spcBef>
            </a:pPr>
            <a:r>
              <a:rPr lang="it-IT" altLang="it-IT" sz="2800"/>
              <a:t>Miglioramento dei Processi</a:t>
            </a:r>
          </a:p>
          <a:p>
            <a:pPr eaLnBrk="1" hangingPunct="1">
              <a:lnSpc>
                <a:spcPct val="95000"/>
              </a:lnSpc>
              <a:spcBef>
                <a:spcPct val="15000"/>
              </a:spcBef>
            </a:pPr>
            <a:r>
              <a:rPr lang="it-IT" altLang="it-IT" sz="2800"/>
              <a:t>Utilizzo di composti con elevate proprietà di sviluppabilità</a:t>
            </a:r>
            <a:endParaRPr lang="en-US" altLang="it-IT" sz="2800"/>
          </a:p>
        </p:txBody>
      </p:sp>
      <p:sp>
        <p:nvSpPr>
          <p:cNvPr id="22531" name="Rectangle 3">
            <a:extLst>
              <a:ext uri="{FF2B5EF4-FFF2-40B4-BE49-F238E27FC236}">
                <a16:creationId xmlns:a16="http://schemas.microsoft.com/office/drawing/2014/main" id="{32561528-A047-4894-80D7-FDA13D16F66A}"/>
              </a:ext>
            </a:extLst>
          </p:cNvPr>
          <p:cNvSpPr>
            <a:spLocks noGrp="1" noChangeArrowheads="1"/>
          </p:cNvSpPr>
          <p:nvPr>
            <p:ph type="title" idx="4294967295"/>
          </p:nvPr>
        </p:nvSpPr>
        <p:spPr>
          <a:xfrm>
            <a:off x="3429000" y="-76200"/>
            <a:ext cx="8763000" cy="933450"/>
          </a:xfrm>
          <a:noFill/>
        </p:spPr>
        <p:txBody>
          <a:bodyPr vert="horz" wrap="square" lIns="90488" tIns="44450" rIns="90488" bIns="44450" numCol="1" anchor="ctr" anchorCtr="0" compatLnSpc="1">
            <a:prstTxWarp prst="textNoShape">
              <a:avLst/>
            </a:prstTxWarp>
          </a:bodyPr>
          <a:lstStyle/>
          <a:p>
            <a:pPr eaLnBrk="1" hangingPunct="1"/>
            <a:r>
              <a:rPr lang="en-GB" altLang="it-IT" b="1"/>
              <a:t>Riduzione dei Tempi in Ricerca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15780658-0D24-4A30-B955-D8E8AFFEC2AF}"/>
              </a:ext>
            </a:extLst>
          </p:cNvPr>
          <p:cNvSpPr>
            <a:spLocks noGrp="1" noChangeArrowheads="1"/>
          </p:cNvSpPr>
          <p:nvPr>
            <p:ph type="title" idx="4294967295"/>
          </p:nvPr>
        </p:nvSpPr>
        <p:spPr>
          <a:xfrm>
            <a:off x="4076700" y="200025"/>
            <a:ext cx="8115300" cy="933450"/>
          </a:xfrm>
          <a:noFill/>
        </p:spPr>
        <p:txBody>
          <a:bodyPr vert="horz" wrap="square" lIns="90488" tIns="44450" rIns="90488" bIns="44450" numCol="1" anchor="ctr" anchorCtr="0" compatLnSpc="1">
            <a:prstTxWarp prst="textNoShape">
              <a:avLst/>
            </a:prstTxWarp>
          </a:bodyPr>
          <a:lstStyle/>
          <a:p>
            <a:pPr eaLnBrk="1" hangingPunct="1"/>
            <a:r>
              <a:rPr lang="en-GB" altLang="it-IT" b="1"/>
              <a:t>Chimica Combinatoria</a:t>
            </a:r>
            <a:r>
              <a:rPr lang="it-IT" altLang="it-IT" b="1"/>
              <a:t> </a:t>
            </a:r>
            <a:br>
              <a:rPr lang="it-IT" altLang="it-IT" b="1"/>
            </a:br>
            <a:r>
              <a:rPr lang="it-IT" altLang="it-IT" sz="3200" b="1" i="1"/>
              <a:t>Hit Generation</a:t>
            </a:r>
            <a:endParaRPr lang="en-GB" altLang="it-IT" sz="3200" b="1" i="1"/>
          </a:p>
        </p:txBody>
      </p:sp>
      <p:sp>
        <p:nvSpPr>
          <p:cNvPr id="24579" name="Rectangle 3">
            <a:extLst>
              <a:ext uri="{FF2B5EF4-FFF2-40B4-BE49-F238E27FC236}">
                <a16:creationId xmlns:a16="http://schemas.microsoft.com/office/drawing/2014/main" id="{E8E4A58A-B21E-4E46-9479-8DF8CA53D259}"/>
              </a:ext>
            </a:extLst>
          </p:cNvPr>
          <p:cNvSpPr>
            <a:spLocks noGrp="1" noChangeArrowheads="1"/>
          </p:cNvSpPr>
          <p:nvPr>
            <p:ph type="body" idx="4294967295"/>
          </p:nvPr>
        </p:nvSpPr>
        <p:spPr>
          <a:xfrm>
            <a:off x="0" y="1423988"/>
            <a:ext cx="7924800" cy="5181600"/>
          </a:xfrm>
        </p:spPr>
        <p:txBody>
          <a:bodyPr/>
          <a:lstStyle/>
          <a:p>
            <a:pPr eaLnBrk="1" hangingPunct="1"/>
            <a:r>
              <a:rPr lang="it-IT" altLang="it-IT" sz="2800"/>
              <a:t>Screening virtuale</a:t>
            </a:r>
          </a:p>
          <a:p>
            <a:pPr lvl="1" eaLnBrk="1" hangingPunct="1"/>
            <a:r>
              <a:rPr lang="it-IT" altLang="it-IT" sz="2400"/>
              <a:t>Considerare collezioni di composti disponibili elettronicamente</a:t>
            </a:r>
          </a:p>
          <a:p>
            <a:pPr lvl="1" eaLnBrk="1" hangingPunct="1"/>
            <a:r>
              <a:rPr lang="it-IT" altLang="it-IT" sz="2400"/>
              <a:t>Generare dati di screening su composti virtuali e librerie virtuali</a:t>
            </a:r>
          </a:p>
          <a:p>
            <a:pPr lvl="1" eaLnBrk="1" hangingPunct="1"/>
            <a:r>
              <a:rPr lang="it-IT" altLang="it-IT" sz="2400" u="sng"/>
              <a:t>Generare sottoinsiemi di composti da sottoporre a saggio a </a:t>
            </a:r>
            <a:r>
              <a:rPr lang="it-IT" altLang="it-IT" sz="2400" i="1" u="sng"/>
              <a:t>“low-throughput” </a:t>
            </a:r>
            <a:r>
              <a:rPr lang="it-IT" altLang="it-IT" sz="2400" u="sng"/>
              <a:t>(riduce dimensioni HTS)</a:t>
            </a:r>
          </a:p>
          <a:p>
            <a:pPr lvl="2" eaLnBrk="1" hangingPunct="1"/>
            <a:r>
              <a:rPr lang="it-IT" altLang="it-IT" sz="2000" i="1"/>
              <a:t>“Hit rate”</a:t>
            </a:r>
            <a:r>
              <a:rPr lang="it-IT" altLang="it-IT" sz="2000"/>
              <a:t> potenzialmente più alto</a:t>
            </a:r>
          </a:p>
          <a:p>
            <a:pPr lvl="1" eaLnBrk="1" hangingPunct="1"/>
            <a:r>
              <a:rPr lang="it-IT" altLang="it-IT" sz="2400"/>
              <a:t>Operativamente:</a:t>
            </a:r>
          </a:p>
          <a:p>
            <a:pPr lvl="2" eaLnBrk="1" hangingPunct="1"/>
            <a:r>
              <a:rPr lang="it-IT" altLang="it-IT" sz="2000" i="1"/>
              <a:t>“Docking”</a:t>
            </a:r>
            <a:r>
              <a:rPr lang="it-IT" altLang="it-IT" sz="2000"/>
              <a:t> di ciascun composto verso il target molecolare (deve essere nota la struttura 3D del target)</a:t>
            </a:r>
          </a:p>
          <a:p>
            <a:pPr lvl="2" eaLnBrk="1" hangingPunct="1"/>
            <a:r>
              <a:rPr lang="it-IT" altLang="it-IT" sz="2000"/>
              <a:t>Ricerca di similitudine per sottostruttura (deve essere nota la struttura del ligando)</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magine 1">
            <a:extLst>
              <a:ext uri="{FF2B5EF4-FFF2-40B4-BE49-F238E27FC236}">
                <a16:creationId xmlns:a16="http://schemas.microsoft.com/office/drawing/2014/main" id="{A6BEDE51-0952-48EA-9E7A-D65698EBE32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5951" y="1016000"/>
            <a:ext cx="8418513"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a:extLst>
              <a:ext uri="{FF2B5EF4-FFF2-40B4-BE49-F238E27FC236}">
                <a16:creationId xmlns:a16="http://schemas.microsoft.com/office/drawing/2014/main" id="{8EF7D67A-75AE-42B2-8587-E9458B508FC2}"/>
              </a:ext>
            </a:extLst>
          </p:cNvPr>
          <p:cNvSpPr txBox="1"/>
          <p:nvPr/>
        </p:nvSpPr>
        <p:spPr>
          <a:xfrm>
            <a:off x="2921000" y="5397500"/>
            <a:ext cx="6350000" cy="611188"/>
          </a:xfrm>
          <a:prstGeom prst="rect">
            <a:avLst/>
          </a:prstGeom>
          <a:noFill/>
        </p:spPr>
        <p:txBody>
          <a:bodyPr>
            <a:spAutoFit/>
          </a:bodyPr>
          <a:lstStyle/>
          <a:p>
            <a:pPr>
              <a:lnSpc>
                <a:spcPts val="1000"/>
              </a:lnSpc>
              <a:defRPr/>
            </a:pPr>
            <a:r>
              <a:rPr lang="it-IT" sz="1100" spc="-15" dirty="0">
                <a:solidFill>
                  <a:srgbClr val="000000"/>
                </a:solidFill>
                <a:latin typeface="Calibri"/>
                <a:ea typeface="Calibri"/>
                <a:cs typeface="Arial" panose="020B0604020202020204" pitchFamily="34" charset="0"/>
              </a:rPr>
              <a:t>Cause dell’interruzione dello sviluppo clinico dei farmaci candidati. A sinistra sono riportati i risultati in percentuale ottenuti da un’analisi condotta fino al 2000, a destra da un’analisi condotta fino al 2008. </a:t>
            </a:r>
            <a:r>
              <a:rPr lang="en-US" sz="1100" spc="-15" dirty="0">
                <a:solidFill>
                  <a:srgbClr val="000000"/>
                </a:solidFill>
                <a:latin typeface="Calibri"/>
                <a:ea typeface="Calibri"/>
                <a:cs typeface="Arial" panose="020B0604020202020204" pitchFamily="34" charset="0"/>
              </a:rPr>
              <a:t>(Fonte: Erhardt P., </a:t>
            </a:r>
            <a:r>
              <a:rPr lang="en-US" sz="1100" i="1" spc="-15" dirty="0">
                <a:solidFill>
                  <a:srgbClr val="000000"/>
                </a:solidFill>
                <a:latin typeface="Calibri"/>
                <a:ea typeface="Calibri"/>
                <a:cs typeface="Arial" panose="020B0604020202020204" pitchFamily="34" charset="0"/>
              </a:rPr>
              <a:t>Drug discovery in Pharmacology: Principles and Practice</a:t>
            </a:r>
            <a:r>
              <a:rPr lang="en-US" sz="1100" spc="-15" dirty="0">
                <a:solidFill>
                  <a:srgbClr val="000000"/>
                </a:solidFill>
                <a:latin typeface="Calibri"/>
                <a:ea typeface="Calibri"/>
                <a:cs typeface="Arial" panose="020B0604020202020204" pitchFamily="34" charset="0"/>
              </a:rPr>
              <a:t>. </a:t>
            </a:r>
            <a:r>
              <a:rPr lang="it-IT" sz="1100" spc="-15" dirty="0" err="1">
                <a:solidFill>
                  <a:srgbClr val="000000"/>
                </a:solidFill>
                <a:latin typeface="Calibri"/>
                <a:ea typeface="Calibri"/>
                <a:cs typeface="Arial" panose="020B0604020202020204" pitchFamily="34" charset="0"/>
              </a:rPr>
              <a:t>Eds</a:t>
            </a:r>
            <a:r>
              <a:rPr lang="it-IT" sz="1100" spc="-15" dirty="0">
                <a:solidFill>
                  <a:srgbClr val="000000"/>
                </a:solidFill>
                <a:latin typeface="Calibri"/>
                <a:ea typeface="Calibri"/>
                <a:cs typeface="Arial" panose="020B0604020202020204" pitchFamily="34" charset="0"/>
              </a:rPr>
              <a:t>. Hacker M., Messer W., Bachmann K., </a:t>
            </a:r>
            <a:r>
              <a:rPr lang="it-IT" sz="1100" spc="-15" dirty="0" err="1">
                <a:solidFill>
                  <a:srgbClr val="000000"/>
                </a:solidFill>
                <a:latin typeface="Calibri"/>
                <a:ea typeface="Calibri"/>
                <a:cs typeface="Arial" panose="020B0604020202020204" pitchFamily="34" charset="0"/>
              </a:rPr>
              <a:t>Elsevier</a:t>
            </a:r>
            <a:r>
              <a:rPr lang="it-IT" sz="1100" spc="-15" dirty="0">
                <a:solidFill>
                  <a:srgbClr val="000000"/>
                </a:solidFill>
                <a:latin typeface="Calibri"/>
                <a:ea typeface="Calibri"/>
                <a:cs typeface="Arial" panose="020B0604020202020204" pitchFamily="34" charset="0"/>
              </a:rPr>
              <a:t> 2010; 477)</a:t>
            </a:r>
            <a:endParaRPr lang="it-IT" sz="1100" b="1" spc="-15" dirty="0">
              <a:solidFill>
                <a:srgbClr val="000000"/>
              </a:solidFill>
              <a:latin typeface="Calibri"/>
              <a:ea typeface="Calibri"/>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6BBDE71-7823-417E-A814-B0C4A3D554D2}"/>
              </a:ext>
            </a:extLst>
          </p:cNvPr>
          <p:cNvSpPr>
            <a:spLocks noGrp="1" noChangeArrowheads="1"/>
          </p:cNvSpPr>
          <p:nvPr>
            <p:ph type="body" idx="4294967295"/>
          </p:nvPr>
        </p:nvSpPr>
        <p:spPr>
          <a:xfrm>
            <a:off x="0" y="1458913"/>
            <a:ext cx="7620000" cy="5094287"/>
          </a:xfrm>
        </p:spPr>
        <p:txBody>
          <a:bodyPr/>
          <a:lstStyle/>
          <a:p>
            <a:pPr eaLnBrk="1" hangingPunct="1"/>
            <a:r>
              <a:rPr lang="it-IT" altLang="it-IT" sz="2800"/>
              <a:t>HTS - Screening di collezioni molto vaste (</a:t>
            </a:r>
            <a:r>
              <a:rPr lang="it-IT" altLang="it-IT" sz="2800" i="1"/>
              <a:t>Company collection</a:t>
            </a:r>
            <a:r>
              <a:rPr lang="it-IT" altLang="it-IT" sz="2800"/>
              <a:t>)</a:t>
            </a:r>
          </a:p>
          <a:p>
            <a:pPr lvl="1" eaLnBrk="1" hangingPunct="1"/>
            <a:r>
              <a:rPr lang="it-IT" altLang="it-IT" sz="2400"/>
              <a:t>300.000 -3.000.000 composti</a:t>
            </a:r>
          </a:p>
          <a:p>
            <a:pPr lvl="1" eaLnBrk="1" hangingPunct="1"/>
            <a:r>
              <a:rPr lang="it-IT" altLang="it-IT" sz="2400"/>
              <a:t>Spesso suddivisi in </a:t>
            </a:r>
            <a:r>
              <a:rPr lang="it-IT" altLang="it-IT" sz="2400" i="1"/>
              <a:t>cluster</a:t>
            </a:r>
            <a:r>
              <a:rPr lang="it-IT" altLang="it-IT" sz="2400"/>
              <a:t> rappresentativi  </a:t>
            </a:r>
          </a:p>
          <a:p>
            <a:pPr lvl="1" eaLnBrk="1" hangingPunct="1"/>
            <a:r>
              <a:rPr lang="it-IT" altLang="it-IT" sz="2400"/>
              <a:t>Composti sintetizzati per progetti precedenti e che costituiscono la “storia” dell’azienda</a:t>
            </a:r>
          </a:p>
          <a:p>
            <a:pPr lvl="1" eaLnBrk="1" hangingPunct="1"/>
            <a:r>
              <a:rPr lang="it-IT" altLang="it-IT" sz="2400"/>
              <a:t>Composti acquisiti da Istituti Scientifici/Università</a:t>
            </a:r>
          </a:p>
          <a:p>
            <a:pPr lvl="1" eaLnBrk="1" hangingPunct="1"/>
            <a:r>
              <a:rPr lang="it-IT" altLang="it-IT" sz="2400"/>
              <a:t>Prodotti naturali</a:t>
            </a:r>
          </a:p>
          <a:p>
            <a:pPr lvl="1" eaLnBrk="1" hangingPunct="1"/>
            <a:r>
              <a:rPr lang="it-IT" altLang="it-IT" sz="2400"/>
              <a:t>Composti generati attraverso tecniche di chimica combinatoria</a:t>
            </a:r>
          </a:p>
          <a:p>
            <a:pPr lvl="2" eaLnBrk="1" hangingPunct="1"/>
            <a:r>
              <a:rPr lang="it-IT" altLang="it-IT" sz="2000"/>
              <a:t>Librerie </a:t>
            </a:r>
            <a:r>
              <a:rPr lang="it-IT" altLang="it-IT" sz="2000" i="1"/>
              <a:t>random</a:t>
            </a:r>
          </a:p>
          <a:p>
            <a:pPr lvl="2" eaLnBrk="1" hangingPunct="1"/>
            <a:r>
              <a:rPr lang="it-IT" altLang="it-IT" sz="2000"/>
              <a:t>Librerie</a:t>
            </a:r>
            <a:r>
              <a:rPr lang="it-IT" altLang="it-IT" sz="2000" i="1"/>
              <a:t> targeted</a:t>
            </a:r>
            <a:r>
              <a:rPr lang="it-IT" altLang="it-IT" sz="2000"/>
              <a:t> o </a:t>
            </a:r>
            <a:r>
              <a:rPr lang="it-IT" altLang="it-IT" sz="2000" i="1"/>
              <a:t>biased</a:t>
            </a:r>
            <a:endParaRPr lang="en-US" altLang="it-IT" sz="2000" i="1"/>
          </a:p>
        </p:txBody>
      </p:sp>
      <p:sp>
        <p:nvSpPr>
          <p:cNvPr id="26627" name="Rectangle 3">
            <a:extLst>
              <a:ext uri="{FF2B5EF4-FFF2-40B4-BE49-F238E27FC236}">
                <a16:creationId xmlns:a16="http://schemas.microsoft.com/office/drawing/2014/main" id="{CBCBDFCD-FBBD-4B49-AEF7-0BD1D4C477C9}"/>
              </a:ext>
            </a:extLst>
          </p:cNvPr>
          <p:cNvSpPr>
            <a:spLocks noChangeArrowheads="1"/>
          </p:cNvSpPr>
          <p:nvPr/>
        </p:nvSpPr>
        <p:spPr bwMode="auto">
          <a:xfrm>
            <a:off x="2047875" y="214313"/>
            <a:ext cx="81153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it-IT" sz="4400">
                <a:solidFill>
                  <a:schemeClr val="tx2"/>
                </a:solidFill>
              </a:rPr>
              <a:t>Chimica Combinatoria</a:t>
            </a:r>
            <a:r>
              <a:rPr lang="it-IT" altLang="it-IT" sz="4400">
                <a:solidFill>
                  <a:schemeClr val="tx2"/>
                </a:solidFill>
              </a:rPr>
              <a:t> </a:t>
            </a:r>
            <a:br>
              <a:rPr lang="it-IT" altLang="it-IT" sz="4400">
                <a:solidFill>
                  <a:schemeClr val="tx2"/>
                </a:solidFill>
              </a:rPr>
            </a:br>
            <a:r>
              <a:rPr lang="it-IT" altLang="it-IT" i="1">
                <a:solidFill>
                  <a:schemeClr val="tx2"/>
                </a:solidFill>
              </a:rPr>
              <a:t>Hit Generation</a:t>
            </a:r>
            <a:endParaRPr lang="en-GB" altLang="it-IT" i="1">
              <a:solidFill>
                <a:schemeClr val="tx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7">
            <a:extLst>
              <a:ext uri="{FF2B5EF4-FFF2-40B4-BE49-F238E27FC236}">
                <a16:creationId xmlns:a16="http://schemas.microsoft.com/office/drawing/2014/main" id="{A1AEDB0A-DBB9-4293-B848-3611D3BE641B}"/>
              </a:ext>
            </a:extLst>
          </p:cNvPr>
          <p:cNvSpPr txBox="1">
            <a:spLocks noChangeArrowheads="1"/>
          </p:cNvSpPr>
          <p:nvPr/>
        </p:nvSpPr>
        <p:spPr bwMode="auto">
          <a:xfrm>
            <a:off x="1774825" y="2997201"/>
            <a:ext cx="32400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it-IT" sz="2400">
                <a:solidFill>
                  <a:schemeClr val="accent2"/>
                </a:solidFill>
              </a:rPr>
              <a:t>librerie di composti da testare</a:t>
            </a:r>
          </a:p>
        </p:txBody>
      </p:sp>
      <p:sp>
        <p:nvSpPr>
          <p:cNvPr id="28675" name="Rectangle 8">
            <a:extLst>
              <a:ext uri="{FF2B5EF4-FFF2-40B4-BE49-F238E27FC236}">
                <a16:creationId xmlns:a16="http://schemas.microsoft.com/office/drawing/2014/main" id="{0F4C1634-C915-4748-89D1-3DE608CEEC01}"/>
              </a:ext>
            </a:extLst>
          </p:cNvPr>
          <p:cNvSpPr>
            <a:spLocks noChangeArrowheads="1"/>
          </p:cNvSpPr>
          <p:nvPr/>
        </p:nvSpPr>
        <p:spPr bwMode="auto">
          <a:xfrm>
            <a:off x="6938963" y="479425"/>
            <a:ext cx="240665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buFontTx/>
              <a:buNone/>
            </a:pPr>
            <a:r>
              <a:rPr lang="it-IT" altLang="it-IT" sz="2400"/>
              <a:t>- librerie random</a:t>
            </a:r>
            <a:endParaRPr lang="it-IT" altLang="it-IT" sz="2400" i="1"/>
          </a:p>
        </p:txBody>
      </p:sp>
      <p:sp>
        <p:nvSpPr>
          <p:cNvPr id="28676" name="Rectangle 9">
            <a:extLst>
              <a:ext uri="{FF2B5EF4-FFF2-40B4-BE49-F238E27FC236}">
                <a16:creationId xmlns:a16="http://schemas.microsoft.com/office/drawing/2014/main" id="{44495CBD-C080-4E08-8535-05043D83DA43}"/>
              </a:ext>
            </a:extLst>
          </p:cNvPr>
          <p:cNvSpPr>
            <a:spLocks noChangeArrowheads="1"/>
          </p:cNvSpPr>
          <p:nvPr/>
        </p:nvSpPr>
        <p:spPr bwMode="auto">
          <a:xfrm>
            <a:off x="6938964" y="2420939"/>
            <a:ext cx="3729037"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it-IT" altLang="it-IT" sz="2400" i="1"/>
              <a:t>- </a:t>
            </a:r>
            <a:r>
              <a:rPr lang="it-IT" altLang="it-IT" sz="2400"/>
              <a:t>librerie targeted o biased</a:t>
            </a:r>
          </a:p>
        </p:txBody>
      </p:sp>
      <p:sp>
        <p:nvSpPr>
          <p:cNvPr id="28677" name="AutoShape 10">
            <a:extLst>
              <a:ext uri="{FF2B5EF4-FFF2-40B4-BE49-F238E27FC236}">
                <a16:creationId xmlns:a16="http://schemas.microsoft.com/office/drawing/2014/main" id="{BC82A267-842D-4C48-98DD-E44195219C1F}"/>
              </a:ext>
            </a:extLst>
          </p:cNvPr>
          <p:cNvSpPr>
            <a:spLocks/>
          </p:cNvSpPr>
          <p:nvPr/>
        </p:nvSpPr>
        <p:spPr bwMode="auto">
          <a:xfrm>
            <a:off x="6723064" y="404814"/>
            <a:ext cx="287337" cy="2663825"/>
          </a:xfrm>
          <a:prstGeom prst="leftBrace">
            <a:avLst>
              <a:gd name="adj1" fmla="val 7725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400">
              <a:solidFill>
                <a:schemeClr val="accent2"/>
              </a:solidFill>
            </a:endParaRPr>
          </a:p>
        </p:txBody>
      </p:sp>
      <p:sp>
        <p:nvSpPr>
          <p:cNvPr id="28678" name="Text Box 11">
            <a:extLst>
              <a:ext uri="{FF2B5EF4-FFF2-40B4-BE49-F238E27FC236}">
                <a16:creationId xmlns:a16="http://schemas.microsoft.com/office/drawing/2014/main" id="{073DBEF6-5864-45A3-8652-8A3145581B61}"/>
              </a:ext>
            </a:extLst>
          </p:cNvPr>
          <p:cNvSpPr txBox="1">
            <a:spLocks noChangeArrowheads="1"/>
          </p:cNvSpPr>
          <p:nvPr/>
        </p:nvSpPr>
        <p:spPr bwMode="auto">
          <a:xfrm>
            <a:off x="5303839" y="1484314"/>
            <a:ext cx="12987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2400">
                <a:solidFill>
                  <a:schemeClr val="accent2"/>
                </a:solidFill>
              </a:rPr>
              <a:t>primarie</a:t>
            </a:r>
          </a:p>
        </p:txBody>
      </p:sp>
      <p:sp>
        <p:nvSpPr>
          <p:cNvPr id="28679" name="Text Box 12">
            <a:extLst>
              <a:ext uri="{FF2B5EF4-FFF2-40B4-BE49-F238E27FC236}">
                <a16:creationId xmlns:a16="http://schemas.microsoft.com/office/drawing/2014/main" id="{EC5D35DC-FD27-46DB-B57D-C9217BE6A118}"/>
              </a:ext>
            </a:extLst>
          </p:cNvPr>
          <p:cNvSpPr txBox="1">
            <a:spLocks noChangeArrowheads="1"/>
          </p:cNvSpPr>
          <p:nvPr/>
        </p:nvSpPr>
        <p:spPr bwMode="auto">
          <a:xfrm>
            <a:off x="5375275" y="4724401"/>
            <a:ext cx="1693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2400">
                <a:solidFill>
                  <a:schemeClr val="accent2"/>
                </a:solidFill>
              </a:rPr>
              <a:t>secondarie</a:t>
            </a:r>
          </a:p>
        </p:txBody>
      </p:sp>
      <p:sp>
        <p:nvSpPr>
          <p:cNvPr id="28680" name="AutoShape 13">
            <a:extLst>
              <a:ext uri="{FF2B5EF4-FFF2-40B4-BE49-F238E27FC236}">
                <a16:creationId xmlns:a16="http://schemas.microsoft.com/office/drawing/2014/main" id="{3D485AC8-5318-464D-B92A-500D2929AC03}"/>
              </a:ext>
            </a:extLst>
          </p:cNvPr>
          <p:cNvSpPr>
            <a:spLocks/>
          </p:cNvSpPr>
          <p:nvPr/>
        </p:nvSpPr>
        <p:spPr bwMode="auto">
          <a:xfrm>
            <a:off x="5016500" y="1557339"/>
            <a:ext cx="287338" cy="3743325"/>
          </a:xfrm>
          <a:prstGeom prst="leftBrace">
            <a:avLst>
              <a:gd name="adj1" fmla="val 10856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400">
              <a:solidFill>
                <a:schemeClr val="accent2"/>
              </a:solidFill>
            </a:endParaRPr>
          </a:p>
        </p:txBody>
      </p:sp>
      <p:sp>
        <p:nvSpPr>
          <p:cNvPr id="28681" name="AutoShape 14">
            <a:extLst>
              <a:ext uri="{FF2B5EF4-FFF2-40B4-BE49-F238E27FC236}">
                <a16:creationId xmlns:a16="http://schemas.microsoft.com/office/drawing/2014/main" id="{0140EA72-5EA4-4CF4-8C75-E0E82668D77D}"/>
              </a:ext>
            </a:extLst>
          </p:cNvPr>
          <p:cNvSpPr>
            <a:spLocks/>
          </p:cNvSpPr>
          <p:nvPr/>
        </p:nvSpPr>
        <p:spPr bwMode="auto">
          <a:xfrm>
            <a:off x="7175500" y="4221164"/>
            <a:ext cx="287338" cy="1584325"/>
          </a:xfrm>
          <a:prstGeom prst="leftBrace">
            <a:avLst>
              <a:gd name="adj1" fmla="val 4594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400">
              <a:solidFill>
                <a:schemeClr val="accent2"/>
              </a:solidFill>
            </a:endParaRPr>
          </a:p>
        </p:txBody>
      </p:sp>
      <p:sp>
        <p:nvSpPr>
          <p:cNvPr id="28682" name="Text Box 15">
            <a:extLst>
              <a:ext uri="{FF2B5EF4-FFF2-40B4-BE49-F238E27FC236}">
                <a16:creationId xmlns:a16="http://schemas.microsoft.com/office/drawing/2014/main" id="{2C11A286-0C42-497F-9496-8BC590E40B71}"/>
              </a:ext>
            </a:extLst>
          </p:cNvPr>
          <p:cNvSpPr txBox="1">
            <a:spLocks noChangeArrowheads="1"/>
          </p:cNvSpPr>
          <p:nvPr/>
        </p:nvSpPr>
        <p:spPr bwMode="auto">
          <a:xfrm>
            <a:off x="7391400" y="4221163"/>
            <a:ext cx="302418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it-IT" sz="2400"/>
              <a:t>composti prodotti in base a relazioni struttura attivita’ (SAR)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FD305B5B-8E4E-41B8-9BC8-B710AD4CE73A}"/>
              </a:ext>
            </a:extLst>
          </p:cNvPr>
          <p:cNvSpPr>
            <a:spLocks noGrp="1" noChangeArrowheads="1"/>
          </p:cNvSpPr>
          <p:nvPr>
            <p:ph type="body" idx="4294967295"/>
          </p:nvPr>
        </p:nvSpPr>
        <p:spPr>
          <a:xfrm>
            <a:off x="4724400" y="1406525"/>
            <a:ext cx="7467600" cy="5292725"/>
          </a:xfrm>
        </p:spPr>
        <p:txBody>
          <a:bodyPr/>
          <a:lstStyle/>
          <a:p>
            <a:pPr eaLnBrk="1" hangingPunct="1">
              <a:lnSpc>
                <a:spcPct val="95000"/>
              </a:lnSpc>
            </a:pPr>
            <a:r>
              <a:rPr lang="it-IT" altLang="it-IT" sz="2800"/>
              <a:t>Librerie </a:t>
            </a:r>
            <a:r>
              <a:rPr lang="it-IT" altLang="it-IT" sz="2800" i="1"/>
              <a:t>Random (primarie)</a:t>
            </a:r>
          </a:p>
          <a:p>
            <a:pPr lvl="1" eaLnBrk="1" hangingPunct="1">
              <a:lnSpc>
                <a:spcPct val="95000"/>
              </a:lnSpc>
            </a:pPr>
            <a:r>
              <a:rPr lang="it-IT" altLang="it-IT" sz="2400"/>
              <a:t>Mancanza di conoscenze circa la struttura del target molecolare</a:t>
            </a:r>
          </a:p>
          <a:p>
            <a:pPr lvl="1" eaLnBrk="1" hangingPunct="1">
              <a:lnSpc>
                <a:spcPct val="95000"/>
              </a:lnSpc>
            </a:pPr>
            <a:r>
              <a:rPr lang="it-IT" altLang="it-IT" sz="2400"/>
              <a:t>Grande diversità rispetto alla collezione dei composti preesistenti</a:t>
            </a:r>
          </a:p>
          <a:p>
            <a:pPr lvl="1" eaLnBrk="1" hangingPunct="1">
              <a:lnSpc>
                <a:spcPct val="95000"/>
              </a:lnSpc>
            </a:pPr>
            <a:r>
              <a:rPr lang="it-IT" altLang="it-IT" sz="2400"/>
              <a:t>Facilità di realizzazione chimica</a:t>
            </a:r>
          </a:p>
          <a:p>
            <a:pPr lvl="2" eaLnBrk="1" hangingPunct="1">
              <a:lnSpc>
                <a:spcPct val="95000"/>
              </a:lnSpc>
            </a:pPr>
            <a:r>
              <a:rPr lang="it-IT" altLang="it-IT" sz="2000"/>
              <a:t>Molto spesso realizzate in fase solida </a:t>
            </a:r>
          </a:p>
          <a:p>
            <a:pPr lvl="1" eaLnBrk="1" hangingPunct="1">
              <a:lnSpc>
                <a:spcPct val="95000"/>
              </a:lnSpc>
            </a:pPr>
            <a:r>
              <a:rPr lang="it-IT" altLang="it-IT" sz="2400"/>
              <a:t>Alto numero di componenti (1.000 - 5.000)</a:t>
            </a:r>
          </a:p>
          <a:p>
            <a:pPr lvl="1" eaLnBrk="1" hangingPunct="1">
              <a:lnSpc>
                <a:spcPct val="95000"/>
              </a:lnSpc>
            </a:pPr>
            <a:r>
              <a:rPr lang="it-IT" altLang="it-IT" sz="2400"/>
              <a:t>Composti singoli (raramente miscele, comunque realizzati mediante tecniche di split &amp; mix)</a:t>
            </a:r>
          </a:p>
          <a:p>
            <a:pPr lvl="1" eaLnBrk="1" hangingPunct="1">
              <a:lnSpc>
                <a:spcPct val="95000"/>
              </a:lnSpc>
            </a:pPr>
            <a:r>
              <a:rPr lang="it-IT" altLang="it-IT" sz="2400"/>
              <a:t>Purezza chimica &gt; 85%</a:t>
            </a:r>
          </a:p>
          <a:p>
            <a:pPr lvl="1" eaLnBrk="1" hangingPunct="1">
              <a:lnSpc>
                <a:spcPct val="95000"/>
              </a:lnSpc>
            </a:pPr>
            <a:r>
              <a:rPr lang="it-IT" altLang="it-IT" sz="2400"/>
              <a:t>Saggiate per l’attività farmacologica primaria alle concentrazioni 1-10 µM</a:t>
            </a:r>
            <a:endParaRPr lang="en-US" altLang="it-IT" sz="2400"/>
          </a:p>
        </p:txBody>
      </p:sp>
      <p:sp>
        <p:nvSpPr>
          <p:cNvPr id="29699" name="Rectangle 3">
            <a:extLst>
              <a:ext uri="{FF2B5EF4-FFF2-40B4-BE49-F238E27FC236}">
                <a16:creationId xmlns:a16="http://schemas.microsoft.com/office/drawing/2014/main" id="{227E674E-F729-4D70-B58E-F17301E9445B}"/>
              </a:ext>
            </a:extLst>
          </p:cNvPr>
          <p:cNvSpPr>
            <a:spLocks noChangeArrowheads="1"/>
          </p:cNvSpPr>
          <p:nvPr/>
        </p:nvSpPr>
        <p:spPr bwMode="auto">
          <a:xfrm>
            <a:off x="2133600" y="285750"/>
            <a:ext cx="81153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it-IT" sz="4400">
                <a:solidFill>
                  <a:schemeClr val="tx2"/>
                </a:solidFill>
              </a:rPr>
              <a:t>Chimica Combinatoria</a:t>
            </a:r>
            <a:r>
              <a:rPr lang="it-IT" altLang="it-IT" sz="4400">
                <a:solidFill>
                  <a:schemeClr val="tx2"/>
                </a:solidFill>
              </a:rPr>
              <a:t> </a:t>
            </a:r>
            <a:br>
              <a:rPr lang="it-IT" altLang="it-IT" sz="4400">
                <a:solidFill>
                  <a:schemeClr val="tx2"/>
                </a:solidFill>
              </a:rPr>
            </a:br>
            <a:r>
              <a:rPr lang="it-IT" altLang="it-IT" i="1">
                <a:solidFill>
                  <a:schemeClr val="tx2"/>
                </a:solidFill>
              </a:rPr>
              <a:t>Hit Generation</a:t>
            </a:r>
            <a:endParaRPr lang="en-GB" altLang="it-IT" i="1">
              <a:solidFill>
                <a:schemeClr val="tx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A75C79C1-960C-4F2C-83D9-A69BDDC2E7E4}"/>
              </a:ext>
            </a:extLst>
          </p:cNvPr>
          <p:cNvSpPr>
            <a:spLocks noGrp="1" noChangeArrowheads="1"/>
          </p:cNvSpPr>
          <p:nvPr>
            <p:ph type="body" idx="4294967295"/>
          </p:nvPr>
        </p:nvSpPr>
        <p:spPr>
          <a:xfrm>
            <a:off x="3657600" y="1447800"/>
            <a:ext cx="8534400" cy="5334000"/>
          </a:xfrm>
        </p:spPr>
        <p:txBody>
          <a:bodyPr/>
          <a:lstStyle/>
          <a:p>
            <a:pPr eaLnBrk="1" hangingPunct="1">
              <a:lnSpc>
                <a:spcPct val="90000"/>
              </a:lnSpc>
            </a:pPr>
            <a:r>
              <a:rPr lang="it-IT" altLang="it-IT" sz="2800"/>
              <a:t>Librerie </a:t>
            </a:r>
            <a:r>
              <a:rPr lang="it-IT" altLang="it-IT" sz="2800" i="1"/>
              <a:t>Targeted</a:t>
            </a:r>
            <a:r>
              <a:rPr lang="it-IT" altLang="it-IT" sz="2800"/>
              <a:t> o </a:t>
            </a:r>
            <a:r>
              <a:rPr lang="it-IT" altLang="it-IT" sz="2800" i="1"/>
              <a:t>Biased (primarie)</a:t>
            </a:r>
          </a:p>
          <a:p>
            <a:pPr lvl="1" eaLnBrk="1" hangingPunct="1">
              <a:lnSpc>
                <a:spcPct val="90000"/>
              </a:lnSpc>
            </a:pPr>
            <a:r>
              <a:rPr lang="it-IT" altLang="it-IT" sz="2400"/>
              <a:t>Conoscenze circa la struttura del target molecolare</a:t>
            </a:r>
          </a:p>
          <a:p>
            <a:pPr lvl="1" eaLnBrk="1" hangingPunct="1">
              <a:lnSpc>
                <a:spcPct val="90000"/>
              </a:lnSpc>
            </a:pPr>
            <a:r>
              <a:rPr lang="it-IT" altLang="it-IT" sz="2400"/>
              <a:t>Contengono motivi strutturali ritenuti cruciali per l’interazione con il target molecolare (GPCRs, Kinases)</a:t>
            </a:r>
          </a:p>
          <a:p>
            <a:pPr lvl="1" eaLnBrk="1" hangingPunct="1">
              <a:lnSpc>
                <a:spcPct val="90000"/>
              </a:lnSpc>
            </a:pPr>
            <a:r>
              <a:rPr lang="it-IT" altLang="it-IT" sz="2400"/>
              <a:t>Facilità di realizzazione chimica</a:t>
            </a:r>
          </a:p>
          <a:p>
            <a:pPr lvl="2" eaLnBrk="1" hangingPunct="1">
              <a:lnSpc>
                <a:spcPct val="90000"/>
              </a:lnSpc>
            </a:pPr>
            <a:r>
              <a:rPr lang="it-IT" altLang="it-IT" sz="2000"/>
              <a:t>Spesso realizzate in fase solida</a:t>
            </a:r>
          </a:p>
          <a:p>
            <a:pPr lvl="2" eaLnBrk="1" hangingPunct="1">
              <a:lnSpc>
                <a:spcPct val="90000"/>
              </a:lnSpc>
            </a:pPr>
            <a:r>
              <a:rPr lang="it-IT" altLang="it-IT" sz="2000"/>
              <a:t>Sempre più diffuso l’uso della chimica in soluzione </a:t>
            </a:r>
          </a:p>
          <a:p>
            <a:pPr lvl="1" eaLnBrk="1" hangingPunct="1">
              <a:lnSpc>
                <a:spcPct val="90000"/>
              </a:lnSpc>
            </a:pPr>
            <a:r>
              <a:rPr lang="it-IT" altLang="it-IT" sz="2400"/>
              <a:t>Medio-alto numero di componenti (500 - 1.000)</a:t>
            </a:r>
          </a:p>
          <a:p>
            <a:pPr lvl="1" eaLnBrk="1" hangingPunct="1">
              <a:lnSpc>
                <a:spcPct val="90000"/>
              </a:lnSpc>
            </a:pPr>
            <a:r>
              <a:rPr lang="it-IT" altLang="it-IT" sz="2400"/>
              <a:t>Composti singoli (raramente miscele, comunque realizzati mediante tecniche di split &amp; mix)</a:t>
            </a:r>
          </a:p>
          <a:p>
            <a:pPr lvl="1" eaLnBrk="1" hangingPunct="1">
              <a:lnSpc>
                <a:spcPct val="90000"/>
              </a:lnSpc>
            </a:pPr>
            <a:r>
              <a:rPr lang="it-IT" altLang="it-IT" sz="2400"/>
              <a:t>Purezza chimica &gt; 90%</a:t>
            </a:r>
          </a:p>
          <a:p>
            <a:pPr lvl="1" eaLnBrk="1" hangingPunct="1">
              <a:lnSpc>
                <a:spcPct val="90000"/>
              </a:lnSpc>
            </a:pPr>
            <a:r>
              <a:rPr lang="it-IT" altLang="it-IT" sz="2400"/>
              <a:t>Saggiate per l’attività farmacologica primaria [1-10 µM]</a:t>
            </a:r>
          </a:p>
          <a:p>
            <a:pPr lvl="1" eaLnBrk="1" hangingPunct="1">
              <a:lnSpc>
                <a:spcPct val="90000"/>
              </a:lnSpc>
            </a:pPr>
            <a:r>
              <a:rPr lang="it-IT" altLang="it-IT" sz="2400"/>
              <a:t>Dovrebbero produrre un </a:t>
            </a:r>
            <a:r>
              <a:rPr lang="it-IT" altLang="it-IT" sz="2400" u="sng"/>
              <a:t>maggiore </a:t>
            </a:r>
            <a:r>
              <a:rPr lang="it-IT" altLang="it-IT" sz="2400" i="1" u="sng"/>
              <a:t>hit rate</a:t>
            </a:r>
            <a:endParaRPr lang="it-IT" altLang="it-IT" sz="2400"/>
          </a:p>
          <a:p>
            <a:pPr lvl="1" eaLnBrk="1" hangingPunct="1">
              <a:lnSpc>
                <a:spcPct val="90000"/>
              </a:lnSpc>
              <a:buFontTx/>
              <a:buNone/>
            </a:pPr>
            <a:endParaRPr lang="en-US" altLang="it-IT" sz="2400"/>
          </a:p>
        </p:txBody>
      </p:sp>
      <p:sp>
        <p:nvSpPr>
          <p:cNvPr id="31747" name="Rectangle 3">
            <a:extLst>
              <a:ext uri="{FF2B5EF4-FFF2-40B4-BE49-F238E27FC236}">
                <a16:creationId xmlns:a16="http://schemas.microsoft.com/office/drawing/2014/main" id="{88209A17-2246-4E95-90E6-152A72EB256F}"/>
              </a:ext>
            </a:extLst>
          </p:cNvPr>
          <p:cNvSpPr>
            <a:spLocks noChangeArrowheads="1"/>
          </p:cNvSpPr>
          <p:nvPr/>
        </p:nvSpPr>
        <p:spPr bwMode="auto">
          <a:xfrm>
            <a:off x="2133600" y="228600"/>
            <a:ext cx="81153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it-IT" sz="4400">
                <a:solidFill>
                  <a:schemeClr val="tx2"/>
                </a:solidFill>
              </a:rPr>
              <a:t>Chimica Combinatoria</a:t>
            </a:r>
            <a:r>
              <a:rPr lang="it-IT" altLang="it-IT" sz="4400">
                <a:solidFill>
                  <a:schemeClr val="tx2"/>
                </a:solidFill>
              </a:rPr>
              <a:t> </a:t>
            </a:r>
            <a:br>
              <a:rPr lang="it-IT" altLang="it-IT" sz="4400">
                <a:solidFill>
                  <a:schemeClr val="tx2"/>
                </a:solidFill>
              </a:rPr>
            </a:br>
            <a:r>
              <a:rPr lang="it-IT" altLang="it-IT" i="1">
                <a:solidFill>
                  <a:schemeClr val="tx2"/>
                </a:solidFill>
              </a:rPr>
              <a:t>Hit Generation</a:t>
            </a:r>
            <a:endParaRPr lang="en-GB" altLang="it-IT" i="1">
              <a:solidFill>
                <a:schemeClr val="tx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64DBA9B3-8E9E-416A-9809-006B81461BA8}"/>
              </a:ext>
            </a:extLst>
          </p:cNvPr>
          <p:cNvSpPr>
            <a:spLocks noGrp="1" noChangeArrowheads="1"/>
          </p:cNvSpPr>
          <p:nvPr>
            <p:ph type="body" idx="4294967295"/>
          </p:nvPr>
        </p:nvSpPr>
        <p:spPr>
          <a:xfrm>
            <a:off x="4249738" y="1131888"/>
            <a:ext cx="7942262" cy="5607050"/>
          </a:xfrm>
        </p:spPr>
        <p:txBody>
          <a:bodyPr/>
          <a:lstStyle/>
          <a:p>
            <a:pPr eaLnBrk="1" hangingPunct="1">
              <a:lnSpc>
                <a:spcPct val="95000"/>
              </a:lnSpc>
              <a:spcBef>
                <a:spcPct val="15000"/>
              </a:spcBef>
            </a:pPr>
            <a:r>
              <a:rPr lang="it-IT" altLang="it-IT"/>
              <a:t>Validare un </a:t>
            </a:r>
            <a:r>
              <a:rPr lang="it-IT" altLang="it-IT" i="1"/>
              <a:t>hit</a:t>
            </a:r>
            <a:r>
              <a:rPr lang="it-IT" altLang="it-IT"/>
              <a:t> significa:</a:t>
            </a:r>
          </a:p>
          <a:p>
            <a:pPr lvl="1" eaLnBrk="1" hangingPunct="1">
              <a:lnSpc>
                <a:spcPct val="95000"/>
              </a:lnSpc>
              <a:spcBef>
                <a:spcPct val="15000"/>
              </a:spcBef>
            </a:pPr>
            <a:r>
              <a:rPr lang="it-IT" altLang="it-IT"/>
              <a:t>Dimostrarne la manipolabilità chimica</a:t>
            </a:r>
          </a:p>
          <a:p>
            <a:pPr lvl="2" eaLnBrk="1" hangingPunct="1">
              <a:lnSpc>
                <a:spcPct val="95000"/>
              </a:lnSpc>
              <a:spcBef>
                <a:spcPct val="15000"/>
              </a:spcBef>
            </a:pPr>
            <a:r>
              <a:rPr lang="it-IT" altLang="it-IT"/>
              <a:t>Adatto al </a:t>
            </a:r>
            <a:r>
              <a:rPr lang="it-IT" altLang="it-IT" i="1"/>
              <a:t>“rapid analoguing” </a:t>
            </a:r>
            <a:r>
              <a:rPr lang="it-IT" altLang="it-IT"/>
              <a:t>(cioè sintetizzabile attraverso una via sintetica utilizzabile nella sintesi parallela in fase solida o in soluzione)</a:t>
            </a:r>
          </a:p>
          <a:p>
            <a:pPr lvl="2" eaLnBrk="1" hangingPunct="1">
              <a:lnSpc>
                <a:spcPct val="95000"/>
              </a:lnSpc>
              <a:spcBef>
                <a:spcPct val="15000"/>
              </a:spcBef>
            </a:pPr>
            <a:r>
              <a:rPr lang="it-IT" altLang="it-IT"/>
              <a:t>Max 5-7 passaggi sintetici</a:t>
            </a:r>
          </a:p>
          <a:p>
            <a:pPr lvl="1" eaLnBrk="1" hangingPunct="1">
              <a:lnSpc>
                <a:spcPct val="95000"/>
              </a:lnSpc>
              <a:spcBef>
                <a:spcPct val="15000"/>
              </a:spcBef>
            </a:pPr>
            <a:r>
              <a:rPr lang="it-IT" altLang="it-IT"/>
              <a:t>Dimostrare l’esistenza di SAR all’interno di congeneri</a:t>
            </a:r>
          </a:p>
          <a:p>
            <a:pPr lvl="2" eaLnBrk="1" hangingPunct="1">
              <a:lnSpc>
                <a:spcPct val="95000"/>
              </a:lnSpc>
              <a:spcBef>
                <a:spcPct val="15000"/>
              </a:spcBef>
            </a:pPr>
            <a:r>
              <a:rPr lang="it-IT" altLang="it-IT"/>
              <a:t>Librerie </a:t>
            </a:r>
            <a:r>
              <a:rPr lang="it-IT" altLang="it-IT" i="1"/>
              <a:t>focused</a:t>
            </a:r>
          </a:p>
          <a:p>
            <a:pPr lvl="1" eaLnBrk="1" hangingPunct="1">
              <a:lnSpc>
                <a:spcPct val="95000"/>
              </a:lnSpc>
              <a:spcBef>
                <a:spcPct val="15000"/>
              </a:spcBef>
            </a:pPr>
            <a:r>
              <a:rPr lang="it-IT" altLang="it-IT"/>
              <a:t>Dimostrarne la sviluppabilità farmaceutica</a:t>
            </a:r>
          </a:p>
          <a:p>
            <a:pPr lvl="2" eaLnBrk="1" hangingPunct="1">
              <a:lnSpc>
                <a:spcPct val="95000"/>
              </a:lnSpc>
              <a:spcBef>
                <a:spcPct val="15000"/>
              </a:spcBef>
            </a:pPr>
            <a:r>
              <a:rPr lang="it-IT" altLang="it-IT"/>
              <a:t>CYP450, clearance metabolica in vitro, permeabilità al passaggio delle membrane</a:t>
            </a:r>
          </a:p>
          <a:p>
            <a:pPr lvl="1" eaLnBrk="1" hangingPunct="1">
              <a:lnSpc>
                <a:spcPct val="95000"/>
              </a:lnSpc>
              <a:spcBef>
                <a:spcPct val="15000"/>
              </a:spcBef>
            </a:pPr>
            <a:r>
              <a:rPr lang="en-GB" altLang="it-IT"/>
              <a:t>Verificarne la brevettabilità</a:t>
            </a:r>
          </a:p>
        </p:txBody>
      </p:sp>
      <p:sp>
        <p:nvSpPr>
          <p:cNvPr id="33795" name="Rectangle 3">
            <a:extLst>
              <a:ext uri="{FF2B5EF4-FFF2-40B4-BE49-F238E27FC236}">
                <a16:creationId xmlns:a16="http://schemas.microsoft.com/office/drawing/2014/main" id="{BD0E4C1E-783E-4E42-BAC1-1C67C4A259F1}"/>
              </a:ext>
            </a:extLst>
          </p:cNvPr>
          <p:cNvSpPr>
            <a:spLocks noChangeArrowheads="1"/>
          </p:cNvSpPr>
          <p:nvPr/>
        </p:nvSpPr>
        <p:spPr bwMode="auto">
          <a:xfrm>
            <a:off x="2133600" y="114300"/>
            <a:ext cx="81153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GB" altLang="it-IT" sz="4400">
                <a:solidFill>
                  <a:schemeClr val="tx2"/>
                </a:solidFill>
              </a:rPr>
              <a:t>Chimica Combinatoria</a:t>
            </a:r>
            <a:r>
              <a:rPr lang="it-IT" altLang="it-IT" sz="4400">
                <a:solidFill>
                  <a:schemeClr val="tx2"/>
                </a:solidFill>
              </a:rPr>
              <a:t> </a:t>
            </a:r>
            <a:br>
              <a:rPr lang="it-IT" altLang="it-IT" sz="4400">
                <a:solidFill>
                  <a:schemeClr val="tx2"/>
                </a:solidFill>
              </a:rPr>
            </a:br>
            <a:r>
              <a:rPr lang="it-IT" altLang="it-IT" i="1">
                <a:solidFill>
                  <a:schemeClr val="tx2"/>
                </a:solidFill>
              </a:rPr>
              <a:t>Hit Validation</a:t>
            </a:r>
            <a:endParaRPr lang="en-GB" altLang="it-IT" i="1">
              <a:solidFill>
                <a:schemeClr val="tx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C4FEE73E-6F56-4495-B23B-29C5AE97247D}"/>
              </a:ext>
            </a:extLst>
          </p:cNvPr>
          <p:cNvSpPr>
            <a:spLocks noGrp="1" noChangeArrowheads="1"/>
          </p:cNvSpPr>
          <p:nvPr>
            <p:ph type="body" idx="4294967295"/>
          </p:nvPr>
        </p:nvSpPr>
        <p:spPr>
          <a:xfrm>
            <a:off x="4114800" y="1590675"/>
            <a:ext cx="8077200" cy="5105400"/>
          </a:xfrm>
        </p:spPr>
        <p:txBody>
          <a:bodyPr/>
          <a:lstStyle/>
          <a:p>
            <a:pPr eaLnBrk="1" hangingPunct="1">
              <a:lnSpc>
                <a:spcPct val="95000"/>
              </a:lnSpc>
            </a:pPr>
            <a:r>
              <a:rPr lang="it-IT" altLang="it-IT"/>
              <a:t>Librerie focused (secondarie)</a:t>
            </a:r>
          </a:p>
          <a:p>
            <a:pPr lvl="1" eaLnBrk="1" hangingPunct="1">
              <a:lnSpc>
                <a:spcPct val="95000"/>
              </a:lnSpc>
            </a:pPr>
            <a:r>
              <a:rPr lang="it-IT" altLang="it-IT"/>
              <a:t>Progettazione guidata dalla SAR</a:t>
            </a:r>
          </a:p>
          <a:p>
            <a:pPr lvl="1" eaLnBrk="1" hangingPunct="1">
              <a:lnSpc>
                <a:spcPct val="95000"/>
              </a:lnSpc>
            </a:pPr>
            <a:r>
              <a:rPr lang="it-IT" altLang="it-IT"/>
              <a:t>Basso numero di componenti (50-100)</a:t>
            </a:r>
          </a:p>
          <a:p>
            <a:pPr lvl="1" eaLnBrk="1" hangingPunct="1">
              <a:lnSpc>
                <a:spcPct val="95000"/>
              </a:lnSpc>
            </a:pPr>
            <a:r>
              <a:rPr lang="it-IT" altLang="it-IT"/>
              <a:t>Composti rigorosamente singoli</a:t>
            </a:r>
          </a:p>
          <a:p>
            <a:pPr lvl="2" eaLnBrk="1" hangingPunct="1">
              <a:lnSpc>
                <a:spcPct val="95000"/>
              </a:lnSpc>
            </a:pPr>
            <a:r>
              <a:rPr lang="it-IT" altLang="it-IT"/>
              <a:t>Sintesi in soluzione preponderante</a:t>
            </a:r>
          </a:p>
          <a:p>
            <a:pPr lvl="1" eaLnBrk="1" hangingPunct="1">
              <a:lnSpc>
                <a:spcPct val="95000"/>
              </a:lnSpc>
            </a:pPr>
            <a:r>
              <a:rPr lang="it-IT" altLang="it-IT"/>
              <a:t>Alta purezza chimica (95%)</a:t>
            </a:r>
          </a:p>
          <a:p>
            <a:pPr lvl="1" eaLnBrk="1" hangingPunct="1">
              <a:lnSpc>
                <a:spcPct val="95000"/>
              </a:lnSpc>
            </a:pPr>
            <a:r>
              <a:rPr lang="it-IT" altLang="it-IT"/>
              <a:t>Saggiate per l’attività e selettività</a:t>
            </a:r>
          </a:p>
          <a:p>
            <a:pPr lvl="1" eaLnBrk="1" hangingPunct="1">
              <a:lnSpc>
                <a:spcPct val="95000"/>
              </a:lnSpc>
            </a:pPr>
            <a:r>
              <a:rPr lang="it-IT" altLang="it-IT"/>
              <a:t>Saggiate in farmacocinetica (e pre-tox)</a:t>
            </a:r>
          </a:p>
          <a:p>
            <a:pPr lvl="1" eaLnBrk="1" hangingPunct="1">
              <a:lnSpc>
                <a:spcPct val="95000"/>
              </a:lnSpc>
            </a:pPr>
            <a:endParaRPr lang="it-IT" altLang="it-IT"/>
          </a:p>
          <a:p>
            <a:pPr lvl="1" eaLnBrk="1" hangingPunct="1">
              <a:lnSpc>
                <a:spcPct val="95000"/>
              </a:lnSpc>
            </a:pPr>
            <a:endParaRPr lang="it-IT" altLang="it-IT" sz="2400"/>
          </a:p>
          <a:p>
            <a:pPr lvl="1" eaLnBrk="1" hangingPunct="1">
              <a:lnSpc>
                <a:spcPct val="95000"/>
              </a:lnSpc>
            </a:pPr>
            <a:endParaRPr lang="en-GB" altLang="it-IT" sz="2400"/>
          </a:p>
        </p:txBody>
      </p:sp>
      <p:sp>
        <p:nvSpPr>
          <p:cNvPr id="35843" name="Rectangle 3">
            <a:extLst>
              <a:ext uri="{FF2B5EF4-FFF2-40B4-BE49-F238E27FC236}">
                <a16:creationId xmlns:a16="http://schemas.microsoft.com/office/drawing/2014/main" id="{75A93F50-FEC1-4A44-82D2-57583E654FDF}"/>
              </a:ext>
            </a:extLst>
          </p:cNvPr>
          <p:cNvSpPr>
            <a:spLocks noChangeArrowheads="1"/>
          </p:cNvSpPr>
          <p:nvPr/>
        </p:nvSpPr>
        <p:spPr bwMode="auto">
          <a:xfrm>
            <a:off x="2133600" y="214313"/>
            <a:ext cx="81153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it-IT" sz="4400">
                <a:solidFill>
                  <a:schemeClr val="tx2"/>
                </a:solidFill>
              </a:rPr>
              <a:t>Chimica Combinatoria</a:t>
            </a:r>
            <a:r>
              <a:rPr lang="it-IT" altLang="it-IT" sz="4400">
                <a:solidFill>
                  <a:schemeClr val="tx2"/>
                </a:solidFill>
              </a:rPr>
              <a:t> </a:t>
            </a:r>
            <a:br>
              <a:rPr lang="it-IT" altLang="it-IT" sz="4400">
                <a:solidFill>
                  <a:schemeClr val="tx2"/>
                </a:solidFill>
              </a:rPr>
            </a:br>
            <a:r>
              <a:rPr lang="it-IT" altLang="it-IT" i="1">
                <a:solidFill>
                  <a:schemeClr val="tx2"/>
                </a:solidFill>
              </a:rPr>
              <a:t>Hit Validation – Lead Optimisation</a:t>
            </a:r>
            <a:endParaRPr lang="en-GB" altLang="it-IT" i="1">
              <a:solidFill>
                <a:schemeClr val="tx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84B2E3F9-0374-471E-AAF2-792672E0894E}"/>
              </a:ext>
            </a:extLst>
          </p:cNvPr>
          <p:cNvSpPr>
            <a:spLocks noGrp="1" noChangeArrowheads="1"/>
          </p:cNvSpPr>
          <p:nvPr>
            <p:ph type="title" idx="4294967295"/>
          </p:nvPr>
        </p:nvSpPr>
        <p:spPr>
          <a:xfrm>
            <a:off x="3657600" y="114300"/>
            <a:ext cx="8534400" cy="781050"/>
          </a:xfrm>
        </p:spPr>
        <p:txBody>
          <a:bodyPr/>
          <a:lstStyle/>
          <a:p>
            <a:pPr eaLnBrk="1" hangingPunct="1"/>
            <a:r>
              <a:rPr lang="en-GB" altLang="it-IT" sz="2800" b="1">
                <a:solidFill>
                  <a:schemeClr val="accent2"/>
                </a:solidFill>
              </a:rPr>
              <a:t>approcci di chimica farmaceutica: miglioramento proprieta’ chimiche delle molecole</a:t>
            </a:r>
          </a:p>
        </p:txBody>
      </p:sp>
      <p:sp>
        <p:nvSpPr>
          <p:cNvPr id="37891" name="Rectangle 3">
            <a:extLst>
              <a:ext uri="{FF2B5EF4-FFF2-40B4-BE49-F238E27FC236}">
                <a16:creationId xmlns:a16="http://schemas.microsoft.com/office/drawing/2014/main" id="{0C871459-AFDF-4DFF-B172-162CBB4E725D}"/>
              </a:ext>
            </a:extLst>
          </p:cNvPr>
          <p:cNvSpPr>
            <a:spLocks noGrp="1" noChangeArrowheads="1"/>
          </p:cNvSpPr>
          <p:nvPr>
            <p:ph type="body" idx="4294967295"/>
          </p:nvPr>
        </p:nvSpPr>
        <p:spPr>
          <a:xfrm>
            <a:off x="0" y="963613"/>
            <a:ext cx="8305800" cy="5791200"/>
          </a:xfrm>
        </p:spPr>
        <p:txBody>
          <a:bodyPr/>
          <a:lstStyle/>
          <a:p>
            <a:pPr eaLnBrk="1" hangingPunct="1">
              <a:lnSpc>
                <a:spcPct val="90000"/>
              </a:lnSpc>
            </a:pPr>
            <a:r>
              <a:rPr lang="en-GB" altLang="it-IT"/>
              <a:t>dipendono da struttura a struttura, non è possibile costruire un </a:t>
            </a:r>
            <a:r>
              <a:rPr lang="en-GB" altLang="it-IT" i="1"/>
              <a:t>modus operandi</a:t>
            </a:r>
            <a:r>
              <a:rPr lang="en-GB" altLang="it-IT"/>
              <a:t> “a priori”. </a:t>
            </a:r>
          </a:p>
          <a:p>
            <a:pPr eaLnBrk="1" hangingPunct="1">
              <a:lnSpc>
                <a:spcPct val="90000"/>
              </a:lnSpc>
            </a:pPr>
            <a:r>
              <a:rPr lang="en-GB" altLang="it-IT"/>
              <a:t>Le modificazioni più ricorrenti sono:</a:t>
            </a:r>
          </a:p>
          <a:p>
            <a:pPr lvl="1" eaLnBrk="1" hangingPunct="1">
              <a:lnSpc>
                <a:spcPct val="90000"/>
              </a:lnSpc>
            </a:pPr>
            <a:r>
              <a:rPr lang="en-GB" altLang="it-IT"/>
              <a:t>Sostituzione di anelli aromatici (Cl, OMe, Me, F, OH, CF</a:t>
            </a:r>
            <a:r>
              <a:rPr lang="en-GB" altLang="it-IT" baseline="-25000"/>
              <a:t>3</a:t>
            </a:r>
            <a:r>
              <a:rPr lang="en-GB" altLang="it-IT"/>
              <a:t>, NH</a:t>
            </a:r>
            <a:r>
              <a:rPr lang="en-GB" altLang="it-IT" baseline="-25000"/>
              <a:t>2</a:t>
            </a:r>
            <a:r>
              <a:rPr lang="en-GB" altLang="it-IT"/>
              <a:t>)</a:t>
            </a:r>
          </a:p>
          <a:p>
            <a:pPr lvl="1" eaLnBrk="1" hangingPunct="1">
              <a:lnSpc>
                <a:spcPct val="90000"/>
              </a:lnSpc>
            </a:pPr>
            <a:r>
              <a:rPr lang="en-GB" altLang="it-IT"/>
              <a:t>Rimpiazzo di fenili con anelli eteroaromatici bioisosteri (tiofene)</a:t>
            </a:r>
          </a:p>
          <a:p>
            <a:pPr lvl="1" eaLnBrk="1" hangingPunct="1">
              <a:lnSpc>
                <a:spcPct val="90000"/>
              </a:lnSpc>
            </a:pPr>
            <a:r>
              <a:rPr lang="en-GB" altLang="it-IT"/>
              <a:t>Irrigidimento di catene lineari (ramificazione o ciclizzazione)</a:t>
            </a:r>
          </a:p>
          <a:p>
            <a:pPr lvl="1" eaLnBrk="1" hangingPunct="1">
              <a:lnSpc>
                <a:spcPct val="90000"/>
              </a:lnSpc>
            </a:pPr>
            <a:r>
              <a:rPr lang="en-GB" altLang="it-IT"/>
              <a:t>Irrigidamento di anelli (molecole pontate)</a:t>
            </a:r>
          </a:p>
          <a:p>
            <a:pPr lvl="1" eaLnBrk="1" hangingPunct="1">
              <a:lnSpc>
                <a:spcPct val="90000"/>
              </a:lnSpc>
            </a:pPr>
            <a:r>
              <a:rPr lang="en-GB" altLang="it-IT"/>
              <a:t>Incorporazione di gruppi lipofili (</a:t>
            </a:r>
            <a:r>
              <a:rPr lang="en-GB" altLang="it-IT" i="1"/>
              <a:t>i</a:t>
            </a:r>
            <a:r>
              <a:rPr lang="en-GB" altLang="it-IT"/>
              <a:t>-Pr, Ph, cyh)</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a:extLst>
              <a:ext uri="{FF2B5EF4-FFF2-40B4-BE49-F238E27FC236}">
                <a16:creationId xmlns:a16="http://schemas.microsoft.com/office/drawing/2014/main" id="{B551D22A-50F0-4E97-BCEB-9434AEA59520}"/>
              </a:ext>
            </a:extLst>
          </p:cNvPr>
          <p:cNvSpPr>
            <a:spLocks noGrp="1" noChangeArrowheads="1"/>
          </p:cNvSpPr>
          <p:nvPr>
            <p:ph type="body" idx="4294967295"/>
          </p:nvPr>
        </p:nvSpPr>
        <p:spPr>
          <a:xfrm>
            <a:off x="0" y="1066800"/>
            <a:ext cx="8686800" cy="5314950"/>
          </a:xfrm>
        </p:spPr>
        <p:txBody>
          <a:bodyPr/>
          <a:lstStyle/>
          <a:p>
            <a:pPr lvl="1" eaLnBrk="1" hangingPunct="1"/>
            <a:r>
              <a:rPr lang="en-GB" altLang="it-IT"/>
              <a:t>Incorporazione di gruppi idrofili e accettori di legame H</a:t>
            </a:r>
          </a:p>
          <a:p>
            <a:pPr lvl="1" eaLnBrk="1" hangingPunct="1"/>
            <a:r>
              <a:rPr lang="en-GB" altLang="it-IT"/>
              <a:t>Incorporazione di gruppi idrofili e donatori di legame H</a:t>
            </a:r>
          </a:p>
          <a:p>
            <a:pPr lvl="1" eaLnBrk="1" hangingPunct="1"/>
            <a:r>
              <a:rPr lang="en-GB" altLang="it-IT"/>
              <a:t>Incorporazione di gruppi basici (ammina alifatica, anello aromatico basico)</a:t>
            </a:r>
          </a:p>
          <a:p>
            <a:pPr lvl="1" eaLnBrk="1" hangingPunct="1"/>
            <a:r>
              <a:rPr lang="en-GB" altLang="it-IT"/>
              <a:t>Incorporazione di gruppi acidi (acido carbossilico, tetrazolo) </a:t>
            </a:r>
          </a:p>
          <a:p>
            <a:pPr lvl="1" eaLnBrk="1" hangingPunct="1"/>
            <a:r>
              <a:rPr lang="en-GB" altLang="it-IT"/>
              <a:t>Risoluzione di centri di asimmetria (se presenti)</a:t>
            </a:r>
          </a:p>
          <a:p>
            <a:pPr lvl="1" eaLnBrk="1" hangingPunct="1"/>
            <a:r>
              <a:rPr lang="en-GB" altLang="it-IT"/>
              <a:t>Introduzione di un centro di asimmetria in posizione tale da poterlo controllare (se assente)</a:t>
            </a:r>
          </a:p>
          <a:p>
            <a:pPr lvl="1" eaLnBrk="1" hangingPunct="1"/>
            <a:endParaRPr lang="en-GB" altLang="it-IT"/>
          </a:p>
          <a:p>
            <a:pPr lvl="1" eaLnBrk="1" hangingPunct="1"/>
            <a:endParaRPr lang="en-GB" altLang="it-IT"/>
          </a:p>
          <a:p>
            <a:pPr lvl="1" eaLnBrk="1" hangingPunct="1"/>
            <a:endParaRPr lang="en-GB" altLang="it-IT"/>
          </a:p>
          <a:p>
            <a:pPr lvl="1" eaLnBrk="1" hangingPunct="1"/>
            <a:endParaRPr lang="en-GB" altLang="it-IT"/>
          </a:p>
          <a:p>
            <a:pPr eaLnBrk="1" hangingPunct="1"/>
            <a:endParaRPr lang="en-GB" altLang="it-IT"/>
          </a:p>
          <a:p>
            <a:pPr lvl="1" eaLnBrk="1" hangingPunct="1"/>
            <a:endParaRPr lang="en-GB" altLang="it-IT"/>
          </a:p>
          <a:p>
            <a:pPr lvl="1" eaLnBrk="1" hangingPunct="1"/>
            <a:endParaRPr lang="en-GB" altLang="it-IT"/>
          </a:p>
        </p:txBody>
      </p:sp>
      <p:sp>
        <p:nvSpPr>
          <p:cNvPr id="39939" name="Rectangle 7">
            <a:extLst>
              <a:ext uri="{FF2B5EF4-FFF2-40B4-BE49-F238E27FC236}">
                <a16:creationId xmlns:a16="http://schemas.microsoft.com/office/drawing/2014/main" id="{6C2CF8BE-F3C0-4A32-A19B-35D3FD568786}"/>
              </a:ext>
            </a:extLst>
          </p:cNvPr>
          <p:cNvSpPr>
            <a:spLocks noGrp="1" noChangeArrowheads="1"/>
          </p:cNvSpPr>
          <p:nvPr>
            <p:ph type="title" idx="4294967295"/>
          </p:nvPr>
        </p:nvSpPr>
        <p:spPr>
          <a:xfrm>
            <a:off x="3962400" y="0"/>
            <a:ext cx="8229600" cy="1143000"/>
          </a:xfrm>
          <a:noFill/>
        </p:spPr>
        <p:txBody>
          <a:bodyPr/>
          <a:lstStyle/>
          <a:p>
            <a:pPr eaLnBrk="1" hangingPunct="1"/>
            <a:r>
              <a:rPr lang="en-GB" altLang="it-IT" sz="2400" b="1">
                <a:solidFill>
                  <a:schemeClr val="accent2"/>
                </a:solidFill>
              </a:rPr>
              <a:t>approcci di chimica farmaceutica: miglioramento proprieta’ chimiche delle molecole</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4E2D31F0-058E-47F3-B4BA-E893908A1A3C}"/>
              </a:ext>
            </a:extLst>
          </p:cNvPr>
          <p:cNvSpPr>
            <a:spLocks noGrp="1" noChangeArrowheads="1"/>
          </p:cNvSpPr>
          <p:nvPr>
            <p:ph type="title" idx="4294967295"/>
          </p:nvPr>
        </p:nvSpPr>
        <p:spPr>
          <a:xfrm>
            <a:off x="0" y="285750"/>
            <a:ext cx="9048750" cy="933450"/>
          </a:xfrm>
          <a:noFill/>
        </p:spPr>
        <p:txBody>
          <a:bodyPr vert="horz" wrap="square" lIns="90488" tIns="44450" rIns="90488" bIns="44450" numCol="1" anchor="ctr" anchorCtr="0" compatLnSpc="1">
            <a:prstTxWarp prst="textNoShape">
              <a:avLst/>
            </a:prstTxWarp>
          </a:bodyPr>
          <a:lstStyle/>
          <a:p>
            <a:pPr eaLnBrk="1" hangingPunct="1"/>
            <a:r>
              <a:rPr lang="en-GB" altLang="it-IT" b="1"/>
              <a:t>Riduzione dei Tempi in Ricerca</a:t>
            </a:r>
            <a:br>
              <a:rPr lang="it-IT" altLang="it-IT" b="1"/>
            </a:br>
            <a:r>
              <a:rPr lang="it-IT" altLang="it-IT" sz="3600" b="1" i="1"/>
              <a:t>Saggi Biologici In Vitro Automatizzati</a:t>
            </a:r>
            <a:endParaRPr lang="en-GB" altLang="it-IT" sz="3600" b="1" i="1"/>
          </a:p>
        </p:txBody>
      </p:sp>
      <p:sp>
        <p:nvSpPr>
          <p:cNvPr id="41987" name="Rectangle 3">
            <a:extLst>
              <a:ext uri="{FF2B5EF4-FFF2-40B4-BE49-F238E27FC236}">
                <a16:creationId xmlns:a16="http://schemas.microsoft.com/office/drawing/2014/main" id="{1F705334-9844-44FE-938C-A5404A6FA9BE}"/>
              </a:ext>
            </a:extLst>
          </p:cNvPr>
          <p:cNvSpPr>
            <a:spLocks noGrp="1" noChangeArrowheads="1"/>
          </p:cNvSpPr>
          <p:nvPr>
            <p:ph type="body" idx="4294967295"/>
          </p:nvPr>
        </p:nvSpPr>
        <p:spPr>
          <a:xfrm>
            <a:off x="4673600" y="1747838"/>
            <a:ext cx="7518400" cy="4495800"/>
          </a:xfrm>
          <a:noFill/>
        </p:spPr>
        <p:txBody>
          <a:bodyPr vert="horz" wrap="square" lIns="90488" tIns="44450" rIns="90488" bIns="44450" numCol="1" anchor="t" anchorCtr="0" compatLnSpc="1">
            <a:prstTxWarp prst="textNoShape">
              <a:avLst/>
            </a:prstTxWarp>
          </a:bodyPr>
          <a:lstStyle/>
          <a:p>
            <a:pPr eaLnBrk="1" hangingPunct="1"/>
            <a:r>
              <a:rPr lang="it-IT" altLang="it-IT"/>
              <a:t>I</a:t>
            </a:r>
            <a:r>
              <a:rPr lang="en-GB" altLang="it-IT"/>
              <a:t>ntroduzione dei saggi biologici automatizzati ad alto rendimento (</a:t>
            </a:r>
            <a:r>
              <a:rPr lang="en-GB" altLang="it-IT" i="1"/>
              <a:t>high</a:t>
            </a:r>
            <a:r>
              <a:rPr lang="it-IT" altLang="it-IT" i="1"/>
              <a:t>-</a:t>
            </a:r>
            <a:r>
              <a:rPr lang="en-GB" altLang="it-IT" i="1"/>
              <a:t>throughput screening - HTS</a:t>
            </a:r>
            <a:r>
              <a:rPr lang="en-GB" altLang="it-IT"/>
              <a:t>)</a:t>
            </a:r>
          </a:p>
          <a:p>
            <a:pPr lvl="1" eaLnBrk="1" hangingPunct="1"/>
            <a:r>
              <a:rPr lang="en-GB" altLang="it-IT"/>
              <a:t>Condotti su composti singoli e non in miscela</a:t>
            </a:r>
          </a:p>
          <a:p>
            <a:pPr lvl="1" eaLnBrk="1" hangingPunct="1"/>
            <a:r>
              <a:rPr lang="en-GB" altLang="it-IT"/>
              <a:t>Più rapidi (</a:t>
            </a:r>
            <a:r>
              <a:rPr lang="it-IT" altLang="it-IT"/>
              <a:t>ca. </a:t>
            </a:r>
            <a:r>
              <a:rPr lang="en-GB" altLang="it-IT"/>
              <a:t>1.000.000 composti/mese)</a:t>
            </a:r>
          </a:p>
          <a:p>
            <a:pPr lvl="1" eaLnBrk="1" hangingPunct="1"/>
            <a:r>
              <a:rPr lang="en-GB" altLang="it-IT"/>
              <a:t>Maggiormente affidabili e riproducibili</a:t>
            </a:r>
          </a:p>
          <a:p>
            <a:pPr lvl="1" eaLnBrk="1" hangingPunct="1"/>
            <a:r>
              <a:rPr lang="en-GB" altLang="it-IT"/>
              <a:t>Capaci di identificare </a:t>
            </a:r>
            <a:r>
              <a:rPr lang="it-IT" altLang="it-IT" i="1"/>
              <a:t>hit</a:t>
            </a:r>
            <a:r>
              <a:rPr lang="en-GB" altLang="it-IT"/>
              <a:t> più potenti (affinità nell’ordine di 10-100 nM)</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9A1F6DE3-4DEC-4F60-A86A-F8664833B935}"/>
              </a:ext>
            </a:extLst>
          </p:cNvPr>
          <p:cNvSpPr>
            <a:spLocks noGrp="1" noChangeArrowheads="1"/>
          </p:cNvSpPr>
          <p:nvPr>
            <p:ph type="title" idx="4294967295"/>
          </p:nvPr>
        </p:nvSpPr>
        <p:spPr>
          <a:xfrm>
            <a:off x="0" y="204788"/>
            <a:ext cx="9048750" cy="933450"/>
          </a:xfrm>
          <a:noFill/>
        </p:spPr>
        <p:txBody>
          <a:bodyPr vert="horz" wrap="square" lIns="90488" tIns="44450" rIns="90488" bIns="44450" numCol="1" anchor="ctr" anchorCtr="0" compatLnSpc="1">
            <a:prstTxWarp prst="textNoShape">
              <a:avLst/>
            </a:prstTxWarp>
          </a:bodyPr>
          <a:lstStyle/>
          <a:p>
            <a:pPr eaLnBrk="1" hangingPunct="1">
              <a:lnSpc>
                <a:spcPct val="90000"/>
              </a:lnSpc>
            </a:pPr>
            <a:r>
              <a:rPr lang="en-GB" altLang="it-IT" b="1"/>
              <a:t>Riduzione dei Tempi in Ricerca</a:t>
            </a:r>
            <a:br>
              <a:rPr lang="it-IT" altLang="it-IT" sz="3600" b="1"/>
            </a:br>
            <a:r>
              <a:rPr lang="en-GB" altLang="it-IT" sz="3600" b="1"/>
              <a:t>Miglioramento dei Processi</a:t>
            </a:r>
          </a:p>
        </p:txBody>
      </p:sp>
      <p:sp>
        <p:nvSpPr>
          <p:cNvPr id="44035" name="Rectangle 3">
            <a:extLst>
              <a:ext uri="{FF2B5EF4-FFF2-40B4-BE49-F238E27FC236}">
                <a16:creationId xmlns:a16="http://schemas.microsoft.com/office/drawing/2014/main" id="{3989C41E-8EC2-4564-8780-D0D10196DB92}"/>
              </a:ext>
            </a:extLst>
          </p:cNvPr>
          <p:cNvSpPr>
            <a:spLocks noGrp="1" noChangeArrowheads="1"/>
          </p:cNvSpPr>
          <p:nvPr>
            <p:ph type="body" idx="4294967295"/>
          </p:nvPr>
        </p:nvSpPr>
        <p:spPr>
          <a:xfrm>
            <a:off x="3713163" y="1336675"/>
            <a:ext cx="8478837" cy="5337175"/>
          </a:xfrm>
          <a:noFill/>
        </p:spPr>
        <p:txBody>
          <a:bodyPr vert="horz" wrap="square" lIns="90488" tIns="44450" rIns="90488" bIns="44450" numCol="1" anchor="t" anchorCtr="0" compatLnSpc="1">
            <a:prstTxWarp prst="textNoShape">
              <a:avLst/>
            </a:prstTxWarp>
          </a:bodyPr>
          <a:lstStyle/>
          <a:p>
            <a:pPr eaLnBrk="1" hangingPunct="1">
              <a:lnSpc>
                <a:spcPct val="95000"/>
              </a:lnSpc>
            </a:pPr>
            <a:r>
              <a:rPr lang="it-IT" altLang="it-IT" sz="2800"/>
              <a:t>U</a:t>
            </a:r>
            <a:r>
              <a:rPr lang="en-GB" altLang="it-IT" sz="2800"/>
              <a:t>so di programmi di bioinformatica e chemioinformatica capaci di registrare tutte le fasi del processo</a:t>
            </a:r>
            <a:r>
              <a:rPr lang="it-IT" altLang="it-IT" sz="2800"/>
              <a:t> (spesso sviluppati con tecnologie proprietarie dalle industrie farmaceutiche)</a:t>
            </a:r>
          </a:p>
          <a:p>
            <a:pPr lvl="1" eaLnBrk="1" hangingPunct="1">
              <a:lnSpc>
                <a:spcPct val="95000"/>
              </a:lnSpc>
            </a:pPr>
            <a:r>
              <a:rPr lang="en-GB" altLang="it-IT" sz="2400"/>
              <a:t>Identificazione dei target molecolari di maggiore successo potenziale per un approccio di medchem (drugability)</a:t>
            </a:r>
          </a:p>
          <a:p>
            <a:pPr lvl="1" eaLnBrk="1" hangingPunct="1">
              <a:lnSpc>
                <a:spcPct val="95000"/>
              </a:lnSpc>
            </a:pPr>
            <a:r>
              <a:rPr lang="en-GB" altLang="it-IT" sz="2400"/>
              <a:t>Disegno della libreria virtuale</a:t>
            </a:r>
            <a:endParaRPr lang="it-IT" altLang="it-IT" sz="2400"/>
          </a:p>
          <a:p>
            <a:pPr lvl="1" eaLnBrk="1" hangingPunct="1">
              <a:lnSpc>
                <a:spcPct val="95000"/>
              </a:lnSpc>
            </a:pPr>
            <a:r>
              <a:rPr lang="it-IT" altLang="it-IT" sz="2400"/>
              <a:t>Filtering (a livello dei reagenti o dei prodotti)</a:t>
            </a:r>
          </a:p>
          <a:p>
            <a:pPr lvl="1" eaLnBrk="1" hangingPunct="1">
              <a:lnSpc>
                <a:spcPct val="95000"/>
              </a:lnSpc>
            </a:pPr>
            <a:r>
              <a:rPr lang="en-GB" altLang="it-IT" sz="2400"/>
              <a:t>Realizzazione della libreria reale</a:t>
            </a:r>
            <a:r>
              <a:rPr lang="it-IT" altLang="it-IT" sz="2400"/>
              <a:t> (RADICAL, ACCORD)</a:t>
            </a:r>
          </a:p>
          <a:p>
            <a:pPr lvl="1" eaLnBrk="1" hangingPunct="1">
              <a:lnSpc>
                <a:spcPct val="95000"/>
              </a:lnSpc>
            </a:pPr>
            <a:r>
              <a:rPr lang="en-GB" altLang="it-IT" sz="2400"/>
              <a:t>Caratterizzazione strutturale ed analitica (XCalibur)</a:t>
            </a:r>
            <a:endParaRPr lang="it-IT" altLang="it-IT" sz="2400"/>
          </a:p>
          <a:p>
            <a:pPr lvl="1" eaLnBrk="1" hangingPunct="1">
              <a:lnSpc>
                <a:spcPct val="95000"/>
              </a:lnSpc>
            </a:pPr>
            <a:r>
              <a:rPr lang="en-GB" altLang="it-IT" sz="2400"/>
              <a:t>Produzione e valutazione del dato biologico</a:t>
            </a:r>
            <a:r>
              <a:rPr lang="it-IT" altLang="it-IT" sz="2400"/>
              <a:t> (DIVA, SPOTFIRE)</a:t>
            </a:r>
            <a:endParaRPr lang="en-GB" altLang="it-IT" sz="240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magine 1">
            <a:extLst>
              <a:ext uri="{FF2B5EF4-FFF2-40B4-BE49-F238E27FC236}">
                <a16:creationId xmlns:a16="http://schemas.microsoft.com/office/drawing/2014/main" id="{429F680C-690B-4E99-BF1B-2A9A8DEFE72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57551" y="1016000"/>
            <a:ext cx="5675313"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a:extLst>
              <a:ext uri="{FF2B5EF4-FFF2-40B4-BE49-F238E27FC236}">
                <a16:creationId xmlns:a16="http://schemas.microsoft.com/office/drawing/2014/main" id="{63A4BE2D-C66F-4810-8AB0-113C0689E2B1}"/>
              </a:ext>
            </a:extLst>
          </p:cNvPr>
          <p:cNvSpPr txBox="1"/>
          <p:nvPr/>
        </p:nvSpPr>
        <p:spPr>
          <a:xfrm>
            <a:off x="0" y="71022"/>
            <a:ext cx="12192000" cy="249427"/>
          </a:xfrm>
          <a:prstGeom prst="rect">
            <a:avLst/>
          </a:prstGeom>
          <a:noFill/>
        </p:spPr>
        <p:txBody>
          <a:bodyPr wrap="square">
            <a:spAutoFit/>
          </a:bodyPr>
          <a:lstStyle/>
          <a:p>
            <a:pPr algn="ctr">
              <a:lnSpc>
                <a:spcPts val="1000"/>
              </a:lnSpc>
              <a:defRPr/>
            </a:pPr>
            <a:r>
              <a:rPr lang="it-IT" b="1" spc="-15" dirty="0">
                <a:solidFill>
                  <a:srgbClr val="000000"/>
                </a:solidFill>
                <a:latin typeface="Calibri"/>
                <a:ea typeface="Calibri"/>
                <a:cs typeface="Arial" panose="020B0604020202020204" pitchFamily="34" charset="0"/>
              </a:rPr>
              <a:t>Passaggi e interdisciplinarietà del processo di scoperta di un nuovo farmaco</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ED6A3AC4-C0BA-419F-98FC-5B5784238F9B}"/>
              </a:ext>
            </a:extLst>
          </p:cNvPr>
          <p:cNvSpPr>
            <a:spLocks noGrp="1" noChangeArrowheads="1"/>
          </p:cNvSpPr>
          <p:nvPr>
            <p:ph type="title" idx="4294967295"/>
          </p:nvPr>
        </p:nvSpPr>
        <p:spPr>
          <a:xfrm>
            <a:off x="0" y="309563"/>
            <a:ext cx="7772400" cy="781050"/>
          </a:xfrm>
          <a:noFill/>
        </p:spPr>
        <p:txBody>
          <a:bodyPr vert="horz" wrap="square" lIns="90488" tIns="44450" rIns="90488" bIns="44450" numCol="1" anchor="ctr" anchorCtr="0" compatLnSpc="1">
            <a:prstTxWarp prst="textNoShape">
              <a:avLst/>
            </a:prstTxWarp>
          </a:bodyPr>
          <a:lstStyle/>
          <a:p>
            <a:pPr eaLnBrk="1" hangingPunct="1">
              <a:lnSpc>
                <a:spcPct val="90000"/>
              </a:lnSpc>
            </a:pPr>
            <a:r>
              <a:rPr lang="en-GB" altLang="it-IT" b="1"/>
              <a:t>Ed, inoltre, …… lavorare su composti più facili</a:t>
            </a:r>
          </a:p>
        </p:txBody>
      </p:sp>
      <p:sp>
        <p:nvSpPr>
          <p:cNvPr id="46083" name="Rectangle 3">
            <a:extLst>
              <a:ext uri="{FF2B5EF4-FFF2-40B4-BE49-F238E27FC236}">
                <a16:creationId xmlns:a16="http://schemas.microsoft.com/office/drawing/2014/main" id="{698CAAC8-7AB9-493C-9F57-AFFF0964D947}"/>
              </a:ext>
            </a:extLst>
          </p:cNvPr>
          <p:cNvSpPr>
            <a:spLocks noGrp="1" noChangeArrowheads="1"/>
          </p:cNvSpPr>
          <p:nvPr>
            <p:ph type="body" idx="4294967295"/>
          </p:nvPr>
        </p:nvSpPr>
        <p:spPr>
          <a:xfrm>
            <a:off x="4384675" y="1479550"/>
            <a:ext cx="7807325" cy="5186363"/>
          </a:xfrm>
          <a:noFill/>
        </p:spPr>
        <p:txBody>
          <a:bodyPr vert="horz" wrap="square" lIns="90488" tIns="44450" rIns="90488" bIns="44450" numCol="1" anchor="t" anchorCtr="0" compatLnSpc="1">
            <a:prstTxWarp prst="textNoShape">
              <a:avLst/>
            </a:prstTxWarp>
          </a:bodyPr>
          <a:lstStyle/>
          <a:p>
            <a:pPr eaLnBrk="1" hangingPunct="1">
              <a:lnSpc>
                <a:spcPct val="95000"/>
              </a:lnSpc>
              <a:spcBef>
                <a:spcPct val="15000"/>
              </a:spcBef>
            </a:pPr>
            <a:r>
              <a:rPr lang="en-GB" altLang="it-IT" sz="2800"/>
              <a:t>Strutture semplici, sintesi più corte</a:t>
            </a:r>
          </a:p>
          <a:p>
            <a:pPr eaLnBrk="1" hangingPunct="1">
              <a:lnSpc>
                <a:spcPct val="95000"/>
              </a:lnSpc>
              <a:spcBef>
                <a:spcPct val="15000"/>
              </a:spcBef>
            </a:pPr>
            <a:r>
              <a:rPr lang="en-GB" altLang="it-IT" sz="2800"/>
              <a:t>Proprietà chimico-fisiche appropriate</a:t>
            </a:r>
            <a:endParaRPr lang="it-IT" altLang="it-IT" sz="2800"/>
          </a:p>
          <a:p>
            <a:pPr lvl="1" eaLnBrk="1" hangingPunct="1">
              <a:lnSpc>
                <a:spcPct val="95000"/>
              </a:lnSpc>
              <a:spcBef>
                <a:spcPct val="15000"/>
              </a:spcBef>
            </a:pPr>
            <a:r>
              <a:rPr lang="en-GB" altLang="it-IT" sz="2400"/>
              <a:t>Composti solubili</a:t>
            </a:r>
            <a:r>
              <a:rPr lang="it-IT" altLang="it-IT" sz="2400"/>
              <a:t> </a:t>
            </a:r>
            <a:r>
              <a:rPr lang="en-GB" altLang="it-IT" sz="2400"/>
              <a:t>e veloci da formulare</a:t>
            </a:r>
          </a:p>
          <a:p>
            <a:pPr eaLnBrk="1" hangingPunct="1">
              <a:lnSpc>
                <a:spcPct val="95000"/>
              </a:lnSpc>
              <a:spcBef>
                <a:spcPct val="15000"/>
              </a:spcBef>
            </a:pPr>
            <a:r>
              <a:rPr lang="en-GB" altLang="it-IT" sz="2800"/>
              <a:t>Alta selettività per il target molecolare</a:t>
            </a:r>
          </a:p>
          <a:p>
            <a:pPr eaLnBrk="1" hangingPunct="1">
              <a:lnSpc>
                <a:spcPct val="95000"/>
              </a:lnSpc>
              <a:spcBef>
                <a:spcPct val="15000"/>
              </a:spcBef>
            </a:pPr>
            <a:r>
              <a:rPr lang="en-GB" altLang="it-IT" sz="2800"/>
              <a:t>Nessuna (o modesta) interazione con gli </a:t>
            </a:r>
            <a:r>
              <a:rPr lang="it-IT" altLang="it-IT" sz="2800"/>
              <a:t>iso</a:t>
            </a:r>
            <a:r>
              <a:rPr lang="en-GB" altLang="it-IT" sz="2800"/>
              <a:t>enzimi della famiglia </a:t>
            </a:r>
            <a:r>
              <a:rPr lang="it-IT" altLang="it-IT" sz="2800"/>
              <a:t>CY</a:t>
            </a:r>
            <a:r>
              <a:rPr lang="en-GB" altLang="it-IT" sz="2800"/>
              <a:t>P450</a:t>
            </a:r>
          </a:p>
          <a:p>
            <a:pPr eaLnBrk="1" hangingPunct="1">
              <a:lnSpc>
                <a:spcPct val="95000"/>
              </a:lnSpc>
              <a:spcBef>
                <a:spcPct val="15000"/>
              </a:spcBef>
            </a:pPr>
            <a:r>
              <a:rPr lang="it-IT" altLang="it-IT" sz="2800"/>
              <a:t>Eccellenti caratteristiche di DMPK</a:t>
            </a:r>
          </a:p>
          <a:p>
            <a:pPr eaLnBrk="1" hangingPunct="1">
              <a:lnSpc>
                <a:spcPct val="95000"/>
              </a:lnSpc>
              <a:spcBef>
                <a:spcPct val="15000"/>
              </a:spcBef>
            </a:pPr>
            <a:r>
              <a:rPr lang="en-GB" altLang="it-IT" sz="2800"/>
              <a:t>Complicazioni tossicologiche ridotte</a:t>
            </a:r>
          </a:p>
          <a:p>
            <a:pPr eaLnBrk="1" hangingPunct="1">
              <a:lnSpc>
                <a:spcPct val="95000"/>
              </a:lnSpc>
              <a:spcBef>
                <a:spcPct val="15000"/>
              </a:spcBef>
              <a:buFontTx/>
              <a:buNone/>
            </a:pPr>
            <a:endParaRPr lang="en-GB" altLang="it-IT" sz="2800"/>
          </a:p>
          <a:p>
            <a:pPr eaLnBrk="1" hangingPunct="1">
              <a:lnSpc>
                <a:spcPct val="95000"/>
              </a:lnSpc>
              <a:spcBef>
                <a:spcPct val="15000"/>
              </a:spcBef>
            </a:pPr>
            <a:endParaRPr lang="en-GB" altLang="it-IT" sz="2800"/>
          </a:p>
          <a:p>
            <a:pPr algn="ctr" eaLnBrk="1" hangingPunct="1">
              <a:lnSpc>
                <a:spcPct val="95000"/>
              </a:lnSpc>
              <a:spcBef>
                <a:spcPct val="15000"/>
              </a:spcBef>
              <a:buFontTx/>
              <a:buNone/>
            </a:pPr>
            <a:r>
              <a:rPr lang="en-GB" altLang="it-IT" b="1"/>
              <a:t>Regole di Lipinski del 5</a:t>
            </a:r>
          </a:p>
        </p:txBody>
      </p:sp>
      <p:sp>
        <p:nvSpPr>
          <p:cNvPr id="46084" name="AutoShape 5">
            <a:extLst>
              <a:ext uri="{FF2B5EF4-FFF2-40B4-BE49-F238E27FC236}">
                <a16:creationId xmlns:a16="http://schemas.microsoft.com/office/drawing/2014/main" id="{285E7F2A-432B-409F-85EA-B0300A06ECEE}"/>
              </a:ext>
            </a:extLst>
          </p:cNvPr>
          <p:cNvSpPr>
            <a:spLocks noChangeArrowheads="1"/>
          </p:cNvSpPr>
          <p:nvPr/>
        </p:nvSpPr>
        <p:spPr bwMode="auto">
          <a:xfrm>
            <a:off x="5572126" y="5313364"/>
            <a:ext cx="1133475" cy="725487"/>
          </a:xfrm>
          <a:prstGeom prst="downArrow">
            <a:avLst>
              <a:gd name="adj1" fmla="val 50000"/>
              <a:gd name="adj2" fmla="val 25000"/>
            </a:avLst>
          </a:prstGeom>
          <a:solidFill>
            <a:schemeClr val="accent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400">
              <a:solidFill>
                <a:schemeClr val="accent2"/>
              </a:solidFill>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407ED929-BD07-4D40-9AFB-ED7EF51C93A5}"/>
              </a:ext>
            </a:extLst>
          </p:cNvPr>
          <p:cNvSpPr>
            <a:spLocks noChangeArrowheads="1"/>
          </p:cNvSpPr>
          <p:nvPr/>
        </p:nvSpPr>
        <p:spPr bwMode="auto">
          <a:xfrm>
            <a:off x="2233613" y="57150"/>
            <a:ext cx="77724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it-IT" sz="2400">
                <a:solidFill>
                  <a:schemeClr val="accent2"/>
                </a:solidFill>
              </a:rPr>
              <a:t>regole di Lipinski del 5</a:t>
            </a:r>
          </a:p>
        </p:txBody>
      </p:sp>
      <p:sp>
        <p:nvSpPr>
          <p:cNvPr id="48131" name="Rectangle 3">
            <a:extLst>
              <a:ext uri="{FF2B5EF4-FFF2-40B4-BE49-F238E27FC236}">
                <a16:creationId xmlns:a16="http://schemas.microsoft.com/office/drawing/2014/main" id="{2DE5845F-C18E-4787-ABF9-1FF3735D2520}"/>
              </a:ext>
            </a:extLst>
          </p:cNvPr>
          <p:cNvSpPr>
            <a:spLocks noChangeArrowheads="1"/>
          </p:cNvSpPr>
          <p:nvPr/>
        </p:nvSpPr>
        <p:spPr bwMode="auto">
          <a:xfrm>
            <a:off x="1809750" y="863600"/>
            <a:ext cx="8553450" cy="58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5000"/>
              </a:lnSpc>
              <a:spcBef>
                <a:spcPct val="15000"/>
              </a:spcBef>
              <a:buClr>
                <a:schemeClr val="tx2"/>
              </a:buClr>
              <a:buSzPct val="75000"/>
              <a:buFont typeface="Monotype Sorts" pitchFamily="2" charset="2"/>
              <a:buChar char="u"/>
            </a:pPr>
            <a:r>
              <a:rPr lang="en-GB" altLang="it-IT" sz="2800"/>
              <a:t>Sono dei filtri che si applicano ad alcune caratteristiche chimico-fisiche di un composto (calcolabili a priori) </a:t>
            </a:r>
            <a:r>
              <a:rPr lang="it-IT" altLang="it-IT" sz="2800"/>
              <a:t>per aumentare le possibilità di sviluppabilità farmaceutica </a:t>
            </a:r>
            <a:r>
              <a:rPr lang="en-GB" altLang="it-IT" sz="2800"/>
              <a:t>(assorbimento, passaggio attraverso le membrane, biodisponibilità)</a:t>
            </a:r>
          </a:p>
          <a:p>
            <a:pPr lvl="1">
              <a:lnSpc>
                <a:spcPct val="95000"/>
              </a:lnSpc>
              <a:spcBef>
                <a:spcPct val="15000"/>
              </a:spcBef>
              <a:buFont typeface="Kino MT" charset="0"/>
              <a:buChar char="–"/>
            </a:pPr>
            <a:r>
              <a:rPr lang="en-GB" altLang="it-IT" sz="2400"/>
              <a:t>Peso  molecolare &lt; 500 dalton</a:t>
            </a:r>
          </a:p>
          <a:p>
            <a:pPr lvl="1">
              <a:lnSpc>
                <a:spcPct val="95000"/>
              </a:lnSpc>
              <a:spcBef>
                <a:spcPct val="15000"/>
              </a:spcBef>
              <a:buFont typeface="Kino MT" charset="0"/>
              <a:buChar char="–"/>
            </a:pPr>
            <a:r>
              <a:rPr lang="en-GB" altLang="it-IT" sz="2400"/>
              <a:t>logP &lt; 5 (coefficiente ripartizione)</a:t>
            </a:r>
          </a:p>
          <a:p>
            <a:pPr lvl="1">
              <a:lnSpc>
                <a:spcPct val="95000"/>
              </a:lnSpc>
              <a:spcBef>
                <a:spcPct val="15000"/>
              </a:spcBef>
              <a:buFont typeface="Kino MT" charset="0"/>
              <a:buChar char="–"/>
            </a:pPr>
            <a:r>
              <a:rPr lang="en-GB" altLang="it-IT" sz="2400"/>
              <a:t>Numero di accettori di legame a H &lt; 10</a:t>
            </a:r>
          </a:p>
          <a:p>
            <a:pPr lvl="1">
              <a:lnSpc>
                <a:spcPct val="95000"/>
              </a:lnSpc>
              <a:spcBef>
                <a:spcPct val="15000"/>
              </a:spcBef>
              <a:buFont typeface="Kino MT" charset="0"/>
              <a:buChar char="–"/>
            </a:pPr>
            <a:r>
              <a:rPr lang="en-GB" altLang="it-IT" sz="2400"/>
              <a:t>Numero di donatori di legame a H &lt; 5</a:t>
            </a:r>
            <a:endParaRPr lang="en-GB" altLang="it-IT"/>
          </a:p>
          <a:p>
            <a:pPr>
              <a:lnSpc>
                <a:spcPct val="95000"/>
              </a:lnSpc>
              <a:spcBef>
                <a:spcPct val="15000"/>
              </a:spcBef>
              <a:buClr>
                <a:schemeClr val="tx2"/>
              </a:buClr>
              <a:buSzPct val="75000"/>
              <a:buFont typeface="Monotype Sorts" pitchFamily="2" charset="2"/>
              <a:buChar char="u"/>
            </a:pPr>
            <a:r>
              <a:rPr lang="en-GB" altLang="it-IT" sz="2800"/>
              <a:t>La stragrande maggioranza di farmaci registrati nel World Drug Index (WDI) rientra in questi criteri</a:t>
            </a:r>
          </a:p>
          <a:p>
            <a:pPr>
              <a:lnSpc>
                <a:spcPct val="95000"/>
              </a:lnSpc>
              <a:spcBef>
                <a:spcPct val="15000"/>
              </a:spcBef>
              <a:buClr>
                <a:schemeClr val="tx2"/>
              </a:buClr>
              <a:buSzPct val="75000"/>
              <a:buFont typeface="Monotype Sorts" pitchFamily="2" charset="2"/>
              <a:buChar char="u"/>
            </a:pPr>
            <a:r>
              <a:rPr lang="it-IT" altLang="it-IT" sz="2800"/>
              <a:t>La violazione di almeno due regole determina un alto rischio di non sviluppabilità</a:t>
            </a:r>
          </a:p>
          <a:p>
            <a:pPr>
              <a:lnSpc>
                <a:spcPct val="95000"/>
              </a:lnSpc>
              <a:spcBef>
                <a:spcPct val="15000"/>
              </a:spcBef>
              <a:buClr>
                <a:schemeClr val="tx2"/>
              </a:buClr>
              <a:buSzPct val="75000"/>
              <a:buFont typeface="Monotype Sorts" pitchFamily="2" charset="2"/>
              <a:buChar char="u"/>
            </a:pPr>
            <a:endParaRPr lang="en-GB" altLang="it-IT" sz="240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02D63A9E-FA3B-4AAC-B28A-7B5347971678}"/>
              </a:ext>
            </a:extLst>
          </p:cNvPr>
          <p:cNvSpPr>
            <a:spLocks noGrp="1" noChangeArrowheads="1"/>
          </p:cNvSpPr>
          <p:nvPr>
            <p:ph type="title" idx="4294967295"/>
          </p:nvPr>
        </p:nvSpPr>
        <p:spPr>
          <a:xfrm>
            <a:off x="0" y="76200"/>
            <a:ext cx="8115300" cy="838200"/>
          </a:xfrm>
          <a:noFill/>
        </p:spPr>
        <p:txBody>
          <a:bodyPr vert="horz" wrap="square" lIns="90488" tIns="44450" rIns="90488" bIns="44450" numCol="1" anchor="ctr" anchorCtr="0" compatLnSpc="1">
            <a:prstTxWarp prst="textNoShape">
              <a:avLst/>
            </a:prstTxWarp>
          </a:bodyPr>
          <a:lstStyle/>
          <a:p>
            <a:pPr eaLnBrk="1" hangingPunct="1"/>
            <a:r>
              <a:rPr lang="en-GB" altLang="it-IT" sz="4000" b="1"/>
              <a:t>Ottimizzazione Multiparametrica</a:t>
            </a:r>
          </a:p>
        </p:txBody>
      </p:sp>
      <p:sp>
        <p:nvSpPr>
          <p:cNvPr id="50179" name="Rectangle 3">
            <a:extLst>
              <a:ext uri="{FF2B5EF4-FFF2-40B4-BE49-F238E27FC236}">
                <a16:creationId xmlns:a16="http://schemas.microsoft.com/office/drawing/2014/main" id="{EA1FF736-0DC2-4920-9A6B-DA0E4C684496}"/>
              </a:ext>
            </a:extLst>
          </p:cNvPr>
          <p:cNvSpPr>
            <a:spLocks noGrp="1" noChangeArrowheads="1"/>
          </p:cNvSpPr>
          <p:nvPr>
            <p:ph type="body" idx="4294967295"/>
          </p:nvPr>
        </p:nvSpPr>
        <p:spPr>
          <a:xfrm>
            <a:off x="0" y="1047750"/>
            <a:ext cx="8489950" cy="5599113"/>
          </a:xfrm>
          <a:noFill/>
        </p:spPr>
        <p:txBody>
          <a:bodyPr vert="horz" wrap="square" lIns="90488" tIns="44450" rIns="90488" bIns="44450" numCol="1" anchor="t" anchorCtr="0" compatLnSpc="1">
            <a:prstTxWarp prst="textNoShape">
              <a:avLst/>
            </a:prstTxWarp>
          </a:bodyPr>
          <a:lstStyle/>
          <a:p>
            <a:pPr eaLnBrk="1" hangingPunct="1">
              <a:lnSpc>
                <a:spcPct val="90000"/>
              </a:lnSpc>
              <a:spcBef>
                <a:spcPct val="15000"/>
              </a:spcBef>
            </a:pPr>
            <a:r>
              <a:rPr lang="en-GB" altLang="it-IT" sz="2800"/>
              <a:t>Generare informazioni con sufficiente anticipo nella fase di Ricerca da creare una differenza consistente nella probabilità di successo della fase di Sviluppo</a:t>
            </a:r>
          </a:p>
          <a:p>
            <a:pPr eaLnBrk="1" hangingPunct="1">
              <a:lnSpc>
                <a:spcPct val="90000"/>
              </a:lnSpc>
              <a:spcBef>
                <a:spcPct val="15000"/>
              </a:spcBef>
            </a:pPr>
            <a:r>
              <a:rPr lang="en-GB" altLang="it-IT" sz="2800"/>
              <a:t>Necessità di sistemi </a:t>
            </a:r>
            <a:r>
              <a:rPr lang="en-GB" altLang="it-IT" sz="2800" i="1"/>
              <a:t>in vitro</a:t>
            </a:r>
            <a:r>
              <a:rPr lang="en-GB" altLang="it-IT" sz="2800"/>
              <a:t> ad alta efficienza ed altamente affidabili, capaci di predire:</a:t>
            </a:r>
          </a:p>
          <a:p>
            <a:pPr lvl="1" eaLnBrk="1" hangingPunct="1">
              <a:lnSpc>
                <a:spcPct val="90000"/>
              </a:lnSpc>
              <a:spcBef>
                <a:spcPct val="15000"/>
              </a:spcBef>
            </a:pPr>
            <a:r>
              <a:rPr lang="en-GB" altLang="it-IT" sz="2400"/>
              <a:t>Potenziali</a:t>
            </a:r>
            <a:r>
              <a:rPr lang="en-GB" altLang="it-IT" sz="2400" i="1"/>
              <a:t> drug-drug interactions (P450)</a:t>
            </a:r>
            <a:endParaRPr lang="en-GB" altLang="it-IT" sz="2400"/>
          </a:p>
          <a:p>
            <a:pPr lvl="1" eaLnBrk="1" hangingPunct="1">
              <a:lnSpc>
                <a:spcPct val="90000"/>
              </a:lnSpc>
              <a:spcBef>
                <a:spcPct val="15000"/>
              </a:spcBef>
            </a:pPr>
            <a:r>
              <a:rPr lang="en-GB" altLang="it-IT" sz="2400"/>
              <a:t>Clearance metabolica e determinare i siti di attacco, in modo tale da programmare un intervento chimico</a:t>
            </a:r>
          </a:p>
          <a:p>
            <a:pPr lvl="1" eaLnBrk="1" hangingPunct="1">
              <a:lnSpc>
                <a:spcPct val="90000"/>
              </a:lnSpc>
              <a:spcBef>
                <a:spcPct val="15000"/>
              </a:spcBef>
            </a:pPr>
            <a:r>
              <a:rPr lang="en-GB" altLang="it-IT" sz="2400"/>
              <a:t>Assorbimento intestinale e/o la penetrazione CNS (modello </a:t>
            </a:r>
            <a:r>
              <a:rPr lang="en-GB" altLang="it-IT" sz="2400" i="1"/>
              <a:t>in vitro</a:t>
            </a:r>
            <a:r>
              <a:rPr lang="en-GB" altLang="it-IT" sz="2400"/>
              <a:t>, linea cellulare Caco-2)</a:t>
            </a:r>
          </a:p>
          <a:p>
            <a:pPr lvl="1" eaLnBrk="1" hangingPunct="1">
              <a:lnSpc>
                <a:spcPct val="90000"/>
              </a:lnSpc>
              <a:spcBef>
                <a:spcPct val="15000"/>
              </a:spcBef>
            </a:pPr>
            <a:r>
              <a:rPr lang="en-GB" altLang="it-IT" sz="2400"/>
              <a:t>Legame alle proteine del plasma</a:t>
            </a:r>
          </a:p>
          <a:p>
            <a:pPr lvl="1" eaLnBrk="1" hangingPunct="1">
              <a:lnSpc>
                <a:spcPct val="90000"/>
              </a:lnSpc>
              <a:spcBef>
                <a:spcPct val="15000"/>
              </a:spcBef>
            </a:pPr>
            <a:r>
              <a:rPr lang="en-GB" altLang="it-IT" sz="2400" i="1"/>
              <a:t>Safety</a:t>
            </a:r>
            <a:r>
              <a:rPr lang="en-GB" altLang="it-IT" sz="2400"/>
              <a:t> della serie chimica e dei composti specifici</a:t>
            </a:r>
          </a:p>
          <a:p>
            <a:pPr lvl="1" eaLnBrk="1" hangingPunct="1">
              <a:lnSpc>
                <a:spcPct val="90000"/>
              </a:lnSpc>
              <a:spcBef>
                <a:spcPct val="15000"/>
              </a:spcBef>
            </a:pPr>
            <a:r>
              <a:rPr lang="en-GB" altLang="it-IT" sz="2400"/>
              <a:t>Potenziali difficoltà di formulazione</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4">
            <a:extLst>
              <a:ext uri="{FF2B5EF4-FFF2-40B4-BE49-F238E27FC236}">
                <a16:creationId xmlns:a16="http://schemas.microsoft.com/office/drawing/2014/main" id="{2869334D-492D-4427-96E2-732E9C4829FA}"/>
              </a:ext>
            </a:extLst>
          </p:cNvPr>
          <p:cNvSpPr txBox="1">
            <a:spLocks noChangeArrowheads="1"/>
          </p:cNvSpPr>
          <p:nvPr/>
        </p:nvSpPr>
        <p:spPr bwMode="auto">
          <a:xfrm>
            <a:off x="1524000" y="0"/>
            <a:ext cx="9144000" cy="3970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it-IT" sz="1800">
                <a:solidFill>
                  <a:schemeClr val="accent2"/>
                </a:solidFill>
              </a:rPr>
              <a:t>Inibitori delle protein tirosin chinasi</a:t>
            </a:r>
          </a:p>
          <a:p>
            <a:pPr algn="just" eaLnBrk="1" hangingPunct="1">
              <a:spcBef>
                <a:spcPct val="50000"/>
              </a:spcBef>
              <a:buFontTx/>
              <a:buNone/>
            </a:pPr>
            <a:r>
              <a:rPr lang="en-US" altLang="it-IT" sz="1800"/>
              <a:t>Le </a:t>
            </a:r>
            <a:r>
              <a:rPr lang="en-US" altLang="it-IT" sz="1800">
                <a:solidFill>
                  <a:schemeClr val="accent2"/>
                </a:solidFill>
              </a:rPr>
              <a:t>protein chinasi</a:t>
            </a:r>
            <a:r>
              <a:rPr lang="en-US" altLang="it-IT" sz="1800"/>
              <a:t> sono componenti ubiquitari e critici delle vie di trasduzione del segnale che trasmettono informazioni riguardanti le “condizioni” citoplasmatiche ed extracellulari al nucleo, influenzando in questo modo la trascrizione genica e/o la sintesi del DNA. </a:t>
            </a:r>
          </a:p>
          <a:p>
            <a:pPr algn="just" eaLnBrk="1" hangingPunct="1">
              <a:spcBef>
                <a:spcPct val="50000"/>
              </a:spcBef>
              <a:buFontTx/>
              <a:buNone/>
            </a:pPr>
            <a:r>
              <a:rPr lang="en-US" altLang="it-IT" sz="1800"/>
              <a:t>Nel genoma ci sono circa 550 geni per le </a:t>
            </a:r>
            <a:r>
              <a:rPr lang="en-US" altLang="it-IT" sz="1800">
                <a:solidFill>
                  <a:schemeClr val="accent2"/>
                </a:solidFill>
              </a:rPr>
              <a:t>protein chinasi</a:t>
            </a:r>
            <a:r>
              <a:rPr lang="en-US" altLang="it-IT" sz="1800"/>
              <a:t> e 130 per le </a:t>
            </a:r>
            <a:r>
              <a:rPr lang="en-US" altLang="it-IT" sz="1800">
                <a:solidFill>
                  <a:schemeClr val="accent2"/>
                </a:solidFill>
              </a:rPr>
              <a:t>protein fosfatasi </a:t>
            </a:r>
            <a:r>
              <a:rPr lang="en-US" altLang="it-IT" sz="1800"/>
              <a:t>che regolano l’attivita’ delle protein chinasi. </a:t>
            </a:r>
          </a:p>
          <a:p>
            <a:pPr algn="just" eaLnBrk="1" hangingPunct="1">
              <a:spcBef>
                <a:spcPct val="50000"/>
              </a:spcBef>
              <a:buFontTx/>
              <a:buNone/>
            </a:pPr>
            <a:r>
              <a:rPr lang="en-US" altLang="it-IT" sz="1800"/>
              <a:t>Le tirosin chinasi possono essere a loro volta suddivise in quelle che hanno un dominio extra-cellulare ed enzimi confinati nel citoplasma o nei componenti nucleari e cellulari.</a:t>
            </a:r>
          </a:p>
          <a:p>
            <a:pPr algn="just" eaLnBrk="1" hangingPunct="1">
              <a:spcBef>
                <a:spcPct val="50000"/>
              </a:spcBef>
              <a:buFontTx/>
              <a:buNone/>
            </a:pPr>
            <a:r>
              <a:rPr lang="en-US" altLang="it-IT" sz="1800"/>
              <a:t>Attivazione anormale di specifiche proteine con attivita’ tirosin-chinasica e’ stata dimostrata in molti neoplasmi umani, rendendole dei bersagli molecolari molto attraenti per la terapia del cancro.</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65517230-62A8-4CED-AA9D-F031EFFC0164}"/>
              </a:ext>
            </a:extLst>
          </p:cNvPr>
          <p:cNvSpPr>
            <a:spLocks noGrp="1"/>
          </p:cNvSpPr>
          <p:nvPr>
            <p:ph type="title" idx="4294967295"/>
          </p:nvPr>
        </p:nvSpPr>
        <p:spPr>
          <a:xfrm>
            <a:off x="0" y="0"/>
            <a:ext cx="9144000" cy="6858000"/>
          </a:xfrm>
        </p:spPr>
        <p:txBody>
          <a:bodyPr/>
          <a:lstStyle/>
          <a:p>
            <a:r>
              <a:rPr lang="en-US" altLang="it-IT" sz="2000" b="1"/>
              <a:t>Inibitori delle chinasi BCR-ABL</a:t>
            </a:r>
            <a:br>
              <a:rPr lang="en-US" altLang="it-IT" sz="2000"/>
            </a:br>
            <a:br>
              <a:rPr lang="en-US" altLang="it-IT" sz="2000"/>
            </a:br>
            <a:r>
              <a:rPr lang="en-US" altLang="it-IT" sz="2000"/>
              <a:t>Imatinib, Dasatinib e Nilotinib</a:t>
            </a:r>
            <a:br>
              <a:rPr lang="en-US" altLang="it-IT" sz="2000"/>
            </a:br>
            <a:br>
              <a:rPr lang="en-US" altLang="it-IT" sz="2000"/>
            </a:br>
            <a:br>
              <a:rPr lang="en-US" altLang="it-IT" sz="2000"/>
            </a:br>
            <a:br>
              <a:rPr lang="en-US" altLang="it-IT" sz="2000"/>
            </a:br>
            <a:r>
              <a:rPr lang="en-US" altLang="it-IT" sz="2000"/>
              <a:t>Imatinib = I generazione di inibitori della chinasi BCR-ABL</a:t>
            </a:r>
            <a:br>
              <a:rPr lang="en-US" altLang="it-IT" sz="2000"/>
            </a:br>
            <a:br>
              <a:rPr lang="en-US" altLang="it-IT" sz="2000"/>
            </a:br>
            <a:r>
              <a:rPr lang="en-US" altLang="it-IT" sz="2000"/>
              <a:t>Dasitinib e Nilotinib = II generazione, superano alcuni limiti di Imatinib ed in particolare Dasatinib e’ in grado di legarsi alle configurazioni di BCR-ABL sia aperta che chiusa, mentre Nilotinib ha la capacita’ di formare addizionali ponti idrogeno che permettono di superare mutazioni che causano resistenza all’Imatinib.</a:t>
            </a:r>
            <a:br>
              <a:rPr lang="en-US" altLang="it-IT" sz="2000"/>
            </a:br>
            <a:br>
              <a:rPr lang="en-US" altLang="it-IT" sz="2000"/>
            </a:br>
            <a:br>
              <a:rPr lang="en-US" altLang="it-IT" sz="2000"/>
            </a:br>
            <a:br>
              <a:rPr lang="en-US" altLang="it-IT" sz="2000"/>
            </a:br>
            <a:endParaRPr lang="en-US" altLang="it-IT" sz="20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4">
            <a:extLst>
              <a:ext uri="{FF2B5EF4-FFF2-40B4-BE49-F238E27FC236}">
                <a16:creationId xmlns:a16="http://schemas.microsoft.com/office/drawing/2014/main" id="{C0FC50B2-5072-4718-B962-A912BD1DDE49}"/>
              </a:ext>
            </a:extLst>
          </p:cNvPr>
          <p:cNvSpPr txBox="1">
            <a:spLocks noChangeArrowheads="1"/>
          </p:cNvSpPr>
          <p:nvPr/>
        </p:nvSpPr>
        <p:spPr bwMode="auto">
          <a:xfrm>
            <a:off x="1524000" y="1"/>
            <a:ext cx="9144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000"/>
              <a:t>Imatinib</a:t>
            </a:r>
          </a:p>
          <a:p>
            <a:pPr algn="just" eaLnBrk="1" hangingPunct="1">
              <a:spcBef>
                <a:spcPct val="50000"/>
              </a:spcBef>
              <a:buFontTx/>
              <a:buNone/>
            </a:pPr>
            <a:r>
              <a:rPr lang="it-IT" altLang="it-IT" sz="2000"/>
              <a:t>E' un derivato della 2-fenil-amminopirimidina che funziona come inibitore specifico di enzimi con funzione tirosina chinasica.</a:t>
            </a:r>
          </a:p>
          <a:p>
            <a:pPr algn="just" eaLnBrk="1" hangingPunct="1">
              <a:spcBef>
                <a:spcPct val="50000"/>
              </a:spcBef>
              <a:buFontTx/>
              <a:buNone/>
            </a:pPr>
            <a:r>
              <a:rPr lang="it-IT" altLang="it-IT" sz="2000"/>
              <a:t>E' il primo membro di una famiglia di composti ad azione antitumorale che hanno come bersaglio particolari pathways di trasduzione del segnale e non una maggiore replicazione.</a:t>
            </a:r>
          </a:p>
        </p:txBody>
      </p:sp>
      <p:pic>
        <p:nvPicPr>
          <p:cNvPr id="54275" name="Picture 5">
            <a:extLst>
              <a:ext uri="{FF2B5EF4-FFF2-40B4-BE49-F238E27FC236}">
                <a16:creationId xmlns:a16="http://schemas.microsoft.com/office/drawing/2014/main" id="{2D1D4590-0BBD-409A-9CA4-F336A9AB02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776" y="2492376"/>
            <a:ext cx="3889375"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Text Box 6">
            <a:extLst>
              <a:ext uri="{FF2B5EF4-FFF2-40B4-BE49-F238E27FC236}">
                <a16:creationId xmlns:a16="http://schemas.microsoft.com/office/drawing/2014/main" id="{50972C42-2E8A-4770-9871-64D9A611BDAF}"/>
              </a:ext>
            </a:extLst>
          </p:cNvPr>
          <p:cNvSpPr txBox="1">
            <a:spLocks noChangeArrowheads="1"/>
          </p:cNvSpPr>
          <p:nvPr/>
        </p:nvSpPr>
        <p:spPr bwMode="auto">
          <a:xfrm>
            <a:off x="2351088" y="5516564"/>
            <a:ext cx="7848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200"/>
              <a:t>4-[(4-metil-1-piperazinil)metil]-N-[4-metil-3-[[4-(3-piridinil)-2-pirimidinil] ammino] fenil] benzamide metansolfato</a:t>
            </a:r>
          </a:p>
        </p:txBody>
      </p:sp>
      <p:sp>
        <p:nvSpPr>
          <p:cNvPr id="54277" name="Rectangle 6">
            <a:extLst>
              <a:ext uri="{FF2B5EF4-FFF2-40B4-BE49-F238E27FC236}">
                <a16:creationId xmlns:a16="http://schemas.microsoft.com/office/drawing/2014/main" id="{EBD1C95B-5FFF-4830-B0E5-91436A663D09}"/>
              </a:ext>
            </a:extLst>
          </p:cNvPr>
          <p:cNvSpPr>
            <a:spLocks noChangeArrowheads="1"/>
          </p:cNvSpPr>
          <p:nvPr/>
        </p:nvSpPr>
        <p:spPr bwMode="auto">
          <a:xfrm>
            <a:off x="7346950" y="6491288"/>
            <a:ext cx="3321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a:t>Deininger M. et al., Blood 2005</a:t>
            </a:r>
            <a:endParaRPr lang="en-US" altLang="it-IT" sz="18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a:extLst>
              <a:ext uri="{FF2B5EF4-FFF2-40B4-BE49-F238E27FC236}">
                <a16:creationId xmlns:a16="http://schemas.microsoft.com/office/drawing/2014/main" id="{059A3861-BA8D-45E4-82EA-33FA7F432EC6}"/>
              </a:ext>
            </a:extLst>
          </p:cNvPr>
          <p:cNvSpPr>
            <a:spLocks noGrp="1" noChangeArrowheads="1"/>
          </p:cNvSpPr>
          <p:nvPr>
            <p:ph type="body" idx="4294967295"/>
          </p:nvPr>
        </p:nvSpPr>
        <p:spPr>
          <a:xfrm>
            <a:off x="0" y="1844675"/>
            <a:ext cx="8713788" cy="3024188"/>
          </a:xfrm>
        </p:spPr>
        <p:txBody>
          <a:bodyPr/>
          <a:lstStyle/>
          <a:p>
            <a:pPr algn="ctr" eaLnBrk="1" hangingPunct="1">
              <a:buFontTx/>
              <a:buNone/>
            </a:pPr>
            <a:r>
              <a:rPr lang="it-IT" altLang="it-IT" sz="2000" b="1"/>
              <a:t>Imatinib</a:t>
            </a:r>
          </a:p>
          <a:p>
            <a:pPr algn="ctr" eaLnBrk="1" hangingPunct="1">
              <a:buFontTx/>
              <a:buNone/>
            </a:pPr>
            <a:endParaRPr lang="it-IT" altLang="it-IT" sz="2000" b="1"/>
          </a:p>
          <a:p>
            <a:pPr algn="just" eaLnBrk="1" hangingPunct="1">
              <a:buFontTx/>
              <a:buNone/>
            </a:pPr>
            <a:r>
              <a:rPr lang="it-IT" altLang="it-IT" sz="2000"/>
              <a:t>Imatinib ha rivoluzionato il trattamento della leucemia mieloide cronica. Gli studi preclinici erano molto interessanti, ma i risultati dei </a:t>
            </a:r>
            <a:r>
              <a:rPr lang="it-IT" altLang="it-IT" sz="2000" i="1"/>
              <a:t>trials</a:t>
            </a:r>
            <a:r>
              <a:rPr lang="it-IT" altLang="it-IT" sz="2000"/>
              <a:t> clinici hanno superato di molto le aspettative, con una percentuale di risposta (</a:t>
            </a:r>
            <a:r>
              <a:rPr lang="it-IT" altLang="it-IT" sz="2000" i="1"/>
              <a:t>complete cytogenetic response</a:t>
            </a:r>
            <a:r>
              <a:rPr lang="it-IT" altLang="it-IT" sz="2000"/>
              <a:t>) in 40 % dei pazienti in cui il trattamento con interferone-</a:t>
            </a:r>
            <a:r>
              <a:rPr lang="it-IT" altLang="it-IT" sz="2000">
                <a:latin typeface="Symbol" panose="05050102010706020507" pitchFamily="18" charset="2"/>
              </a:rPr>
              <a:t>a</a:t>
            </a:r>
            <a:r>
              <a:rPr lang="it-IT" altLang="it-IT" sz="2000"/>
              <a:t> è fallito e in più dell'80 % dei pazienti con malattia di nuova diagnosi, un livello di efficacia che ha portato all'approvazione in tempi record.</a:t>
            </a:r>
          </a:p>
          <a:p>
            <a:pPr algn="r" eaLnBrk="1" hangingPunct="1">
              <a:buFontTx/>
              <a:buNone/>
            </a:pPr>
            <a:endParaRPr lang="it-IT" altLang="it-IT" sz="2000"/>
          </a:p>
        </p:txBody>
      </p:sp>
      <p:sp>
        <p:nvSpPr>
          <p:cNvPr id="56323" name="Rectangle 4">
            <a:extLst>
              <a:ext uri="{FF2B5EF4-FFF2-40B4-BE49-F238E27FC236}">
                <a16:creationId xmlns:a16="http://schemas.microsoft.com/office/drawing/2014/main" id="{D2DC8968-2F6D-42F6-B3C7-AD27FBA58A07}"/>
              </a:ext>
            </a:extLst>
          </p:cNvPr>
          <p:cNvSpPr>
            <a:spLocks noChangeArrowheads="1"/>
          </p:cNvSpPr>
          <p:nvPr/>
        </p:nvSpPr>
        <p:spPr bwMode="auto">
          <a:xfrm>
            <a:off x="7346950" y="6491288"/>
            <a:ext cx="3321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800"/>
              <a:t>Deininger M. et al., Blood 2005</a:t>
            </a:r>
            <a:endParaRPr lang="en-US" altLang="it-IT" sz="18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4">
            <a:extLst>
              <a:ext uri="{FF2B5EF4-FFF2-40B4-BE49-F238E27FC236}">
                <a16:creationId xmlns:a16="http://schemas.microsoft.com/office/drawing/2014/main" id="{4B9A1D61-9BFB-4252-9305-F59480B61F32}"/>
              </a:ext>
            </a:extLst>
          </p:cNvPr>
          <p:cNvSpPr txBox="1">
            <a:spLocks noChangeArrowheads="1"/>
          </p:cNvSpPr>
          <p:nvPr/>
        </p:nvSpPr>
        <p:spPr bwMode="auto">
          <a:xfrm>
            <a:off x="1992313" y="1"/>
            <a:ext cx="7993062" cy="22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800"/>
              <a:t>Imatinib</a:t>
            </a:r>
          </a:p>
          <a:p>
            <a:pPr algn="just" eaLnBrk="1" hangingPunct="1">
              <a:spcBef>
                <a:spcPct val="50000"/>
              </a:spcBef>
              <a:buFontTx/>
              <a:buNone/>
            </a:pPr>
            <a:r>
              <a:rPr lang="it-IT" altLang="it-IT" sz="1800"/>
              <a:t>E' un esempio di farmaco sintetizzato attraverso l'uso combinato di tecniche </a:t>
            </a:r>
            <a:r>
              <a:rPr lang="it-IT" altLang="it-IT" sz="1800" i="1"/>
              <a:t>high-throughput</a:t>
            </a:r>
            <a:r>
              <a:rPr lang="it-IT" altLang="it-IT" sz="1800"/>
              <a:t> di screening e della chimica farmaceutica.</a:t>
            </a:r>
          </a:p>
          <a:p>
            <a:pPr algn="just" eaLnBrk="1" hangingPunct="1">
              <a:spcBef>
                <a:spcPct val="50000"/>
              </a:spcBef>
              <a:buFontTx/>
              <a:buNone/>
            </a:pPr>
            <a:r>
              <a:rPr lang="it-IT" altLang="it-IT" sz="1800"/>
              <a:t>Il lead compound che ha portato alla sintesi dell'imatinib era un derivato della 2-fenilamminopirimidina (studiato come inibitore della protein kinasi C), che però presentava il limite di una bassa potenza e specificità, inibendo sia enzimi con funzione di serina/treonina chinasi che enzimi tirosina chinasi.</a:t>
            </a:r>
          </a:p>
        </p:txBody>
      </p:sp>
      <p:pic>
        <p:nvPicPr>
          <p:cNvPr id="58371" name="Picture 5">
            <a:extLst>
              <a:ext uri="{FF2B5EF4-FFF2-40B4-BE49-F238E27FC236}">
                <a16:creationId xmlns:a16="http://schemas.microsoft.com/office/drawing/2014/main" id="{44E6F497-2AF0-4141-A6C0-DFC91E6643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76" y="2420939"/>
            <a:ext cx="62722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Text Box 6">
            <a:extLst>
              <a:ext uri="{FF2B5EF4-FFF2-40B4-BE49-F238E27FC236}">
                <a16:creationId xmlns:a16="http://schemas.microsoft.com/office/drawing/2014/main" id="{07B4571D-F11D-40D1-9F9E-5FAD6ADA3B9A}"/>
              </a:ext>
            </a:extLst>
          </p:cNvPr>
          <p:cNvSpPr txBox="1">
            <a:spLocks noChangeArrowheads="1"/>
          </p:cNvSpPr>
          <p:nvPr/>
        </p:nvSpPr>
        <p:spPr bwMode="auto">
          <a:xfrm>
            <a:off x="7069138" y="6491288"/>
            <a:ext cx="35988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it-IT" altLang="it-IT" sz="1800"/>
              <a:t>Deiningar et al.,  Blood, 2006</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4">
            <a:extLst>
              <a:ext uri="{FF2B5EF4-FFF2-40B4-BE49-F238E27FC236}">
                <a16:creationId xmlns:a16="http://schemas.microsoft.com/office/drawing/2014/main" id="{658BBE47-F953-40B2-8AF9-A62962CA0CAF}"/>
              </a:ext>
            </a:extLst>
          </p:cNvPr>
          <p:cNvSpPr txBox="1">
            <a:spLocks noChangeArrowheads="1"/>
          </p:cNvSpPr>
          <p:nvPr/>
        </p:nvSpPr>
        <p:spPr bwMode="auto">
          <a:xfrm>
            <a:off x="1703389" y="404814"/>
            <a:ext cx="4175125" cy="393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1800"/>
              <a:t>Meccanismo d'azione</a:t>
            </a:r>
          </a:p>
          <a:p>
            <a:pPr algn="just" eaLnBrk="1" hangingPunct="1">
              <a:spcBef>
                <a:spcPct val="50000"/>
              </a:spcBef>
              <a:buFontTx/>
              <a:buNone/>
            </a:pPr>
            <a:r>
              <a:rPr lang="it-IT" altLang="it-IT" sz="1800"/>
              <a:t>Imatinib ha un'attività inibitoria nei confronti della proteina ABL e dei suoi derivati attivati v-ABL, BCR-ABL e EVT6-ABL. IC50 su queste proteine sono nel range 0.025 µM. L'attività su PDGFR è KIT è simile a questa. Al contrario, IC50 su per un grande numero di altre proteine ad attività tirosina e serina/treonina chinasi è almeno 100 volte più elevata = imatinib ha un altro grado di specificità.</a:t>
            </a:r>
          </a:p>
          <a:p>
            <a:pPr eaLnBrk="1" hangingPunct="1">
              <a:spcBef>
                <a:spcPct val="50000"/>
              </a:spcBef>
              <a:buFontTx/>
              <a:buNone/>
            </a:pPr>
            <a:endParaRPr lang="it-IT" altLang="it-IT" sz="1800"/>
          </a:p>
        </p:txBody>
      </p:sp>
      <p:pic>
        <p:nvPicPr>
          <p:cNvPr id="60419" name="Picture 5">
            <a:extLst>
              <a:ext uri="{FF2B5EF4-FFF2-40B4-BE49-F238E27FC236}">
                <a16:creationId xmlns:a16="http://schemas.microsoft.com/office/drawing/2014/main" id="{8979883C-6818-4FD0-86E8-5B941BDC0D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3339" y="765175"/>
            <a:ext cx="3800475"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6">
            <a:extLst>
              <a:ext uri="{FF2B5EF4-FFF2-40B4-BE49-F238E27FC236}">
                <a16:creationId xmlns:a16="http://schemas.microsoft.com/office/drawing/2014/main" id="{DFAEBFA9-9521-4081-9946-4B90E5D0CC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3339" y="127000"/>
            <a:ext cx="38766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7">
            <a:extLst>
              <a:ext uri="{FF2B5EF4-FFF2-40B4-BE49-F238E27FC236}">
                <a16:creationId xmlns:a16="http://schemas.microsoft.com/office/drawing/2014/main" id="{A1D220AE-2FDE-4C22-866F-87E1AD0317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3389" y="4652963"/>
            <a:ext cx="4421187"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Text Box 6">
            <a:extLst>
              <a:ext uri="{FF2B5EF4-FFF2-40B4-BE49-F238E27FC236}">
                <a16:creationId xmlns:a16="http://schemas.microsoft.com/office/drawing/2014/main" id="{9DA2CDFD-B8EA-4D34-9EA0-1B10CEE1C588}"/>
              </a:ext>
            </a:extLst>
          </p:cNvPr>
          <p:cNvSpPr txBox="1">
            <a:spLocks noChangeArrowheads="1"/>
          </p:cNvSpPr>
          <p:nvPr/>
        </p:nvSpPr>
        <p:spPr bwMode="auto">
          <a:xfrm>
            <a:off x="7069138" y="6491288"/>
            <a:ext cx="35988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it-IT" altLang="it-IT" sz="1800"/>
              <a:t>Deiningar et al.,  Blood, 2006</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74D90A74-BBE4-4418-BDD7-3872C8E08A47}"/>
              </a:ext>
            </a:extLst>
          </p:cNvPr>
          <p:cNvSpPr>
            <a:spLocks noGrp="1" noChangeArrowheads="1"/>
          </p:cNvSpPr>
          <p:nvPr>
            <p:ph type="title" idx="4294967295"/>
          </p:nvPr>
        </p:nvSpPr>
        <p:spPr>
          <a:xfrm>
            <a:off x="0" y="2852738"/>
            <a:ext cx="8229600" cy="1143000"/>
          </a:xfrm>
        </p:spPr>
        <p:txBody>
          <a:bodyPr/>
          <a:lstStyle/>
          <a:p>
            <a:pPr eaLnBrk="1" hangingPunct="1"/>
            <a:r>
              <a:rPr lang="it-IT" altLang="it-IT" sz="1800" b="1"/>
              <a:t>Imatinib (Glivec</a:t>
            </a:r>
            <a:r>
              <a:rPr lang="it-IT" altLang="it-IT" sz="1800" b="1">
                <a:solidFill>
                  <a:schemeClr val="accent2"/>
                </a:solidFill>
              </a:rPr>
              <a:t>®</a:t>
            </a:r>
            <a:r>
              <a:rPr lang="it-IT" altLang="it-IT" sz="1800" b="1"/>
              <a:t>)</a:t>
            </a:r>
            <a:br>
              <a:rPr lang="it-IT" altLang="it-IT" sz="1800" b="1"/>
            </a:br>
            <a:r>
              <a:rPr lang="it-IT" altLang="it-IT" sz="1800"/>
              <a:t>L'imatinib ha un ruolo nel trattamento di tumori in cui le chinasi ABL, KIT o PDGFR hanno un ruolo dominante nel mantenere la proliferazione del tumore.</a:t>
            </a:r>
            <a:br>
              <a:rPr lang="it-IT" altLang="it-IT" sz="1800"/>
            </a:br>
            <a:endParaRPr lang="it-IT" altLang="it-IT"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a:extLst>
              <a:ext uri="{FF2B5EF4-FFF2-40B4-BE49-F238E27FC236}">
                <a16:creationId xmlns:a16="http://schemas.microsoft.com/office/drawing/2014/main" id="{F10302D0-D10B-418B-95F2-19113FB70A44}"/>
              </a:ext>
            </a:extLst>
          </p:cNvPr>
          <p:cNvSpPr txBox="1">
            <a:spLocks noChangeArrowheads="1"/>
          </p:cNvSpPr>
          <p:nvPr/>
        </p:nvSpPr>
        <p:spPr bwMode="auto">
          <a:xfrm>
            <a:off x="1524000" y="0"/>
            <a:ext cx="9144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800"/>
              <a:t>Approccio </a:t>
            </a:r>
            <a:r>
              <a:rPr lang="it-IT" altLang="it-IT" sz="1800">
                <a:solidFill>
                  <a:srgbClr val="FF0000"/>
                </a:solidFill>
              </a:rPr>
              <a:t>high-throughput</a:t>
            </a:r>
            <a:r>
              <a:rPr lang="it-IT" altLang="it-IT" sz="1800"/>
              <a:t> alla scoperta di farmaci diretti </a:t>
            </a:r>
          </a:p>
          <a:p>
            <a:pPr algn="ctr" eaLnBrk="1" hangingPunct="1">
              <a:spcBef>
                <a:spcPct val="50000"/>
              </a:spcBef>
              <a:buFontTx/>
              <a:buNone/>
            </a:pPr>
            <a:r>
              <a:rPr lang="it-IT" altLang="it-IT" sz="1800"/>
              <a:t>verso determinati bersagli molecolari</a:t>
            </a:r>
          </a:p>
          <a:p>
            <a:pPr algn="ctr" eaLnBrk="1" hangingPunct="1">
              <a:spcBef>
                <a:spcPct val="50000"/>
              </a:spcBef>
              <a:buFontTx/>
              <a:buNone/>
            </a:pPr>
            <a:endParaRPr lang="it-IT" altLang="it-IT" sz="1800"/>
          </a:p>
          <a:p>
            <a:pPr algn="just" eaLnBrk="1" hangingPunct="1">
              <a:spcBef>
                <a:spcPct val="50000"/>
              </a:spcBef>
              <a:buFontTx/>
              <a:buNone/>
            </a:pPr>
            <a:r>
              <a:rPr lang="it-IT" altLang="it-IT" sz="1800"/>
              <a:t>- Enzima o recettore di interesse, implicato nella fisiologia o patologia viene isolato e caratterizzato ed il gene clonato.</a:t>
            </a:r>
          </a:p>
          <a:p>
            <a:pPr algn="just" eaLnBrk="1" hangingPunct="1">
              <a:spcBef>
                <a:spcPct val="50000"/>
              </a:spcBef>
              <a:buFontTx/>
              <a:buNone/>
            </a:pPr>
            <a:r>
              <a:rPr lang="it-IT" altLang="it-IT" sz="1800"/>
              <a:t>- Il gene viene espresso in un opportuno sistema utilizzando il DNA ricombinante, per confermare l'attività e per studiare in maniera approfondita la proteina.</a:t>
            </a:r>
          </a:p>
          <a:p>
            <a:pPr algn="just" eaLnBrk="1" hangingPunct="1">
              <a:spcBef>
                <a:spcPct val="50000"/>
              </a:spcBef>
              <a:buFontTx/>
              <a:buNone/>
            </a:pPr>
            <a:r>
              <a:rPr lang="it-IT" altLang="it-IT" sz="1800"/>
              <a:t>- La proteina ricombinante espressa è utilizzata nell'implementazione di uno screening di composti "</a:t>
            </a:r>
            <a:r>
              <a:rPr lang="it-IT" altLang="it-IT" sz="1800" i="1"/>
              <a:t>high throughput</a:t>
            </a:r>
            <a:r>
              <a:rPr lang="it-IT" altLang="it-IT" sz="1800"/>
              <a:t>" per modificarne l'attività </a:t>
            </a:r>
            <a:r>
              <a:rPr lang="it-IT" altLang="it-IT" sz="1800" i="1"/>
              <a:t>in vivo</a:t>
            </a:r>
            <a:r>
              <a:rPr lang="it-IT" altLang="it-IT" sz="1800"/>
              <a:t>, per esempio inibitori.</a:t>
            </a:r>
          </a:p>
          <a:p>
            <a:pPr algn="just" eaLnBrk="1" hangingPunct="1">
              <a:spcBef>
                <a:spcPct val="50000"/>
              </a:spcBef>
              <a:buFontTx/>
              <a:buChar char="-"/>
            </a:pPr>
            <a:r>
              <a:rPr lang="it-IT" altLang="it-IT" sz="1800"/>
              <a:t>Molti di questi processi sono attualmente automatizzati utilizzando tecnologie robotiche che forniscono precisione, efficienza e riproducibilità nelle analisi.</a:t>
            </a:r>
          </a:p>
          <a:p>
            <a:pPr algn="just" eaLnBrk="1" hangingPunct="1">
              <a:spcBef>
                <a:spcPct val="50000"/>
              </a:spcBef>
              <a:buFontTx/>
              <a:buChar char="-"/>
            </a:pPr>
            <a:endParaRPr lang="it-IT" altLang="it-IT" sz="1800"/>
          </a:p>
          <a:p>
            <a:pPr algn="just" eaLnBrk="1" hangingPunct="1">
              <a:spcBef>
                <a:spcPct val="50000"/>
              </a:spcBef>
              <a:buFontTx/>
              <a:buChar char="-"/>
            </a:pPr>
            <a:endParaRPr lang="it-IT" altLang="it-IT" sz="1800"/>
          </a:p>
          <a:p>
            <a:pPr algn="just" eaLnBrk="1" hangingPunct="1">
              <a:spcBef>
                <a:spcPct val="50000"/>
              </a:spcBef>
              <a:buFontTx/>
              <a:buChar char="-"/>
            </a:pPr>
            <a:endParaRPr lang="it-IT" altLang="it-IT" sz="1800"/>
          </a:p>
          <a:p>
            <a:pPr algn="r" eaLnBrk="1" hangingPunct="1">
              <a:spcBef>
                <a:spcPct val="50000"/>
              </a:spcBef>
              <a:buFontTx/>
              <a:buNone/>
            </a:pPr>
            <a:endParaRPr lang="it-IT" altLang="it-IT" sz="1800"/>
          </a:p>
          <a:p>
            <a:pPr algn="r" eaLnBrk="1" hangingPunct="1">
              <a:spcBef>
                <a:spcPct val="50000"/>
              </a:spcBef>
              <a:buFontTx/>
              <a:buNone/>
            </a:pPr>
            <a:endParaRPr lang="it-IT" altLang="it-IT" sz="1800"/>
          </a:p>
          <a:p>
            <a:pPr algn="r" eaLnBrk="1" hangingPunct="1">
              <a:spcBef>
                <a:spcPct val="50000"/>
              </a:spcBef>
              <a:buFontTx/>
              <a:buNone/>
            </a:pPr>
            <a:endParaRPr lang="it-IT" altLang="it-IT" sz="1800"/>
          </a:p>
          <a:p>
            <a:pPr algn="r" eaLnBrk="1" hangingPunct="1">
              <a:spcBef>
                <a:spcPct val="50000"/>
              </a:spcBef>
              <a:buFontTx/>
              <a:buNone/>
            </a:pPr>
            <a:r>
              <a:rPr lang="it-IT" altLang="it-IT" sz="1800"/>
              <a:t>(da Goodman &amp; Gilman, Le basi farmacologiche della terapia)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a:extLst>
              <a:ext uri="{FF2B5EF4-FFF2-40B4-BE49-F238E27FC236}">
                <a16:creationId xmlns:a16="http://schemas.microsoft.com/office/drawing/2014/main" id="{4297BF1D-8A89-477D-B355-594B155B194E}"/>
              </a:ext>
            </a:extLst>
          </p:cNvPr>
          <p:cNvSpPr txBox="1">
            <a:spLocks noChangeArrowheads="1"/>
          </p:cNvSpPr>
          <p:nvPr/>
        </p:nvSpPr>
        <p:spPr bwMode="auto">
          <a:xfrm>
            <a:off x="1809750" y="214314"/>
            <a:ext cx="864235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800"/>
              <a:t>Inibizione/modulazione di bersagli molecolari e’ particolarmente utile nella terapia dei tumori</a:t>
            </a:r>
          </a:p>
          <a:p>
            <a:pPr algn="just" eaLnBrk="1" hangingPunct="1">
              <a:spcBef>
                <a:spcPct val="50000"/>
              </a:spcBef>
              <a:buFontTx/>
              <a:buNone/>
            </a:pPr>
            <a:endParaRPr lang="it-IT" altLang="it-IT" sz="1800"/>
          </a:p>
          <a:p>
            <a:pPr algn="just" eaLnBrk="1" hangingPunct="1">
              <a:spcBef>
                <a:spcPct val="50000"/>
              </a:spcBef>
              <a:buFontTx/>
              <a:buNone/>
            </a:pPr>
            <a:r>
              <a:rPr lang="it-IT" altLang="it-IT" sz="1800"/>
              <a:t>Le neoplasie umane sono la conseguenza dell’accumulo di alterazioni genetiche a livello cellulare che risultano in un’alterata proliferazione; si presentano come una malattia complessa in cui ogni tumore contiene diverse anomalie genetiche ed epigenetiche.</a:t>
            </a:r>
          </a:p>
          <a:p>
            <a:pPr algn="just" eaLnBrk="1" hangingPunct="1">
              <a:spcBef>
                <a:spcPct val="50000"/>
              </a:spcBef>
              <a:buFontTx/>
              <a:buNone/>
            </a:pPr>
            <a:r>
              <a:rPr lang="it-IT" altLang="it-IT" sz="1800"/>
              <a:t>Tuttavia la crescita di alcune cellula tumorali puo’ essere bloccata dall’inattivazione di un singolo gene = “oncogene addiction”.</a:t>
            </a:r>
          </a:p>
          <a:p>
            <a:pPr algn="just" eaLnBrk="1" hangingPunct="1">
              <a:spcBef>
                <a:spcPct val="50000"/>
              </a:spcBef>
              <a:buFontTx/>
              <a:buNone/>
            </a:pPr>
            <a:r>
              <a:rPr lang="it-IT" altLang="it-IT" sz="1800"/>
              <a:t>Uno dei primi esempi (anni ‘70) di terapia mirata ad interferire con aberrazzioni molecolari specifice di un tumore e’ il tamoxifene (antiestrogeno), utilizzato nel trattamento di alcune forme di tumore del seno. </a:t>
            </a:r>
          </a:p>
        </p:txBody>
      </p:sp>
      <p:pic>
        <p:nvPicPr>
          <p:cNvPr id="5123" name="Picture 2" descr="File:Tamoxifen Structural Formulae.png">
            <a:extLst>
              <a:ext uri="{FF2B5EF4-FFF2-40B4-BE49-F238E27FC236}">
                <a16:creationId xmlns:a16="http://schemas.microsoft.com/office/drawing/2014/main" id="{AAECDE22-426A-42B0-8A2E-5F394352A3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439" y="4214813"/>
            <a:ext cx="3082925" cy="179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Box 6">
            <a:extLst>
              <a:ext uri="{FF2B5EF4-FFF2-40B4-BE49-F238E27FC236}">
                <a16:creationId xmlns:a16="http://schemas.microsoft.com/office/drawing/2014/main" id="{E66F1D79-A9E4-4298-AFAA-E463DACE1F04}"/>
              </a:ext>
            </a:extLst>
          </p:cNvPr>
          <p:cNvSpPr txBox="1">
            <a:spLocks noChangeArrowheads="1"/>
          </p:cNvSpPr>
          <p:nvPr/>
        </p:nvSpPr>
        <p:spPr bwMode="auto">
          <a:xfrm>
            <a:off x="3024188" y="6072188"/>
            <a:ext cx="2214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2400">
                <a:solidFill>
                  <a:schemeClr val="accent2"/>
                </a:solidFill>
              </a:rPr>
              <a:t>Tamoxifene</a:t>
            </a:r>
          </a:p>
        </p:txBody>
      </p:sp>
      <p:sp>
        <p:nvSpPr>
          <p:cNvPr id="5125" name="TextBox 7">
            <a:extLst>
              <a:ext uri="{FF2B5EF4-FFF2-40B4-BE49-F238E27FC236}">
                <a16:creationId xmlns:a16="http://schemas.microsoft.com/office/drawing/2014/main" id="{598E836B-916B-4F11-B3C7-81FC9F274CE4}"/>
              </a:ext>
            </a:extLst>
          </p:cNvPr>
          <p:cNvSpPr txBox="1">
            <a:spLocks noChangeArrowheads="1"/>
          </p:cNvSpPr>
          <p:nvPr/>
        </p:nvSpPr>
        <p:spPr bwMode="auto">
          <a:xfrm>
            <a:off x="4024314" y="6488114"/>
            <a:ext cx="6643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it-IT" sz="1800">
                <a:solidFill>
                  <a:schemeClr val="accent2"/>
                </a:solidFill>
              </a:rPr>
              <a:t>Stegmeier F. et al., </a:t>
            </a:r>
            <a:r>
              <a:rPr lang="en-US" altLang="it-IT" sz="1800" i="1">
                <a:solidFill>
                  <a:schemeClr val="accent2"/>
                </a:solidFill>
              </a:rPr>
              <a:t>Clin Pharm Ther </a:t>
            </a:r>
            <a:r>
              <a:rPr lang="en-US" altLang="it-IT" sz="1800">
                <a:solidFill>
                  <a:schemeClr val="accent2"/>
                </a:solidFill>
              </a:rPr>
              <a:t>2010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A3D384B8-219A-4A31-A27F-DD6C6CAC8A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3089" y="995364"/>
            <a:ext cx="8505825"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4">
            <a:extLst>
              <a:ext uri="{FF2B5EF4-FFF2-40B4-BE49-F238E27FC236}">
                <a16:creationId xmlns:a16="http://schemas.microsoft.com/office/drawing/2014/main" id="{17710905-9924-4C29-82EE-EB0F7BC0357B}"/>
              </a:ext>
            </a:extLst>
          </p:cNvPr>
          <p:cNvSpPr txBox="1">
            <a:spLocks noChangeArrowheads="1"/>
          </p:cNvSpPr>
          <p:nvPr/>
        </p:nvSpPr>
        <p:spPr bwMode="auto">
          <a:xfrm>
            <a:off x="4024314" y="6488114"/>
            <a:ext cx="6643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it-IT" sz="1800">
                <a:solidFill>
                  <a:schemeClr val="accent2"/>
                </a:solidFill>
              </a:rPr>
              <a:t>Stegmeier F. et al., </a:t>
            </a:r>
            <a:r>
              <a:rPr lang="en-US" altLang="it-IT" sz="1800" i="1">
                <a:solidFill>
                  <a:schemeClr val="accent2"/>
                </a:solidFill>
              </a:rPr>
              <a:t>Clin Pharm Ther </a:t>
            </a:r>
            <a:r>
              <a:rPr lang="en-US" altLang="it-IT" sz="1800">
                <a:solidFill>
                  <a:schemeClr val="accent2"/>
                </a:solidFill>
              </a:rPr>
              <a:t>2010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id="{3C5D7431-0F86-4AEC-924A-3C5A352BF3FA}"/>
              </a:ext>
            </a:extLst>
          </p:cNvPr>
          <p:cNvSpPr txBox="1">
            <a:spLocks noChangeArrowheads="1"/>
          </p:cNvSpPr>
          <p:nvPr/>
        </p:nvSpPr>
        <p:spPr bwMode="auto">
          <a:xfrm>
            <a:off x="2063751" y="260351"/>
            <a:ext cx="7993063"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800"/>
              <a:t>Imatinib</a:t>
            </a:r>
          </a:p>
          <a:p>
            <a:pPr algn="just" eaLnBrk="1" hangingPunct="1">
              <a:spcBef>
                <a:spcPct val="50000"/>
              </a:spcBef>
              <a:buFontTx/>
              <a:buNone/>
            </a:pPr>
            <a:r>
              <a:rPr lang="it-IT" altLang="it-IT" sz="1800"/>
              <a:t>E' un derivato della 2-fenil-amminopirimidina che funziona come inibitore specifico di enzimi con funzione tirosina chinasica.</a:t>
            </a:r>
          </a:p>
          <a:p>
            <a:pPr algn="just" eaLnBrk="1" hangingPunct="1">
              <a:spcBef>
                <a:spcPct val="50000"/>
              </a:spcBef>
              <a:buFontTx/>
              <a:buNone/>
            </a:pPr>
            <a:r>
              <a:rPr lang="it-IT" altLang="it-IT" sz="1800"/>
              <a:t>E' il primo membro di una famiglia di composti ad azione antitumorale che hanno come bersaglio particolari pathways di trasduzione del segnale e non una maggiore replicazione.</a:t>
            </a:r>
          </a:p>
        </p:txBody>
      </p:sp>
      <p:pic>
        <p:nvPicPr>
          <p:cNvPr id="7171" name="Picture 3">
            <a:extLst>
              <a:ext uri="{FF2B5EF4-FFF2-40B4-BE49-F238E27FC236}">
                <a16:creationId xmlns:a16="http://schemas.microsoft.com/office/drawing/2014/main" id="{A5CF8992-437E-4B5E-AE02-45609A4DBA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776" y="2492376"/>
            <a:ext cx="3889375"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4">
            <a:extLst>
              <a:ext uri="{FF2B5EF4-FFF2-40B4-BE49-F238E27FC236}">
                <a16:creationId xmlns:a16="http://schemas.microsoft.com/office/drawing/2014/main" id="{D7B27FD3-D685-4B78-AD5D-BA6B4B809C07}"/>
              </a:ext>
            </a:extLst>
          </p:cNvPr>
          <p:cNvSpPr txBox="1">
            <a:spLocks noChangeArrowheads="1"/>
          </p:cNvSpPr>
          <p:nvPr/>
        </p:nvSpPr>
        <p:spPr bwMode="auto">
          <a:xfrm>
            <a:off x="2351088" y="5516564"/>
            <a:ext cx="7848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1200"/>
              <a:t>4-[(4-metil-1-piperazinil)metil]-N-[4-metil-3-[[4-(3-piridinil)-2-pirimidinil] ammino] fenil] benzamide metansolfato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040175AB-3398-4738-B31B-3F65FB8A538D}"/>
              </a:ext>
            </a:extLst>
          </p:cNvPr>
          <p:cNvSpPr>
            <a:spLocks noGrp="1"/>
          </p:cNvSpPr>
          <p:nvPr>
            <p:ph type="title" idx="4294967295"/>
          </p:nvPr>
        </p:nvSpPr>
        <p:spPr>
          <a:xfrm>
            <a:off x="0" y="0"/>
            <a:ext cx="9144000" cy="1143000"/>
          </a:xfrm>
        </p:spPr>
        <p:txBody>
          <a:bodyPr/>
          <a:lstStyle/>
          <a:p>
            <a:pPr eaLnBrk="1" hangingPunct="1">
              <a:spcBef>
                <a:spcPct val="50000"/>
              </a:spcBef>
            </a:pPr>
            <a:r>
              <a:rPr lang="it-IT" altLang="it-IT" sz="1800" b="1"/>
              <a:t>Approccio high-throughput alla scoperta di farmaci </a:t>
            </a:r>
            <a:br>
              <a:rPr lang="it-IT" altLang="it-IT" sz="1800" b="1"/>
            </a:br>
            <a:r>
              <a:rPr lang="it-IT" altLang="it-IT" sz="1800" b="1"/>
              <a:t>(identification di “lead compounds”)</a:t>
            </a:r>
          </a:p>
        </p:txBody>
      </p:sp>
      <p:sp>
        <p:nvSpPr>
          <p:cNvPr id="3" name="Rectangle 7">
            <a:extLst>
              <a:ext uri="{FF2B5EF4-FFF2-40B4-BE49-F238E27FC236}">
                <a16:creationId xmlns:a16="http://schemas.microsoft.com/office/drawing/2014/main" id="{C6153B7A-ADA9-45F9-9901-4684576CE21F}"/>
              </a:ext>
            </a:extLst>
          </p:cNvPr>
          <p:cNvSpPr>
            <a:spLocks noChangeArrowheads="1"/>
          </p:cNvSpPr>
          <p:nvPr/>
        </p:nvSpPr>
        <p:spPr bwMode="auto">
          <a:xfrm>
            <a:off x="4738688" y="1714500"/>
            <a:ext cx="1638300" cy="762000"/>
          </a:xfrm>
          <a:prstGeom prst="rect">
            <a:avLst/>
          </a:prstGeom>
          <a:solidFill>
            <a:schemeClr val="tx1"/>
          </a:solidFill>
          <a:ln w="31750"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1800">
                <a:solidFill>
                  <a:schemeClr val="bg1"/>
                </a:solidFill>
              </a:rPr>
              <a:t>Assay</a:t>
            </a:r>
          </a:p>
          <a:p>
            <a:pPr eaLnBrk="1" hangingPunct="1">
              <a:spcBef>
                <a:spcPct val="0"/>
              </a:spcBef>
              <a:buFontTx/>
              <a:buNone/>
            </a:pPr>
            <a:r>
              <a:rPr lang="en-US" altLang="it-IT" sz="1800">
                <a:solidFill>
                  <a:schemeClr val="bg1"/>
                </a:solidFill>
              </a:rPr>
              <a:t>Development</a:t>
            </a:r>
          </a:p>
        </p:txBody>
      </p:sp>
      <p:sp>
        <p:nvSpPr>
          <p:cNvPr id="9220" name="Rectangle 9">
            <a:extLst>
              <a:ext uri="{FF2B5EF4-FFF2-40B4-BE49-F238E27FC236}">
                <a16:creationId xmlns:a16="http://schemas.microsoft.com/office/drawing/2014/main" id="{501091C1-F299-4EAA-8AFB-4D53526D5834}"/>
              </a:ext>
            </a:extLst>
          </p:cNvPr>
          <p:cNvSpPr>
            <a:spLocks noChangeArrowheads="1"/>
          </p:cNvSpPr>
          <p:nvPr/>
        </p:nvSpPr>
        <p:spPr bwMode="auto">
          <a:xfrm>
            <a:off x="1666875" y="3143250"/>
            <a:ext cx="2000250" cy="838200"/>
          </a:xfrm>
          <a:prstGeom prst="rect">
            <a:avLst/>
          </a:prstGeom>
          <a:gradFill rotWithShape="1">
            <a:gsLst>
              <a:gs pos="0">
                <a:srgbClr val="20166E"/>
              </a:gs>
              <a:gs pos="50000">
                <a:srgbClr val="462FED"/>
              </a:gs>
              <a:gs pos="100000">
                <a:srgbClr val="20166E"/>
              </a:gs>
            </a:gsLst>
            <a:lin ang="5400000" scaled="1"/>
          </a:gradFill>
          <a:ln w="31750"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800">
                <a:solidFill>
                  <a:schemeClr val="bg1"/>
                </a:solidFill>
              </a:rPr>
              <a:t>Compound</a:t>
            </a:r>
          </a:p>
          <a:p>
            <a:pPr algn="ctr" eaLnBrk="1" hangingPunct="1">
              <a:spcBef>
                <a:spcPct val="0"/>
              </a:spcBef>
              <a:buFontTx/>
              <a:buNone/>
            </a:pPr>
            <a:r>
              <a:rPr lang="en-US" altLang="it-IT" sz="1800">
                <a:solidFill>
                  <a:schemeClr val="bg1"/>
                </a:solidFill>
              </a:rPr>
              <a:t>Registration and</a:t>
            </a:r>
          </a:p>
          <a:p>
            <a:pPr algn="ctr" eaLnBrk="1" hangingPunct="1">
              <a:spcBef>
                <a:spcPct val="0"/>
              </a:spcBef>
              <a:buFontTx/>
              <a:buNone/>
            </a:pPr>
            <a:r>
              <a:rPr lang="en-US" altLang="it-IT" sz="1800">
                <a:solidFill>
                  <a:schemeClr val="bg1"/>
                </a:solidFill>
              </a:rPr>
              <a:t>Reformatting</a:t>
            </a:r>
          </a:p>
        </p:txBody>
      </p:sp>
      <p:sp>
        <p:nvSpPr>
          <p:cNvPr id="9221" name="Rectangle 14">
            <a:extLst>
              <a:ext uri="{FF2B5EF4-FFF2-40B4-BE49-F238E27FC236}">
                <a16:creationId xmlns:a16="http://schemas.microsoft.com/office/drawing/2014/main" id="{2061F6A9-A2A9-4B29-88C6-181548541925}"/>
              </a:ext>
            </a:extLst>
          </p:cNvPr>
          <p:cNvSpPr>
            <a:spLocks noChangeArrowheads="1"/>
          </p:cNvSpPr>
          <p:nvPr/>
        </p:nvSpPr>
        <p:spPr bwMode="auto">
          <a:xfrm>
            <a:off x="4381500" y="3143250"/>
            <a:ext cx="2071688" cy="838200"/>
          </a:xfrm>
          <a:prstGeom prst="rect">
            <a:avLst/>
          </a:prstGeom>
          <a:gradFill rotWithShape="1">
            <a:gsLst>
              <a:gs pos="0">
                <a:srgbClr val="20166E"/>
              </a:gs>
              <a:gs pos="50000">
                <a:srgbClr val="462FED"/>
              </a:gs>
              <a:gs pos="100000">
                <a:srgbClr val="20166E"/>
              </a:gs>
            </a:gsLst>
            <a:lin ang="5400000" scaled="1"/>
          </a:gradFill>
          <a:ln w="31750"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800">
                <a:solidFill>
                  <a:schemeClr val="bg1"/>
                </a:solidFill>
              </a:rPr>
              <a:t>High-throughput</a:t>
            </a:r>
          </a:p>
          <a:p>
            <a:pPr algn="ctr" eaLnBrk="1" hangingPunct="1">
              <a:spcBef>
                <a:spcPct val="0"/>
              </a:spcBef>
              <a:buFontTx/>
              <a:buNone/>
            </a:pPr>
            <a:r>
              <a:rPr lang="en-US" altLang="it-IT" sz="1800">
                <a:solidFill>
                  <a:schemeClr val="bg1"/>
                </a:solidFill>
              </a:rPr>
              <a:t>Screening</a:t>
            </a:r>
          </a:p>
        </p:txBody>
      </p:sp>
      <p:sp>
        <p:nvSpPr>
          <p:cNvPr id="9222" name="Rectangle 15">
            <a:extLst>
              <a:ext uri="{FF2B5EF4-FFF2-40B4-BE49-F238E27FC236}">
                <a16:creationId xmlns:a16="http://schemas.microsoft.com/office/drawing/2014/main" id="{00E6D694-7154-4A61-BDD6-D76EF1E886CD}"/>
              </a:ext>
            </a:extLst>
          </p:cNvPr>
          <p:cNvSpPr>
            <a:spLocks noChangeArrowheads="1"/>
          </p:cNvSpPr>
          <p:nvPr/>
        </p:nvSpPr>
        <p:spPr bwMode="auto">
          <a:xfrm>
            <a:off x="7167564" y="3143250"/>
            <a:ext cx="1857375" cy="838200"/>
          </a:xfrm>
          <a:prstGeom prst="rect">
            <a:avLst/>
          </a:prstGeom>
          <a:gradFill rotWithShape="1">
            <a:gsLst>
              <a:gs pos="0">
                <a:srgbClr val="20166E"/>
              </a:gs>
              <a:gs pos="50000">
                <a:srgbClr val="462FED"/>
              </a:gs>
              <a:gs pos="100000">
                <a:srgbClr val="20166E"/>
              </a:gs>
            </a:gsLst>
            <a:lin ang="5400000" scaled="1"/>
          </a:gradFill>
          <a:ln w="31750"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800">
                <a:solidFill>
                  <a:schemeClr val="bg1"/>
                </a:solidFill>
              </a:rPr>
              <a:t>Dose-Response</a:t>
            </a:r>
          </a:p>
          <a:p>
            <a:pPr algn="ctr" eaLnBrk="1" hangingPunct="1">
              <a:spcBef>
                <a:spcPct val="0"/>
              </a:spcBef>
              <a:buFontTx/>
              <a:buNone/>
            </a:pPr>
            <a:r>
              <a:rPr lang="en-US" altLang="it-IT" sz="1800">
                <a:solidFill>
                  <a:schemeClr val="bg1"/>
                </a:solidFill>
              </a:rPr>
              <a:t>Confirmation</a:t>
            </a:r>
          </a:p>
        </p:txBody>
      </p:sp>
      <p:sp>
        <p:nvSpPr>
          <p:cNvPr id="9223" name="Rectangle 16">
            <a:extLst>
              <a:ext uri="{FF2B5EF4-FFF2-40B4-BE49-F238E27FC236}">
                <a16:creationId xmlns:a16="http://schemas.microsoft.com/office/drawing/2014/main" id="{4733FD41-1BF7-4DC4-AF10-EA19813777FB}"/>
              </a:ext>
            </a:extLst>
          </p:cNvPr>
          <p:cNvSpPr>
            <a:spLocks noChangeArrowheads="1"/>
          </p:cNvSpPr>
          <p:nvPr/>
        </p:nvSpPr>
        <p:spPr bwMode="auto">
          <a:xfrm>
            <a:off x="7019925" y="4633913"/>
            <a:ext cx="1524000" cy="838200"/>
          </a:xfrm>
          <a:prstGeom prst="rect">
            <a:avLst/>
          </a:prstGeom>
          <a:gradFill rotWithShape="1">
            <a:gsLst>
              <a:gs pos="0">
                <a:srgbClr val="20166E"/>
              </a:gs>
              <a:gs pos="50000">
                <a:srgbClr val="462FED"/>
              </a:gs>
              <a:gs pos="100000">
                <a:srgbClr val="20166E"/>
              </a:gs>
            </a:gsLst>
            <a:lin ang="5400000" scaled="1"/>
          </a:gradFill>
          <a:ln w="31750"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800">
                <a:solidFill>
                  <a:schemeClr val="bg1"/>
                </a:solidFill>
              </a:rPr>
              <a:t>Scaffold</a:t>
            </a:r>
          </a:p>
          <a:p>
            <a:pPr algn="ctr" eaLnBrk="1" hangingPunct="1">
              <a:spcBef>
                <a:spcPct val="0"/>
              </a:spcBef>
              <a:buFontTx/>
              <a:buNone/>
            </a:pPr>
            <a:r>
              <a:rPr lang="en-US" altLang="it-IT" sz="1800">
                <a:solidFill>
                  <a:schemeClr val="bg1"/>
                </a:solidFill>
              </a:rPr>
              <a:t>Prioritization</a:t>
            </a:r>
          </a:p>
        </p:txBody>
      </p:sp>
      <p:sp>
        <p:nvSpPr>
          <p:cNvPr id="9224" name="Rectangle 17">
            <a:extLst>
              <a:ext uri="{FF2B5EF4-FFF2-40B4-BE49-F238E27FC236}">
                <a16:creationId xmlns:a16="http://schemas.microsoft.com/office/drawing/2014/main" id="{03305678-C581-4E32-9553-F8740F7A1CD3}"/>
              </a:ext>
            </a:extLst>
          </p:cNvPr>
          <p:cNvSpPr>
            <a:spLocks noChangeArrowheads="1"/>
          </p:cNvSpPr>
          <p:nvPr/>
        </p:nvSpPr>
        <p:spPr bwMode="auto">
          <a:xfrm>
            <a:off x="4810125" y="4633913"/>
            <a:ext cx="1524000" cy="838200"/>
          </a:xfrm>
          <a:prstGeom prst="rect">
            <a:avLst/>
          </a:prstGeom>
          <a:gradFill rotWithShape="1">
            <a:gsLst>
              <a:gs pos="0">
                <a:srgbClr val="20166E"/>
              </a:gs>
              <a:gs pos="50000">
                <a:srgbClr val="462FED"/>
              </a:gs>
              <a:gs pos="100000">
                <a:srgbClr val="20166E"/>
              </a:gs>
            </a:gsLst>
            <a:lin ang="5400000" scaled="1"/>
          </a:gradFill>
          <a:ln w="31750"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800">
                <a:solidFill>
                  <a:schemeClr val="bg1"/>
                </a:solidFill>
              </a:rPr>
              <a:t>Library</a:t>
            </a:r>
          </a:p>
          <a:p>
            <a:pPr algn="ctr" eaLnBrk="1" hangingPunct="1">
              <a:spcBef>
                <a:spcPct val="0"/>
              </a:spcBef>
              <a:buFontTx/>
              <a:buNone/>
            </a:pPr>
            <a:r>
              <a:rPr lang="en-US" altLang="it-IT" sz="1800">
                <a:solidFill>
                  <a:schemeClr val="bg1"/>
                </a:solidFill>
              </a:rPr>
              <a:t>Synthesis and</a:t>
            </a:r>
          </a:p>
          <a:p>
            <a:pPr algn="ctr" eaLnBrk="1" hangingPunct="1">
              <a:spcBef>
                <a:spcPct val="0"/>
              </a:spcBef>
              <a:buFontTx/>
              <a:buNone/>
            </a:pPr>
            <a:r>
              <a:rPr lang="en-US" altLang="it-IT" sz="1800">
                <a:solidFill>
                  <a:schemeClr val="bg1"/>
                </a:solidFill>
              </a:rPr>
              <a:t>Purification</a:t>
            </a:r>
          </a:p>
        </p:txBody>
      </p:sp>
      <p:sp>
        <p:nvSpPr>
          <p:cNvPr id="9225" name="AutoShape 18">
            <a:extLst>
              <a:ext uri="{FF2B5EF4-FFF2-40B4-BE49-F238E27FC236}">
                <a16:creationId xmlns:a16="http://schemas.microsoft.com/office/drawing/2014/main" id="{F82BD789-D761-4BA2-9DE2-D5214FF07F12}"/>
              </a:ext>
            </a:extLst>
          </p:cNvPr>
          <p:cNvSpPr>
            <a:spLocks noChangeArrowheads="1"/>
          </p:cNvSpPr>
          <p:nvPr/>
        </p:nvSpPr>
        <p:spPr bwMode="auto">
          <a:xfrm>
            <a:off x="3810001" y="3286125"/>
            <a:ext cx="519113" cy="609600"/>
          </a:xfrm>
          <a:prstGeom prst="rightArrow">
            <a:avLst>
              <a:gd name="adj1" fmla="val 50000"/>
              <a:gd name="adj2" fmla="val 25000"/>
            </a:avLst>
          </a:prstGeom>
          <a:solidFill>
            <a:srgbClr val="FFFF00"/>
          </a:solidFill>
          <a:ln w="31750" algn="ctr">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400">
              <a:solidFill>
                <a:schemeClr val="accent2"/>
              </a:solidFill>
            </a:endParaRPr>
          </a:p>
        </p:txBody>
      </p:sp>
      <p:sp>
        <p:nvSpPr>
          <p:cNvPr id="9226" name="AutoShape 19">
            <a:extLst>
              <a:ext uri="{FF2B5EF4-FFF2-40B4-BE49-F238E27FC236}">
                <a16:creationId xmlns:a16="http://schemas.microsoft.com/office/drawing/2014/main" id="{BE8B9B23-E3F8-49AA-A84A-98D0AB2AE38E}"/>
              </a:ext>
            </a:extLst>
          </p:cNvPr>
          <p:cNvSpPr>
            <a:spLocks noChangeArrowheads="1"/>
          </p:cNvSpPr>
          <p:nvPr/>
        </p:nvSpPr>
        <p:spPr bwMode="auto">
          <a:xfrm>
            <a:off x="6562725" y="3262313"/>
            <a:ext cx="304800" cy="609600"/>
          </a:xfrm>
          <a:prstGeom prst="rightArrow">
            <a:avLst>
              <a:gd name="adj1" fmla="val 50000"/>
              <a:gd name="adj2" fmla="val 25000"/>
            </a:avLst>
          </a:prstGeom>
          <a:solidFill>
            <a:schemeClr val="bg1"/>
          </a:solidFill>
          <a:ln w="31750" algn="ctr">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400">
              <a:solidFill>
                <a:schemeClr val="accent2"/>
              </a:solidFill>
            </a:endParaRPr>
          </a:p>
        </p:txBody>
      </p:sp>
      <p:sp>
        <p:nvSpPr>
          <p:cNvPr id="9227" name="AutoShape 20">
            <a:extLst>
              <a:ext uri="{FF2B5EF4-FFF2-40B4-BE49-F238E27FC236}">
                <a16:creationId xmlns:a16="http://schemas.microsoft.com/office/drawing/2014/main" id="{A5C2349F-B973-408E-A452-293F97A8DDE9}"/>
              </a:ext>
            </a:extLst>
          </p:cNvPr>
          <p:cNvSpPr>
            <a:spLocks noChangeArrowheads="1"/>
          </p:cNvSpPr>
          <p:nvPr/>
        </p:nvSpPr>
        <p:spPr bwMode="auto">
          <a:xfrm rot="5400000">
            <a:off x="7629525" y="4024313"/>
            <a:ext cx="304800" cy="609600"/>
          </a:xfrm>
          <a:prstGeom prst="rightArrow">
            <a:avLst>
              <a:gd name="adj1" fmla="val 50000"/>
              <a:gd name="adj2" fmla="val 25000"/>
            </a:avLst>
          </a:prstGeom>
          <a:solidFill>
            <a:srgbClr val="FFFF00"/>
          </a:solidFill>
          <a:ln w="31750" algn="ctr">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400">
              <a:solidFill>
                <a:schemeClr val="accent2"/>
              </a:solidFill>
            </a:endParaRPr>
          </a:p>
        </p:txBody>
      </p:sp>
      <p:sp>
        <p:nvSpPr>
          <p:cNvPr id="9228" name="AutoShape 21">
            <a:extLst>
              <a:ext uri="{FF2B5EF4-FFF2-40B4-BE49-F238E27FC236}">
                <a16:creationId xmlns:a16="http://schemas.microsoft.com/office/drawing/2014/main" id="{47E20420-1F0D-4FBE-A69C-21D7E3D1E5F9}"/>
              </a:ext>
            </a:extLst>
          </p:cNvPr>
          <p:cNvSpPr>
            <a:spLocks noChangeArrowheads="1"/>
          </p:cNvSpPr>
          <p:nvPr/>
        </p:nvSpPr>
        <p:spPr bwMode="auto">
          <a:xfrm flipH="1">
            <a:off x="6381751" y="4786313"/>
            <a:ext cx="466725" cy="609600"/>
          </a:xfrm>
          <a:prstGeom prst="rightArrow">
            <a:avLst>
              <a:gd name="adj1" fmla="val 50000"/>
              <a:gd name="adj2" fmla="val 25000"/>
            </a:avLst>
          </a:prstGeom>
          <a:solidFill>
            <a:srgbClr val="FFFF00"/>
          </a:solidFill>
          <a:ln w="31750" algn="ctr">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400">
              <a:solidFill>
                <a:schemeClr val="accent2"/>
              </a:solidFill>
            </a:endParaRPr>
          </a:p>
        </p:txBody>
      </p:sp>
      <p:sp>
        <p:nvSpPr>
          <p:cNvPr id="9229" name="AutoShape 22">
            <a:extLst>
              <a:ext uri="{FF2B5EF4-FFF2-40B4-BE49-F238E27FC236}">
                <a16:creationId xmlns:a16="http://schemas.microsoft.com/office/drawing/2014/main" id="{40F630EC-F2BB-48AE-BCDC-748E4CB05F1F}"/>
              </a:ext>
            </a:extLst>
          </p:cNvPr>
          <p:cNvSpPr>
            <a:spLocks noChangeArrowheads="1"/>
          </p:cNvSpPr>
          <p:nvPr/>
        </p:nvSpPr>
        <p:spPr bwMode="auto">
          <a:xfrm rot="16200000" flipV="1">
            <a:off x="2905125" y="4405313"/>
            <a:ext cx="914400" cy="609600"/>
          </a:xfrm>
          <a:prstGeom prst="rightArrow">
            <a:avLst>
              <a:gd name="adj1" fmla="val 50000"/>
              <a:gd name="adj2" fmla="val 37500"/>
            </a:avLst>
          </a:prstGeom>
          <a:solidFill>
            <a:srgbClr val="FFFF00"/>
          </a:solidFill>
          <a:ln w="31750" algn="ctr">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400">
              <a:solidFill>
                <a:schemeClr val="accent2"/>
              </a:solidFill>
            </a:endParaRPr>
          </a:p>
        </p:txBody>
      </p:sp>
      <p:sp>
        <p:nvSpPr>
          <p:cNvPr id="9230" name="Rectangle 23">
            <a:extLst>
              <a:ext uri="{FF2B5EF4-FFF2-40B4-BE49-F238E27FC236}">
                <a16:creationId xmlns:a16="http://schemas.microsoft.com/office/drawing/2014/main" id="{6AB01ABE-5F97-484F-89B2-AE4ED849DF06}"/>
              </a:ext>
            </a:extLst>
          </p:cNvPr>
          <p:cNvSpPr>
            <a:spLocks noChangeArrowheads="1"/>
          </p:cNvSpPr>
          <p:nvPr/>
        </p:nvSpPr>
        <p:spPr bwMode="auto">
          <a:xfrm>
            <a:off x="3209925" y="4938713"/>
            <a:ext cx="1447800" cy="304800"/>
          </a:xfrm>
          <a:prstGeom prst="rect">
            <a:avLst/>
          </a:prstGeom>
          <a:solidFill>
            <a:srgbClr val="FFFF00"/>
          </a:solidFill>
          <a:ln w="31750" algn="ctr">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400">
              <a:solidFill>
                <a:schemeClr val="accent2"/>
              </a:solidFill>
            </a:endParaRPr>
          </a:p>
        </p:txBody>
      </p:sp>
      <p:sp>
        <p:nvSpPr>
          <p:cNvPr id="15" name="Rectangle 24">
            <a:extLst>
              <a:ext uri="{FF2B5EF4-FFF2-40B4-BE49-F238E27FC236}">
                <a16:creationId xmlns:a16="http://schemas.microsoft.com/office/drawing/2014/main" id="{E43EA002-D00F-4806-92EC-8B0A9B6582E4}"/>
              </a:ext>
            </a:extLst>
          </p:cNvPr>
          <p:cNvSpPr>
            <a:spLocks noChangeArrowheads="1"/>
          </p:cNvSpPr>
          <p:nvPr/>
        </p:nvSpPr>
        <p:spPr bwMode="auto">
          <a:xfrm>
            <a:off x="4886325" y="5929313"/>
            <a:ext cx="1371600" cy="762000"/>
          </a:xfrm>
          <a:prstGeom prst="rect">
            <a:avLst/>
          </a:prstGeom>
          <a:solidFill>
            <a:schemeClr val="tx1"/>
          </a:solidFill>
          <a:ln w="31750"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it-IT" sz="1800">
                <a:solidFill>
                  <a:schemeClr val="bg1"/>
                </a:solidFill>
              </a:rPr>
              <a:t>Synthetic </a:t>
            </a:r>
          </a:p>
          <a:p>
            <a:pPr algn="ctr" eaLnBrk="1" hangingPunct="1">
              <a:spcBef>
                <a:spcPct val="0"/>
              </a:spcBef>
              <a:buFontTx/>
              <a:buNone/>
            </a:pPr>
            <a:r>
              <a:rPr lang="en-US" altLang="it-IT" sz="1800">
                <a:solidFill>
                  <a:schemeClr val="bg1"/>
                </a:solidFill>
              </a:rPr>
              <a:t>Protocol</a:t>
            </a:r>
          </a:p>
          <a:p>
            <a:pPr algn="ctr" eaLnBrk="1" hangingPunct="1">
              <a:spcBef>
                <a:spcPct val="0"/>
              </a:spcBef>
              <a:buFontTx/>
              <a:buNone/>
            </a:pPr>
            <a:r>
              <a:rPr lang="en-US" altLang="it-IT" sz="1800">
                <a:solidFill>
                  <a:schemeClr val="bg1"/>
                </a:solidFill>
              </a:rPr>
              <a:t>Development</a:t>
            </a:r>
          </a:p>
        </p:txBody>
      </p:sp>
      <p:sp>
        <p:nvSpPr>
          <p:cNvPr id="16" name="Line 26">
            <a:extLst>
              <a:ext uri="{FF2B5EF4-FFF2-40B4-BE49-F238E27FC236}">
                <a16:creationId xmlns:a16="http://schemas.microsoft.com/office/drawing/2014/main" id="{F7EC70A7-C666-47D2-9B60-502E966A2ED7}"/>
              </a:ext>
            </a:extLst>
          </p:cNvPr>
          <p:cNvSpPr>
            <a:spLocks noChangeShapeType="1"/>
          </p:cNvSpPr>
          <p:nvPr/>
        </p:nvSpPr>
        <p:spPr bwMode="auto">
          <a:xfrm>
            <a:off x="5572125" y="2576513"/>
            <a:ext cx="0" cy="38100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17" name="Line 28">
            <a:extLst>
              <a:ext uri="{FF2B5EF4-FFF2-40B4-BE49-F238E27FC236}">
                <a16:creationId xmlns:a16="http://schemas.microsoft.com/office/drawing/2014/main" id="{274C89D8-042C-4DC0-8464-B3CA47B49C9B}"/>
              </a:ext>
            </a:extLst>
          </p:cNvPr>
          <p:cNvSpPr>
            <a:spLocks noChangeShapeType="1"/>
          </p:cNvSpPr>
          <p:nvPr/>
        </p:nvSpPr>
        <p:spPr bwMode="auto">
          <a:xfrm flipV="1">
            <a:off x="5572125" y="5548313"/>
            <a:ext cx="0" cy="38100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18" name="Text Box 29">
            <a:extLst>
              <a:ext uri="{FF2B5EF4-FFF2-40B4-BE49-F238E27FC236}">
                <a16:creationId xmlns:a16="http://schemas.microsoft.com/office/drawing/2014/main" id="{EF2FA9D8-BC8F-453D-A122-046140C598D9}"/>
              </a:ext>
            </a:extLst>
          </p:cNvPr>
          <p:cNvSpPr txBox="1">
            <a:spLocks noChangeArrowheads="1"/>
          </p:cNvSpPr>
          <p:nvPr/>
        </p:nvSpPr>
        <p:spPr bwMode="auto">
          <a:xfrm>
            <a:off x="9285288" y="3714750"/>
            <a:ext cx="119776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it-IT" sz="1800">
                <a:solidFill>
                  <a:schemeClr val="hlink"/>
                </a:solidFill>
              </a:rPr>
              <a:t>Slow </a:t>
            </a:r>
          </a:p>
          <a:p>
            <a:pPr eaLnBrk="1" hangingPunct="1">
              <a:spcBef>
                <a:spcPct val="0"/>
              </a:spcBef>
              <a:buFontTx/>
              <a:buNone/>
            </a:pPr>
            <a:r>
              <a:rPr lang="en-US" altLang="it-IT" sz="1800">
                <a:solidFill>
                  <a:schemeClr val="hlink"/>
                </a:solidFill>
              </a:rPr>
              <a:t>(complex)</a:t>
            </a:r>
          </a:p>
          <a:p>
            <a:pPr eaLnBrk="1" hangingPunct="1">
              <a:spcBef>
                <a:spcPct val="0"/>
              </a:spcBef>
              <a:buFontTx/>
              <a:buNone/>
            </a:pPr>
            <a:r>
              <a:rPr lang="en-US" altLang="it-IT" sz="1800">
                <a:solidFill>
                  <a:schemeClr val="hlink"/>
                </a:solidFill>
              </a:rPr>
              <a:t>biology</a:t>
            </a:r>
          </a:p>
          <a:p>
            <a:pPr eaLnBrk="1" hangingPunct="1">
              <a:spcBef>
                <a:spcPct val="0"/>
              </a:spcBef>
              <a:buFontTx/>
              <a:buNone/>
            </a:pPr>
            <a:r>
              <a:rPr lang="en-US" altLang="it-IT" sz="1800">
                <a:solidFill>
                  <a:schemeClr val="hlink"/>
                </a:solidFill>
              </a:rPr>
              <a:t>and</a:t>
            </a:r>
          </a:p>
          <a:p>
            <a:pPr eaLnBrk="1" hangingPunct="1">
              <a:spcBef>
                <a:spcPct val="0"/>
              </a:spcBef>
              <a:buFontTx/>
              <a:buNone/>
            </a:pPr>
            <a:r>
              <a:rPr lang="en-US" altLang="it-IT" sz="1800">
                <a:solidFill>
                  <a:schemeClr val="hlink"/>
                </a:solidFill>
              </a:rPr>
              <a:t>chemistry</a:t>
            </a:r>
          </a:p>
        </p:txBody>
      </p:sp>
      <p:sp>
        <p:nvSpPr>
          <p:cNvPr id="19" name="AutoShape 30">
            <a:extLst>
              <a:ext uri="{FF2B5EF4-FFF2-40B4-BE49-F238E27FC236}">
                <a16:creationId xmlns:a16="http://schemas.microsoft.com/office/drawing/2014/main" id="{41FE0FEF-6CE7-4888-A670-770E8107CABE}"/>
              </a:ext>
            </a:extLst>
          </p:cNvPr>
          <p:cNvSpPr>
            <a:spLocks noChangeArrowheads="1"/>
          </p:cNvSpPr>
          <p:nvPr/>
        </p:nvSpPr>
        <p:spPr bwMode="auto">
          <a:xfrm>
            <a:off x="8953500" y="4071938"/>
            <a:ext cx="304800" cy="609600"/>
          </a:xfrm>
          <a:prstGeom prst="rightArrow">
            <a:avLst>
              <a:gd name="adj1" fmla="val 50000"/>
              <a:gd name="adj2" fmla="val 25000"/>
            </a:avLst>
          </a:prstGeom>
          <a:solidFill>
            <a:srgbClr val="33CC33"/>
          </a:solidFill>
          <a:ln w="31750" algn="ctr">
            <a:solidFill>
              <a:srgbClr val="33CC33"/>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400">
              <a:solidFill>
                <a:schemeClr val="accent2"/>
              </a:solidFill>
            </a:endParaRPr>
          </a:p>
        </p:txBody>
      </p:sp>
      <p:sp>
        <p:nvSpPr>
          <p:cNvPr id="9236" name="AutoShape 18">
            <a:extLst>
              <a:ext uri="{FF2B5EF4-FFF2-40B4-BE49-F238E27FC236}">
                <a16:creationId xmlns:a16="http://schemas.microsoft.com/office/drawing/2014/main" id="{6F46BCB1-8BD2-4123-95D6-265489BC2DCD}"/>
              </a:ext>
            </a:extLst>
          </p:cNvPr>
          <p:cNvSpPr>
            <a:spLocks noChangeArrowheads="1"/>
          </p:cNvSpPr>
          <p:nvPr/>
        </p:nvSpPr>
        <p:spPr bwMode="auto">
          <a:xfrm>
            <a:off x="6524626" y="3286125"/>
            <a:ext cx="519113" cy="609600"/>
          </a:xfrm>
          <a:prstGeom prst="rightArrow">
            <a:avLst>
              <a:gd name="adj1" fmla="val 50000"/>
              <a:gd name="adj2" fmla="val 25000"/>
            </a:avLst>
          </a:prstGeom>
          <a:solidFill>
            <a:srgbClr val="FFFF00"/>
          </a:solidFill>
          <a:ln w="31750" algn="ctr">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it-IT" sz="240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8" grpId="0"/>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CE40983E-09C5-46CE-AB7C-E072939B19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485" b="7594"/>
          <a:stretch>
            <a:fillRect/>
          </a:stretch>
        </p:blipFill>
        <p:spPr bwMode="auto">
          <a:xfrm>
            <a:off x="1703389" y="1341439"/>
            <a:ext cx="8740775" cy="273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393</TotalTime>
  <Words>2372</Words>
  <Application>Microsoft Office PowerPoint</Application>
  <PresentationFormat>Widescreen</PresentationFormat>
  <Paragraphs>312</Paragraphs>
  <Slides>39</Slides>
  <Notes>24</Notes>
  <HiddenSlides>0</HiddenSlides>
  <MMClips>0</MMClips>
  <ScaleCrop>false</ScaleCrop>
  <HeadingPairs>
    <vt:vector size="6" baseType="variant">
      <vt:variant>
        <vt:lpstr>Caratteri utilizzati</vt:lpstr>
      </vt:variant>
      <vt:variant>
        <vt:i4>5</vt:i4>
      </vt:variant>
      <vt:variant>
        <vt:lpstr>Tema</vt:lpstr>
      </vt:variant>
      <vt:variant>
        <vt:i4>3</vt:i4>
      </vt:variant>
      <vt:variant>
        <vt:lpstr>Titoli diapositive</vt:lpstr>
      </vt:variant>
      <vt:variant>
        <vt:i4>39</vt:i4>
      </vt:variant>
    </vt:vector>
  </HeadingPairs>
  <TitlesOfParts>
    <vt:vector size="47" baseType="lpstr">
      <vt:lpstr>Arial</vt:lpstr>
      <vt:lpstr>Calibri</vt:lpstr>
      <vt:lpstr>Kino MT</vt:lpstr>
      <vt:lpstr>Monotype Sorts</vt:lpstr>
      <vt:lpstr>Symbol</vt:lpstr>
      <vt:lpstr>1_Tema di Office</vt:lpstr>
      <vt:lpstr>2_Tema di Office</vt:lpstr>
      <vt:lpstr>1_Office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Approccio high-throughput alla scoperta di farmaci  (identification di “lead compounds”)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Drug Discovery</vt:lpstr>
      <vt:lpstr>obiettivo approccio high-throughput </vt:lpstr>
      <vt:lpstr>Processo di Drug Discovery Seriale</vt:lpstr>
      <vt:lpstr>Riduzione dei Tempi in Ricerca</vt:lpstr>
      <vt:lpstr>Chimica Combinatoria  Hit Generation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approcci di chimica farmaceutica: miglioramento proprieta’ chimiche delle molecole</vt:lpstr>
      <vt:lpstr>approcci di chimica farmaceutica: miglioramento proprieta’ chimiche delle molecole</vt:lpstr>
      <vt:lpstr>Riduzione dei Tempi in Ricerca Saggi Biologici In Vitro Automatizzati</vt:lpstr>
      <vt:lpstr>Riduzione dei Tempi in Ricerca Miglioramento dei Processi</vt:lpstr>
      <vt:lpstr>Ed, inoltre, …… lavorare su composti più facili</vt:lpstr>
      <vt:lpstr>Presentazione standard di PowerPoint</vt:lpstr>
      <vt:lpstr>Ottimizzazione Multiparametrica</vt:lpstr>
      <vt:lpstr>Presentazione standard di PowerPoint</vt:lpstr>
      <vt:lpstr>Inibitori delle chinasi BCR-ABL  Imatinib, Dasatinib e Nilotinib    Imatinib = I generazione di inibitori della chinasi BCR-ABL  Dasitinib e Nilotinib = II generazione, superano alcuni limiti di Imatinib ed in particolare Dasatinib e’ in grado di legarsi alle configurazioni di BCR-ABL sia aperta che chiusa, mentre Nilotinib ha la capacita’ di formare addizionali ponti idrogeno che permettono di superare mutazioni che causano resistenza all’Imatinib.    </vt:lpstr>
      <vt:lpstr>Presentazione standard di PowerPoint</vt:lpstr>
      <vt:lpstr>Presentazione standard di PowerPoint</vt:lpstr>
      <vt:lpstr>Presentazione standard di PowerPoint</vt:lpstr>
      <vt:lpstr>Presentazione standard di PowerPoint</vt:lpstr>
      <vt:lpstr>Imatinib (Glivec®) L'imatinib ha un ruolo nel trattamento di tumori in cui le chinasi ABL, KIT o PDGFR hanno un ruolo dominante nel mantenere la proliferazione del tumore.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Drug development</dc:title>
  <dc:creator>Gabriele</dc:creator>
  <cp:lastModifiedBy>Gabriele</cp:lastModifiedBy>
  <cp:revision>17</cp:revision>
  <dcterms:created xsi:type="dcterms:W3CDTF">2019-12-10T06:36:25Z</dcterms:created>
  <dcterms:modified xsi:type="dcterms:W3CDTF">2019-12-24T11:17:37Z</dcterms:modified>
</cp:coreProperties>
</file>