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13004800" cy="9753600"/>
  <p:notesSz cx="6858000" cy="9144000"/>
  <p:defaultTextStyle>
    <a:lvl1pPr algn="ctr" defTabSz="584200">
      <a:defRPr sz="3600">
        <a:latin typeface="Helvetica Light"/>
        <a:ea typeface="Helvetica Light"/>
        <a:cs typeface="Helvetica Light"/>
        <a:sym typeface="Helvetica Light"/>
      </a:defRPr>
    </a:lvl1pPr>
    <a:lvl2pPr algn="ctr" defTabSz="584200">
      <a:defRPr sz="3600">
        <a:latin typeface="Helvetica Light"/>
        <a:ea typeface="Helvetica Light"/>
        <a:cs typeface="Helvetica Light"/>
        <a:sym typeface="Helvetica Light"/>
      </a:defRPr>
    </a:lvl2pPr>
    <a:lvl3pPr algn="ctr" defTabSz="584200">
      <a:defRPr sz="3600">
        <a:latin typeface="Helvetica Light"/>
        <a:ea typeface="Helvetica Light"/>
        <a:cs typeface="Helvetica Light"/>
        <a:sym typeface="Helvetica Light"/>
      </a:defRPr>
    </a:lvl3pPr>
    <a:lvl4pPr algn="ctr" defTabSz="584200">
      <a:defRPr sz="3600">
        <a:latin typeface="Helvetica Light"/>
        <a:ea typeface="Helvetica Light"/>
        <a:cs typeface="Helvetica Light"/>
        <a:sym typeface="Helvetica Light"/>
      </a:defRPr>
    </a:lvl4pPr>
    <a:lvl5pPr algn="ctr" defTabSz="584200">
      <a:defRPr sz="3600">
        <a:latin typeface="Helvetica Light"/>
        <a:ea typeface="Helvetica Light"/>
        <a:cs typeface="Helvetica Light"/>
        <a:sym typeface="Helvetica Light"/>
      </a:defRPr>
    </a:lvl5pPr>
    <a:lvl6pPr algn="ctr" defTabSz="584200">
      <a:defRPr sz="3600">
        <a:latin typeface="Helvetica Light"/>
        <a:ea typeface="Helvetica Light"/>
        <a:cs typeface="Helvetica Light"/>
        <a:sym typeface="Helvetica Light"/>
      </a:defRPr>
    </a:lvl6pPr>
    <a:lvl7pPr algn="ctr" defTabSz="584200">
      <a:defRPr sz="3600">
        <a:latin typeface="Helvetica Light"/>
        <a:ea typeface="Helvetica Light"/>
        <a:cs typeface="Helvetica Light"/>
        <a:sym typeface="Helvetica Light"/>
      </a:defRPr>
    </a:lvl7pPr>
    <a:lvl8pPr algn="ctr" defTabSz="584200">
      <a:defRPr sz="3600">
        <a:latin typeface="Helvetica Light"/>
        <a:ea typeface="Helvetica Light"/>
        <a:cs typeface="Helvetica Light"/>
        <a:sym typeface="Helvetica Light"/>
      </a:defRPr>
    </a:lvl8pPr>
    <a:lvl9pPr algn="ctr" defTabSz="584200">
      <a:defRPr sz="3600">
        <a:latin typeface="Helvetica Light"/>
        <a:ea typeface="Helvetica Light"/>
        <a:cs typeface="Helvetica Light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Corpo livello uno</a:t>
            </a:r>
            <a:endParaRPr sz="3200"/>
          </a:p>
          <a:p>
            <a:pPr lvl="1">
              <a:defRPr sz="1800"/>
            </a:pPr>
            <a:r>
              <a:rPr sz="3200"/>
              <a:t>Corpo livello due</a:t>
            </a:r>
            <a:endParaRPr sz="3200"/>
          </a:p>
          <a:p>
            <a:pPr lvl="2">
              <a:defRPr sz="1800"/>
            </a:pPr>
            <a:r>
              <a:rPr sz="3200"/>
              <a:t>Corpo livello tre</a:t>
            </a:r>
            <a:endParaRPr sz="3200"/>
          </a:p>
          <a:p>
            <a:pPr lvl="3">
              <a:defRPr sz="1800"/>
            </a:pPr>
            <a:r>
              <a:rPr sz="3200"/>
              <a:t>Corpo livello quattro</a:t>
            </a:r>
            <a:endParaRPr sz="3200"/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Corpo livello uno</a:t>
            </a:r>
            <a:endParaRPr sz="3200"/>
          </a:p>
          <a:p>
            <a:pPr lvl="1">
              <a:defRPr sz="1800"/>
            </a:pPr>
            <a:r>
              <a:rPr sz="3200"/>
              <a:t>Corpo livello due</a:t>
            </a:r>
            <a:endParaRPr sz="3200"/>
          </a:p>
          <a:p>
            <a:pPr lvl="2">
              <a:defRPr sz="1800"/>
            </a:pPr>
            <a:r>
              <a:rPr sz="3200"/>
              <a:t>Corpo livello tre</a:t>
            </a:r>
            <a:endParaRPr sz="3200"/>
          </a:p>
          <a:p>
            <a:pPr lvl="3">
              <a:defRPr sz="1800"/>
            </a:pPr>
            <a:r>
              <a:rPr sz="3200"/>
              <a:t>Corpo livello quattro</a:t>
            </a:r>
            <a:endParaRPr sz="3200"/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Titolo Testo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Corpo livello uno</a:t>
            </a:r>
            <a:endParaRPr sz="3200"/>
          </a:p>
          <a:p>
            <a:pPr lvl="1">
              <a:defRPr sz="1800"/>
            </a:pPr>
            <a:r>
              <a:rPr sz="3200"/>
              <a:t>Corpo livello due</a:t>
            </a:r>
            <a:endParaRPr sz="3200"/>
          </a:p>
          <a:p>
            <a:pPr lvl="2">
              <a:defRPr sz="1800"/>
            </a:pPr>
            <a:r>
              <a:rPr sz="3200"/>
              <a:t>Corpo livello tre</a:t>
            </a:r>
            <a:endParaRPr sz="3200"/>
          </a:p>
          <a:p>
            <a:pPr lvl="3">
              <a:defRPr sz="1800"/>
            </a:pPr>
            <a:r>
              <a:rPr sz="3200"/>
              <a:t>Corpo livello quattro</a:t>
            </a:r>
            <a:endParaRPr sz="3200"/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Corpo livello uno</a:t>
            </a:r>
            <a:endParaRPr sz="3600"/>
          </a:p>
          <a:p>
            <a:pPr lvl="1">
              <a:defRPr sz="1800"/>
            </a:pPr>
            <a:r>
              <a:rPr sz="3600"/>
              <a:t>Corpo livello due</a:t>
            </a:r>
            <a:endParaRPr sz="3600"/>
          </a:p>
          <a:p>
            <a:pPr lvl="2">
              <a:defRPr sz="1800"/>
            </a:pPr>
            <a:r>
              <a:rPr sz="3600"/>
              <a:t>Corpo livello tre</a:t>
            </a:r>
            <a:endParaRPr sz="3600"/>
          </a:p>
          <a:p>
            <a:pPr lvl="3">
              <a:defRPr sz="1800"/>
            </a:pPr>
            <a:r>
              <a:rPr sz="3600"/>
              <a:t>Corpo livello quattro</a:t>
            </a:r>
            <a:endParaRPr sz="3600"/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Corpo livello uno</a:t>
            </a:r>
            <a:endParaRPr sz="2800"/>
          </a:p>
          <a:p>
            <a:pPr lvl="1">
              <a:defRPr sz="1800"/>
            </a:pPr>
            <a:r>
              <a:rPr sz="2800"/>
              <a:t>Corpo livello due</a:t>
            </a:r>
            <a:endParaRPr sz="2800"/>
          </a:p>
          <a:p>
            <a:pPr lvl="2">
              <a:defRPr sz="1800"/>
            </a:pPr>
            <a:r>
              <a:rPr sz="2800"/>
              <a:t>Corpo livello tre</a:t>
            </a:r>
            <a:endParaRPr sz="2800"/>
          </a:p>
          <a:p>
            <a:pPr lvl="3">
              <a:defRPr sz="1800"/>
            </a:pPr>
            <a:r>
              <a:rPr sz="2800"/>
              <a:t>Corpo livello quattro</a:t>
            </a:r>
            <a:endParaRPr sz="2800"/>
          </a:p>
          <a:p>
            <a:pPr lvl="4">
              <a:defRPr sz="1800"/>
            </a:pPr>
            <a:r>
              <a:rPr sz="28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Corpo livello uno</a:t>
            </a:r>
            <a:endParaRPr sz="3600"/>
          </a:p>
          <a:p>
            <a:pPr lvl="1">
              <a:defRPr sz="1800"/>
            </a:pPr>
            <a:r>
              <a:rPr sz="3600"/>
              <a:t>Corpo livello due</a:t>
            </a:r>
            <a:endParaRPr sz="3600"/>
          </a:p>
          <a:p>
            <a:pPr lvl="2">
              <a:defRPr sz="1800"/>
            </a:pPr>
            <a:r>
              <a:rPr sz="3600"/>
              <a:t>Corpo livello tre</a:t>
            </a:r>
            <a:endParaRPr sz="3600"/>
          </a:p>
          <a:p>
            <a:pPr lvl="3">
              <a:defRPr sz="1800"/>
            </a:pPr>
            <a:r>
              <a:rPr sz="3600"/>
              <a:t>Corpo livello quattro</a:t>
            </a:r>
            <a:endParaRPr sz="3600"/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Corpo livello uno</a:t>
            </a:r>
            <a:endParaRPr sz="3600"/>
          </a:p>
          <a:p>
            <a:pPr lvl="1">
              <a:defRPr sz="1800"/>
            </a:pPr>
            <a:r>
              <a:rPr sz="3600"/>
              <a:t>Corpo livello due</a:t>
            </a:r>
            <a:endParaRPr sz="3600"/>
          </a:p>
          <a:p>
            <a:pPr lvl="2">
              <a:defRPr sz="1800"/>
            </a:pPr>
            <a:r>
              <a:rPr sz="3600"/>
              <a:t>Corpo livello tre</a:t>
            </a:r>
            <a:endParaRPr sz="3600"/>
          </a:p>
          <a:p>
            <a:pPr lvl="3">
              <a:defRPr sz="1800"/>
            </a:pPr>
            <a:r>
              <a:rPr sz="3600"/>
              <a:t>Corpo livello quattro</a:t>
            </a:r>
            <a:endParaRPr sz="3600"/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1pPr>
      <a:lvl2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2pPr>
      <a:lvl3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3pPr>
      <a:lvl4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4pPr>
      <a:lvl5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5pPr>
      <a:lvl6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6pPr>
      <a:lvl7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7pPr>
      <a:lvl8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8pPr>
      <a:lvl9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jpe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jpe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e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jpe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jpe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jpe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3809254" y="1618554"/>
            <a:ext cx="5386292" cy="933650"/>
          </a:xfrm>
          <a:prstGeom prst="rect">
            <a:avLst/>
          </a:prstGeom>
        </p:spPr>
        <p:txBody>
          <a:bodyPr/>
          <a:lstStyle>
            <a:lvl1pPr defTabSz="233679">
              <a:defRPr b="1" sz="3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3200"/>
              <a:t>La famiglia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xfrm>
            <a:off x="1270000" y="3380580"/>
            <a:ext cx="10464800" cy="570448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\</a:t>
            </a:r>
          </a:p>
        </p:txBody>
      </p:sp>
      <p:pic>
        <p:nvPicPr>
          <p:cNvPr id="34" name="image1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34776" y="3495971"/>
            <a:ext cx="9398002" cy="54737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</a:p>
          <a:p>
            <a:pPr lvl="0" marL="889000" indent="-889000">
              <a:defRPr sz="1800"/>
            </a:pPr>
            <a:r>
              <a:rPr sz="3600"/>
              <a:t>uomini liberi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nuovo ideale di vita individuale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famiglia naturale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capacità di autodeterminazione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libertà ed eguaglianza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image8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65868" y="2190105"/>
            <a:ext cx="7183371" cy="2963914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Shape 65"/>
          <p:cNvSpPr/>
          <p:nvPr/>
        </p:nvSpPr>
        <p:spPr>
          <a:xfrm>
            <a:off x="3701110" y="6116811"/>
            <a:ext cx="578038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famiglia come costellazione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persone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tutelate come singoli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titolari di diritti autonomi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body" idx="1"/>
          </p:nvPr>
        </p:nvSpPr>
        <p:spPr>
          <a:xfrm>
            <a:off x="419100" y="11811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Vincolo di solidarietà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Diritti e obblighi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Assistenza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Collaborazione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Mantenimento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image9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03018" y="1497755"/>
            <a:ext cx="5850059" cy="3018783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3508959" y="5124449"/>
            <a:ext cx="4767682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La famiglia è un’isola</a:t>
            </a:r>
            <a:endParaRPr sz="3600"/>
          </a:p>
          <a:p>
            <a:pPr lvl="0">
              <a:defRPr sz="1800"/>
            </a:pPr>
            <a:r>
              <a:rPr sz="3600"/>
              <a:t>che il mare (</a:t>
            </a:r>
            <a:r>
              <a:rPr i="1" sz="3600"/>
              <a:t>del diritto)</a:t>
            </a:r>
            <a:endParaRPr i="1"/>
          </a:p>
          <a:p>
            <a:pPr lvl="0">
              <a:defRPr sz="1800"/>
            </a:pPr>
            <a:r>
              <a:rPr sz="3600"/>
              <a:t>può soltanto lambire</a:t>
            </a:r>
          </a:p>
        </p:txBody>
      </p:sp>
      <p:sp>
        <p:nvSpPr>
          <p:cNvPr id="73" name="Shape 73"/>
          <p:cNvSpPr/>
          <p:nvPr/>
        </p:nvSpPr>
        <p:spPr>
          <a:xfrm>
            <a:off x="4698110" y="6991349"/>
            <a:ext cx="238937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 lvl="0">
              <a:defRPr sz="1800"/>
            </a:pPr>
            <a:r>
              <a:rPr sz="2600"/>
              <a:t>(Arturo Jemolo)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La definizione di Jemolo non è più attuale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Secondo Punzi, la famiglia resta un’isola fino a quando è capace di darsi ordine, di fare ordine al suo interno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image10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8135" y="1678383"/>
            <a:ext cx="4714093" cy="3206277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/>
        </p:nvSpPr>
        <p:spPr>
          <a:xfrm>
            <a:off x="4743322" y="5104400"/>
            <a:ext cx="3518155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Oggi si parla di </a:t>
            </a:r>
            <a:endParaRPr sz="3600"/>
          </a:p>
          <a:p>
            <a:pPr lvl="0">
              <a:defRPr sz="1800"/>
            </a:pPr>
            <a:r>
              <a:rPr sz="3600"/>
              <a:t>arcipelago</a:t>
            </a:r>
          </a:p>
        </p:txBody>
      </p:sp>
      <p:sp>
        <p:nvSpPr>
          <p:cNvPr id="79" name="Shape 79"/>
          <p:cNvSpPr/>
          <p:nvPr/>
        </p:nvSpPr>
        <p:spPr>
          <a:xfrm>
            <a:off x="5744578" y="6517944"/>
            <a:ext cx="1490244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2600"/>
            </a:lvl1pPr>
          </a:lstStyle>
          <a:p>
            <a:pPr lvl="0">
              <a:defRPr i="0" sz="1800"/>
            </a:pPr>
            <a:r>
              <a:rPr i="1" sz="2600"/>
              <a:t>(Busnelli)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Un’isola e tanti isolotti che cercano il ricongiungimento alla terra ferma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Interessi non su un piano sovra-ordinato ma solidali con i componenti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Famiglia come comunità di affetti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image11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2379" y="1794362"/>
            <a:ext cx="11975981" cy="67065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body" idx="1"/>
          </p:nvPr>
        </p:nvSpPr>
        <p:spPr>
          <a:xfrm>
            <a:off x="952499" y="1107875"/>
            <a:ext cx="11086557" cy="7375726"/>
          </a:xfrm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Il diritto di famiglia è quel settore del diritto privato che disciplina i rapporti familiari. 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I° libro del Codice Civile</a:t>
            </a:r>
          </a:p>
        </p:txBody>
      </p:sp>
      <p:pic>
        <p:nvPicPr>
          <p:cNvPr id="37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04283" y="4761010"/>
            <a:ext cx="1803906" cy="235054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4697741" y="1009649"/>
            <a:ext cx="3972954" cy="1155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Il matrimonio</a:t>
            </a:r>
            <a:endParaRPr sz="3600"/>
          </a:p>
          <a:p>
            <a:pPr lvl="0">
              <a:defRPr sz="1800"/>
            </a:pPr>
            <a:r>
              <a:rPr sz="3300"/>
              <a:t>(affidato alla Chiesa)</a:t>
            </a:r>
          </a:p>
        </p:txBody>
      </p:sp>
      <p:pic>
        <p:nvPicPr>
          <p:cNvPr id="87" name="image1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95212" y="2603500"/>
            <a:ext cx="5614375" cy="2851747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4781270" y="5810249"/>
            <a:ext cx="344225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impegno morale</a:t>
            </a:r>
          </a:p>
        </p:txBody>
      </p:sp>
      <p:sp>
        <p:nvSpPr>
          <p:cNvPr id="89" name="Shape 89"/>
          <p:cNvSpPr/>
          <p:nvPr/>
        </p:nvSpPr>
        <p:spPr>
          <a:xfrm>
            <a:off x="5238241" y="6877049"/>
            <a:ext cx="252831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sacramento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Fine primario: la procreazione e i figli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Fine secondario: aiuto reciproco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Codice canonico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/>
        </p:nvSpPr>
        <p:spPr>
          <a:xfrm>
            <a:off x="3353892" y="2546349"/>
            <a:ext cx="606841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Articolo 29 della Costituzione</a:t>
            </a:r>
          </a:p>
        </p:txBody>
      </p:sp>
      <p:sp>
        <p:nvSpPr>
          <p:cNvPr id="94" name="Shape 94"/>
          <p:cNvSpPr/>
          <p:nvPr/>
        </p:nvSpPr>
        <p:spPr>
          <a:xfrm>
            <a:off x="1719629" y="6186189"/>
            <a:ext cx="956554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La Repubblica riconosce i diritti della famiglia</a:t>
            </a:r>
            <a:endParaRPr sz="3600"/>
          </a:p>
          <a:p>
            <a:pPr lvl="0">
              <a:defRPr sz="1800"/>
            </a:pPr>
            <a:r>
              <a:rPr sz="3600"/>
              <a:t>come società naturale fondata sul matrimonio</a:t>
            </a:r>
          </a:p>
        </p:txBody>
      </p:sp>
      <p:pic>
        <p:nvPicPr>
          <p:cNvPr id="95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12021" y="3528069"/>
            <a:ext cx="3492503" cy="23241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age13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1450" y="1594196"/>
            <a:ext cx="6161899" cy="4100466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/>
          <p:nvPr/>
        </p:nvSpPr>
        <p:spPr>
          <a:xfrm>
            <a:off x="4730520" y="6356349"/>
            <a:ext cx="354375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Matrimonio civile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Un atto 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Fino al 1929 due matrimoni</a:t>
            </a:r>
            <a:endParaRPr sz="3600"/>
          </a:p>
          <a:p>
            <a:pPr lvl="0">
              <a:defRPr sz="1800"/>
            </a:pPr>
            <a:endParaRPr sz="3600"/>
          </a:p>
          <a:p>
            <a:pPr lvl="0" marL="889000" indent="-889000">
              <a:defRPr sz="1800"/>
            </a:pPr>
            <a:r>
              <a:rPr sz="3600"/>
              <a:t>Dopo il Concordato (rinnovato nel 1984): un matrimonio “concordatario”</a:t>
            </a:r>
          </a:p>
        </p:txBody>
      </p:sp>
      <p:sp>
        <p:nvSpPr>
          <p:cNvPr id="101" name="Shape 101"/>
          <p:cNvSpPr/>
          <p:nvPr/>
        </p:nvSpPr>
        <p:spPr>
          <a:xfrm>
            <a:off x="8019998" y="3803649"/>
            <a:ext cx="115580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civile</a:t>
            </a:r>
          </a:p>
        </p:txBody>
      </p:sp>
      <p:sp>
        <p:nvSpPr>
          <p:cNvPr id="102" name="Shape 102"/>
          <p:cNvSpPr/>
          <p:nvPr/>
        </p:nvSpPr>
        <p:spPr>
          <a:xfrm>
            <a:off x="8138413" y="5124449"/>
            <a:ext cx="183337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religioso</a:t>
            </a:r>
          </a:p>
        </p:txBody>
      </p:sp>
      <p:sp>
        <p:nvSpPr>
          <p:cNvPr id="103" name="Shape 103"/>
          <p:cNvSpPr/>
          <p:nvPr/>
        </p:nvSpPr>
        <p:spPr>
          <a:xfrm flipV="1">
            <a:off x="7201148" y="4278660"/>
            <a:ext cx="729755" cy="44574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04" name="Shape 104"/>
          <p:cNvSpPr/>
          <p:nvPr/>
        </p:nvSpPr>
        <p:spPr>
          <a:xfrm>
            <a:off x="7200899" y="4927598"/>
            <a:ext cx="729743" cy="368945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Rigida tipicità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Atto puro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Esclusivo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Indisponibile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A durata indeterminata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Libero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Solenne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Pubblico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Personalissimo….</a:t>
            </a:r>
            <a:r>
              <a:rPr sz="3600">
                <a:solidFill>
                  <a:srgbClr val="FF2600"/>
                </a:solidFill>
              </a:rPr>
              <a:t>anche se…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82079" y="739525"/>
            <a:ext cx="4004322" cy="4022201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Shape 111"/>
          <p:cNvSpPr/>
          <p:nvPr/>
        </p:nvSpPr>
        <p:spPr>
          <a:xfrm>
            <a:off x="5995822" y="5556249"/>
            <a:ext cx="261335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Art. 111 c.c.</a:t>
            </a:r>
          </a:p>
        </p:txBody>
      </p:sp>
      <p:sp>
        <p:nvSpPr>
          <p:cNvPr id="112" name="Shape 112"/>
          <p:cNvSpPr/>
          <p:nvPr/>
        </p:nvSpPr>
        <p:spPr>
          <a:xfrm>
            <a:off x="4848707" y="6851649"/>
            <a:ext cx="490758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Matrimonio per procura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2126767" y="3244849"/>
            <a:ext cx="326486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Matrimonio atto</a:t>
            </a:r>
          </a:p>
        </p:txBody>
      </p:sp>
      <p:sp>
        <p:nvSpPr>
          <p:cNvPr id="115" name="Shape 115"/>
          <p:cNvSpPr/>
          <p:nvPr/>
        </p:nvSpPr>
        <p:spPr>
          <a:xfrm>
            <a:off x="6042683" y="4439148"/>
            <a:ext cx="426339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Matrimonio rapporto</a:t>
            </a:r>
          </a:p>
        </p:txBody>
      </p:sp>
      <p:sp>
        <p:nvSpPr>
          <p:cNvPr id="116" name="Shape 116"/>
          <p:cNvSpPr/>
          <p:nvPr/>
        </p:nvSpPr>
        <p:spPr>
          <a:xfrm flipV="1">
            <a:off x="5524499" y="3129209"/>
            <a:ext cx="1051126" cy="54109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17" name="Shape 117"/>
          <p:cNvSpPr/>
          <p:nvPr/>
        </p:nvSpPr>
        <p:spPr>
          <a:xfrm>
            <a:off x="6601077" y="2419349"/>
            <a:ext cx="34514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fase prodromica</a:t>
            </a:r>
          </a:p>
        </p:txBody>
      </p:sp>
      <p:sp>
        <p:nvSpPr>
          <p:cNvPr id="118" name="Shape 118"/>
          <p:cNvSpPr/>
          <p:nvPr/>
        </p:nvSpPr>
        <p:spPr>
          <a:xfrm flipH="1">
            <a:off x="5359698" y="5126671"/>
            <a:ext cx="1091902" cy="760223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19" name="Shape 119"/>
          <p:cNvSpPr/>
          <p:nvPr/>
        </p:nvSpPr>
        <p:spPr>
          <a:xfrm>
            <a:off x="2537155" y="5844404"/>
            <a:ext cx="437449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effetti del matrimonio</a:t>
            </a:r>
          </a:p>
        </p:txBody>
      </p:sp>
      <p:sp>
        <p:nvSpPr>
          <p:cNvPr id="120" name="Shape 120"/>
          <p:cNvSpPr/>
          <p:nvPr/>
        </p:nvSpPr>
        <p:spPr>
          <a:xfrm>
            <a:off x="4260010" y="7321549"/>
            <a:ext cx="644057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Perdurante vitalità del rapporto</a:t>
            </a:r>
          </a:p>
        </p:txBody>
      </p:sp>
      <p:sp>
        <p:nvSpPr>
          <p:cNvPr id="121" name="Shape 121"/>
          <p:cNvSpPr/>
          <p:nvPr/>
        </p:nvSpPr>
        <p:spPr>
          <a:xfrm flipV="1">
            <a:off x="5524498" y="3645827"/>
            <a:ext cx="1956968" cy="187773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22" name="Shape 122"/>
          <p:cNvSpPr/>
          <p:nvPr/>
        </p:nvSpPr>
        <p:spPr>
          <a:xfrm>
            <a:off x="8235339" y="3244849"/>
            <a:ext cx="219776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condizioni</a:t>
            </a:r>
          </a:p>
        </p:txBody>
      </p:sp>
      <p:sp>
        <p:nvSpPr>
          <p:cNvPr id="123" name="Shape 123"/>
          <p:cNvSpPr/>
          <p:nvPr/>
        </p:nvSpPr>
        <p:spPr>
          <a:xfrm>
            <a:off x="6614417" y="5108850"/>
            <a:ext cx="1219004" cy="778043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24" name="Shape 124"/>
          <p:cNvSpPr/>
          <p:nvPr/>
        </p:nvSpPr>
        <p:spPr>
          <a:xfrm>
            <a:off x="7982149" y="5844404"/>
            <a:ext cx="28831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diritti e doveri</a:t>
            </a:r>
          </a:p>
        </p:txBody>
      </p:sp>
      <p:sp>
        <p:nvSpPr>
          <p:cNvPr id="125" name="Shape 125"/>
          <p:cNvSpPr/>
          <p:nvPr/>
        </p:nvSpPr>
        <p:spPr>
          <a:xfrm>
            <a:off x="6153984" y="8210549"/>
            <a:ext cx="265496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Eguaglianza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889000" indent="-889000"/>
          </a:lstStyle>
          <a:p>
            <a:pPr lvl="0">
              <a:defRPr sz="1800"/>
            </a:pPr>
            <a:r>
              <a:rPr sz="3600"/>
              <a:t>La famiglia è costituita da un insieme di persone, legata da vincoli di parentela, affinità e adozione.</a:t>
            </a:r>
          </a:p>
        </p:txBody>
      </p:sp>
      <p:pic>
        <p:nvPicPr>
          <p:cNvPr id="40" name="image3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42098" y="1412080"/>
            <a:ext cx="3467102" cy="2349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La nozione di famiglia</a:t>
            </a:r>
            <a:r>
              <a:rPr sz="3600">
                <a:solidFill>
                  <a:srgbClr val="FF2600"/>
                </a:solidFill>
              </a:rPr>
              <a:t> </a:t>
            </a:r>
            <a:r>
              <a:rPr sz="3600"/>
              <a:t>è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 </a:t>
            </a:r>
            <a:r>
              <a:rPr b="1" sz="3600">
                <a:solidFill>
                  <a:srgbClr val="FF2600"/>
                </a:solidFill>
                <a:latin typeface="+mj-lt"/>
                <a:ea typeface="+mj-ea"/>
                <a:cs typeface="+mj-cs"/>
                <a:sym typeface="Helvetica"/>
              </a:rPr>
              <a:t>tecnica</a:t>
            </a:r>
            <a:r>
              <a:rPr sz="3600"/>
              <a:t> in quanto rimanda alle nozioni giuridiche di:</a:t>
            </a:r>
            <a:endParaRPr sz="3600"/>
          </a:p>
          <a:p>
            <a:pPr lvl="0">
              <a:defRPr sz="1800"/>
            </a:pPr>
            <a:endParaRPr sz="3600"/>
          </a:p>
          <a:p>
            <a:pPr lvl="0" marL="889000" indent="-889000">
              <a:buClr>
                <a:srgbClr val="FF2600"/>
              </a:buClr>
              <a:buFont typeface="Helvetica"/>
              <a:defRPr sz="1800"/>
            </a:pPr>
            <a:r>
              <a:rPr b="1" sz="3600">
                <a:solidFill>
                  <a:srgbClr val="FF2600"/>
                </a:solidFill>
                <a:latin typeface="+mj-lt"/>
                <a:ea typeface="+mj-ea"/>
                <a:cs typeface="+mj-cs"/>
                <a:sym typeface="Helvetica"/>
              </a:rPr>
              <a:t>generica </a:t>
            </a:r>
            <a:r>
              <a:rPr sz="3600"/>
              <a:t>in quanto nulla dice riguardo al contenuto e al significato attribuito nell’attuale sistema alla famiglia </a:t>
            </a:r>
          </a:p>
        </p:txBody>
      </p:sp>
      <p:pic>
        <p:nvPicPr>
          <p:cNvPr id="43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310111" y="9977652"/>
            <a:ext cx="2188292" cy="145621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8412226" y="4737098"/>
            <a:ext cx="212394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200"/>
            </a:lvl1pPr>
          </a:lstStyle>
          <a:p>
            <a:pPr lvl="0">
              <a:defRPr i="0" sz="1800"/>
            </a:pPr>
            <a:r>
              <a:rPr i="1" sz="3200"/>
              <a:t>matrimonio</a:t>
            </a:r>
          </a:p>
        </p:txBody>
      </p:sp>
      <p:sp>
        <p:nvSpPr>
          <p:cNvPr id="45" name="Shape 45"/>
          <p:cNvSpPr/>
          <p:nvPr/>
        </p:nvSpPr>
        <p:spPr>
          <a:xfrm>
            <a:off x="2186989" y="4737098"/>
            <a:ext cx="182362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200"/>
            </a:lvl1pPr>
          </a:lstStyle>
          <a:p>
            <a:pPr lvl="0">
              <a:defRPr i="0" sz="1800"/>
            </a:pPr>
            <a:r>
              <a:rPr i="1" sz="3200"/>
              <a:t>parentela</a:t>
            </a:r>
          </a:p>
        </p:txBody>
      </p:sp>
      <p:sp>
        <p:nvSpPr>
          <p:cNvPr id="46" name="Shape 46"/>
          <p:cNvSpPr/>
          <p:nvPr/>
        </p:nvSpPr>
        <p:spPr>
          <a:xfrm>
            <a:off x="5215280" y="4584698"/>
            <a:ext cx="130424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200"/>
            </a:lvl1pPr>
          </a:lstStyle>
          <a:p>
            <a:pPr lvl="0">
              <a:defRPr i="0" sz="1800"/>
            </a:pPr>
            <a:r>
              <a:rPr i="1" sz="3200"/>
              <a:t>affinità</a:t>
            </a:r>
          </a:p>
        </p:txBody>
      </p:sp>
      <p:sp>
        <p:nvSpPr>
          <p:cNvPr id="47" name="Shape 47"/>
          <p:cNvSpPr/>
          <p:nvPr/>
        </p:nvSpPr>
        <p:spPr>
          <a:xfrm>
            <a:off x="6587387" y="4038598"/>
            <a:ext cx="1785825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200"/>
            </a:lvl1pPr>
          </a:lstStyle>
          <a:p>
            <a:pPr lvl="0">
              <a:defRPr i="0" sz="1800"/>
            </a:pPr>
            <a:r>
              <a:rPr i="1" sz="3200"/>
              <a:t>adozione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la famiglia è un unicum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age5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67991" y="1159420"/>
            <a:ext cx="3492502" cy="2324101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/>
          <p:nvPr/>
        </p:nvSpPr>
        <p:spPr>
          <a:xfrm>
            <a:off x="3505910" y="4470399"/>
            <a:ext cx="5992979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 intreccio tra profili tecnici</a:t>
            </a:r>
            <a:endParaRPr sz="3600"/>
          </a:p>
          <a:p>
            <a:pPr lvl="0">
              <a:defRPr sz="1800"/>
            </a:pPr>
            <a:r>
              <a:rPr sz="3600"/>
              <a:t> e componenti affettive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image6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77493" y="1825227"/>
            <a:ext cx="7011515" cy="3939582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hape 55"/>
          <p:cNvSpPr/>
          <p:nvPr/>
        </p:nvSpPr>
        <p:spPr>
          <a:xfrm>
            <a:off x="4410304" y="6000749"/>
            <a:ext cx="414589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Struttura patriarcale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89000" indent="-889000">
              <a:defRPr sz="1800"/>
            </a:pPr>
            <a:r>
              <a:rPr sz="3600"/>
              <a:t>tendenza a mantenere intatto il patrimonio: senza distinzione sociale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rigida organizzazione interna</a:t>
            </a:r>
            <a:endParaRPr sz="3600"/>
          </a:p>
          <a:p>
            <a:pPr lvl="0" marL="889000" indent="-889000">
              <a:defRPr sz="1800"/>
            </a:pPr>
            <a:r>
              <a:rPr sz="3600"/>
              <a:t>ferrea struttura verticistica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image7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9058" y="2365573"/>
            <a:ext cx="6219130" cy="3559772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hape 60"/>
          <p:cNvSpPr/>
          <p:nvPr/>
        </p:nvSpPr>
        <p:spPr>
          <a:xfrm>
            <a:off x="4450715" y="6292849"/>
            <a:ext cx="410337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Struttura egualitaria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