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06" y="3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Corpo livello uno</a:t>
            </a:r>
          </a:p>
          <a:p>
            <a:pPr lvl="1">
              <a:defRPr sz="1800"/>
            </a:pPr>
            <a:r>
              <a:rPr sz="3600"/>
              <a:t>Corpo livello due</a:t>
            </a:r>
          </a:p>
          <a:p>
            <a:pPr lvl="2">
              <a:defRPr sz="1800"/>
            </a:pPr>
            <a:r>
              <a:rPr sz="3600"/>
              <a:t>Corpo livello tre</a:t>
            </a:r>
          </a:p>
          <a:p>
            <a:pPr lvl="3">
              <a:defRPr sz="1800"/>
            </a:pPr>
            <a:r>
              <a:rPr sz="3600"/>
              <a:t>Corpo livello quattro</a:t>
            </a:r>
          </a:p>
          <a:p>
            <a:pPr lvl="4">
              <a:defRPr sz="1800"/>
            </a:pPr>
            <a:r>
              <a:rPr sz="3600"/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cardi.it/dizionario/769.html" TargetMode="External"/><Relationship Id="rId2" Type="http://schemas.openxmlformats.org/officeDocument/2006/relationships/hyperlink" Target="http://www.brocardi.it/dizionario/3851.html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6117333"/>
          </a:xfrm>
          <a:prstGeom prst="rect">
            <a:avLst/>
          </a:prstGeom>
          <a:ln w="25400">
            <a:solidFill>
              <a:srgbClr val="85888D"/>
            </a:solidFill>
          </a:ln>
        </p:spPr>
        <p:txBody>
          <a:bodyPr anchor="ctr"/>
          <a:lstStyle/>
          <a:p>
            <a:pPr lvl="2">
              <a:defRPr sz="1800"/>
            </a:pPr>
            <a:r>
              <a:rPr sz="3000" b="1" dirty="0">
                <a:latin typeface="Courier New"/>
                <a:ea typeface="Courier New"/>
                <a:cs typeface="Courier New"/>
                <a:sym typeface="Courier New"/>
              </a:rPr>
              <a:t>RAPPORTI GENITORI-FIGLI</a:t>
            </a:r>
          </a:p>
          <a:p>
            <a:pPr lvl="2">
              <a:defRPr sz="1800"/>
            </a:pP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2">
              <a:defRPr sz="1800"/>
            </a:pPr>
            <a:r>
              <a:rPr sz="3000" b="1" dirty="0">
                <a:latin typeface="Courier New"/>
                <a:ea typeface="Courier New"/>
                <a:cs typeface="Courier New"/>
                <a:sym typeface="Courier New"/>
              </a:rPr>
              <a:t>FILIAZIONE</a:t>
            </a:r>
          </a:p>
          <a:p>
            <a:pPr lvl="2">
              <a:defRPr sz="1800"/>
            </a:pP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844196" y="2666890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Nato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NEL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matrimonio</a:t>
            </a:r>
          </a:p>
        </p:txBody>
      </p:sp>
      <p:sp>
        <p:nvSpPr>
          <p:cNvPr id="90" name="Shape 90"/>
          <p:cNvSpPr/>
          <p:nvPr/>
        </p:nvSpPr>
        <p:spPr>
          <a:xfrm>
            <a:off x="3447324" y="3886199"/>
            <a:ext cx="9031152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000">
              <a:latin typeface="Courier New"/>
              <a:ea typeface="Courier New"/>
              <a:cs typeface="Courier New"/>
              <a:sym typeface="Courier New"/>
            </a:endParaRP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fattispecie unica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in modo automatico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nei confronti di entrambi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per effetto della denuncia di nascita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matrimonio dei genitori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parto della moglie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presunzione di concepimento 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presunzione di paternità</a:t>
            </a:r>
          </a:p>
        </p:txBody>
      </p:sp>
      <p:sp>
        <p:nvSpPr>
          <p:cNvPr id="91" name="Shape 91"/>
          <p:cNvSpPr/>
          <p:nvPr/>
        </p:nvSpPr>
        <p:spPr>
          <a:xfrm>
            <a:off x="2520654" y="3296539"/>
            <a:ext cx="758872" cy="75887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92" name="Unknown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93187" y="301232"/>
            <a:ext cx="2277453" cy="1823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973739" y="2841760"/>
            <a:ext cx="58302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Nato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FUORI DAL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matrimonio</a:t>
            </a:r>
          </a:p>
        </p:txBody>
      </p:sp>
      <p:sp>
        <p:nvSpPr>
          <p:cNvPr id="95" name="Shape 95"/>
          <p:cNvSpPr/>
          <p:nvPr/>
        </p:nvSpPr>
        <p:spPr>
          <a:xfrm>
            <a:off x="3572430" y="3508273"/>
            <a:ext cx="1745795" cy="84479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5860566" y="3962399"/>
            <a:ext cx="605886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lvl="0" indent="-228600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principio volontaristico</a:t>
            </a:r>
          </a:p>
          <a:p>
            <a:pPr marL="228600" lvl="0" indent="-228600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due fattispecie distinte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riconoscimento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provvedimento del giudice</a:t>
            </a:r>
          </a:p>
        </p:txBody>
      </p:sp>
      <p:pic>
        <p:nvPicPr>
          <p:cNvPr id="97" name="image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45407" y="671490"/>
            <a:ext cx="1856867" cy="1235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06461" y="982513"/>
            <a:ext cx="120034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Corrispondenza tra verità naturale e certezza legale</a:t>
            </a:r>
          </a:p>
        </p:txBody>
      </p:sp>
      <p:sp>
        <p:nvSpPr>
          <p:cNvPr id="100" name="Shape 100"/>
          <p:cNvSpPr/>
          <p:nvPr/>
        </p:nvSpPr>
        <p:spPr>
          <a:xfrm flipH="1">
            <a:off x="4977796" y="1818297"/>
            <a:ext cx="883147" cy="129009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833717" y="3937000"/>
            <a:ext cx="491568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Art.30, comma 1 Cost.</a:t>
            </a:r>
          </a:p>
        </p:txBody>
      </p:sp>
      <p:sp>
        <p:nvSpPr>
          <p:cNvPr id="102" name="Shape 102"/>
          <p:cNvSpPr/>
          <p:nvPr/>
        </p:nvSpPr>
        <p:spPr>
          <a:xfrm>
            <a:off x="5522466" y="3793489"/>
            <a:ext cx="1029574" cy="51887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3405" y="3263900"/>
            <a:ext cx="628750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Principio di responsabilità</a:t>
            </a:r>
          </a:p>
        </p:txBody>
      </p:sp>
      <p:sp>
        <p:nvSpPr>
          <p:cNvPr id="104" name="Shape 104"/>
          <p:cNvSpPr/>
          <p:nvPr/>
        </p:nvSpPr>
        <p:spPr>
          <a:xfrm>
            <a:off x="1488207" y="6593135"/>
            <a:ext cx="10028386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 dirty="0" err="1"/>
              <a:t>E’dovere</a:t>
            </a:r>
            <a:r>
              <a:rPr sz="3000" dirty="0"/>
              <a:t> e </a:t>
            </a:r>
            <a:r>
              <a:rPr sz="3000" dirty="0" err="1"/>
              <a:t>diritto</a:t>
            </a:r>
            <a:r>
              <a:rPr sz="3000" dirty="0"/>
              <a:t> </a:t>
            </a:r>
            <a:r>
              <a:rPr sz="3000" dirty="0" err="1"/>
              <a:t>dei</a:t>
            </a:r>
            <a:r>
              <a:rPr sz="3000" dirty="0"/>
              <a:t> </a:t>
            </a:r>
            <a:r>
              <a:rPr sz="3000" dirty="0" err="1"/>
              <a:t>genitori</a:t>
            </a:r>
            <a:r>
              <a:rPr sz="3000" dirty="0"/>
              <a:t> </a:t>
            </a:r>
            <a:r>
              <a:rPr sz="3000" dirty="0" err="1"/>
              <a:t>mantenere</a:t>
            </a:r>
            <a:r>
              <a:rPr sz="3000" dirty="0"/>
              <a:t>, </a:t>
            </a:r>
            <a:endParaRPr lang="it-IT" sz="3000" dirty="0" smtClean="0"/>
          </a:p>
          <a:p>
            <a:pPr lvl="0">
              <a:defRPr sz="1800"/>
            </a:pPr>
            <a:r>
              <a:rPr sz="3000" dirty="0" err="1" smtClean="0"/>
              <a:t>istruire</a:t>
            </a:r>
            <a:r>
              <a:rPr sz="3000" dirty="0" smtClean="0"/>
              <a:t> </a:t>
            </a:r>
            <a:r>
              <a:rPr sz="3000" dirty="0" err="1"/>
              <a:t>ed</a:t>
            </a:r>
            <a:r>
              <a:rPr sz="3000" dirty="0"/>
              <a:t> </a:t>
            </a:r>
            <a:r>
              <a:rPr sz="3000" dirty="0" err="1"/>
              <a:t>educare</a:t>
            </a:r>
            <a:r>
              <a:rPr sz="3000" dirty="0"/>
              <a:t> </a:t>
            </a:r>
            <a:r>
              <a:rPr sz="3000" dirty="0" err="1"/>
              <a:t>i</a:t>
            </a:r>
            <a:r>
              <a:rPr sz="3000" dirty="0"/>
              <a:t> </a:t>
            </a:r>
            <a:r>
              <a:rPr sz="3000" dirty="0" err="1"/>
              <a:t>figli</a:t>
            </a:r>
            <a:r>
              <a:rPr sz="3000" dirty="0"/>
              <a:t>, </a:t>
            </a:r>
            <a:r>
              <a:rPr sz="3000" dirty="0" err="1"/>
              <a:t>anche</a:t>
            </a:r>
            <a:r>
              <a:rPr sz="3000" dirty="0"/>
              <a:t> se </a:t>
            </a:r>
            <a:r>
              <a:rPr sz="3000" dirty="0" err="1" smtClean="0"/>
              <a:t>nati</a:t>
            </a:r>
            <a:endParaRPr lang="it-IT" sz="3000" dirty="0" smtClean="0"/>
          </a:p>
          <a:p>
            <a:pPr lvl="0">
              <a:defRPr sz="1800"/>
            </a:pPr>
            <a:r>
              <a:rPr sz="3000" dirty="0" smtClean="0"/>
              <a:t> </a:t>
            </a:r>
            <a:r>
              <a:rPr sz="3000" dirty="0" err="1"/>
              <a:t>fuori</a:t>
            </a:r>
            <a:r>
              <a:rPr sz="3000" dirty="0"/>
              <a:t> del </a:t>
            </a:r>
            <a:r>
              <a:rPr sz="3000" dirty="0" err="1"/>
              <a:t>matrimonio</a:t>
            </a:r>
            <a:endParaRPr sz="3000" dirty="0"/>
          </a:p>
        </p:txBody>
      </p:sp>
      <p:sp>
        <p:nvSpPr>
          <p:cNvPr id="105" name="Shape 105"/>
          <p:cNvSpPr/>
          <p:nvPr/>
        </p:nvSpPr>
        <p:spPr>
          <a:xfrm flipH="1">
            <a:off x="5140868" y="4684404"/>
            <a:ext cx="1778074" cy="177807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Nuovo documento 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01854" y="328031"/>
            <a:ext cx="6693968" cy="947280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8788400" y="3937000"/>
            <a:ext cx="460435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9904573" y="3759199"/>
            <a:ext cx="203485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forma pubblica</a:t>
            </a:r>
          </a:p>
        </p:txBody>
      </p:sp>
      <p:sp>
        <p:nvSpPr>
          <p:cNvPr id="110" name="Shape 110"/>
          <p:cNvSpPr/>
          <p:nvPr/>
        </p:nvSpPr>
        <p:spPr>
          <a:xfrm>
            <a:off x="9023071" y="8445500"/>
            <a:ext cx="35438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anche se è</a:t>
            </a:r>
          </a:p>
          <a:p>
            <a:pPr lvl="0">
              <a:defRPr sz="1800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 il testamento è revocato</a:t>
            </a:r>
          </a:p>
        </p:txBody>
      </p:sp>
      <p:sp>
        <p:nvSpPr>
          <p:cNvPr id="111" name="Shape 111"/>
          <p:cNvSpPr/>
          <p:nvPr/>
        </p:nvSpPr>
        <p:spPr>
          <a:xfrm>
            <a:off x="8343900" y="8750300"/>
            <a:ext cx="460435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9960409" y="9067799"/>
            <a:ext cx="258358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pura,no condizioni</a:t>
            </a:r>
          </a:p>
        </p:txBody>
      </p:sp>
      <p:sp>
        <p:nvSpPr>
          <p:cNvPr id="113" name="Shape 113"/>
          <p:cNvSpPr/>
          <p:nvPr/>
        </p:nvSpPr>
        <p:spPr>
          <a:xfrm>
            <a:off x="9105900" y="9245600"/>
            <a:ext cx="460435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257711" y="2539999"/>
            <a:ext cx="107457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limite </a:t>
            </a:r>
          </a:p>
        </p:txBody>
      </p:sp>
      <p:sp>
        <p:nvSpPr>
          <p:cNvPr id="115" name="Shape 115"/>
          <p:cNvSpPr/>
          <p:nvPr/>
        </p:nvSpPr>
        <p:spPr>
          <a:xfrm>
            <a:off x="8940800" y="2717800"/>
            <a:ext cx="460435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9594626" y="1663699"/>
            <a:ext cx="285794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fattispecie distinte</a:t>
            </a:r>
          </a:p>
        </p:txBody>
      </p:sp>
      <p:sp>
        <p:nvSpPr>
          <p:cNvPr id="117" name="Shape 117"/>
          <p:cNvSpPr/>
          <p:nvPr/>
        </p:nvSpPr>
        <p:spPr>
          <a:xfrm>
            <a:off x="8940800" y="1841500"/>
            <a:ext cx="460435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4750748" y="952351"/>
            <a:ext cx="30865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Effetti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art. 258 c.c.</a:t>
            </a:r>
          </a:p>
        </p:txBody>
      </p:sp>
      <p:sp>
        <p:nvSpPr>
          <p:cNvPr id="120" name="Shape 120"/>
          <p:cNvSpPr/>
          <p:nvPr/>
        </p:nvSpPr>
        <p:spPr>
          <a:xfrm>
            <a:off x="6372621" y="2059086"/>
            <a:ext cx="1828454" cy="68100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H="1">
            <a:off x="6385321" y="2090314"/>
            <a:ext cx="1" cy="222002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H="1">
            <a:off x="4513400" y="2084486"/>
            <a:ext cx="1846522" cy="62615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482626" y="2927588"/>
            <a:ext cx="30865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vs genitore</a:t>
            </a:r>
          </a:p>
          <a:p>
            <a:pPr marL="228600" lvl="0" indent="-228600" algn="just">
              <a:buSzPct val="100000"/>
              <a:buChar char="•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vs parenti</a:t>
            </a:r>
          </a:p>
        </p:txBody>
      </p:sp>
      <p:sp>
        <p:nvSpPr>
          <p:cNvPr id="124" name="Shape 124"/>
          <p:cNvSpPr/>
          <p:nvPr/>
        </p:nvSpPr>
        <p:spPr>
          <a:xfrm>
            <a:off x="4613392" y="468630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no indicazione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altro genitore</a:t>
            </a:r>
          </a:p>
        </p:txBody>
      </p:sp>
      <p:sp>
        <p:nvSpPr>
          <p:cNvPr id="125" name="Shape 125"/>
          <p:cNvSpPr/>
          <p:nvPr/>
        </p:nvSpPr>
        <p:spPr>
          <a:xfrm>
            <a:off x="8017048" y="2413000"/>
            <a:ext cx="285794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cognome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art.262 c.c.</a:t>
            </a:r>
          </a:p>
        </p:txBody>
      </p:sp>
      <p:sp>
        <p:nvSpPr>
          <p:cNvPr id="126" name="Shape 126"/>
          <p:cNvSpPr/>
          <p:nvPr/>
        </p:nvSpPr>
        <p:spPr>
          <a:xfrm>
            <a:off x="6385321" y="2109886"/>
            <a:ext cx="2162361" cy="260871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8740855" y="4584700"/>
            <a:ext cx="400113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diritti e doveri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dei figli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3355578" y="876051"/>
            <a:ext cx="56015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Limite al riconoscimento</a:t>
            </a:r>
          </a:p>
        </p:txBody>
      </p:sp>
      <p:sp>
        <p:nvSpPr>
          <p:cNvPr id="130" name="Shape 130"/>
          <p:cNvSpPr/>
          <p:nvPr/>
        </p:nvSpPr>
        <p:spPr>
          <a:xfrm flipH="1">
            <a:off x="4407069" y="1386135"/>
            <a:ext cx="1710631" cy="123775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343019" y="3048000"/>
            <a:ext cx="171476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16 anni</a:t>
            </a:r>
          </a:p>
        </p:txBody>
      </p:sp>
      <p:sp>
        <p:nvSpPr>
          <p:cNvPr id="132" name="Shape 132"/>
          <p:cNvSpPr/>
          <p:nvPr/>
        </p:nvSpPr>
        <p:spPr>
          <a:xfrm>
            <a:off x="6838652" y="3251200"/>
            <a:ext cx="377249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figli incestuosi</a:t>
            </a:r>
          </a:p>
        </p:txBody>
      </p:sp>
      <p:sp>
        <p:nvSpPr>
          <p:cNvPr id="133" name="Shape 133"/>
          <p:cNvSpPr/>
          <p:nvPr/>
        </p:nvSpPr>
        <p:spPr>
          <a:xfrm>
            <a:off x="6244699" y="1513135"/>
            <a:ext cx="1440163" cy="144016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543399" y="3761035"/>
            <a:ext cx="1" cy="112663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381377" y="5041900"/>
            <a:ext cx="468704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interesse del figlio</a:t>
            </a:r>
          </a:p>
        </p:txBody>
      </p:sp>
      <p:pic>
        <p:nvPicPr>
          <p:cNvPr id="136" name="images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20689" y="4057302"/>
            <a:ext cx="3162301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44451" y="7219950"/>
            <a:ext cx="1270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25400">
            <a:solidFill>
              <a:srgbClr val="85888D"/>
            </a:solidFill>
          </a:ln>
        </p:spPr>
        <p:txBody>
          <a:bodyPr/>
          <a:lstStyle/>
          <a:p>
            <a:pPr lvl="0" defTabSz="356362">
              <a:defRPr sz="1800"/>
            </a:pPr>
            <a:endParaRPr sz="183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just" defTabSz="356362">
              <a:lnSpc>
                <a:spcPct val="150000"/>
              </a:lnSpc>
              <a:defRPr sz="1800"/>
            </a:pPr>
            <a:r>
              <a:rPr sz="1830">
                <a:latin typeface="Courier New"/>
                <a:ea typeface="Courier New"/>
                <a:cs typeface="Courier New"/>
                <a:sym typeface="Courier New"/>
              </a:rPr>
              <a:t>Il figlio nato da persone, tra le quali esiste un vincolo di </a:t>
            </a:r>
            <a:r>
              <a:rPr sz="1830" u="sng">
                <a:solidFill>
                  <a:srgbClr val="173125"/>
                </a:solidFill>
                <a:uFill>
                  <a:solidFill>
                    <a:srgbClr val="173125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2"/>
              </a:rPr>
              <a:t>parentela</a:t>
            </a:r>
            <a:r>
              <a:rPr sz="1830">
                <a:latin typeface="Courier New"/>
                <a:ea typeface="Courier New"/>
                <a:cs typeface="Courier New"/>
                <a:sym typeface="Courier New"/>
              </a:rPr>
              <a:t> in linea retta all'infinito o in linea collaterale nel secondo grado, ovvero un vincolo di affinità in linea retta, può essere riconosciuto previa autorizzazione del giudice avuto riguardo all'interesse del figlio e alla necessità di evitare allo stesso qualsiasi pregiudizio.</a:t>
            </a:r>
          </a:p>
          <a:p>
            <a:pPr lvl="0" algn="just" defTabSz="356362">
              <a:lnSpc>
                <a:spcPct val="150000"/>
              </a:lnSpc>
              <a:defRPr sz="1800"/>
            </a:pPr>
            <a:r>
              <a:rPr sz="1830">
                <a:latin typeface="Courier New"/>
                <a:ea typeface="Courier New"/>
                <a:cs typeface="Courier New"/>
                <a:sym typeface="Courier New"/>
              </a:rPr>
              <a:t>Il </a:t>
            </a:r>
            <a:r>
              <a:rPr sz="1830" u="sng">
                <a:solidFill>
                  <a:srgbClr val="173125"/>
                </a:solidFill>
                <a:uFill>
                  <a:solidFill>
                    <a:srgbClr val="173125"/>
                  </a:solidFill>
                </a:u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riconoscimento</a:t>
            </a:r>
            <a:r>
              <a:rPr sz="1830">
                <a:latin typeface="Courier New"/>
                <a:ea typeface="Courier New"/>
                <a:cs typeface="Courier New"/>
                <a:sym typeface="Courier New"/>
              </a:rPr>
              <a:t> di una persona minore di età è autorizzato dal giudice.</a:t>
            </a:r>
          </a:p>
        </p:txBody>
      </p:sp>
      <p:sp>
        <p:nvSpPr>
          <p:cNvPr id="140" name="Shape 140"/>
          <p:cNvSpPr/>
          <p:nvPr/>
        </p:nvSpPr>
        <p:spPr>
          <a:xfrm>
            <a:off x="4959108" y="1854200"/>
            <a:ext cx="308658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3000" b="1"/>
              <a:t>ART. 251 c.c.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587284" y="1219200"/>
            <a:ext cx="58302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La prova della filiazione</a:t>
            </a:r>
          </a:p>
        </p:txBody>
      </p:sp>
      <p:sp>
        <p:nvSpPr>
          <p:cNvPr id="143" name="Shape 143"/>
          <p:cNvSpPr/>
          <p:nvPr/>
        </p:nvSpPr>
        <p:spPr>
          <a:xfrm>
            <a:off x="6707931" y="1790451"/>
            <a:ext cx="1225662" cy="240553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44" name="image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15592" y="2456060"/>
            <a:ext cx="3650082" cy="241166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7384977" y="4476750"/>
            <a:ext cx="35438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atto di nascita</a:t>
            </a:r>
          </a:p>
        </p:txBody>
      </p:sp>
      <p:sp>
        <p:nvSpPr>
          <p:cNvPr id="146" name="Shape 146"/>
          <p:cNvSpPr/>
          <p:nvPr/>
        </p:nvSpPr>
        <p:spPr>
          <a:xfrm>
            <a:off x="2939733" y="6362700"/>
            <a:ext cx="40011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possesso di stato</a:t>
            </a:r>
          </a:p>
        </p:txBody>
      </p:sp>
      <p:sp>
        <p:nvSpPr>
          <p:cNvPr id="147" name="Shape 147"/>
          <p:cNvSpPr/>
          <p:nvPr/>
        </p:nvSpPr>
        <p:spPr>
          <a:xfrm flipH="1">
            <a:off x="5359399" y="1779081"/>
            <a:ext cx="1342283" cy="438150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48" name="Immagine 147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528098">
            <a:off x="4579845" y="7114086"/>
            <a:ext cx="2213477" cy="352234"/>
          </a:xfrm>
          <a:prstGeom prst="rect">
            <a:avLst/>
          </a:prstGeom>
        </p:spPr>
      </p:pic>
      <p:pic>
        <p:nvPicPr>
          <p:cNvPr id="150" name="Immagine 149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604181">
            <a:off x="4205940" y="7330987"/>
            <a:ext cx="1393878" cy="352234"/>
          </a:xfrm>
          <a:prstGeom prst="rect">
            <a:avLst/>
          </a:prstGeom>
        </p:spPr>
      </p:pic>
      <p:pic>
        <p:nvPicPr>
          <p:cNvPr id="152" name="Immagine 151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8484435">
            <a:off x="3535410" y="7137496"/>
            <a:ext cx="1409994" cy="352234"/>
          </a:xfrm>
          <a:prstGeom prst="rect">
            <a:avLst/>
          </a:prstGeom>
        </p:spPr>
      </p:pic>
      <p:sp>
        <p:nvSpPr>
          <p:cNvPr id="154" name="Shape 154"/>
          <p:cNvSpPr/>
          <p:nvPr/>
        </p:nvSpPr>
        <p:spPr>
          <a:xfrm>
            <a:off x="2211889" y="7861300"/>
            <a:ext cx="12574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nomen</a:t>
            </a:r>
          </a:p>
        </p:txBody>
      </p:sp>
      <p:sp>
        <p:nvSpPr>
          <p:cNvPr id="155" name="Shape 155"/>
          <p:cNvSpPr/>
          <p:nvPr/>
        </p:nvSpPr>
        <p:spPr>
          <a:xfrm>
            <a:off x="3999507" y="8572500"/>
            <a:ext cx="21720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tractatus</a:t>
            </a:r>
          </a:p>
        </p:txBody>
      </p:sp>
      <p:sp>
        <p:nvSpPr>
          <p:cNvPr id="156" name="Shape 156"/>
          <p:cNvSpPr/>
          <p:nvPr/>
        </p:nvSpPr>
        <p:spPr>
          <a:xfrm>
            <a:off x="6800775" y="7734300"/>
            <a:ext cx="102885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fama</a:t>
            </a:r>
          </a:p>
        </p:txBody>
      </p:sp>
      <p:pic>
        <p:nvPicPr>
          <p:cNvPr id="157" name="Unknown-1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838081" y="2023030"/>
            <a:ext cx="1485510" cy="209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170499" y="723056"/>
            <a:ext cx="422977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defRPr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3600" b="1"/>
              <a:t>Azioni di stato</a:t>
            </a:r>
          </a:p>
        </p:txBody>
      </p:sp>
      <p:pic>
        <p:nvPicPr>
          <p:cNvPr id="160" name="Immagine 159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6932405">
            <a:off x="2492495" y="3869770"/>
            <a:ext cx="5626704" cy="352235"/>
          </a:xfrm>
          <a:prstGeom prst="rect">
            <a:avLst/>
          </a:prstGeom>
        </p:spPr>
      </p:pic>
      <p:pic>
        <p:nvPicPr>
          <p:cNvPr id="162" name="Immagine 161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9272427">
            <a:off x="3612584" y="2021592"/>
            <a:ext cx="3127141" cy="352235"/>
          </a:xfrm>
          <a:prstGeom prst="rect">
            <a:avLst/>
          </a:prstGeom>
        </p:spPr>
      </p:pic>
      <p:pic>
        <p:nvPicPr>
          <p:cNvPr id="164" name="Immagine 163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641644">
            <a:off x="5138460" y="3086358"/>
            <a:ext cx="3603287" cy="352235"/>
          </a:xfrm>
          <a:prstGeom prst="rect">
            <a:avLst/>
          </a:prstGeom>
        </p:spPr>
      </p:pic>
      <p:sp>
        <p:nvSpPr>
          <p:cNvPr id="166" name="Shape 166"/>
          <p:cNvSpPr/>
          <p:nvPr/>
        </p:nvSpPr>
        <p:spPr>
          <a:xfrm>
            <a:off x="272622" y="3062076"/>
            <a:ext cx="537295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Azione disconoscimento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paternità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243 bis c.c.</a:t>
            </a:r>
          </a:p>
        </p:txBody>
      </p:sp>
      <p:sp>
        <p:nvSpPr>
          <p:cNvPr id="167" name="Shape 167"/>
          <p:cNvSpPr/>
          <p:nvPr/>
        </p:nvSpPr>
        <p:spPr>
          <a:xfrm>
            <a:off x="2291977" y="6710621"/>
            <a:ext cx="468704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Contestazione stato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di figlio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239-240-248 c.c.</a:t>
            </a:r>
          </a:p>
        </p:txBody>
      </p:sp>
      <p:sp>
        <p:nvSpPr>
          <p:cNvPr id="168" name="Shape 168"/>
          <p:cNvSpPr/>
          <p:nvPr/>
        </p:nvSpPr>
        <p:spPr>
          <a:xfrm>
            <a:off x="6064658" y="5361972"/>
            <a:ext cx="560159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Reclamo stato di figlio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239-249 c.c.</a:t>
            </a:r>
          </a:p>
        </p:txBody>
      </p:sp>
      <p:pic>
        <p:nvPicPr>
          <p:cNvPr id="169" name="Immagine 168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070187">
            <a:off x="6399281" y="1768623"/>
            <a:ext cx="2792187" cy="352235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8096806" y="2599331"/>
            <a:ext cx="400113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Dich. giudiziale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di paternità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e maternità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269 c.c.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Nuovo documento 2_1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36098" y="521344"/>
            <a:ext cx="6732604" cy="952748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2520354" y="317500"/>
            <a:ext cx="743069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3000" b="1"/>
              <a:t>Azione disconoscimento paternità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470315" y="2381250"/>
            <a:ext cx="1061637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Dichiarazione Universale dei diritti dell’uomo - 1948</a:t>
            </a:r>
          </a:p>
        </p:txBody>
      </p:sp>
      <p:sp>
        <p:nvSpPr>
          <p:cNvPr id="35" name="Shape 35"/>
          <p:cNvSpPr/>
          <p:nvPr/>
        </p:nvSpPr>
        <p:spPr>
          <a:xfrm>
            <a:off x="88900" y="251435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8900" y="516230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98642" y="5022850"/>
            <a:ext cx="58607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Legge 10 dicembre 2012 n. 219</a:t>
            </a:r>
          </a:p>
        </p:txBody>
      </p:sp>
      <p:sp>
        <p:nvSpPr>
          <p:cNvPr id="38" name="Shape 38"/>
          <p:cNvSpPr/>
          <p:nvPr/>
        </p:nvSpPr>
        <p:spPr>
          <a:xfrm>
            <a:off x="88900" y="447015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32376" y="5708650"/>
            <a:ext cx="86348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Decreto Legislativo 28 dicembre 2013 n. 154</a:t>
            </a:r>
          </a:p>
        </p:txBody>
      </p:sp>
      <p:sp>
        <p:nvSpPr>
          <p:cNvPr id="40" name="Shape 40"/>
          <p:cNvSpPr/>
          <p:nvPr/>
        </p:nvSpPr>
        <p:spPr>
          <a:xfrm>
            <a:off x="427248" y="2971800"/>
            <a:ext cx="922930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Dichiarazione dei Diritti del Fanciullo - 1959</a:t>
            </a:r>
          </a:p>
        </p:txBody>
      </p:sp>
      <p:sp>
        <p:nvSpPr>
          <p:cNvPr id="41" name="Shape 41"/>
          <p:cNvSpPr/>
          <p:nvPr/>
        </p:nvSpPr>
        <p:spPr>
          <a:xfrm>
            <a:off x="88900" y="311125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8900" y="379070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34658" y="3651250"/>
            <a:ext cx="1180528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Convenzione Internazionale sui diritti del Fanciullo - 1989</a:t>
            </a:r>
          </a:p>
        </p:txBody>
      </p:sp>
      <p:sp>
        <p:nvSpPr>
          <p:cNvPr id="44" name="Shape 44"/>
          <p:cNvSpPr/>
          <p:nvPr/>
        </p:nvSpPr>
        <p:spPr>
          <a:xfrm>
            <a:off x="478451" y="4337050"/>
            <a:ext cx="42754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2600"/>
              <a:t>Carta di Nizza - 2000</a:t>
            </a:r>
          </a:p>
        </p:txBody>
      </p:sp>
      <p:sp>
        <p:nvSpPr>
          <p:cNvPr id="45" name="Shape 45"/>
          <p:cNvSpPr/>
          <p:nvPr/>
        </p:nvSpPr>
        <p:spPr>
          <a:xfrm>
            <a:off x="88900" y="5854451"/>
            <a:ext cx="229990" cy="20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 cstate="print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6" name="Unknown-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89599" y="63549"/>
            <a:ext cx="2025602" cy="20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Nuovo documento 2_2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87682" y="826690"/>
            <a:ext cx="689239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961487" y="1282700"/>
            <a:ext cx="6744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3000" b="1"/>
              <a:t>Contestazione stato di figlio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Nuovo documento 2_3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41905" y="1447800"/>
            <a:ext cx="689239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498422" y="939800"/>
            <a:ext cx="537295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3000" b="1"/>
              <a:t>Reclamo stato di figlio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Nuovo documento 2_5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29846" y="538145"/>
            <a:ext cx="6640736" cy="939747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-70204" y="4538384"/>
            <a:ext cx="445840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Dichiarazione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giudiziale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paternità/maternità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473200" y="39370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4200"/>
              </a:spcBef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Il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focus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è il cambiamento ovvero il passaggio da una concezione del minore come oggetto dei diritti (degli adulti) ad una concezione del minore come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soggetto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di diritti</a:t>
            </a:r>
          </a:p>
        </p:txBody>
      </p:sp>
      <p:pic>
        <p:nvPicPr>
          <p:cNvPr id="49" name="images-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62186" y="738336"/>
            <a:ext cx="4038601" cy="201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66865" lvl="0" indent="-66865" algn="l" defTabSz="525779">
              <a:spcBef>
                <a:spcPts val="3700"/>
              </a:spcBef>
              <a:buSzPct val="50000"/>
              <a:buChar char="★"/>
              <a:defRPr sz="1800"/>
            </a:pP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diritto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del bambino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alla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protezione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alla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cura</a:t>
            </a:r>
            <a:endParaRPr sz="27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6865" lvl="0" indent="-66865" algn="l" defTabSz="525779">
              <a:spcBef>
                <a:spcPts val="3700"/>
              </a:spcBef>
              <a:buSzPct val="50000"/>
              <a:defRPr sz="1800"/>
            </a:pP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diritto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ad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esprimere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liberamente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la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sua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opinione</a:t>
            </a:r>
            <a:endParaRPr sz="27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6865" lvl="0" indent="-66865" algn="l" defTabSz="525779">
              <a:spcBef>
                <a:spcPts val="3700"/>
              </a:spcBef>
              <a:buSzPct val="50000"/>
              <a:defRPr sz="1800"/>
            </a:pP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interesse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superiore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del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minore</a:t>
            </a:r>
            <a:endParaRPr sz="27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66865" lvl="0" indent="-66865" algn="l" defTabSz="525779">
              <a:spcBef>
                <a:spcPts val="3700"/>
              </a:spcBef>
              <a:buSzPct val="50000"/>
              <a:defRPr sz="1800"/>
            </a:pP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diritto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alla</a:t>
            </a:r>
            <a:r>
              <a:rPr sz="2700" dirty="0">
                <a:latin typeface="Courier New"/>
                <a:ea typeface="Courier New"/>
                <a:cs typeface="Courier New"/>
                <a:sym typeface="Courier New"/>
              </a:rPr>
              <a:t> bi-</a:t>
            </a:r>
            <a:r>
              <a:rPr sz="2700" dirty="0" err="1">
                <a:latin typeface="Courier New"/>
                <a:ea typeface="Courier New"/>
                <a:cs typeface="Courier New"/>
                <a:sym typeface="Courier New"/>
              </a:rPr>
              <a:t>genitorialità</a:t>
            </a:r>
            <a:endParaRPr sz="27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2" name="Unknown-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96518" y="516929"/>
            <a:ext cx="3048276" cy="2073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11274" y="279796"/>
            <a:ext cx="11452126" cy="8530829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4200"/>
              </a:spcBef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Nel nostro ordinamento dal c.c. del 1942</a:t>
            </a:r>
          </a:p>
          <a:p>
            <a:pPr lvl="0">
              <a:spcBef>
                <a:spcPts val="4200"/>
              </a:spcBef>
              <a:defRPr sz="1800"/>
            </a:pPr>
            <a:endParaRPr sz="3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5" name="Unknown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90500" y="1398265"/>
            <a:ext cx="2227958" cy="222795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848100" y="2245543"/>
            <a:ext cx="445840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passi in avanti con</a:t>
            </a:r>
          </a:p>
        </p:txBody>
      </p:sp>
      <p:sp>
        <p:nvSpPr>
          <p:cNvPr id="57" name="Shape 57"/>
          <p:cNvSpPr/>
          <p:nvPr/>
        </p:nvSpPr>
        <p:spPr>
          <a:xfrm>
            <a:off x="1944737" y="5334000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la Riforma del 1975</a:t>
            </a:r>
          </a:p>
        </p:txBody>
      </p:sp>
      <p:sp>
        <p:nvSpPr>
          <p:cNvPr id="58" name="Shape 58"/>
          <p:cNvSpPr/>
          <p:nvPr/>
        </p:nvSpPr>
        <p:spPr>
          <a:xfrm>
            <a:off x="7061200" y="6883417"/>
            <a:ext cx="400113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la Legge 219/2012</a:t>
            </a:r>
          </a:p>
        </p:txBody>
      </p:sp>
      <p:pic>
        <p:nvPicPr>
          <p:cNvPr id="59" name="Immagine 58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8100000">
            <a:off x="3673751" y="3896092"/>
            <a:ext cx="2735909" cy="352234"/>
          </a:xfrm>
          <a:prstGeom prst="rect">
            <a:avLst/>
          </a:prstGeom>
        </p:spPr>
      </p:pic>
      <p:pic>
        <p:nvPicPr>
          <p:cNvPr id="61" name="Immagine 60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454913">
            <a:off x="5367768" y="4670128"/>
            <a:ext cx="5312543" cy="3522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270000" y="919212"/>
            <a:ext cx="10464800" cy="56085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4200"/>
              </a:spcBef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Filiazione senza aggettivi </a:t>
            </a:r>
          </a:p>
          <a:p>
            <a:pPr lvl="0">
              <a:lnSpc>
                <a:spcPct val="150000"/>
              </a:lnSpc>
              <a:spcBef>
                <a:spcPts val="4200"/>
              </a:spcBef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la parola figlio non tollera</a:t>
            </a:r>
          </a:p>
          <a:p>
            <a:pPr marL="228600" lvl="0" indent="-228600" algn="just">
              <a:lnSpc>
                <a:spcPct val="150000"/>
              </a:lnSpc>
              <a:spcBef>
                <a:spcPts val="4200"/>
              </a:spcBef>
              <a:buSzPct val="100000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specificazione </a:t>
            </a:r>
          </a:p>
          <a:p>
            <a:pPr marL="228600" lvl="0" indent="-228600" algn="just">
              <a:lnSpc>
                <a:spcPct val="150000"/>
              </a:lnSpc>
              <a:spcBef>
                <a:spcPts val="4200"/>
              </a:spcBef>
              <a:buSzPct val="100000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qualificazione</a:t>
            </a:r>
          </a:p>
          <a:p>
            <a:pPr marL="228600" lvl="0" indent="-228600" algn="just">
              <a:lnSpc>
                <a:spcPct val="150000"/>
              </a:lnSpc>
              <a:spcBef>
                <a:spcPts val="4200"/>
              </a:spcBef>
              <a:buSzPct val="100000"/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attribuzione di sorta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524000" y="28829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4200"/>
              </a:spcBef>
              <a:defRPr sz="1800"/>
            </a:pPr>
            <a:r>
              <a:rPr sz="3600" b="1">
                <a:latin typeface="Courier New"/>
                <a:ea typeface="Courier New"/>
                <a:cs typeface="Courier New"/>
                <a:sym typeface="Courier New"/>
              </a:rPr>
              <a:t>Tutti i figli hanno lo stesso stato giuridico</a:t>
            </a:r>
          </a:p>
          <a:p>
            <a:pPr lvl="0">
              <a:spcBef>
                <a:spcPts val="4200"/>
              </a:spcBef>
              <a:defRPr sz="1800"/>
            </a:pPr>
            <a:r>
              <a:rPr sz="3600" b="1">
                <a:latin typeface="Courier New"/>
                <a:ea typeface="Courier New"/>
                <a:cs typeface="Courier New"/>
                <a:sym typeface="Courier New"/>
              </a:rPr>
              <a:t>Art. 315 c.c.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3447380" y="1739900"/>
            <a:ext cx="83452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Cambia anche la nozione di parentela</a:t>
            </a:r>
          </a:p>
        </p:txBody>
      </p:sp>
      <p:pic>
        <p:nvPicPr>
          <p:cNvPr id="69" name="Unknown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5716" y="367010"/>
            <a:ext cx="2663131" cy="266313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 flipH="1">
            <a:off x="5129807" y="2165533"/>
            <a:ext cx="1461493" cy="125885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440984" y="3492499"/>
            <a:ext cx="583023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Sussiste tra persone che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discendono da stesso 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stipite</a:t>
            </a:r>
          </a:p>
          <a:p>
            <a:pPr lvl="0">
              <a:defRPr sz="1800"/>
            </a:pP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Art. 74 c.c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 </a:t>
            </a:r>
          </a:p>
        </p:txBody>
      </p:sp>
      <p:sp>
        <p:nvSpPr>
          <p:cNvPr id="72" name="Shape 72"/>
          <p:cNvSpPr/>
          <p:nvPr/>
        </p:nvSpPr>
        <p:spPr>
          <a:xfrm>
            <a:off x="7391400" y="4191000"/>
            <a:ext cx="1058317" cy="137981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140003" y="5816600"/>
            <a:ext cx="56015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Sussiste con ascendenti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e collaterali</a:t>
            </a:r>
          </a:p>
        </p:txBody>
      </p:sp>
      <p:sp>
        <p:nvSpPr>
          <p:cNvPr id="74" name="Shape 74"/>
          <p:cNvSpPr/>
          <p:nvPr/>
        </p:nvSpPr>
        <p:spPr>
          <a:xfrm flipH="1">
            <a:off x="5797351" y="6870699"/>
            <a:ext cx="2406850" cy="93801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225010" y="8204200"/>
            <a:ext cx="6744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/>
            </a:pPr>
            <a:r>
              <a:rPr sz="3000"/>
              <a:t>Cambiano le norme successorie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H="1">
            <a:off x="4016821" y="1826568"/>
            <a:ext cx="1558480" cy="106286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77496" y="4292490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Nato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NEL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matrimonio</a:t>
            </a:r>
          </a:p>
        </p:txBody>
      </p:sp>
      <p:sp>
        <p:nvSpPr>
          <p:cNvPr id="79" name="Shape 79"/>
          <p:cNvSpPr/>
          <p:nvPr/>
        </p:nvSpPr>
        <p:spPr>
          <a:xfrm>
            <a:off x="6383939" y="3933960"/>
            <a:ext cx="58302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Nato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FUORI DAL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matrimonio</a:t>
            </a:r>
          </a:p>
        </p:txBody>
      </p:sp>
      <p:sp>
        <p:nvSpPr>
          <p:cNvPr id="80" name="Shape 80"/>
          <p:cNvSpPr/>
          <p:nvPr/>
        </p:nvSpPr>
        <p:spPr>
          <a:xfrm>
            <a:off x="7658100" y="1626706"/>
            <a:ext cx="1480918" cy="10813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982630" y="4867173"/>
            <a:ext cx="618570" cy="225439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77533" y="7315200"/>
            <a:ext cx="400113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automatico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fattispecie unica</a:t>
            </a:r>
          </a:p>
        </p:txBody>
      </p:sp>
      <p:sp>
        <p:nvSpPr>
          <p:cNvPr id="83" name="Shape 83"/>
          <p:cNvSpPr/>
          <p:nvPr/>
        </p:nvSpPr>
        <p:spPr>
          <a:xfrm>
            <a:off x="6686084" y="7315200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principio volontaristico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due fattispecie distinte</a:t>
            </a:r>
          </a:p>
        </p:txBody>
      </p:sp>
      <p:sp>
        <p:nvSpPr>
          <p:cNvPr id="84" name="Shape 84"/>
          <p:cNvSpPr/>
          <p:nvPr/>
        </p:nvSpPr>
        <p:spPr>
          <a:xfrm flipH="1">
            <a:off x="2493392" y="5150739"/>
            <a:ext cx="205063" cy="201173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pic>
        <p:nvPicPr>
          <p:cNvPr id="85" name="Unknown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98987" y="1901432"/>
            <a:ext cx="2277453" cy="1823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s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625307" y="2195490"/>
            <a:ext cx="1856867" cy="123566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57726" y="368951"/>
            <a:ext cx="1268934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Il figlio deve conseguire l’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accertamento dello</a:t>
            </a: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3000" b="1">
                <a:latin typeface="Courier New"/>
                <a:ea typeface="Courier New"/>
                <a:cs typeface="Courier New"/>
                <a:sym typeface="Courier New"/>
              </a:rPr>
              <a:t>status </a:t>
            </a:r>
          </a:p>
          <a:p>
            <a:pPr lvl="0">
              <a:defRPr sz="1800"/>
            </a:pPr>
            <a:r>
              <a:rPr sz="3000">
                <a:latin typeface="Courier New"/>
                <a:ea typeface="Courier New"/>
                <a:cs typeface="Courier New"/>
                <a:sym typeface="Courier New"/>
              </a:rPr>
              <a:t>per godere dei diritti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Personalizzato</PresentationFormat>
  <Paragraphs>111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White</vt:lpstr>
      <vt:lpstr>RAPPORTI GENITORI-FIGLI  FILIAZIONE </vt:lpstr>
      <vt:lpstr>Diapositiva 2</vt:lpstr>
      <vt:lpstr>Il focus è il cambiamento ovvero il passaggio da una concezione del minore come oggetto dei diritti (degli adulti) ad una concezione del minore come soggetto di diritti</vt:lpstr>
      <vt:lpstr> diritto del bambino alla protezione e alla cura  diritto ad esprimere liberamente la sua opinione  interesse superiore del minore diritto alla bi-genitorialità</vt:lpstr>
      <vt:lpstr>Nel nostro ordinamento dal c.c. del 1942 </vt:lpstr>
      <vt:lpstr>Filiazione senza aggettivi  la parola figlio non tollera  specificazione   qualificazione  attribuzione di sorta</vt:lpstr>
      <vt:lpstr>Tutti i figli hanno lo stesso stato giuridico Art. 315 c.c.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 Il figlio nato da persone, tra le quali esiste un vincolo di parentela in linea retta all'infinito o in linea collaterale nel secondo grado, ovvero un vincolo di affinità in linea retta, può essere riconosciuto previa autorizzazione del giudice avuto riguardo all'interesse del figlio e alla necessità di evitare allo stesso qualsiasi pregiudizio. Il riconoscimento di una persona minore di età è autorizzato dal giudice.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RAPPORTI GENITORI-FIGLI  FILIAZIONE  RESPONSABILITA’ GENITORIALE</dc:title>
  <cp:lastModifiedBy>Dani</cp:lastModifiedBy>
  <cp:revision>2</cp:revision>
  <dcterms:modified xsi:type="dcterms:W3CDTF">2018-05-20T18:37:17Z</dcterms:modified>
</cp:coreProperties>
</file>