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2" r:id="rId9"/>
    <p:sldId id="263" r:id="rId10"/>
    <p:sldId id="301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</p:sldIdLst>
  <p:sldSz cx="13004800" cy="9753600"/>
  <p:notesSz cx="6858000" cy="9144000"/>
  <p:defaultTextStyle>
    <a:lvl1pPr algn="ctr" defTabSz="584200">
      <a:defRPr sz="3600">
        <a:latin typeface="Helvetica Light"/>
        <a:ea typeface="Helvetica Light"/>
        <a:cs typeface="Helvetica Light"/>
        <a:sym typeface="Helvetica Light"/>
      </a:defRPr>
    </a:lvl1pPr>
    <a:lvl2pPr algn="ctr" defTabSz="584200">
      <a:defRPr sz="3600">
        <a:latin typeface="Helvetica Light"/>
        <a:ea typeface="Helvetica Light"/>
        <a:cs typeface="Helvetica Light"/>
        <a:sym typeface="Helvetica Light"/>
      </a:defRPr>
    </a:lvl2pPr>
    <a:lvl3pPr algn="ctr" defTabSz="584200">
      <a:defRPr sz="3600">
        <a:latin typeface="Helvetica Light"/>
        <a:ea typeface="Helvetica Light"/>
        <a:cs typeface="Helvetica Light"/>
        <a:sym typeface="Helvetica Light"/>
      </a:defRPr>
    </a:lvl3pPr>
    <a:lvl4pPr algn="ctr" defTabSz="584200">
      <a:defRPr sz="3600">
        <a:latin typeface="Helvetica Light"/>
        <a:ea typeface="Helvetica Light"/>
        <a:cs typeface="Helvetica Light"/>
        <a:sym typeface="Helvetica Light"/>
      </a:defRPr>
    </a:lvl4pPr>
    <a:lvl5pPr algn="ctr" defTabSz="584200">
      <a:defRPr sz="3600">
        <a:latin typeface="Helvetica Light"/>
        <a:ea typeface="Helvetica Light"/>
        <a:cs typeface="Helvetica Light"/>
        <a:sym typeface="Helvetica Light"/>
      </a:defRPr>
    </a:lvl5pPr>
    <a:lvl6pPr algn="ctr" defTabSz="584200">
      <a:defRPr sz="3600">
        <a:latin typeface="Helvetica Light"/>
        <a:ea typeface="Helvetica Light"/>
        <a:cs typeface="Helvetica Light"/>
        <a:sym typeface="Helvetica Light"/>
      </a:defRPr>
    </a:lvl6pPr>
    <a:lvl7pPr algn="ctr" defTabSz="584200">
      <a:defRPr sz="3600">
        <a:latin typeface="Helvetica Light"/>
        <a:ea typeface="Helvetica Light"/>
        <a:cs typeface="Helvetica Light"/>
        <a:sym typeface="Helvetica Light"/>
      </a:defRPr>
    </a:lvl7pPr>
    <a:lvl8pPr algn="ctr" defTabSz="584200">
      <a:defRPr sz="3600">
        <a:latin typeface="Helvetica Light"/>
        <a:ea typeface="Helvetica Light"/>
        <a:cs typeface="Helvetica Light"/>
        <a:sym typeface="Helvetica Light"/>
      </a:defRPr>
    </a:lvl8pPr>
    <a:lvl9pPr algn="ctr" defTabSz="584200">
      <a:defRPr sz="3600">
        <a:latin typeface="Helvetica Light"/>
        <a:ea typeface="Helvetica Light"/>
        <a:cs typeface="Helvetica Light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1248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Titolo Testo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Corpo livello uno</a:t>
            </a:r>
          </a:p>
          <a:p>
            <a:pPr lvl="1">
              <a:defRPr sz="1800"/>
            </a:pPr>
            <a:r>
              <a:rPr sz="3600"/>
              <a:t>Corpo livello due</a:t>
            </a:r>
          </a:p>
          <a:p>
            <a:pPr lvl="2">
              <a:defRPr sz="1800"/>
            </a:pPr>
            <a:r>
              <a:rPr sz="3600"/>
              <a:t>Corpo livello tre</a:t>
            </a:r>
          </a:p>
          <a:p>
            <a:pPr lvl="3">
              <a:defRPr sz="1800"/>
            </a:pPr>
            <a:r>
              <a:rPr sz="3600"/>
              <a:t>Corpo livello quattro</a:t>
            </a:r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Corpo livello uno</a:t>
            </a:r>
          </a:p>
          <a:p>
            <a:pPr lvl="1">
              <a:defRPr sz="1800"/>
            </a:pPr>
            <a:r>
              <a:rPr sz="2800"/>
              <a:t>Corpo livello due</a:t>
            </a:r>
          </a:p>
          <a:p>
            <a:pPr lvl="2">
              <a:defRPr sz="1800"/>
            </a:pPr>
            <a:r>
              <a:rPr sz="2800"/>
              <a:t>Corpo livello tre</a:t>
            </a:r>
          </a:p>
          <a:p>
            <a:pPr lvl="3">
              <a:defRPr sz="1800"/>
            </a:pPr>
            <a:r>
              <a:rPr sz="2800"/>
              <a:t>Corpo livello quattro</a:t>
            </a:r>
          </a:p>
          <a:p>
            <a:pPr lvl="4">
              <a:defRPr sz="1800"/>
            </a:pPr>
            <a:r>
              <a:rPr sz="2800"/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Corpo livello uno</a:t>
            </a:r>
          </a:p>
          <a:p>
            <a:pPr lvl="1">
              <a:defRPr sz="1800"/>
            </a:pPr>
            <a:r>
              <a:rPr sz="3600"/>
              <a:t>Corpo livello due</a:t>
            </a:r>
          </a:p>
          <a:p>
            <a:pPr lvl="2">
              <a:defRPr sz="1800"/>
            </a:pPr>
            <a:r>
              <a:rPr sz="3600"/>
              <a:t>Corpo livello tre</a:t>
            </a:r>
          </a:p>
          <a:p>
            <a:pPr lvl="3">
              <a:defRPr sz="1800"/>
            </a:pPr>
            <a:r>
              <a:rPr sz="3600"/>
              <a:t>Corpo livello quattro</a:t>
            </a:r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Corpo livello uno</a:t>
            </a:r>
          </a:p>
          <a:p>
            <a:pPr lvl="1">
              <a:defRPr sz="1800"/>
            </a:pPr>
            <a:r>
              <a:rPr sz="3600"/>
              <a:t>Corpo livello due</a:t>
            </a:r>
          </a:p>
          <a:p>
            <a:pPr lvl="2">
              <a:defRPr sz="1800"/>
            </a:pPr>
            <a:r>
              <a:rPr sz="3600"/>
              <a:t>Corpo livello tre</a:t>
            </a:r>
          </a:p>
          <a:p>
            <a:pPr lvl="3">
              <a:defRPr sz="1800"/>
            </a:pPr>
            <a:r>
              <a:rPr sz="3600"/>
              <a:t>Corpo livello quattro</a:t>
            </a:r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1pPr>
      <a:lvl2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2pPr>
      <a:lvl3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3pPr>
      <a:lvl4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4pPr>
      <a:lvl5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5pPr>
      <a:lvl6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6pPr>
      <a:lvl7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7pPr>
      <a:lvl8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8pPr>
      <a:lvl9pPr algn="ctr" defTabSz="584200">
        <a:defRPr sz="8000"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algn="r" defTabSz="584200">
        <a:defRPr sz="1200"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339857" y="1625600"/>
            <a:ext cx="12045686" cy="3800824"/>
          </a:xfrm>
          <a:prstGeom prst="rect">
            <a:avLst/>
          </a:prstGeom>
          <a:ln w="25400">
            <a:solidFill>
              <a:srgbClr val="85888D"/>
            </a:solidFill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lvl="0" defTabSz="245363">
              <a:defRPr sz="1800"/>
            </a:pPr>
            <a:endParaRPr sz="1900" dirty="0">
              <a:latin typeface="Monaco"/>
              <a:ea typeface="Monaco"/>
              <a:cs typeface="Monaco"/>
              <a:sym typeface="Monaco"/>
            </a:endParaRPr>
          </a:p>
          <a:p>
            <a:pPr lvl="0" defTabSz="245363">
              <a:lnSpc>
                <a:spcPct val="200000"/>
              </a:lnSpc>
              <a:defRPr sz="1800"/>
            </a:pPr>
            <a:r>
              <a:rPr sz="1900" dirty="0">
                <a:latin typeface="Monaco"/>
                <a:ea typeface="Monaco"/>
                <a:cs typeface="Monaco"/>
                <a:sym typeface="Monaco"/>
              </a:rPr>
              <a:t>DANNO ENDO ED ESO FAMILIARE</a:t>
            </a:r>
          </a:p>
          <a:p>
            <a:pPr lvl="0" defTabSz="245363">
              <a:lnSpc>
                <a:spcPct val="200000"/>
              </a:lnSpc>
              <a:defRPr sz="1800"/>
            </a:pPr>
            <a:r>
              <a:rPr sz="1900" dirty="0">
                <a:latin typeface="Monaco"/>
                <a:ea typeface="Monaco"/>
                <a:cs typeface="Monaco"/>
                <a:sym typeface="Monaco"/>
              </a:rPr>
              <a:t>INQUADRAMENTO STORICO</a:t>
            </a:r>
          </a:p>
        </p:txBody>
      </p:sp>
      <p:sp>
        <p:nvSpPr>
          <p:cNvPr id="33" name="Shape 33"/>
          <p:cNvSpPr/>
          <p:nvPr/>
        </p:nvSpPr>
        <p:spPr>
          <a:xfrm>
            <a:off x="1492687" y="8357154"/>
            <a:ext cx="9740027" cy="392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/>
          <a:p>
            <a:pPr lvl="0">
              <a:defRPr sz="1800"/>
            </a:pPr>
            <a:endParaRPr sz="2500" dirty="0">
              <a:latin typeface="Monaco"/>
              <a:ea typeface="Monaco"/>
              <a:cs typeface="Monaco"/>
              <a:sym typeface="Monac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Ancora a distanza di dieci anni:</a:t>
            </a:r>
          </a:p>
          <a:p>
            <a:r>
              <a:rPr lang="it-IT" dirty="0" smtClean="0"/>
              <a:t>Cass. Sez. III 18 dicembre 2017 numero 7513/2018</a:t>
            </a:r>
          </a:p>
          <a:p>
            <a:r>
              <a:rPr lang="it-IT" dirty="0" smtClean="0"/>
              <a:t>Ha previsto una personalizzazione, danno biologico, danno relazionale e danno morale.</a:t>
            </a:r>
            <a:endParaRPr lang="it-IT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1352648" y="914400"/>
            <a:ext cx="10299504" cy="7213600"/>
          </a:xfrm>
          <a:prstGeom prst="rect">
            <a:avLst/>
          </a:prstGeom>
        </p:spPr>
        <p:txBody>
          <a:bodyPr anchor="t"/>
          <a:lstStyle/>
          <a:p>
            <a:pPr marL="0" lvl="0" indent="0" algn="just">
              <a:buSzTx/>
              <a:buNone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 algn="just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Cambia l’immagine della famiglia</a:t>
            </a:r>
          </a:p>
        </p:txBody>
      </p:sp>
      <p:pic>
        <p:nvPicPr>
          <p:cNvPr id="71" name="image7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70323" y="2628750"/>
            <a:ext cx="2857502" cy="2857502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/>
        </p:nvSpPr>
        <p:spPr>
          <a:xfrm>
            <a:off x="5867400" y="3422501"/>
            <a:ext cx="1270000" cy="1270002"/>
          </a:xfrm>
          <a:prstGeom prst="rightArrow">
            <a:avLst>
              <a:gd name="adj1" fmla="val 32000"/>
              <a:gd name="adj2" fmla="val 64000"/>
            </a:avLst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pic>
        <p:nvPicPr>
          <p:cNvPr id="73" name="image8.jpe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8552259" y="3092300"/>
            <a:ext cx="2679702" cy="19304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92665" lvl="0" indent="-592665">
              <a:lnSpc>
                <a:spcPct val="200000"/>
              </a:lnSpc>
              <a:buFont typeface="Monaco"/>
              <a:defRPr sz="1800"/>
            </a:pP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Un’isola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che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il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mare del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diritto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può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soltanto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lambire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(Arturo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Jemolo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)</a:t>
            </a:r>
          </a:p>
          <a:p>
            <a:pPr marL="592665" lvl="0" indent="-592665">
              <a:lnSpc>
                <a:spcPct val="200000"/>
              </a:lnSpc>
              <a:buFont typeface="Monaco"/>
              <a:defRPr sz="1800"/>
            </a:pPr>
            <a:r>
              <a:rPr sz="2400" dirty="0">
                <a:latin typeface="Monaco"/>
                <a:ea typeface="Monaco"/>
                <a:cs typeface="Monaco"/>
                <a:sym typeface="Monaco"/>
              </a:rPr>
              <a:t>La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famiglia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resta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un’isola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nel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mare del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diritto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fino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a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quando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è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capace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di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fare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ordine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sola al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suo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interno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(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Punzi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) </a:t>
            </a:r>
            <a:endParaRPr lang="it-IT" sz="2400" dirty="0" smtClean="0">
              <a:latin typeface="Monaco"/>
              <a:ea typeface="Monaco"/>
              <a:cs typeface="Monaco"/>
              <a:sym typeface="Monaco"/>
            </a:endParaRPr>
          </a:p>
          <a:p>
            <a:pPr marL="592665" lvl="0" indent="-592665">
              <a:lnSpc>
                <a:spcPct val="200000"/>
              </a:lnSpc>
              <a:buFont typeface="Monaco"/>
              <a:defRPr sz="1800"/>
            </a:pPr>
            <a:r>
              <a:rPr lang="it-IT" sz="2400" dirty="0" smtClean="0">
                <a:latin typeface="Monaco"/>
                <a:ea typeface="Monaco"/>
                <a:cs typeface="Monaco"/>
                <a:sym typeface="Monaco"/>
              </a:rPr>
              <a:t>La famiglia paragonata ad un arcipelago (</a:t>
            </a:r>
            <a:r>
              <a:rPr lang="it-IT" sz="2400" dirty="0" err="1" smtClean="0">
                <a:latin typeface="Monaco"/>
                <a:ea typeface="Monaco"/>
                <a:cs typeface="Monaco"/>
                <a:sym typeface="Monaco"/>
              </a:rPr>
              <a:t>Busnelli</a:t>
            </a:r>
            <a:r>
              <a:rPr lang="it-IT" sz="2400" dirty="0" smtClean="0">
                <a:latin typeface="Monaco"/>
                <a:ea typeface="Monaco"/>
                <a:cs typeface="Monaco"/>
                <a:sym typeface="Monaco"/>
              </a:rPr>
              <a:t>)</a:t>
            </a:r>
            <a:endParaRPr sz="2400" dirty="0">
              <a:latin typeface="Monaco"/>
              <a:ea typeface="Monaco"/>
              <a:cs typeface="Monaco"/>
              <a:sym typeface="Monaco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610718" y="1018539"/>
            <a:ext cx="12379963" cy="7213601"/>
          </a:xfrm>
          <a:prstGeom prst="rect">
            <a:avLst/>
          </a:prstGeom>
        </p:spPr>
        <p:txBody>
          <a:bodyPr/>
          <a:lstStyle>
            <a:lvl1pPr marL="592666" indent="-592666"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Due tipi di illecito</a:t>
            </a:r>
          </a:p>
        </p:txBody>
      </p:sp>
      <p:sp>
        <p:nvSpPr>
          <p:cNvPr id="78" name="Shape 78"/>
          <p:cNvSpPr/>
          <p:nvPr/>
        </p:nvSpPr>
        <p:spPr>
          <a:xfrm>
            <a:off x="5947200" y="3219543"/>
            <a:ext cx="2675038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endo familiare</a:t>
            </a:r>
          </a:p>
        </p:txBody>
      </p:sp>
      <p:sp>
        <p:nvSpPr>
          <p:cNvPr id="79" name="Shape 79"/>
          <p:cNvSpPr/>
          <p:nvPr/>
        </p:nvSpPr>
        <p:spPr>
          <a:xfrm>
            <a:off x="6038655" y="5516903"/>
            <a:ext cx="2492128" cy="48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eso familiare</a:t>
            </a:r>
          </a:p>
        </p:txBody>
      </p:sp>
      <p:sp>
        <p:nvSpPr>
          <p:cNvPr id="80" name="Shape 80"/>
          <p:cNvSpPr/>
          <p:nvPr/>
        </p:nvSpPr>
        <p:spPr>
          <a:xfrm flipV="1">
            <a:off x="4982588" y="3710940"/>
            <a:ext cx="927403" cy="92740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4972695" y="4641224"/>
            <a:ext cx="945942" cy="827724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9350771" y="2603524"/>
            <a:ext cx="304085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marito vs moglie</a:t>
            </a:r>
          </a:p>
        </p:txBody>
      </p:sp>
      <p:sp>
        <p:nvSpPr>
          <p:cNvPr id="83" name="Shape 83"/>
          <p:cNvSpPr/>
          <p:nvPr/>
        </p:nvSpPr>
        <p:spPr>
          <a:xfrm flipV="1">
            <a:off x="8657729" y="3022600"/>
            <a:ext cx="473573" cy="47357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9424416" y="3252358"/>
            <a:ext cx="322376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genitori vs figli</a:t>
            </a:r>
          </a:p>
        </p:txBody>
      </p:sp>
      <p:sp>
        <p:nvSpPr>
          <p:cNvPr id="85" name="Shape 85"/>
          <p:cNvSpPr/>
          <p:nvPr/>
        </p:nvSpPr>
        <p:spPr>
          <a:xfrm flipV="1">
            <a:off x="8680401" y="3493633"/>
            <a:ext cx="685852" cy="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8547100" y="5791200"/>
            <a:ext cx="685850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9533680" y="5549924"/>
            <a:ext cx="2675038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3° vs famiglia</a:t>
            </a:r>
          </a:p>
        </p:txBody>
      </p:sp>
      <p:sp>
        <p:nvSpPr>
          <p:cNvPr id="88" name="Shape 88"/>
          <p:cNvSpPr/>
          <p:nvPr/>
        </p:nvSpPr>
        <p:spPr>
          <a:xfrm>
            <a:off x="8657728" y="3483989"/>
            <a:ext cx="473573" cy="473573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8984951" y="4076724"/>
            <a:ext cx="377249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genitori vs genitori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lvl="0" indent="0" algn="ctr" defTabSz="519937">
              <a:spcBef>
                <a:spcPts val="0"/>
              </a:spcBef>
              <a:buSzTx/>
              <a:buNone/>
              <a:defRPr sz="1800"/>
            </a:pPr>
            <a:r>
              <a:rPr sz="3500"/>
              <a:t>Endo familiare</a:t>
            </a:r>
          </a:p>
          <a:p>
            <a:pPr marL="0" lvl="0" indent="0" algn="ctr" defTabSz="519937">
              <a:spcBef>
                <a:spcPts val="0"/>
              </a:spcBef>
              <a:buSzTx/>
              <a:buNone/>
              <a:defRPr sz="1800"/>
            </a:pPr>
            <a:endParaRPr sz="3500"/>
          </a:p>
          <a:p>
            <a:pPr marL="307692" lvl="0" indent="-307692" algn="just" defTabSz="406908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torti compiuti da membri della famiglia verso altri membri della famiglia stessa: marito contro moglie – figli contro genitori - genitore contro genitore.</a:t>
            </a:r>
          </a:p>
          <a:p>
            <a:pPr marL="307692" lvl="0" indent="-307692" algn="just" defTabSz="406908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comparto molto giovane (anche se un caso “pioneristico” è un Tribunale Piacenza 31 luglio 1950)</a:t>
            </a:r>
          </a:p>
          <a:p>
            <a:pPr marL="307692" lvl="0" indent="-307692" algn="just" defTabSz="406908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parallelismo tra la responsabilità familiare e la responsabilità sportiva, delineando in ordine ad entrambi i comparti l’esistenza di una sfera di rischio accettato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xfrm>
            <a:off x="1397000" y="1266305"/>
            <a:ext cx="11341449" cy="7213601"/>
          </a:xfrm>
          <a:prstGeom prst="rect">
            <a:avLst/>
          </a:prstGeom>
        </p:spPr>
        <p:txBody>
          <a:bodyPr/>
          <a:lstStyle>
            <a:lvl1pPr marL="592666" indent="-592666"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Diritto dal basso</a:t>
            </a:r>
          </a:p>
        </p:txBody>
      </p:sp>
      <p:sp>
        <p:nvSpPr>
          <p:cNvPr id="94" name="Shape 94"/>
          <p:cNvSpPr/>
          <p:nvPr/>
        </p:nvSpPr>
        <p:spPr>
          <a:xfrm flipV="1">
            <a:off x="5092698" y="3581399"/>
            <a:ext cx="1270002" cy="127000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6648151" y="3022624"/>
            <a:ext cx="377249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scendere nel vissuto</a:t>
            </a:r>
          </a:p>
        </p:txBody>
      </p:sp>
      <p:sp>
        <p:nvSpPr>
          <p:cNvPr id="96" name="Shape 96"/>
          <p:cNvSpPr/>
          <p:nvPr/>
        </p:nvSpPr>
        <p:spPr>
          <a:xfrm>
            <a:off x="5092103" y="4882927"/>
            <a:ext cx="1605857" cy="1316188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6655592" y="6413524"/>
            <a:ext cx="5967414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dare informazioni all’interprete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0" y="186381"/>
            <a:ext cx="13004800" cy="8055920"/>
          </a:xfrm>
          <a:prstGeom prst="rect">
            <a:avLst/>
          </a:prstGeom>
        </p:spPr>
        <p:txBody>
          <a:bodyPr/>
          <a:lstStyle/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Tribunale Firenze 13 giugno 2000</a:t>
            </a: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 </a:t>
            </a: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just" defTabSz="457200">
              <a:lnSpc>
                <a:spcPct val="200000"/>
              </a:lnSpc>
              <a:spcBef>
                <a:spcPts val="0"/>
              </a:spcBef>
              <a:buSzTx/>
              <a:buNone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Cassazione 7 giugno 2000 n. 7713 </a:t>
            </a:r>
          </a:p>
        </p:txBody>
      </p:sp>
      <p:sp>
        <p:nvSpPr>
          <p:cNvPr id="100" name="Shape 100"/>
          <p:cNvSpPr/>
          <p:nvPr/>
        </p:nvSpPr>
        <p:spPr>
          <a:xfrm>
            <a:off x="7772400" y="2032023"/>
            <a:ext cx="5052864" cy="1295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just" defTabSz="457200"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trascuratezza coniugale</a:t>
            </a:r>
          </a:p>
          <a:p>
            <a:pPr lvl="0" algn="just" defTabSz="457200"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di un marito nei confronti</a:t>
            </a:r>
          </a:p>
          <a:p>
            <a:pPr lvl="0" algn="just" defTabSz="457200"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della moglie</a:t>
            </a:r>
          </a:p>
        </p:txBody>
      </p:sp>
      <p:sp>
        <p:nvSpPr>
          <p:cNvPr id="101" name="Shape 101"/>
          <p:cNvSpPr/>
          <p:nvPr/>
        </p:nvSpPr>
        <p:spPr>
          <a:xfrm>
            <a:off x="6311900" y="2679700"/>
            <a:ext cx="1384307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7955308" y="5270523"/>
            <a:ext cx="4687046" cy="1295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just" defTabSz="457200"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inadempimento paterno</a:t>
            </a:r>
          </a:p>
          <a:p>
            <a:pPr lvl="0" algn="just" defTabSz="457200"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degli obblighi di</a:t>
            </a:r>
          </a:p>
          <a:p>
            <a:pPr lvl="0" algn="just" defTabSz="457200"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mantenimento di un figlio</a:t>
            </a:r>
          </a:p>
        </p:txBody>
      </p:sp>
      <p:sp>
        <p:nvSpPr>
          <p:cNvPr id="103" name="Shape 103"/>
          <p:cNvSpPr/>
          <p:nvPr/>
        </p:nvSpPr>
        <p:spPr>
          <a:xfrm>
            <a:off x="6311900" y="5918200"/>
            <a:ext cx="1384307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lvl="0" indent="0">
              <a:buSzTx/>
              <a:buNone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danno in re ipsa</a:t>
            </a: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prova</a:t>
            </a: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quantum</a:t>
            </a: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integralità del risarcimento</a:t>
            </a: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tabelle di Milano</a:t>
            </a: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personalizzazione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39511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Il giudice, dovrà procedere ad adeguata personalizzazione della liquidazione del danno biologico, valutando nella loro effettiva consistenza le sofferenze fisiche e psichiche patite dal soggetto leso, onde pervenire al ristoro del danno nella sua interezza (SS.UU. 2008/26972)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xfrm>
            <a:off x="660448" y="1191493"/>
            <a:ext cx="12292511" cy="7370613"/>
          </a:xfrm>
          <a:prstGeom prst="rect">
            <a:avLst/>
          </a:prstGeom>
        </p:spPr>
        <p:txBody>
          <a:bodyPr/>
          <a:lstStyle/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Tribunale Milano 4 giugno 2002</a:t>
            </a: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  </a:t>
            </a:r>
          </a:p>
          <a:p>
            <a:pPr marL="0" lvl="0" indent="0" algn="just" defTabSz="457200">
              <a:lnSpc>
                <a:spcPct val="200000"/>
              </a:lnSpc>
              <a:spcBef>
                <a:spcPts val="0"/>
              </a:spcBef>
              <a:buSzTx/>
              <a:buNone/>
              <a:defRPr sz="1800"/>
            </a:pPr>
            <a:endParaRPr sz="2400" u="sng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Cassazione 10 maggio 2005 n. 9801 </a:t>
            </a: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 u="sng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Appello di Salerno 8 gennaio 2009</a:t>
            </a:r>
          </a:p>
        </p:txBody>
      </p:sp>
      <p:sp>
        <p:nvSpPr>
          <p:cNvPr id="124" name="Shape 124"/>
          <p:cNvSpPr/>
          <p:nvPr/>
        </p:nvSpPr>
        <p:spPr>
          <a:xfrm>
            <a:off x="7268170" y="4254500"/>
            <a:ext cx="574433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7658100" y="5753100"/>
            <a:ext cx="574432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8483674" y="5180034"/>
            <a:ext cx="4115452" cy="1146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just" defTabSz="457200"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impotenza</a:t>
            </a:r>
          </a:p>
          <a:p>
            <a:pPr lvl="0" algn="just" defTabSz="457200"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violazione dovere lealtà</a:t>
            </a:r>
          </a:p>
          <a:p>
            <a:pPr lvl="0" algn="just" defTabSz="457200"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mancata realizzazione</a:t>
            </a:r>
          </a:p>
        </p:txBody>
      </p:sp>
      <p:sp>
        <p:nvSpPr>
          <p:cNvPr id="127" name="Shape 127"/>
          <p:cNvSpPr/>
          <p:nvPr/>
        </p:nvSpPr>
        <p:spPr>
          <a:xfrm>
            <a:off x="8026400" y="3681434"/>
            <a:ext cx="4275498" cy="1146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just" defTabSz="457200"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trascuratezza/gravidanza</a:t>
            </a:r>
          </a:p>
          <a:p>
            <a:pPr lvl="0" algn="just" defTabSz="457200"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relazione extra coniugale</a:t>
            </a:r>
          </a:p>
          <a:p>
            <a:pPr lvl="0" defTabSz="457200">
              <a:defRPr sz="1800"/>
            </a:pPr>
            <a:r>
              <a:rPr sz="21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bigliettini</a:t>
            </a:r>
          </a:p>
        </p:txBody>
      </p:sp>
      <p:sp>
        <p:nvSpPr>
          <p:cNvPr id="128" name="Shape 128"/>
          <p:cNvSpPr/>
          <p:nvPr/>
        </p:nvSpPr>
        <p:spPr>
          <a:xfrm>
            <a:off x="5118451" y="1749456"/>
            <a:ext cx="4001133" cy="590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3000"/>
              <a:t>Marito     Moglie</a:t>
            </a:r>
          </a:p>
        </p:txBody>
      </p:sp>
      <p:sp>
        <p:nvSpPr>
          <p:cNvPr id="129" name="Shape 129"/>
          <p:cNvSpPr/>
          <p:nvPr/>
        </p:nvSpPr>
        <p:spPr>
          <a:xfrm flipV="1">
            <a:off x="6831802" y="2044700"/>
            <a:ext cx="574433" cy="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 flipH="1">
            <a:off x="6831802" y="2235200"/>
            <a:ext cx="574433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7505700" y="7721600"/>
            <a:ext cx="574432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pic>
        <p:nvPicPr>
          <p:cNvPr id="132" name="image9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486991" y="1187101"/>
            <a:ext cx="3289302" cy="2463802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8373122" y="6970734"/>
            <a:ext cx="4115453" cy="1501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maltrattamento - stalla</a:t>
            </a:r>
          </a:p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intensità - reiterazione</a:t>
            </a:r>
          </a:p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modifica in peius</a:t>
            </a:r>
          </a:p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“venticello esistenziale”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270000" y="2438400"/>
            <a:ext cx="10464800" cy="3302000"/>
          </a:xfrm>
          <a:prstGeom prst="rect">
            <a:avLst/>
          </a:prstGeom>
        </p:spPr>
        <p:txBody>
          <a:bodyPr/>
          <a:lstStyle/>
          <a:p>
            <a:pPr marL="395110" lvl="0" indent="-395110" algn="l">
              <a:lnSpc>
                <a:spcPct val="200000"/>
              </a:lnSpc>
              <a:buSzPct val="75000"/>
              <a:buFont typeface="Monaco"/>
              <a:buChar char="•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Una nuova figura di illecito: l’illecito endo-familiare</a:t>
            </a:r>
          </a:p>
          <a:p>
            <a:pPr marL="296333" lvl="0" indent="-296333" algn="l">
              <a:lnSpc>
                <a:spcPct val="200000"/>
              </a:lnSpc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Il danno e la persona</a:t>
            </a:r>
          </a:p>
          <a:p>
            <a:pPr marL="296333" lvl="0" indent="-296333" algn="l">
              <a:lnSpc>
                <a:spcPct val="200000"/>
              </a:lnSpc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Centralità della persona</a:t>
            </a:r>
          </a:p>
          <a:p>
            <a:pPr marL="296333" lvl="0" indent="-296333" algn="l">
              <a:lnSpc>
                <a:spcPct val="200000"/>
              </a:lnSpc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Inviolabilità della dignità umana</a:t>
            </a:r>
          </a:p>
        </p:txBody>
      </p:sp>
      <p:pic>
        <p:nvPicPr>
          <p:cNvPr id="36" name="image1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281148" y="3343423"/>
            <a:ext cx="1554207" cy="190639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/>
          </p:cNvSpPr>
          <p:nvPr>
            <p:ph type="body" idx="1"/>
          </p:nvPr>
        </p:nvSpPr>
        <p:spPr>
          <a:xfrm>
            <a:off x="38174" y="38100"/>
            <a:ext cx="12928452" cy="8397776"/>
          </a:xfrm>
          <a:prstGeom prst="rect">
            <a:avLst/>
          </a:prstGeom>
        </p:spPr>
        <p:txBody>
          <a:bodyPr anchor="t"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3000">
                <a:latin typeface="Monaco"/>
                <a:ea typeface="Monaco"/>
                <a:cs typeface="Monaco"/>
                <a:sym typeface="Monaco"/>
              </a:rPr>
              <a:t>Genitori    Figli</a:t>
            </a: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 u="sng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Cassazione Sez. I^ 31 luglio 2015 n. 16222</a:t>
            </a: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 u="sng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 u="sng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Tribunale Torino 5 giugno 2014 </a:t>
            </a:r>
          </a:p>
        </p:txBody>
      </p:sp>
      <p:sp>
        <p:nvSpPr>
          <p:cNvPr id="136" name="Shape 136"/>
          <p:cNvSpPr/>
          <p:nvPr/>
        </p:nvSpPr>
        <p:spPr>
          <a:xfrm>
            <a:off x="6498008" y="2349500"/>
            <a:ext cx="719985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 flipH="1">
            <a:off x="6517269" y="2514600"/>
            <a:ext cx="681461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8509000" y="4070350"/>
            <a:ext cx="457140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9127057" y="3497284"/>
            <a:ext cx="3795360" cy="1146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just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falso riconoscimento </a:t>
            </a:r>
          </a:p>
          <a:p>
            <a:pPr lvl="0" algn="just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paternità dopo 50 anni</a:t>
            </a:r>
          </a:p>
          <a:p>
            <a:pPr lvl="0" algn="just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disagio esistenziale</a:t>
            </a:r>
          </a:p>
        </p:txBody>
      </p:sp>
      <p:sp>
        <p:nvSpPr>
          <p:cNvPr id="140" name="Shape 140"/>
          <p:cNvSpPr/>
          <p:nvPr/>
        </p:nvSpPr>
        <p:spPr>
          <a:xfrm>
            <a:off x="6286598" y="6527800"/>
            <a:ext cx="422820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7172582" y="5776934"/>
            <a:ext cx="4755636" cy="1501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mancato riconoscimento</a:t>
            </a:r>
          </a:p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lesione</a:t>
            </a:r>
          </a:p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diritto di qualità di figlio</a:t>
            </a:r>
          </a:p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lutto da abbandono</a:t>
            </a:r>
          </a:p>
        </p:txBody>
      </p:sp>
      <p:pic>
        <p:nvPicPr>
          <p:cNvPr id="142" name="image10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94779" y="970111"/>
            <a:ext cx="3390902" cy="24003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xfrm>
            <a:off x="539625" y="1324618"/>
            <a:ext cx="12413954" cy="7104362"/>
          </a:xfrm>
          <a:prstGeom prst="rect">
            <a:avLst/>
          </a:prstGeom>
        </p:spPr>
        <p:txBody>
          <a:bodyPr anchor="t"/>
          <a:lstStyle/>
          <a:p>
            <a:pPr marL="370416" lvl="0" indent="-370416" algn="ctr">
              <a:spcBef>
                <a:spcPts val="0"/>
              </a:spcBef>
              <a:buFont typeface="Monaco"/>
              <a:defRPr sz="1800"/>
            </a:pPr>
            <a:endParaRPr sz="3000">
              <a:latin typeface="Monaco"/>
              <a:ea typeface="Monaco"/>
              <a:cs typeface="Monaco"/>
              <a:sym typeface="Monaco"/>
            </a:endParaRPr>
          </a:p>
          <a:p>
            <a:pPr marL="370416" lvl="0" indent="-370416" algn="ctr">
              <a:spcBef>
                <a:spcPts val="0"/>
              </a:spcBef>
              <a:buFont typeface="Monaco"/>
              <a:defRPr sz="1800"/>
            </a:pPr>
            <a:endParaRPr sz="3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3000">
                <a:latin typeface="Monaco"/>
                <a:ea typeface="Monaco"/>
                <a:cs typeface="Monaco"/>
                <a:sym typeface="Monaco"/>
              </a:rPr>
              <a:t> Genitori     Genitori</a:t>
            </a:r>
          </a:p>
          <a:p>
            <a:pPr marL="370416" lvl="0" indent="-370416" algn="ctr">
              <a:spcBef>
                <a:spcPts val="0"/>
              </a:spcBef>
              <a:buFont typeface="Monaco"/>
              <a:defRPr sz="1800"/>
            </a:pPr>
            <a:endParaRPr sz="3000">
              <a:latin typeface="Monaco"/>
              <a:ea typeface="Monaco"/>
              <a:cs typeface="Monaco"/>
              <a:sym typeface="Monaco"/>
            </a:endParaRP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296333" lvl="0" indent="-296333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Tribunale Roma 13 settembre 2011</a:t>
            </a:r>
          </a:p>
        </p:txBody>
      </p:sp>
      <p:sp>
        <p:nvSpPr>
          <p:cNvPr id="145" name="Shape 145"/>
          <p:cNvSpPr/>
          <p:nvPr/>
        </p:nvSpPr>
        <p:spPr>
          <a:xfrm>
            <a:off x="6432951" y="2565400"/>
            <a:ext cx="627302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 flipH="1">
            <a:off x="6429023" y="2743200"/>
            <a:ext cx="635158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 flipV="1">
            <a:off x="6946862" y="4722223"/>
            <a:ext cx="618322" cy="618321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7483723" y="4203724"/>
            <a:ext cx="4869954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impedimento a frequentare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valorizzare immagine</a:t>
            </a:r>
          </a:p>
        </p:txBody>
      </p:sp>
      <p:pic>
        <p:nvPicPr>
          <p:cNvPr id="149" name="image11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64206" y="1670050"/>
            <a:ext cx="3797303" cy="21463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hape 150"/>
          <p:cNvSpPr/>
          <p:nvPr/>
        </p:nvSpPr>
        <p:spPr>
          <a:xfrm>
            <a:off x="6921499" y="5435599"/>
            <a:ext cx="469668" cy="780704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4910583" y="6261123"/>
            <a:ext cx="6333233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violazione del diritto del figlio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alla bigenitorialità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4000"/>
              <a:t>Eso familiare</a:t>
            </a: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4000"/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torti compiuti da un componente estraneo alla famiglia contro uno o più componenti della famiglia o contro l’insieme della cellula domestica</a:t>
            </a: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comparto antico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xfrm>
            <a:off x="168112" y="343599"/>
            <a:ext cx="12677530" cy="8138567"/>
          </a:xfrm>
          <a:prstGeom prst="rect">
            <a:avLst/>
          </a:prstGeom>
        </p:spPr>
        <p:txBody>
          <a:bodyPr/>
          <a:lstStyle>
            <a:lvl1pPr marL="592666" indent="-592666"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Illeciti eso-familiari</a:t>
            </a:r>
          </a:p>
        </p:txBody>
      </p:sp>
      <p:sp>
        <p:nvSpPr>
          <p:cNvPr id="156" name="Shape 156"/>
          <p:cNvSpPr/>
          <p:nvPr/>
        </p:nvSpPr>
        <p:spPr>
          <a:xfrm flipV="1">
            <a:off x="4965699" y="3366629"/>
            <a:ext cx="1473550" cy="102757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6574507" y="2930300"/>
            <a:ext cx="3589586" cy="48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Morte del congiunto</a:t>
            </a:r>
          </a:p>
        </p:txBody>
      </p:sp>
      <p:sp>
        <p:nvSpPr>
          <p:cNvPr id="158" name="Shape 158"/>
          <p:cNvSpPr/>
          <p:nvPr/>
        </p:nvSpPr>
        <p:spPr>
          <a:xfrm>
            <a:off x="4953296" y="4403476"/>
            <a:ext cx="1490946" cy="1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6833467" y="4162200"/>
            <a:ext cx="5052865" cy="48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Macro lesione del congiunto</a:t>
            </a:r>
          </a:p>
        </p:txBody>
      </p:sp>
      <p:sp>
        <p:nvSpPr>
          <p:cNvPr id="160" name="Shape 160"/>
          <p:cNvSpPr/>
          <p:nvPr/>
        </p:nvSpPr>
        <p:spPr>
          <a:xfrm>
            <a:off x="4939754" y="4432082"/>
            <a:ext cx="1336514" cy="1126024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6483051" y="5394100"/>
            <a:ext cx="3772497" cy="48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Nascita indesiderata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-280864" y="1066799"/>
            <a:ext cx="13134729" cy="7620001"/>
          </a:xfrm>
          <a:prstGeom prst="rect">
            <a:avLst/>
          </a:prstGeom>
        </p:spPr>
        <p:txBody>
          <a:bodyPr/>
          <a:lstStyle>
            <a:lvl1pPr marL="592666" indent="-592666"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Morte del congiunto</a:t>
            </a:r>
          </a:p>
        </p:txBody>
      </p:sp>
      <p:sp>
        <p:nvSpPr>
          <p:cNvPr id="164" name="Shape 164"/>
          <p:cNvSpPr/>
          <p:nvPr/>
        </p:nvSpPr>
        <p:spPr>
          <a:xfrm>
            <a:off x="3771900" y="4876800"/>
            <a:ext cx="503330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4379961" y="4635524"/>
            <a:ext cx="340667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danno tanatologico</a:t>
            </a:r>
          </a:p>
        </p:txBody>
      </p:sp>
      <p:sp>
        <p:nvSpPr>
          <p:cNvPr id="169" name="Shape 169"/>
          <p:cNvSpPr/>
          <p:nvPr/>
        </p:nvSpPr>
        <p:spPr>
          <a:xfrm>
            <a:off x="4881599" y="5583456"/>
            <a:ext cx="6973417" cy="82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Cass.Sez.III 23 gennaio 2014 n. 1361</a:t>
            </a:r>
          </a:p>
          <a:p>
            <a:pPr lvl="0">
              <a:defRPr sz="1800"/>
            </a:pPr>
            <a:r>
              <a:rPr sz="2000">
                <a:latin typeface="Monaco"/>
                <a:ea typeface="Monaco"/>
                <a:cs typeface="Monaco"/>
                <a:sym typeface="Monaco"/>
              </a:rPr>
              <a:t>si al riconoscimento trasmissibile agli eredi</a:t>
            </a:r>
          </a:p>
        </p:txBody>
      </p:sp>
      <p:pic>
        <p:nvPicPr>
          <p:cNvPr id="170" name="image12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371194" y="1068212"/>
            <a:ext cx="1546762" cy="3093524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Shape 171"/>
          <p:cNvSpPr/>
          <p:nvPr/>
        </p:nvSpPr>
        <p:spPr>
          <a:xfrm>
            <a:off x="8626822" y="6353916"/>
            <a:ext cx="494351" cy="494351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72" name="Shape 172"/>
          <p:cNvSpPr/>
          <p:nvPr/>
        </p:nvSpPr>
        <p:spPr>
          <a:xfrm>
            <a:off x="7382073" y="7131225"/>
            <a:ext cx="5479654" cy="459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2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200"/>
              <a:t>Cass.Sez.U.22 luglio 2015 n.1350</a:t>
            </a:r>
          </a:p>
        </p:txBody>
      </p:sp>
      <p:sp>
        <p:nvSpPr>
          <p:cNvPr id="173" name="Shape 173"/>
          <p:cNvSpPr/>
          <p:nvPr/>
        </p:nvSpPr>
        <p:spPr>
          <a:xfrm flipH="1">
            <a:off x="6565900" y="6384179"/>
            <a:ext cx="494351" cy="494351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417337" y="7131225"/>
            <a:ext cx="6150324" cy="459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2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200"/>
              <a:t>Cass.Sez.III 20 agosto 2015 n. 16993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/>
          </p:cNvSpPr>
          <p:nvPr>
            <p:ph type="body" idx="1"/>
          </p:nvPr>
        </p:nvSpPr>
        <p:spPr>
          <a:xfrm>
            <a:off x="101227" y="843804"/>
            <a:ext cx="13560774" cy="8195769"/>
          </a:xfrm>
          <a:prstGeom prst="rect">
            <a:avLst/>
          </a:prstGeom>
        </p:spPr>
        <p:txBody>
          <a:bodyPr anchor="t"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endParaRPr sz="3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3000">
                <a:latin typeface="Monaco"/>
                <a:ea typeface="Monaco"/>
                <a:cs typeface="Monaco"/>
                <a:sym typeface="Monaco"/>
              </a:rPr>
              <a:t>Morte del congiunto - Lesione del congiunto</a:t>
            </a:r>
          </a:p>
          <a:p>
            <a:pPr marL="0" lvl="0" indent="0">
              <a:buSzTx/>
              <a:buNone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Legittimazione ad agire</a:t>
            </a: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Danno</a:t>
            </a: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Strumento probatorio</a:t>
            </a: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Quantum</a:t>
            </a:r>
          </a:p>
        </p:txBody>
      </p:sp>
      <p:sp>
        <p:nvSpPr>
          <p:cNvPr id="177" name="Shape 177"/>
          <p:cNvSpPr/>
          <p:nvPr/>
        </p:nvSpPr>
        <p:spPr>
          <a:xfrm>
            <a:off x="5308600" y="3654595"/>
            <a:ext cx="495798" cy="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6355829" y="3378224"/>
            <a:ext cx="6516142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iure proprio dai prossimi congiunti</a:t>
            </a:r>
          </a:p>
        </p:txBody>
      </p:sp>
      <p:sp>
        <p:nvSpPr>
          <p:cNvPr id="179" name="Shape 179"/>
          <p:cNvSpPr/>
          <p:nvPr/>
        </p:nvSpPr>
        <p:spPr>
          <a:xfrm>
            <a:off x="2260600" y="5032789"/>
            <a:ext cx="495798" cy="3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3851149" y="4497213"/>
            <a:ext cx="9442699" cy="8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Patema d’animo,sofferenze,radicali trasformazioni,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 modificazioni dell’agenda quotidiana</a:t>
            </a:r>
          </a:p>
        </p:txBody>
      </p:sp>
      <p:sp>
        <p:nvSpPr>
          <p:cNvPr id="181" name="Shape 181"/>
          <p:cNvSpPr/>
          <p:nvPr/>
        </p:nvSpPr>
        <p:spPr>
          <a:xfrm>
            <a:off x="2260600" y="7683500"/>
            <a:ext cx="495798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4046835" y="7547990"/>
            <a:ext cx="8162331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Più alta l’asticella del sacrificio/rinunce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tanto maggiore il risarcimento</a:t>
            </a:r>
          </a:p>
        </p:txBody>
      </p:sp>
      <p:sp>
        <p:nvSpPr>
          <p:cNvPr id="183" name="Shape 183"/>
          <p:cNvSpPr/>
          <p:nvPr/>
        </p:nvSpPr>
        <p:spPr>
          <a:xfrm>
            <a:off x="4902200" y="6228780"/>
            <a:ext cx="495798" cy="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6564213" y="6022602"/>
            <a:ext cx="5235774" cy="8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CTU per valutazione status 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prima e dopo l’evento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body" idx="1"/>
          </p:nvPr>
        </p:nvSpPr>
        <p:spPr>
          <a:xfrm>
            <a:off x="292348" y="1270000"/>
            <a:ext cx="12420104" cy="7213600"/>
          </a:xfrm>
          <a:prstGeom prst="rect">
            <a:avLst/>
          </a:prstGeom>
        </p:spPr>
        <p:txBody>
          <a:bodyPr/>
          <a:lstStyle/>
          <a:p>
            <a:pPr lvl="0">
              <a:buFont typeface="Monaco"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Cass.Sez.III 16 settembre 2008 n. 23725</a:t>
            </a: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Tribunale Reggio Emilia 2 marzo 2016 n.315</a:t>
            </a: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Tribunale di Firenze 26 marzo 2015 n. 1011</a:t>
            </a: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 Sez. III Pen. 4 giugno 2013 n.29735</a:t>
            </a:r>
          </a:p>
        </p:txBody>
      </p:sp>
      <p:sp>
        <p:nvSpPr>
          <p:cNvPr id="187" name="Shape 187"/>
          <p:cNvSpPr/>
          <p:nvPr/>
        </p:nvSpPr>
        <p:spPr>
          <a:xfrm flipV="1">
            <a:off x="8407400" y="3157973"/>
            <a:ext cx="1147193" cy="268487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9668327" y="2656756"/>
            <a:ext cx="2354946" cy="790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iure proprio </a:t>
            </a:r>
          </a:p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dai congiunti</a:t>
            </a:r>
          </a:p>
        </p:txBody>
      </p:sp>
      <p:sp>
        <p:nvSpPr>
          <p:cNvPr id="189" name="Shape 189"/>
          <p:cNvSpPr/>
          <p:nvPr/>
        </p:nvSpPr>
        <p:spPr>
          <a:xfrm>
            <a:off x="8890000" y="4762500"/>
            <a:ext cx="540221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9665716" y="4521224"/>
            <a:ext cx="322376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famiglia di fatto</a:t>
            </a:r>
          </a:p>
        </p:txBody>
      </p:sp>
      <p:sp>
        <p:nvSpPr>
          <p:cNvPr id="191" name="Shape 191"/>
          <p:cNvSpPr/>
          <p:nvPr/>
        </p:nvSpPr>
        <p:spPr>
          <a:xfrm>
            <a:off x="8709437" y="7378699"/>
            <a:ext cx="546778" cy="378719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9197066" y="7669234"/>
            <a:ext cx="3475268" cy="790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ascendenti</a:t>
            </a:r>
          </a:p>
          <a:p>
            <a:pPr lvl="0">
              <a:defRPr sz="1800"/>
            </a:pPr>
            <a:r>
              <a:rPr sz="2100">
                <a:latin typeface="Monaco"/>
                <a:ea typeface="Monaco"/>
                <a:cs typeface="Monaco"/>
                <a:sym typeface="Monaco"/>
              </a:rPr>
              <a:t>nonni quali supplenti</a:t>
            </a:r>
          </a:p>
        </p:txBody>
      </p:sp>
      <p:sp>
        <p:nvSpPr>
          <p:cNvPr id="193" name="Shape 193"/>
          <p:cNvSpPr/>
          <p:nvPr/>
        </p:nvSpPr>
        <p:spPr>
          <a:xfrm>
            <a:off x="8890000" y="6070600"/>
            <a:ext cx="540221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9965555" y="5829324"/>
            <a:ext cx="1760489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fidanzata</a:t>
            </a:r>
          </a:p>
        </p:txBody>
      </p:sp>
      <p:pic>
        <p:nvPicPr>
          <p:cNvPr id="195" name="image4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354880" y="1486594"/>
            <a:ext cx="1379639" cy="13796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body" idx="1"/>
          </p:nvPr>
        </p:nvSpPr>
        <p:spPr>
          <a:xfrm>
            <a:off x="952500" y="1244600"/>
            <a:ext cx="11099800" cy="7213600"/>
          </a:xfrm>
          <a:prstGeom prst="rect">
            <a:avLst/>
          </a:prstGeom>
        </p:spPr>
        <p:txBody>
          <a:bodyPr/>
          <a:lstStyle/>
          <a:p>
            <a:pPr marL="0" lvl="0" indent="0" algn="just" defTabSz="352042">
              <a:lnSpc>
                <a:spcPct val="200000"/>
              </a:lnSpc>
              <a:spcBef>
                <a:spcPts val="0"/>
              </a:spcBef>
              <a:buSzTx/>
              <a:buNone/>
              <a:defRPr sz="1800"/>
            </a:pPr>
            <a:endParaRPr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228175" lvl="0" indent="-228175" algn="just" defTabSz="352042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La convivenza costituisce il “connotato minimo attraverso cui si esteriorizza l’intimità dei rapporti parentali, anche allargati“.</a:t>
            </a:r>
          </a:p>
          <a:p>
            <a:pPr marL="228175" lvl="0" indent="-228175" algn="just" defTabSz="352042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Il requisito della convivenza è menzionato a mero titolo esemplificativo e </a:t>
            </a:r>
            <a:r>
              <a:rPr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non quale condizione necessaria</a:t>
            </a:r>
            <a:r>
              <a:rPr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 per la risarcibilità del danno</a:t>
            </a:r>
          </a:p>
          <a:p>
            <a:pPr marL="228175" lvl="0" indent="-228175" algn="just" defTabSz="352042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Non determinante il requisito della convivenza, poiché attribuire a tale situazione un rilievo decisivo porrebbe ingiustamente in secondo piano l’importanza di un legame affettivo e parentale la cui solidità e permanenza non possono ritenersi minori in presenza di circostanze diverse, che comunque consentano una concreta effettività del naturale vincolo nonno-nipote.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body" idx="1"/>
          </p:nvPr>
        </p:nvSpPr>
        <p:spPr>
          <a:xfrm>
            <a:off x="213295" y="552450"/>
            <a:ext cx="13289411" cy="7486650"/>
          </a:xfrm>
          <a:prstGeom prst="rect">
            <a:avLst/>
          </a:prstGeom>
        </p:spPr>
        <p:txBody>
          <a:bodyPr/>
          <a:lstStyle/>
          <a:p>
            <a:pPr marL="592666" lvl="0" indent="-592666"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 Sez.III 29 settembre 2015 n.19211</a:t>
            </a:r>
          </a:p>
          <a:p>
            <a:pPr marL="0" lvl="0" indent="0">
              <a:buSzTx/>
              <a:buNone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Cass.Sez.III 30 maggio 2014 n. 12265</a:t>
            </a:r>
          </a:p>
        </p:txBody>
      </p:sp>
      <p:sp>
        <p:nvSpPr>
          <p:cNvPr id="200" name="Shape 200"/>
          <p:cNvSpPr/>
          <p:nvPr/>
        </p:nvSpPr>
        <p:spPr>
          <a:xfrm>
            <a:off x="7484449" y="5331458"/>
            <a:ext cx="726959" cy="72696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8384647" y="6071253"/>
            <a:ext cx="4092589" cy="1035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sinistro stradale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 perdita rapporto parentale 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pregiudizi esistenziali</a:t>
            </a:r>
          </a:p>
        </p:txBody>
      </p:sp>
      <p:sp>
        <p:nvSpPr>
          <p:cNvPr id="202" name="Shape 202"/>
          <p:cNvSpPr/>
          <p:nvPr/>
        </p:nvSpPr>
        <p:spPr>
          <a:xfrm flipV="1">
            <a:off x="7988299" y="2903735"/>
            <a:ext cx="1067029" cy="550666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3" name="Shape 203"/>
          <p:cNvSpPr/>
          <p:nvPr/>
        </p:nvSpPr>
        <p:spPr>
          <a:xfrm>
            <a:off x="8435429" y="1528091"/>
            <a:ext cx="4321226" cy="1352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ripercussioni negative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danno esistenziale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aspetti relazionali + danno biologico</a:t>
            </a:r>
          </a:p>
        </p:txBody>
      </p:sp>
      <p:pic>
        <p:nvPicPr>
          <p:cNvPr id="204" name="image4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57510" y="1012079"/>
            <a:ext cx="1456334" cy="14563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/>
          </p:cNvSpPr>
          <p:nvPr>
            <p:ph type="body" idx="1"/>
          </p:nvPr>
        </p:nvSpPr>
        <p:spPr>
          <a:xfrm>
            <a:off x="-142305" y="996950"/>
            <a:ext cx="13289411" cy="7486650"/>
          </a:xfrm>
          <a:prstGeom prst="rect">
            <a:avLst/>
          </a:prstGeom>
        </p:spPr>
        <p:txBody>
          <a:bodyPr/>
          <a:lstStyle/>
          <a:p>
            <a:pPr lvl="0">
              <a:buFont typeface="Monaco"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 Sez.III 12 novembre 2013 n.25409</a:t>
            </a: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 Sez. III 9 maggio 2011 n.10107</a:t>
            </a:r>
          </a:p>
        </p:txBody>
      </p:sp>
      <p:sp>
        <p:nvSpPr>
          <p:cNvPr id="207" name="Shape 207"/>
          <p:cNvSpPr/>
          <p:nvPr/>
        </p:nvSpPr>
        <p:spPr>
          <a:xfrm flipV="1">
            <a:off x="7503206" y="3282310"/>
            <a:ext cx="1343534" cy="1343533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8918953" y="2244743"/>
            <a:ext cx="3269494" cy="1352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danno esistenziale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danno non patrimoniale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caso concreto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età dei danneggiati</a:t>
            </a:r>
          </a:p>
        </p:txBody>
      </p:sp>
      <p:sp>
        <p:nvSpPr>
          <p:cNvPr id="209" name="Shape 209"/>
          <p:cNvSpPr/>
          <p:nvPr/>
        </p:nvSpPr>
        <p:spPr>
          <a:xfrm>
            <a:off x="7251699" y="5996940"/>
            <a:ext cx="446515" cy="64322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0" name="Shape 210"/>
          <p:cNvSpPr/>
          <p:nvPr/>
        </p:nvSpPr>
        <p:spPr>
          <a:xfrm>
            <a:off x="7859650" y="6673233"/>
            <a:ext cx="4778500" cy="1035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distruzione di un sistema di vita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voci del verbo fare</a:t>
            </a:r>
          </a:p>
          <a:p>
            <a:pPr lvl="0"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alterazione/quotidianità</a:t>
            </a:r>
          </a:p>
        </p:txBody>
      </p:sp>
      <p:pic>
        <p:nvPicPr>
          <p:cNvPr id="211" name="image4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57510" y="1012079"/>
            <a:ext cx="1456334" cy="14563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4779588" y="1185589"/>
            <a:ext cx="7216876" cy="7382422"/>
          </a:xfrm>
          <a:prstGeom prst="rect">
            <a:avLst/>
          </a:prstGeom>
        </p:spPr>
        <p:txBody>
          <a:bodyPr/>
          <a:lstStyle/>
          <a:p>
            <a:pPr marL="248919" lvl="0" indent="-248919" algn="just" defTabSz="490727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just" defTabSz="490727">
              <a:lnSpc>
                <a:spcPct val="200000"/>
              </a:lnSpc>
              <a:spcBef>
                <a:spcPts val="0"/>
              </a:spcBef>
              <a:buSzTx/>
              <a:buNone/>
              <a:defRPr sz="1800"/>
            </a:pPr>
            <a:endParaRPr sz="2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just" defTabSz="490727">
              <a:lnSpc>
                <a:spcPct val="200000"/>
              </a:lnSpc>
              <a:spcBef>
                <a:spcPts val="0"/>
              </a:spcBef>
              <a:buSzTx/>
              <a:buNone/>
              <a:defRPr sz="1800"/>
            </a:pPr>
            <a:r>
              <a:rPr sz="2000">
                <a:latin typeface="Monaco"/>
                <a:ea typeface="Monaco"/>
                <a:cs typeface="Monaco"/>
                <a:sym typeface="Monaco"/>
              </a:rPr>
              <a:t>La dignità: Capo I° - artt. 1-15 della Carta dei Diritti Fondamentali dell’Unione Europea - detta anche Carta di Nizza del 7 dicembre 2000 (e successiva modifica del 12 dicembre 2007).</a:t>
            </a:r>
          </a:p>
          <a:p>
            <a:pPr marL="0" lvl="0" indent="0" algn="just" defTabSz="490727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endParaRPr sz="2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just" defTabSz="490727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endParaRPr sz="2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just" defTabSz="490727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endParaRPr sz="200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just" defTabSz="490727">
              <a:lnSpc>
                <a:spcPct val="150000"/>
              </a:lnSpc>
              <a:spcBef>
                <a:spcPts val="0"/>
              </a:spcBef>
              <a:buSzTx/>
              <a:buNone/>
              <a:defRPr sz="1800"/>
            </a:pPr>
            <a:endParaRPr sz="2000">
              <a:latin typeface="Monaco"/>
              <a:ea typeface="Monaco"/>
              <a:cs typeface="Monaco"/>
              <a:sym typeface="Monaco"/>
            </a:endParaRPr>
          </a:p>
        </p:txBody>
      </p:sp>
      <p:pic>
        <p:nvPicPr>
          <p:cNvPr id="39" name="image2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11200" y="1968500"/>
            <a:ext cx="2990601" cy="37822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body" idx="1"/>
          </p:nvPr>
        </p:nvSpPr>
        <p:spPr>
          <a:xfrm>
            <a:off x="-294706" y="402430"/>
            <a:ext cx="13791608" cy="8635556"/>
          </a:xfrm>
          <a:prstGeom prst="rect">
            <a:avLst/>
          </a:prstGeom>
        </p:spPr>
        <p:txBody>
          <a:bodyPr/>
          <a:lstStyle/>
          <a:p>
            <a:pPr lvl="0">
              <a:buFont typeface="Monaco"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marL="0" lvl="0" indent="0">
              <a:buSzTx/>
              <a:buNone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lvl="0">
              <a:buFont typeface="Monaco"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 Sez.III 22 settembre 2015 n.18611</a:t>
            </a:r>
          </a:p>
          <a:p>
            <a:pPr marL="0" lvl="0" indent="0">
              <a:lnSpc>
                <a:spcPct val="200000"/>
              </a:lnSpc>
              <a:buSzTx/>
              <a:buNone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lvl="0">
              <a:lnSpc>
                <a:spcPct val="200000"/>
              </a:lnSpc>
              <a:buFont typeface="Monaco"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7658099" y="3831540"/>
            <a:ext cx="981737" cy="981737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 flipV="1">
            <a:off x="7658100" y="2776834"/>
            <a:ext cx="980158" cy="702966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8397329" y="1511323"/>
            <a:ext cx="4321226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si calcolo tabellare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ma ad personam</a:t>
            </a:r>
          </a:p>
        </p:txBody>
      </p:sp>
      <p:sp>
        <p:nvSpPr>
          <p:cNvPr id="217" name="Shape 217"/>
          <p:cNvSpPr/>
          <p:nvPr/>
        </p:nvSpPr>
        <p:spPr>
          <a:xfrm>
            <a:off x="8289998" y="5441950"/>
            <a:ext cx="4535886" cy="1701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ristoro del danno da perdita della dignità della persona e del diritto alla vita attiva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xfrm>
            <a:off x="-35794" y="-3862488"/>
            <a:ext cx="14091495" cy="13636776"/>
          </a:xfrm>
          <a:prstGeom prst="rect">
            <a:avLst/>
          </a:prstGeom>
        </p:spPr>
        <p:txBody>
          <a:bodyPr/>
          <a:lstStyle/>
          <a:p>
            <a:pPr lvl="0">
              <a:buFont typeface="Monaco"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Cass.Sez.III 6 aprile 2011 n. 7844</a:t>
            </a:r>
          </a:p>
          <a:p>
            <a:pPr lvl="0">
              <a:lnSpc>
                <a:spcPct val="200000"/>
              </a:lnSpc>
              <a:buFont typeface="Monaco"/>
              <a:defRPr sz="1800"/>
            </a:pPr>
            <a:endParaRPr sz="2400" u="sng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lnSpc>
                <a:spcPct val="200000"/>
              </a:lnSpc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Trib. Padova 20 febbraio 2014 n.592</a:t>
            </a:r>
          </a:p>
        </p:txBody>
      </p:sp>
      <p:sp>
        <p:nvSpPr>
          <p:cNvPr id="220" name="Shape 220"/>
          <p:cNvSpPr/>
          <p:nvPr/>
        </p:nvSpPr>
        <p:spPr>
          <a:xfrm>
            <a:off x="8454107" y="4432323"/>
            <a:ext cx="3589586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danno esistenziale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ai genitori</a:t>
            </a:r>
          </a:p>
        </p:txBody>
      </p:sp>
      <p:sp>
        <p:nvSpPr>
          <p:cNvPr id="221" name="Shape 221"/>
          <p:cNvSpPr/>
          <p:nvPr/>
        </p:nvSpPr>
        <p:spPr>
          <a:xfrm>
            <a:off x="7074867" y="4070894"/>
            <a:ext cx="1146710" cy="45621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22" name="Shape 222"/>
          <p:cNvSpPr/>
          <p:nvPr/>
        </p:nvSpPr>
        <p:spPr>
          <a:xfrm flipV="1">
            <a:off x="7096972" y="2673133"/>
            <a:ext cx="1847848" cy="1394718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735914" y="6048844"/>
            <a:ext cx="9373213" cy="210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395110" lvl="0" indent="-395110" algn="just" defTabSz="457200">
              <a:buSzPct val="75000"/>
              <a:buFont typeface="Monaco"/>
              <a:buChar char="•"/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No lesione importante (32%)</a:t>
            </a:r>
          </a:p>
          <a:p>
            <a:pPr marL="395110" lvl="0" indent="-395110" algn="just" defTabSz="457200">
              <a:buSzPct val="75000"/>
              <a:buFont typeface="Monaco"/>
              <a:buChar char="•"/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Periodo di tempo limitato (due anni)</a:t>
            </a:r>
          </a:p>
          <a:p>
            <a:pPr marL="395110" lvl="0" indent="-395110" algn="just" defTabSz="457200">
              <a:buSzPct val="75000"/>
              <a:buFont typeface="Monaco"/>
              <a:buChar char="•"/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Stretto legame tra vittima primaria e secondaria</a:t>
            </a:r>
          </a:p>
          <a:p>
            <a:pPr marL="395110" lvl="0" indent="-395110" algn="just" defTabSz="457200">
              <a:buSzPct val="75000"/>
              <a:buFont typeface="Monaco"/>
              <a:buChar char="•"/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Modifica abitudini</a:t>
            </a:r>
          </a:p>
          <a:p>
            <a:pPr marL="395110" lvl="0" indent="-395110" algn="just" defTabSz="457200">
              <a:buSzPct val="75000"/>
              <a:buFont typeface="Monaco"/>
              <a:buChar char="•"/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Adeguato ristoro</a:t>
            </a:r>
          </a:p>
        </p:txBody>
      </p:sp>
      <p:sp>
        <p:nvSpPr>
          <p:cNvPr id="224" name="Shape 224"/>
          <p:cNvSpPr/>
          <p:nvPr/>
        </p:nvSpPr>
        <p:spPr>
          <a:xfrm flipH="1">
            <a:off x="6348859" y="4047628"/>
            <a:ext cx="759472" cy="1461594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7722467" y="1971203"/>
            <a:ext cx="5052865" cy="48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danno alla vittima primaria</a:t>
            </a:r>
          </a:p>
        </p:txBody>
      </p:sp>
      <p:sp>
        <p:nvSpPr>
          <p:cNvPr id="226" name="Shape 226"/>
          <p:cNvSpPr/>
          <p:nvPr/>
        </p:nvSpPr>
        <p:spPr>
          <a:xfrm flipV="1">
            <a:off x="6756399" y="1386947"/>
            <a:ext cx="934296" cy="355899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27" name="Shape 227"/>
          <p:cNvSpPr/>
          <p:nvPr/>
        </p:nvSpPr>
        <p:spPr>
          <a:xfrm>
            <a:off x="7836916" y="444523"/>
            <a:ext cx="3223767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patema d’animo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fare a-reddituale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/>
          </p:cNvSpPr>
          <p:nvPr>
            <p:ph type="body" idx="1"/>
          </p:nvPr>
        </p:nvSpPr>
        <p:spPr>
          <a:xfrm>
            <a:off x="101896" y="1075284"/>
            <a:ext cx="12801008" cy="7213601"/>
          </a:xfrm>
          <a:prstGeom prst="rect">
            <a:avLst/>
          </a:prstGeom>
        </p:spPr>
        <p:txBody>
          <a:bodyPr/>
          <a:lstStyle/>
          <a:p>
            <a:pPr marL="592666" lvl="0" indent="-592666"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Cass. Sez.III 11 novembre 1986 n.6607</a:t>
            </a:r>
          </a:p>
          <a:p>
            <a:pPr marL="592666" lvl="0" indent="-592666"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Trib. Verona Sez.III 26 settembre 2013</a:t>
            </a:r>
          </a:p>
          <a:p>
            <a:pPr marL="592666" lvl="0" indent="-592666">
              <a:buFont typeface="Monaco"/>
              <a:defRPr sz="1800"/>
            </a:pPr>
            <a:r>
              <a:rPr sz="2400" u="sng">
                <a:latin typeface="Monaco"/>
                <a:ea typeface="Monaco"/>
                <a:cs typeface="Monaco"/>
                <a:sym typeface="Monaco"/>
              </a:rPr>
              <a:t>Trib.Roma Sez.XIII 11 febbraio 2016 n.2782</a:t>
            </a:r>
          </a:p>
        </p:txBody>
      </p:sp>
      <p:sp>
        <p:nvSpPr>
          <p:cNvPr id="230" name="Shape 230"/>
          <p:cNvSpPr/>
          <p:nvPr/>
        </p:nvSpPr>
        <p:spPr>
          <a:xfrm flipV="1">
            <a:off x="8001104" y="3386560"/>
            <a:ext cx="1329573" cy="1329573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6541292" y="2336824"/>
            <a:ext cx="5967414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lesione sfera sessuale femminile</a:t>
            </a:r>
          </a:p>
        </p:txBody>
      </p:sp>
      <p:sp>
        <p:nvSpPr>
          <p:cNvPr id="232" name="Shape 232"/>
          <p:cNvSpPr/>
          <p:nvPr/>
        </p:nvSpPr>
        <p:spPr>
          <a:xfrm>
            <a:off x="7994405" y="4703763"/>
            <a:ext cx="1342969" cy="1342969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33" name="Shape 233"/>
          <p:cNvSpPr/>
          <p:nvPr/>
        </p:nvSpPr>
        <p:spPr>
          <a:xfrm>
            <a:off x="5972273" y="6604023"/>
            <a:ext cx="6699053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risarcimento a favore dei congiunti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e dei conviventi</a:t>
            </a:r>
          </a:p>
        </p:txBody>
      </p:sp>
      <p:pic>
        <p:nvPicPr>
          <p:cNvPr id="234" name="image13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401812" y="840432"/>
            <a:ext cx="3492502" cy="2324102"/>
          </a:xfrm>
          <a:prstGeom prst="rect">
            <a:avLst/>
          </a:prstGeom>
          <a:ln w="12700">
            <a:miter lim="400000"/>
          </a:ln>
        </p:spPr>
      </p:pic>
      <p:sp>
        <p:nvSpPr>
          <p:cNvPr id="235" name="Shape 235"/>
          <p:cNvSpPr/>
          <p:nvPr/>
        </p:nvSpPr>
        <p:spPr>
          <a:xfrm>
            <a:off x="8030889" y="4682082"/>
            <a:ext cx="1261022" cy="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9203407" y="4432323"/>
            <a:ext cx="3589586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diritto soggettivo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assoluto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0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3000"/>
              <a:t>Nascita indesiderata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idx="1"/>
          </p:nvPr>
        </p:nvSpPr>
        <p:spPr>
          <a:xfrm>
            <a:off x="838199" y="1969889"/>
            <a:ext cx="11626902" cy="6488311"/>
          </a:xfrm>
          <a:prstGeom prst="rect">
            <a:avLst/>
          </a:prstGeom>
        </p:spPr>
        <p:txBody>
          <a:bodyPr/>
          <a:lstStyle/>
          <a:p>
            <a:pPr marL="197554" lvl="0" indent="-197554" algn="just" defTabSz="457200">
              <a:lnSpc>
                <a:spcPct val="200000"/>
              </a:lnSpc>
              <a:spcBef>
                <a:spcPts val="0"/>
              </a:spcBef>
              <a:buFont typeface="Monaco"/>
              <a:tabLst>
                <a:tab pos="457200" algn="l"/>
              </a:tabLst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mancata o insufficiente informazione dei genitori da parte del medico sui rischi per il nascituro di venire alla luce menomato</a:t>
            </a:r>
          </a:p>
          <a:p>
            <a:pPr marL="197554" lvl="0" indent="-197554" algn="just" defTabSz="457200">
              <a:lnSpc>
                <a:spcPct val="200000"/>
              </a:lnSpc>
              <a:spcBef>
                <a:spcPts val="0"/>
              </a:spcBef>
              <a:buFont typeface="Monaco"/>
              <a:tabLst>
                <a:tab pos="457200" algn="l"/>
              </a:tabLst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un intervento non riuscito di interruzione di gravidanza</a:t>
            </a:r>
          </a:p>
          <a:p>
            <a:pPr marL="197554" lvl="0" indent="-197554" algn="just" defTabSz="457200">
              <a:lnSpc>
                <a:spcPct val="200000"/>
              </a:lnSpc>
              <a:spcBef>
                <a:spcPts val="0"/>
              </a:spcBef>
              <a:buFont typeface="Monaco"/>
              <a:tabLst>
                <a:tab pos="457200" algn="l"/>
              </a:tabLst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un’operazione di sterilizzazione priva di successo</a:t>
            </a:r>
          </a:p>
          <a:p>
            <a:pPr marL="197554" lvl="0" indent="-197554" algn="just" defTabSz="457200">
              <a:lnSpc>
                <a:spcPct val="200000"/>
              </a:lnSpc>
              <a:spcBef>
                <a:spcPts val="0"/>
              </a:spcBef>
              <a:buFont typeface="Monaco"/>
              <a:tabLst>
                <a:tab pos="457200" algn="l"/>
              </a:tabLst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errori medici nella fase del parto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92666" indent="-592666"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Danno catastrofico</a:t>
            </a:r>
          </a:p>
        </p:txBody>
      </p:sp>
      <p:sp>
        <p:nvSpPr>
          <p:cNvPr id="242" name="Shape 242"/>
          <p:cNvSpPr/>
          <p:nvPr/>
        </p:nvSpPr>
        <p:spPr>
          <a:xfrm flipV="1">
            <a:off x="4813299" y="3939704"/>
            <a:ext cx="860897" cy="860896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3" name="Shape 243"/>
          <p:cNvSpPr/>
          <p:nvPr/>
        </p:nvSpPr>
        <p:spPr>
          <a:xfrm>
            <a:off x="5219700" y="2895623"/>
            <a:ext cx="6699052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just" defTabSz="457200">
              <a:tabLst>
                <a:tab pos="457200" algn="l"/>
              </a:tabLst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shock alla notizia del figlio nato </a:t>
            </a:r>
          </a:p>
          <a:p>
            <a:pPr lvl="0" algn="just" defTabSz="457200">
              <a:tabLst>
                <a:tab pos="457200" algn="l"/>
              </a:tabLst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con delle malformazioni</a:t>
            </a:r>
          </a:p>
        </p:txBody>
      </p:sp>
      <p:sp>
        <p:nvSpPr>
          <p:cNvPr id="244" name="Shape 244"/>
          <p:cNvSpPr/>
          <p:nvPr/>
        </p:nvSpPr>
        <p:spPr>
          <a:xfrm>
            <a:off x="4823121" y="4876800"/>
            <a:ext cx="1773646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5" name="Shape 245"/>
          <p:cNvSpPr/>
          <p:nvPr/>
        </p:nvSpPr>
        <p:spPr>
          <a:xfrm>
            <a:off x="7239000" y="4432323"/>
            <a:ext cx="4138315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just" defTabSz="457200">
              <a:tabLst>
                <a:tab pos="457200" algn="l"/>
              </a:tabLst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incredulità e rifiuto</a:t>
            </a:r>
          </a:p>
          <a:p>
            <a:pPr lvl="0" algn="just" defTabSz="457200">
              <a:tabLst>
                <a:tab pos="457200" algn="l"/>
              </a:tabLst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 della notizia</a:t>
            </a:r>
          </a:p>
        </p:txBody>
      </p:sp>
      <p:sp>
        <p:nvSpPr>
          <p:cNvPr id="246" name="Shape 246"/>
          <p:cNvSpPr/>
          <p:nvPr/>
        </p:nvSpPr>
        <p:spPr>
          <a:xfrm>
            <a:off x="4830215" y="4974680"/>
            <a:ext cx="1504309" cy="878438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7" name="Shape 247"/>
          <p:cNvSpPr/>
          <p:nvPr/>
        </p:nvSpPr>
        <p:spPr>
          <a:xfrm>
            <a:off x="6807200" y="5969024"/>
            <a:ext cx="322376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just" defTabSz="457200">
              <a:lnSpc>
                <a:spcPct val="200000"/>
              </a:lnSpc>
              <a:tabLst>
                <a:tab pos="457200" algn="l"/>
              </a:tabLst>
              <a:def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angoscia e rabbia</a:t>
            </a:r>
          </a:p>
        </p:txBody>
      </p:sp>
      <p:sp>
        <p:nvSpPr>
          <p:cNvPr id="248" name="Shape 248"/>
          <p:cNvSpPr/>
          <p:nvPr/>
        </p:nvSpPr>
        <p:spPr>
          <a:xfrm>
            <a:off x="4783965" y="5020390"/>
            <a:ext cx="511990" cy="1839063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9" name="Shape 249"/>
          <p:cNvSpPr/>
          <p:nvPr/>
        </p:nvSpPr>
        <p:spPr>
          <a:xfrm>
            <a:off x="4732858" y="7066854"/>
            <a:ext cx="5418684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adattamento alla nuova realtà</a:t>
            </a:r>
          </a:p>
        </p:txBody>
      </p:sp>
      <p:sp>
        <p:nvSpPr>
          <p:cNvPr id="250" name="Shape 250"/>
          <p:cNvSpPr/>
          <p:nvPr/>
        </p:nvSpPr>
        <p:spPr>
          <a:xfrm flipH="1">
            <a:off x="3390777" y="5033738"/>
            <a:ext cx="1299194" cy="1299193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992242" y="6578623"/>
            <a:ext cx="3406677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riorganizzazione 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della vita</a:t>
            </a:r>
          </a:p>
        </p:txBody>
      </p:sp>
      <p:pic>
        <p:nvPicPr>
          <p:cNvPr id="252" name="image14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311281" y="1316483"/>
            <a:ext cx="2768601" cy="2933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/>
          </p:cNvSpPr>
          <p:nvPr>
            <p:ph type="body" idx="1"/>
          </p:nvPr>
        </p:nvSpPr>
        <p:spPr>
          <a:xfrm>
            <a:off x="76695" y="1273149"/>
            <a:ext cx="12673461" cy="7842302"/>
          </a:xfrm>
          <a:prstGeom prst="rect">
            <a:avLst/>
          </a:prstGeom>
        </p:spPr>
        <p:txBody>
          <a:bodyPr anchor="t"/>
          <a:lstStyle/>
          <a:p>
            <a:pPr marL="377825" lvl="0" indent="-377825" defTabSz="496570">
              <a:lnSpc>
                <a:spcPct val="150000"/>
              </a:lnSpc>
              <a:spcBef>
                <a:spcPts val="3500"/>
              </a:spcBef>
              <a:defRPr sz="1800"/>
            </a:pPr>
            <a:endParaRPr sz="1530"/>
          </a:p>
          <a:p>
            <a:pPr marL="377825" lvl="0" indent="-377825" defTabSz="496570">
              <a:lnSpc>
                <a:spcPct val="150000"/>
              </a:lnSpc>
              <a:spcBef>
                <a:spcPts val="3500"/>
              </a:spcBef>
              <a:buFont typeface="Monaco"/>
              <a:defRPr sz="1800"/>
            </a:pPr>
            <a:endParaRPr sz="1530"/>
          </a:p>
          <a:p>
            <a:pPr marL="503766" lvl="0" indent="-503766" defTabSz="496570">
              <a:lnSpc>
                <a:spcPct val="150000"/>
              </a:lnSpc>
              <a:spcBef>
                <a:spcPts val="3500"/>
              </a:spcBef>
              <a:buFont typeface="Monaco"/>
              <a:defRPr sz="1800"/>
            </a:pPr>
            <a:r>
              <a:rPr sz="2040">
                <a:latin typeface="Monaco"/>
                <a:ea typeface="Monaco"/>
                <a:cs typeface="Monaco"/>
                <a:sym typeface="Monaco"/>
              </a:rPr>
              <a:t>Cass. Sez.III 11 maggio 2009 n. 10741</a:t>
            </a:r>
          </a:p>
          <a:p>
            <a:pPr marL="0" lvl="0" indent="0" defTabSz="496570">
              <a:lnSpc>
                <a:spcPct val="150000"/>
              </a:lnSpc>
              <a:spcBef>
                <a:spcPts val="3500"/>
              </a:spcBef>
              <a:buSzTx/>
              <a:buNone/>
              <a:defRPr sz="1800"/>
            </a:pPr>
            <a:r>
              <a:rPr sz="2040">
                <a:latin typeface="Monaco"/>
                <a:ea typeface="Monaco"/>
                <a:cs typeface="Monaco"/>
                <a:sym typeface="Monaco"/>
              </a:rPr>
              <a:t>  </a:t>
            </a:r>
          </a:p>
          <a:p>
            <a:pPr marL="0" lvl="0" indent="0" defTabSz="496570">
              <a:lnSpc>
                <a:spcPct val="150000"/>
              </a:lnSpc>
              <a:spcBef>
                <a:spcPts val="3500"/>
              </a:spcBef>
              <a:buSzTx/>
              <a:buNone/>
              <a:defRPr sz="1800"/>
            </a:pPr>
            <a:endParaRPr sz="2040">
              <a:latin typeface="Monaco"/>
              <a:ea typeface="Monaco"/>
              <a:cs typeface="Monaco"/>
              <a:sym typeface="Monaco"/>
            </a:endParaRPr>
          </a:p>
          <a:p>
            <a:pPr marL="0" lvl="0" indent="0" defTabSz="496570">
              <a:lnSpc>
                <a:spcPct val="150000"/>
              </a:lnSpc>
              <a:spcBef>
                <a:spcPts val="3500"/>
              </a:spcBef>
              <a:buSzTx/>
              <a:buNone/>
              <a:defRPr sz="1800"/>
            </a:pPr>
            <a:endParaRPr sz="2040">
              <a:latin typeface="Monaco"/>
              <a:ea typeface="Monaco"/>
              <a:cs typeface="Monaco"/>
              <a:sym typeface="Monaco"/>
            </a:endParaRPr>
          </a:p>
          <a:p>
            <a:pPr marL="0" lvl="0" indent="0" defTabSz="496570">
              <a:lnSpc>
                <a:spcPct val="150000"/>
              </a:lnSpc>
              <a:spcBef>
                <a:spcPts val="3500"/>
              </a:spcBef>
              <a:buSzTx/>
              <a:buNone/>
              <a:defRPr sz="1800"/>
            </a:pPr>
            <a:r>
              <a:rPr sz="2040">
                <a:latin typeface="Monaco"/>
                <a:ea typeface="Monaco"/>
                <a:cs typeface="Monaco"/>
                <a:sym typeface="Monaco"/>
              </a:rPr>
              <a:t>                 </a:t>
            </a:r>
          </a:p>
          <a:p>
            <a:pPr marL="0" lvl="0" indent="0" defTabSz="496570">
              <a:lnSpc>
                <a:spcPct val="150000"/>
              </a:lnSpc>
              <a:spcBef>
                <a:spcPts val="3500"/>
              </a:spcBef>
              <a:buSzTx/>
              <a:buNone/>
              <a:defRPr sz="1800"/>
            </a:pPr>
            <a:r>
              <a:rPr sz="2040">
                <a:latin typeface="Monaco"/>
                <a:ea typeface="Monaco"/>
                <a:cs typeface="Monaco"/>
                <a:sym typeface="Monaco"/>
              </a:rPr>
              <a:t>                     </a:t>
            </a:r>
          </a:p>
          <a:p>
            <a:pPr marL="0" lvl="0" indent="0" defTabSz="496570">
              <a:lnSpc>
                <a:spcPct val="150000"/>
              </a:lnSpc>
              <a:spcBef>
                <a:spcPts val="3500"/>
              </a:spcBef>
              <a:buSzTx/>
              <a:buNone/>
              <a:defRPr sz="1800"/>
            </a:pPr>
            <a:r>
              <a:rPr sz="2040">
                <a:latin typeface="Monaco"/>
                <a:ea typeface="Monaco"/>
                <a:cs typeface="Monaco"/>
                <a:sym typeface="Monaco"/>
              </a:rPr>
              <a:t>                  </a:t>
            </a:r>
          </a:p>
        </p:txBody>
      </p:sp>
      <p:sp>
        <p:nvSpPr>
          <p:cNvPr id="255" name="Shape 255"/>
          <p:cNvSpPr/>
          <p:nvPr/>
        </p:nvSpPr>
        <p:spPr>
          <a:xfrm>
            <a:off x="7162800" y="3094541"/>
            <a:ext cx="337566" cy="1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8172151" y="2650065"/>
            <a:ext cx="3772497" cy="8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farmaco con effetti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teratogeni</a:t>
            </a:r>
          </a:p>
        </p:txBody>
      </p:sp>
      <p:sp>
        <p:nvSpPr>
          <p:cNvPr id="257" name="Shape 257"/>
          <p:cNvSpPr/>
          <p:nvPr/>
        </p:nvSpPr>
        <p:spPr>
          <a:xfrm flipV="1">
            <a:off x="3672536" y="5546513"/>
            <a:ext cx="1158251" cy="687128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84005" y="5654194"/>
            <a:ext cx="3337190" cy="80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endParaRPr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>
              <a:buSzPct val="75000"/>
              <a:buChar char="•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Tardiva diagnosi</a:t>
            </a:r>
          </a:p>
        </p:txBody>
      </p:sp>
      <p:sp>
        <p:nvSpPr>
          <p:cNvPr id="259" name="Shape 259"/>
          <p:cNvSpPr/>
          <p:nvPr/>
        </p:nvSpPr>
        <p:spPr>
          <a:xfrm>
            <a:off x="3677184" y="6348354"/>
            <a:ext cx="696372" cy="88123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5076811" y="5190984"/>
            <a:ext cx="6516143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150000"/>
              </a:lnSpc>
              <a:spcBef>
                <a:spcPts val="4200"/>
              </a:spcBef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Cass. Sez. III 4 gennaio 2010 n. 13</a:t>
            </a:r>
          </a:p>
        </p:txBody>
      </p:sp>
      <p:sp>
        <p:nvSpPr>
          <p:cNvPr id="261" name="Shape 261"/>
          <p:cNvSpPr/>
          <p:nvPr/>
        </p:nvSpPr>
        <p:spPr>
          <a:xfrm>
            <a:off x="3979352" y="7325502"/>
            <a:ext cx="8711060" cy="48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150000"/>
              </a:lnSpc>
              <a:spcBef>
                <a:spcPts val="4200"/>
              </a:spcBef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Trib.Napoli-Frattamaggiore 14 aprile 2010 n.214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/>
          </p:cNvSpPr>
          <p:nvPr>
            <p:ph type="body" idx="1"/>
          </p:nvPr>
        </p:nvSpPr>
        <p:spPr>
          <a:xfrm>
            <a:off x="495" y="957032"/>
            <a:ext cx="12286955" cy="7842302"/>
          </a:xfrm>
          <a:prstGeom prst="rect">
            <a:avLst/>
          </a:prstGeom>
        </p:spPr>
        <p:txBody>
          <a:bodyPr anchor="t"/>
          <a:lstStyle/>
          <a:p>
            <a:pPr lvl="0">
              <a:lnSpc>
                <a:spcPct val="150000"/>
              </a:lnSpc>
              <a:buFont typeface="Monaco"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0" lvl="0" indent="0">
              <a:lnSpc>
                <a:spcPct val="150000"/>
              </a:lnSpc>
              <a:buSzTx/>
              <a:buNone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    </a:t>
            </a:r>
          </a:p>
          <a:p>
            <a:pPr marL="240631" lvl="0" indent="-240631">
              <a:lnSpc>
                <a:spcPct val="150000"/>
              </a:lnSpc>
              <a:buSzPct val="100000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 Cass. Sez.III 13 luglio 2011 n. 15386         </a:t>
            </a:r>
          </a:p>
          <a:p>
            <a:pPr marL="0" lvl="0" indent="0">
              <a:lnSpc>
                <a:spcPct val="150000"/>
              </a:lnSpc>
              <a:buSzTx/>
              <a:buNone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            </a:t>
            </a:r>
          </a:p>
          <a:p>
            <a:pPr marL="395110" lvl="0" indent="-395110">
              <a:lnSpc>
                <a:spcPct val="150000"/>
              </a:lnSpc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Cass. Sez. III 2 ottobre 2012 n. 16754</a:t>
            </a:r>
          </a:p>
        </p:txBody>
      </p:sp>
      <p:sp>
        <p:nvSpPr>
          <p:cNvPr id="264" name="Shape 264"/>
          <p:cNvSpPr/>
          <p:nvPr/>
        </p:nvSpPr>
        <p:spPr>
          <a:xfrm>
            <a:off x="7388029" y="3429000"/>
            <a:ext cx="959754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8525196" y="2984523"/>
            <a:ext cx="3955406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strutture sanitarie 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limitate</a:t>
            </a:r>
          </a:p>
        </p:txBody>
      </p:sp>
      <p:sp>
        <p:nvSpPr>
          <p:cNvPr id="266" name="Shape 266"/>
          <p:cNvSpPr/>
          <p:nvPr/>
        </p:nvSpPr>
        <p:spPr>
          <a:xfrm>
            <a:off x="7476928" y="5930899"/>
            <a:ext cx="1135281" cy="250281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8799561" y="5930923"/>
            <a:ext cx="3406676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esame diagnostico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TRITEST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/>
          </p:cNvSpPr>
          <p:nvPr>
            <p:ph type="body" idx="1"/>
          </p:nvPr>
        </p:nvSpPr>
        <p:spPr>
          <a:xfrm>
            <a:off x="952499" y="1270000"/>
            <a:ext cx="11487351" cy="7609434"/>
          </a:xfrm>
          <a:prstGeom prst="rect">
            <a:avLst/>
          </a:prstGeom>
        </p:spPr>
        <p:txBody>
          <a:bodyPr anchor="t"/>
          <a:lstStyle/>
          <a:p>
            <a:pPr lvl="0">
              <a:buFont typeface="Monaco"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Trib. Venezia 3 agosto 2009 n. 3260</a:t>
            </a:r>
          </a:p>
          <a:p>
            <a:pPr lvl="0">
              <a:buFont typeface="Monaco"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Trib. Nola 29 marzo 2011</a:t>
            </a:r>
          </a:p>
          <a:p>
            <a:pPr lvl="0">
              <a:buFont typeface="Monaco"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Trib.Milano Sez.I 31 marzo 2014</a:t>
            </a:r>
          </a:p>
          <a:p>
            <a:pPr lvl="0">
              <a:buFont typeface="Monaco"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Trib. Roma 15 luglio 2009</a:t>
            </a:r>
          </a:p>
        </p:txBody>
      </p:sp>
      <p:sp>
        <p:nvSpPr>
          <p:cNvPr id="270" name="Shape 270"/>
          <p:cNvSpPr/>
          <p:nvPr/>
        </p:nvSpPr>
        <p:spPr>
          <a:xfrm>
            <a:off x="8013699" y="2400299"/>
            <a:ext cx="550540" cy="343993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71" name="Shape 271"/>
          <p:cNvSpPr/>
          <p:nvPr/>
        </p:nvSpPr>
        <p:spPr>
          <a:xfrm>
            <a:off x="8835180" y="2667024"/>
            <a:ext cx="2675038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errata manovra</a:t>
            </a:r>
          </a:p>
        </p:txBody>
      </p:sp>
      <p:sp>
        <p:nvSpPr>
          <p:cNvPr id="272" name="Shape 272"/>
          <p:cNvSpPr/>
          <p:nvPr/>
        </p:nvSpPr>
        <p:spPr>
          <a:xfrm flipV="1">
            <a:off x="6056645" y="3097067"/>
            <a:ext cx="2241823" cy="1170133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7302500" y="6400800"/>
            <a:ext cx="668904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7920632" y="5956323"/>
            <a:ext cx="4504135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errata somministrazione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farmaco anticoncezionale</a:t>
            </a:r>
          </a:p>
        </p:txBody>
      </p:sp>
      <p:sp>
        <p:nvSpPr>
          <p:cNvPr id="275" name="Shape 275"/>
          <p:cNvSpPr/>
          <p:nvPr/>
        </p:nvSpPr>
        <p:spPr>
          <a:xfrm flipV="1">
            <a:off x="6235700" y="8153399"/>
            <a:ext cx="668904" cy="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7095207" y="7708923"/>
            <a:ext cx="3589586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perdita traumatica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del feto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/>
          </p:cNvSpPr>
          <p:nvPr>
            <p:ph type="title"/>
          </p:nvPr>
        </p:nvSpPr>
        <p:spPr>
          <a:xfrm>
            <a:off x="952500" y="444499"/>
            <a:ext cx="11099800" cy="1448299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3000"/>
              <a:t>Quali punti in comune?</a:t>
            </a:r>
          </a:p>
        </p:txBody>
      </p:sp>
      <p:sp>
        <p:nvSpPr>
          <p:cNvPr id="279" name="Shape 279"/>
          <p:cNvSpPr>
            <a:spLocks noGrp="1"/>
          </p:cNvSpPr>
          <p:nvPr>
            <p:ph type="body" idx="1"/>
          </p:nvPr>
        </p:nvSpPr>
        <p:spPr>
          <a:xfrm>
            <a:off x="863600" y="17335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228175" lvl="0" indent="-228175" defTabSz="449833">
              <a:lnSpc>
                <a:spcPct val="150000"/>
              </a:lnSpc>
              <a:spcBef>
                <a:spcPts val="3200"/>
              </a:spcBef>
              <a:buFont typeface="Monaco"/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omessa informazione o tardiva diagnosi</a:t>
            </a:r>
          </a:p>
          <a:p>
            <a:pPr marL="228175" lvl="0" indent="-228175" defTabSz="449833">
              <a:lnSpc>
                <a:spcPct val="150000"/>
              </a:lnSpc>
              <a:spcBef>
                <a:spcPts val="3200"/>
              </a:spcBef>
              <a:buFont typeface="Monaco"/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impossibilità di autodeterminarsi al fine di praticare una interruzione volontaria di gravidanza</a:t>
            </a:r>
          </a:p>
          <a:p>
            <a:pPr marL="228175" lvl="0" indent="-228175" defTabSz="449833">
              <a:lnSpc>
                <a:spcPct val="150000"/>
              </a:lnSpc>
              <a:spcBef>
                <a:spcPts val="3200"/>
              </a:spcBef>
              <a:buFont typeface="Monaco"/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radicale trasformazione delle prospettive di vita</a:t>
            </a:r>
          </a:p>
          <a:p>
            <a:pPr marL="228175" lvl="0" indent="-228175" defTabSz="449833">
              <a:lnSpc>
                <a:spcPct val="150000"/>
              </a:lnSpc>
              <a:spcBef>
                <a:spcPts val="3200"/>
              </a:spcBef>
              <a:buFont typeface="Monaco"/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rovesciamenti forzati dell’agenda</a:t>
            </a:r>
          </a:p>
          <a:p>
            <a:pPr marL="228175" lvl="0" indent="-228175" defTabSz="449833">
              <a:lnSpc>
                <a:spcPct val="150000"/>
              </a:lnSpc>
              <a:spcBef>
                <a:spcPts val="3200"/>
              </a:spcBef>
              <a:buFont typeface="Monaco"/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legittimazione ad agire</a:t>
            </a:r>
          </a:p>
          <a:p>
            <a:pPr marL="228175" lvl="0" indent="-228175" defTabSz="449833">
              <a:lnSpc>
                <a:spcPct val="150000"/>
              </a:lnSpc>
              <a:spcBef>
                <a:spcPts val="3200"/>
              </a:spcBef>
              <a:buFont typeface="Monaco"/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“diritto a nascere se non sano”</a:t>
            </a:r>
          </a:p>
          <a:p>
            <a:pPr marL="228175" lvl="0" indent="-228175" defTabSz="449833">
              <a:lnSpc>
                <a:spcPct val="150000"/>
              </a:lnSpc>
              <a:spcBef>
                <a:spcPts val="3200"/>
              </a:spcBef>
              <a:buFont typeface="Monaco"/>
              <a:defRPr sz="1800"/>
            </a:pPr>
            <a:r>
              <a:rPr>
                <a:latin typeface="Monaco"/>
                <a:ea typeface="Monaco"/>
                <a:cs typeface="Monaco"/>
                <a:sym typeface="Monaco"/>
              </a:rPr>
              <a:t>danno non patrimoniale e danno patrimoniale</a:t>
            </a:r>
          </a:p>
        </p:txBody>
      </p:sp>
      <p:pic>
        <p:nvPicPr>
          <p:cNvPr id="280" name="image15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924502" y="5164930"/>
            <a:ext cx="2794002" cy="18669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/>
          </p:cNvSpPr>
          <p:nvPr>
            <p:ph type="body" idx="1"/>
          </p:nvPr>
        </p:nvSpPr>
        <p:spPr>
          <a:xfrm>
            <a:off x="952499" y="1091307"/>
            <a:ext cx="11615244" cy="739229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50000"/>
              </a:lnSpc>
              <a:buSzTx/>
              <a:buNone/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Vittima primaria</a:t>
            </a:r>
          </a:p>
        </p:txBody>
      </p:sp>
      <p:sp>
        <p:nvSpPr>
          <p:cNvPr id="283" name="Shape 283"/>
          <p:cNvSpPr/>
          <p:nvPr/>
        </p:nvSpPr>
        <p:spPr>
          <a:xfrm>
            <a:off x="6639556" y="1774189"/>
            <a:ext cx="2" cy="642135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5484947" y="2491738"/>
            <a:ext cx="2309219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moglie/madre</a:t>
            </a:r>
          </a:p>
        </p:txBody>
      </p:sp>
      <p:sp>
        <p:nvSpPr>
          <p:cNvPr id="285" name="Shape 285"/>
          <p:cNvSpPr/>
          <p:nvPr/>
        </p:nvSpPr>
        <p:spPr>
          <a:xfrm>
            <a:off x="6639556" y="3205540"/>
            <a:ext cx="2" cy="642136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4570399" y="4078925"/>
            <a:ext cx="4138316" cy="48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danno non patrimoniale</a:t>
            </a:r>
          </a:p>
        </p:txBody>
      </p:sp>
      <p:sp>
        <p:nvSpPr>
          <p:cNvPr id="287" name="Shape 287"/>
          <p:cNvSpPr/>
          <p:nvPr/>
        </p:nvSpPr>
        <p:spPr>
          <a:xfrm flipH="1">
            <a:off x="4490694" y="4790868"/>
            <a:ext cx="633155" cy="633156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1156716" y="5549924"/>
            <a:ext cx="322376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sofferenza morale</a:t>
            </a:r>
          </a:p>
        </p:txBody>
      </p:sp>
      <p:sp>
        <p:nvSpPr>
          <p:cNvPr id="289" name="Shape 289"/>
          <p:cNvSpPr/>
          <p:nvPr/>
        </p:nvSpPr>
        <p:spPr>
          <a:xfrm>
            <a:off x="6639556" y="4772956"/>
            <a:ext cx="2" cy="642135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4914751" y="5716103"/>
            <a:ext cx="2857947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stravolgimento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abitudini</a:t>
            </a:r>
          </a:p>
        </p:txBody>
      </p:sp>
      <p:sp>
        <p:nvSpPr>
          <p:cNvPr id="291" name="Shape 291"/>
          <p:cNvSpPr/>
          <p:nvPr/>
        </p:nvSpPr>
        <p:spPr>
          <a:xfrm>
            <a:off x="8153399" y="4792410"/>
            <a:ext cx="698139" cy="47190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8306964" y="5257823"/>
            <a:ext cx="1394670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stress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salute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lvl="0" indent="0" algn="just" defTabSz="457200">
              <a:lnSpc>
                <a:spcPct val="200000"/>
              </a:lnSpc>
              <a:spcBef>
                <a:spcPts val="0"/>
              </a:spcBef>
              <a:buSzTx/>
              <a:buNone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ctr" defTabSz="457200">
              <a:lnSpc>
                <a:spcPct val="200000"/>
              </a:lnSpc>
              <a:spcBef>
                <a:spcPts val="0"/>
              </a:spcBef>
              <a:buSzTx/>
              <a:buNone/>
              <a:defRPr sz="1800"/>
            </a:pPr>
            <a:endParaRPr sz="24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 algn="just" defTabSz="45720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La dignità non è indeterminata, ma trova nella persona il luogo della sua determinazione, tuttavia non per custodire una essenza, bensì per mettere ciascuno nella condizione di determinare liberamente </a:t>
            </a:r>
            <a:r>
              <a:rPr sz="24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il proprio progetto di vita</a:t>
            </a:r>
            <a:r>
              <a: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. (Il diritto di avere diritti - Stefano Rodotà)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/>
          </p:cNvSpPr>
          <p:nvPr>
            <p:ph type="body" idx="1"/>
          </p:nvPr>
        </p:nvSpPr>
        <p:spPr>
          <a:xfrm>
            <a:off x="952499" y="1078607"/>
            <a:ext cx="11615244" cy="739229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50000"/>
              </a:lnSpc>
              <a:buSzTx/>
              <a:buNone/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Vittima secondaria</a:t>
            </a:r>
          </a:p>
        </p:txBody>
      </p:sp>
      <p:sp>
        <p:nvSpPr>
          <p:cNvPr id="295" name="Shape 295"/>
          <p:cNvSpPr/>
          <p:nvPr/>
        </p:nvSpPr>
        <p:spPr>
          <a:xfrm>
            <a:off x="6639556" y="1774189"/>
            <a:ext cx="2" cy="642135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96" name="Shape 296"/>
          <p:cNvSpPr/>
          <p:nvPr/>
        </p:nvSpPr>
        <p:spPr>
          <a:xfrm>
            <a:off x="5484947" y="2491738"/>
            <a:ext cx="2309219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marito/figli</a:t>
            </a:r>
          </a:p>
        </p:txBody>
      </p:sp>
      <p:sp>
        <p:nvSpPr>
          <p:cNvPr id="297" name="Shape 297"/>
          <p:cNvSpPr/>
          <p:nvPr/>
        </p:nvSpPr>
        <p:spPr>
          <a:xfrm>
            <a:off x="6639556" y="3205540"/>
            <a:ext cx="2" cy="642136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98" name="Shape 298"/>
          <p:cNvSpPr/>
          <p:nvPr/>
        </p:nvSpPr>
        <p:spPr>
          <a:xfrm>
            <a:off x="4570399" y="4078925"/>
            <a:ext cx="4138316" cy="48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danno non patrimoniale</a:t>
            </a:r>
          </a:p>
        </p:txBody>
      </p:sp>
      <p:sp>
        <p:nvSpPr>
          <p:cNvPr id="299" name="Shape 299"/>
          <p:cNvSpPr/>
          <p:nvPr/>
        </p:nvSpPr>
        <p:spPr>
          <a:xfrm flipH="1">
            <a:off x="4490694" y="4790868"/>
            <a:ext cx="633155" cy="633156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1248171" y="5346723"/>
            <a:ext cx="3040857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assistenza 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figlio macroleso</a:t>
            </a:r>
          </a:p>
        </p:txBody>
      </p:sp>
      <p:sp>
        <p:nvSpPr>
          <p:cNvPr id="301" name="Shape 301"/>
          <p:cNvSpPr/>
          <p:nvPr/>
        </p:nvSpPr>
        <p:spPr>
          <a:xfrm>
            <a:off x="6639556" y="4772956"/>
            <a:ext cx="2" cy="642135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02" name="Shape 302"/>
          <p:cNvSpPr/>
          <p:nvPr/>
        </p:nvSpPr>
        <p:spPr>
          <a:xfrm>
            <a:off x="4914751" y="5512903"/>
            <a:ext cx="2857947" cy="1295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alterazione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stravolgimento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abitudini</a:t>
            </a:r>
          </a:p>
        </p:txBody>
      </p:sp>
      <p:sp>
        <p:nvSpPr>
          <p:cNvPr id="303" name="Shape 303"/>
          <p:cNvSpPr/>
          <p:nvPr/>
        </p:nvSpPr>
        <p:spPr>
          <a:xfrm>
            <a:off x="8153399" y="4792410"/>
            <a:ext cx="698139" cy="47190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04" name="Shape 304"/>
          <p:cNvSpPr/>
          <p:nvPr/>
        </p:nvSpPr>
        <p:spPr>
          <a:xfrm>
            <a:off x="8299151" y="5346723"/>
            <a:ext cx="3772497" cy="88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compromissione</a:t>
            </a:r>
          </a:p>
          <a:p>
            <a:pPr lvl="0"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rapporto genitoriale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/>
          </p:cNvSpPr>
          <p:nvPr>
            <p:ph type="body" idx="1"/>
          </p:nvPr>
        </p:nvSpPr>
        <p:spPr>
          <a:xfrm>
            <a:off x="8382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marL="146191" lvl="0" indent="-146191" algn="just" defTabSz="338326">
              <a:lnSpc>
                <a:spcPct val="200000"/>
              </a:lnSpc>
              <a:spcBef>
                <a:spcPts val="0"/>
              </a:spcBef>
              <a:buFont typeface="Times"/>
              <a:defRPr sz="1800"/>
            </a:pPr>
            <a:endParaRPr sz="1100" b="1">
              <a:uFill>
                <a:solidFill/>
              </a:uFill>
              <a:latin typeface="Times"/>
              <a:ea typeface="Times"/>
              <a:cs typeface="Times"/>
              <a:sym typeface="Times"/>
            </a:endParaRPr>
          </a:p>
          <a:p>
            <a:pPr marL="207103" lvl="0" indent="-207103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17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Personalizzazione del risarcimento del danno</a:t>
            </a:r>
          </a:p>
          <a:p>
            <a:pPr marL="207103" lvl="0" indent="-207103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17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Non rilevano gli schemi classificatori</a:t>
            </a:r>
          </a:p>
          <a:p>
            <a:pPr marL="207103" lvl="0" indent="-207103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17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Sofferenza del danneggiato, patema d’animo</a:t>
            </a:r>
          </a:p>
          <a:p>
            <a:pPr marL="146191" lvl="0" indent="-146191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17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207103" lvl="0" indent="-207103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1700" u="sng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TUTTI I PREGIUDIZI ESISTENZIALI</a:t>
            </a:r>
            <a:r>
              <a:rPr sz="17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       </a:t>
            </a:r>
            <a:endParaRPr sz="1700" u="sng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146191" lvl="0" indent="-146191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1700" u="sng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just" defTabSz="338326">
              <a:lnSpc>
                <a:spcPct val="200000"/>
              </a:lnSpc>
              <a:spcBef>
                <a:spcPts val="0"/>
              </a:spcBef>
              <a:buSzTx/>
              <a:buNone/>
              <a:defRPr sz="1800"/>
            </a:pPr>
            <a:endParaRPr sz="1700">
              <a:uFill>
                <a:solidFill/>
              </a:uFill>
              <a:latin typeface="Monaco"/>
              <a:ea typeface="Monaco"/>
              <a:cs typeface="Monaco"/>
              <a:sym typeface="Monaco"/>
            </a:endParaRPr>
          </a:p>
          <a:p>
            <a:pPr marL="207103" lvl="0" indent="-207103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17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Criterio tabellare</a:t>
            </a:r>
          </a:p>
          <a:p>
            <a:pPr marL="207103" lvl="0" indent="-207103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17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Liquidazione equitativa</a:t>
            </a:r>
          </a:p>
          <a:p>
            <a:pPr marL="207103" lvl="0" indent="-207103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17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Ristoro del danno nella sua interezza</a:t>
            </a:r>
          </a:p>
          <a:p>
            <a:pPr marL="207103" lvl="0" indent="-207103" algn="just" defTabSz="338326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17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rPr>
              <a:t>Preponderanza dell’evidenza o del “più probabile che non”</a:t>
            </a:r>
          </a:p>
        </p:txBody>
      </p:sp>
      <p:sp>
        <p:nvSpPr>
          <p:cNvPr id="307" name="Shape 307"/>
          <p:cNvSpPr/>
          <p:nvPr/>
        </p:nvSpPr>
        <p:spPr>
          <a:xfrm>
            <a:off x="5606796" y="450850"/>
            <a:ext cx="2616710" cy="393701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ricapitolando</a:t>
            </a:r>
          </a:p>
        </p:txBody>
      </p:sp>
      <p:sp>
        <p:nvSpPr>
          <p:cNvPr id="308" name="Shape 308"/>
          <p:cNvSpPr/>
          <p:nvPr/>
        </p:nvSpPr>
        <p:spPr>
          <a:xfrm flipV="1">
            <a:off x="5333998" y="3885901"/>
            <a:ext cx="706589" cy="368599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09" name="Shape 309"/>
          <p:cNvSpPr/>
          <p:nvPr/>
        </p:nvSpPr>
        <p:spPr>
          <a:xfrm>
            <a:off x="6318250" y="3644924"/>
            <a:ext cx="3589586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just" defTabSz="457200">
              <a:lnSpc>
                <a:spcPct val="200000"/>
              </a:lnSpc>
              <a:def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aspetti relazionali</a:t>
            </a:r>
          </a:p>
        </p:txBody>
      </p:sp>
      <p:sp>
        <p:nvSpPr>
          <p:cNvPr id="310" name="Shape 310"/>
          <p:cNvSpPr/>
          <p:nvPr/>
        </p:nvSpPr>
        <p:spPr>
          <a:xfrm>
            <a:off x="5315888" y="4296717"/>
            <a:ext cx="743740" cy="47196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11" name="Shape 311"/>
          <p:cNvSpPr/>
          <p:nvPr/>
        </p:nvSpPr>
        <p:spPr>
          <a:xfrm>
            <a:off x="6102350" y="4813324"/>
            <a:ext cx="5784503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just" defTabSz="457200">
              <a:lnSpc>
                <a:spcPct val="200000"/>
              </a:lnSpc>
              <a:def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rovesciamenti agenda quotidiana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92666" lvl="0" indent="-592666" algn="just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Grande cielo delle leggi e delle riforme</a:t>
            </a:r>
          </a:p>
          <a:p>
            <a:pPr marL="592666" lvl="0" indent="-592666" algn="just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Prospettiva di costituzionalizzazione del diritto privato</a:t>
            </a:r>
          </a:p>
          <a:p>
            <a:pPr marL="592666" lvl="0" indent="-592666" algn="just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Chiave di lettura al passo con i tempi</a:t>
            </a:r>
          </a:p>
          <a:p>
            <a:pPr marL="592666" lvl="0" indent="-592666" algn="just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Regole elastiche vs regole non suscettibili di interpretazione estensiva</a:t>
            </a:r>
          </a:p>
          <a:p>
            <a:pPr marL="592666" lvl="0" indent="-592666" algn="just"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Fondamentale il ruolo del giurista</a:t>
            </a:r>
          </a:p>
        </p:txBody>
      </p:sp>
      <p:pic>
        <p:nvPicPr>
          <p:cNvPr id="66" name="image6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121416" y="1384745"/>
            <a:ext cx="2276300" cy="15147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395110" indent="-395110" algn="just" defTabSz="457200">
              <a:lnSpc>
                <a:spcPct val="200000"/>
              </a:lnSpc>
              <a:spcBef>
                <a:spcPts val="0"/>
              </a:spcBef>
              <a:defRPr sz="2400">
                <a:uFill>
                  <a:solidFill/>
                </a:uFill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>
                <a:uFillTx/>
              </a:defRPr>
            </a:pPr>
            <a:r>
              <a:rPr sz="2400">
                <a:uFill>
                  <a:solidFill/>
                </a:uFill>
              </a:rPr>
              <a:t>Bisogna che le categorie seguano l’evoluzione sociale, altrimenti ingessano l’ordinamento scollandolo dalla vita reale. Da qui la centralità del ruolo del giurista che contribuisce a formare il diritto. (Rodolfo Sacco)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296333" lvl="0" indent="-296333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296333" lvl="0" indent="-296333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endParaRPr sz="2400">
              <a:latin typeface="Monaco"/>
              <a:ea typeface="Monaco"/>
              <a:cs typeface="Monaco"/>
              <a:sym typeface="Monaco"/>
            </a:endParaRPr>
          </a:p>
          <a:p>
            <a:pPr marL="395110" lvl="0" indent="-39511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I rimedi del I° e del IV° libro del Codice Civile</a:t>
            </a:r>
          </a:p>
          <a:p>
            <a:pPr marL="395110" lvl="0" indent="-39511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Adattamento ai mutamenti storico sociali</a:t>
            </a:r>
          </a:p>
          <a:p>
            <a:pPr marL="395110" lvl="0" indent="-395110">
              <a:lnSpc>
                <a:spcPct val="200000"/>
              </a:lnSpc>
              <a:spcBef>
                <a:spcPts val="0"/>
              </a:spcBef>
              <a:buFont typeface="Monaco"/>
              <a:defRPr sz="1800"/>
            </a:pPr>
            <a:r>
              <a:rPr sz="2400">
                <a:latin typeface="Monaco"/>
                <a:ea typeface="Monaco"/>
                <a:cs typeface="Monaco"/>
                <a:sym typeface="Monaco"/>
              </a:rPr>
              <a:t>Passaggio da un sistema risarcitorio tradizionale ad una personalizzazione del sistema stesso</a:t>
            </a:r>
          </a:p>
        </p:txBody>
      </p:sp>
      <p:pic>
        <p:nvPicPr>
          <p:cNvPr id="44" name="image3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173062" y="5991919"/>
            <a:ext cx="3657603" cy="2222502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/>
          <p:nvPr/>
        </p:nvSpPr>
        <p:spPr>
          <a:xfrm>
            <a:off x="5657850" y="6468169"/>
            <a:ext cx="1270000" cy="1270002"/>
          </a:xfrm>
          <a:prstGeom prst="rightArrow">
            <a:avLst>
              <a:gd name="adj1" fmla="val 32000"/>
              <a:gd name="adj2" fmla="val 64000"/>
            </a:avLst>
          </a:prstGeom>
          <a:blipFill>
            <a:blip r:embed="rId3" cstate="print"/>
          </a:blip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6" name="image2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8059835" y="5725219"/>
            <a:ext cx="2959102" cy="27559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92666" indent="-592666"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 dirty="0" err="1"/>
              <a:t>Danno</a:t>
            </a:r>
            <a:r>
              <a:rPr sz="2400" dirty="0"/>
              <a:t> non </a:t>
            </a:r>
            <a:r>
              <a:rPr sz="2400" dirty="0" err="1"/>
              <a:t>patrimoniale</a:t>
            </a:r>
            <a:r>
              <a:rPr sz="2400" dirty="0"/>
              <a:t> </a:t>
            </a:r>
          </a:p>
        </p:txBody>
      </p:sp>
      <p:sp>
        <p:nvSpPr>
          <p:cNvPr id="52" name="Shape 52"/>
          <p:cNvSpPr/>
          <p:nvPr/>
        </p:nvSpPr>
        <p:spPr>
          <a:xfrm>
            <a:off x="7222480" y="3220616"/>
            <a:ext cx="2123979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 dirty="0" err="1"/>
              <a:t>Danno</a:t>
            </a:r>
            <a:r>
              <a:rPr sz="2400" dirty="0"/>
              <a:t> morale </a:t>
            </a:r>
          </a:p>
        </p:txBody>
      </p:sp>
      <p:sp>
        <p:nvSpPr>
          <p:cNvPr id="53" name="Shape 53"/>
          <p:cNvSpPr/>
          <p:nvPr/>
        </p:nvSpPr>
        <p:spPr>
          <a:xfrm flipV="1">
            <a:off x="5575298" y="3568699"/>
            <a:ext cx="1270002" cy="1270002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5570809" y="4965700"/>
            <a:ext cx="1270003" cy="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7054625" y="4634934"/>
            <a:ext cx="2857948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Danno biologico</a:t>
            </a:r>
          </a:p>
        </p:txBody>
      </p:sp>
      <p:sp>
        <p:nvSpPr>
          <p:cNvPr id="56" name="Shape 56"/>
          <p:cNvSpPr/>
          <p:nvPr/>
        </p:nvSpPr>
        <p:spPr>
          <a:xfrm>
            <a:off x="5579788" y="5092700"/>
            <a:ext cx="1261023" cy="1261020"/>
          </a:xfrm>
          <a:prstGeom prst="line">
            <a:avLst/>
          </a:prstGeom>
          <a:ln w="25400">
            <a:solidFill>
              <a:srgbClr val="85888D"/>
            </a:solidFill>
            <a:miter lim="400000"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7021561" y="6069445"/>
            <a:ext cx="3406677" cy="482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>
                <a:latin typeface="Monaco"/>
                <a:ea typeface="Monaco"/>
                <a:cs typeface="Monaco"/>
                <a:sym typeface="Monaco"/>
              </a:defRPr>
            </a:lvl1pPr>
          </a:lstStyle>
          <a:p>
            <a:pPr lvl="0">
              <a:defRPr sz="1800"/>
            </a:pPr>
            <a:r>
              <a:rPr sz="2400"/>
              <a:t>Danno esistenziale</a:t>
            </a:r>
          </a:p>
        </p:txBody>
      </p:sp>
      <p:pic>
        <p:nvPicPr>
          <p:cNvPr id="58" name="image4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971352" y="1402379"/>
            <a:ext cx="1445978" cy="17472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92666" lvl="0" indent="-592666" algn="just">
              <a:lnSpc>
                <a:spcPct val="200000"/>
              </a:lnSpc>
              <a:buFont typeface="Monaco"/>
              <a:defRPr sz="1800"/>
            </a:pPr>
            <a:r>
              <a:rPr sz="2400" u="sng" dirty="0">
                <a:latin typeface="Monaco"/>
                <a:ea typeface="Monaco"/>
                <a:cs typeface="Monaco"/>
                <a:sym typeface="Monaco"/>
              </a:rPr>
              <a:t>Cass. SS.UU. 11 </a:t>
            </a:r>
            <a:r>
              <a:rPr sz="2400" u="sng" dirty="0" err="1">
                <a:latin typeface="Monaco"/>
                <a:ea typeface="Monaco"/>
                <a:cs typeface="Monaco"/>
                <a:sym typeface="Monaco"/>
              </a:rPr>
              <a:t>novembre</a:t>
            </a:r>
            <a:r>
              <a:rPr sz="2400" u="sng" dirty="0">
                <a:latin typeface="Monaco"/>
                <a:ea typeface="Monaco"/>
                <a:cs typeface="Monaco"/>
                <a:sym typeface="Monaco"/>
              </a:rPr>
              <a:t> 2008 n. 26972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: ha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sancito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la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unitarietà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della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categoria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del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danno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non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patrimoniale</a:t>
            </a:r>
            <a:endParaRPr sz="2400" dirty="0">
              <a:latin typeface="Monaco"/>
              <a:ea typeface="Monaco"/>
              <a:cs typeface="Monaco"/>
              <a:sym typeface="Monaco"/>
            </a:endParaRPr>
          </a:p>
          <a:p>
            <a:pPr marL="0" lvl="0" indent="0" algn="just">
              <a:lnSpc>
                <a:spcPct val="200000"/>
              </a:lnSpc>
              <a:buSzTx/>
              <a:buNone/>
              <a:defRPr sz="1800"/>
            </a:pPr>
            <a:endParaRPr sz="2400" dirty="0">
              <a:latin typeface="Monaco"/>
              <a:ea typeface="Monaco"/>
              <a:cs typeface="Monaco"/>
              <a:sym typeface="Monaco"/>
            </a:endParaRPr>
          </a:p>
          <a:p>
            <a:pPr marL="592666" lvl="0" indent="-592666" algn="just">
              <a:lnSpc>
                <a:spcPct val="200000"/>
              </a:lnSpc>
              <a:buFont typeface="Monaco"/>
              <a:defRPr sz="1800"/>
            </a:pPr>
            <a:r>
              <a:rPr sz="2400" u="sng" dirty="0">
                <a:latin typeface="Monaco"/>
                <a:ea typeface="Monaco"/>
                <a:cs typeface="Monaco"/>
                <a:sym typeface="Monaco"/>
              </a:rPr>
              <a:t>Cass. Civ. </a:t>
            </a:r>
            <a:r>
              <a:rPr sz="2400" u="sng" dirty="0" err="1">
                <a:latin typeface="Monaco"/>
                <a:ea typeface="Monaco"/>
                <a:cs typeface="Monaco"/>
                <a:sym typeface="Monaco"/>
              </a:rPr>
              <a:t>Sez</a:t>
            </a:r>
            <a:r>
              <a:rPr sz="2400" u="sng" dirty="0">
                <a:latin typeface="Monaco"/>
                <a:ea typeface="Monaco"/>
                <a:cs typeface="Monaco"/>
                <a:sym typeface="Monaco"/>
              </a:rPr>
              <a:t>. III^ 20 </a:t>
            </a:r>
            <a:r>
              <a:rPr sz="2400" u="sng" dirty="0" err="1">
                <a:latin typeface="Monaco"/>
                <a:ea typeface="Monaco"/>
                <a:cs typeface="Monaco"/>
                <a:sym typeface="Monaco"/>
              </a:rPr>
              <a:t>aprile</a:t>
            </a:r>
            <a:r>
              <a:rPr sz="2400" u="sng" dirty="0">
                <a:latin typeface="Monaco"/>
                <a:ea typeface="Monaco"/>
                <a:cs typeface="Monaco"/>
                <a:sym typeface="Monaco"/>
              </a:rPr>
              <a:t> 2016 n. 7766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: La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reale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natura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della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sofferenza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umana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consiste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in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una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duplice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dimensione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: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quella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interiore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(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danno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morale) e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quella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esterna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relazionale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(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danno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 </a:t>
            </a:r>
            <a:r>
              <a:rPr sz="2400" dirty="0" err="1">
                <a:latin typeface="Monaco"/>
                <a:ea typeface="Monaco"/>
                <a:cs typeface="Monaco"/>
                <a:sym typeface="Monaco"/>
              </a:rPr>
              <a:t>esistenziale</a:t>
            </a:r>
            <a:r>
              <a:rPr sz="2400" dirty="0">
                <a:latin typeface="Monaco"/>
                <a:ea typeface="Monaco"/>
                <a:cs typeface="Monaco"/>
                <a:sym typeface="Monaco"/>
              </a:rPr>
              <a:t>)</a:t>
            </a:r>
          </a:p>
        </p:txBody>
      </p:sp>
      <p:pic>
        <p:nvPicPr>
          <p:cNvPr id="61" name="image5.jpe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350272" y="3796680"/>
            <a:ext cx="2272421" cy="15797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1369</Words>
  <Application>Microsoft Office PowerPoint</Application>
  <PresentationFormat>Personalizzato</PresentationFormat>
  <Paragraphs>306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2" baseType="lpstr">
      <vt:lpstr>Default</vt:lpstr>
      <vt:lpstr> DANNO ENDO ED ESO FAMILIARE INQUADRAMENTO STORICO</vt:lpstr>
      <vt:lpstr>Una nuova figura di illecito: l’illecito endo-familiare Il danno e la persona Centralità della persona Inviolabilità della dignità umana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Nascita indesiderata</vt:lpstr>
      <vt:lpstr>Diapositiva 34</vt:lpstr>
      <vt:lpstr>Diapositiva 35</vt:lpstr>
      <vt:lpstr>Diapositiva 36</vt:lpstr>
      <vt:lpstr>Diapositiva 37</vt:lpstr>
      <vt:lpstr>Quali punti in comune?</vt:lpstr>
      <vt:lpstr>Diapositiva 39</vt:lpstr>
      <vt:lpstr>Diapositiva 40</vt:lpstr>
      <vt:lpstr>Diapositiva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DANNO ENDO ED ESO FAMILIARE INQUADRAMENTO STORICO</dc:title>
  <dc:creator>Dani</dc:creator>
  <cp:lastModifiedBy>Dani</cp:lastModifiedBy>
  <cp:revision>4</cp:revision>
  <dcterms:modified xsi:type="dcterms:W3CDTF">2018-12-04T15:14:18Z</dcterms:modified>
</cp:coreProperties>
</file>