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media/image1.jpeg" ContentType="image/jpeg"/>
  <Override PartName="/ppt/media/image2.jpeg" ContentType="image/jpeg"/>
  <Override PartName="/ppt/media/image3.jpeg" ContentType="image/jpeg"/>
  <Override PartName="/ppt/media/image4.jpeg" ContentType="image/jpeg"/>
  <Override PartName="/ppt/media/image5.jpeg" ContentType="image/jpeg"/>
  <Override PartName="/ppt/media/image6.jpeg" ContentType="image/jpeg"/>
  <Override PartName="/ppt/media/image7.jpeg" ContentType="image/jpeg"/>
  <Override PartName="/ppt/media/image8.jpeg" ContentType="image/jpeg"/>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 id="284" r:id="rId36"/>
    <p:sldId id="285" r:id="rId37"/>
    <p:sldId id="286" r:id="rId38"/>
    <p:sldId id="287" r:id="rId39"/>
    <p:sldId id="288" r:id="rId40"/>
    <p:sldId id="289" r:id="rId41"/>
    <p:sldId id="290" r:id="rId42"/>
  </p:sldIdLst>
  <p:sldSz cx="13004800" cy="9753600"/>
  <p:notesSz cx="6858000" cy="9144000"/>
  <p:defaultTextStyle>
    <a:lvl1pPr algn="ctr" defTabSz="584200">
      <a:defRPr sz="3600">
        <a:latin typeface="+mn-lt"/>
        <a:ea typeface="+mn-ea"/>
        <a:cs typeface="+mn-cs"/>
        <a:sym typeface="Helvetica Light"/>
      </a:defRPr>
    </a:lvl1pPr>
    <a:lvl2pPr indent="228600" algn="ctr" defTabSz="584200">
      <a:defRPr sz="3600">
        <a:latin typeface="+mn-lt"/>
        <a:ea typeface="+mn-ea"/>
        <a:cs typeface="+mn-cs"/>
        <a:sym typeface="Helvetica Light"/>
      </a:defRPr>
    </a:lvl2pPr>
    <a:lvl3pPr indent="457200" algn="ctr" defTabSz="584200">
      <a:defRPr sz="3600">
        <a:latin typeface="+mn-lt"/>
        <a:ea typeface="+mn-ea"/>
        <a:cs typeface="+mn-cs"/>
        <a:sym typeface="Helvetica Light"/>
      </a:defRPr>
    </a:lvl3pPr>
    <a:lvl4pPr indent="685800" algn="ctr" defTabSz="584200">
      <a:defRPr sz="3600">
        <a:latin typeface="+mn-lt"/>
        <a:ea typeface="+mn-ea"/>
        <a:cs typeface="+mn-cs"/>
        <a:sym typeface="Helvetica Light"/>
      </a:defRPr>
    </a:lvl4pPr>
    <a:lvl5pPr indent="914400" algn="ctr" defTabSz="584200">
      <a:defRPr sz="3600">
        <a:latin typeface="+mn-lt"/>
        <a:ea typeface="+mn-ea"/>
        <a:cs typeface="+mn-cs"/>
        <a:sym typeface="Helvetica Light"/>
      </a:defRPr>
    </a:lvl5pPr>
    <a:lvl6pPr indent="1143000" algn="ctr" defTabSz="584200">
      <a:defRPr sz="3600">
        <a:latin typeface="+mn-lt"/>
        <a:ea typeface="+mn-ea"/>
        <a:cs typeface="+mn-cs"/>
        <a:sym typeface="Helvetica Light"/>
      </a:defRPr>
    </a:lvl6pPr>
    <a:lvl7pPr indent="1371600" algn="ctr" defTabSz="584200">
      <a:defRPr sz="3600">
        <a:latin typeface="+mn-lt"/>
        <a:ea typeface="+mn-ea"/>
        <a:cs typeface="+mn-cs"/>
        <a:sym typeface="Helvetica Light"/>
      </a:defRPr>
    </a:lvl7pPr>
    <a:lvl8pPr indent="1600200" algn="ctr" defTabSz="584200">
      <a:defRPr sz="3600">
        <a:latin typeface="+mn-lt"/>
        <a:ea typeface="+mn-ea"/>
        <a:cs typeface="+mn-cs"/>
        <a:sym typeface="Helvetica Light"/>
      </a:defRPr>
    </a:lvl8pPr>
    <a:lvl9pPr indent="1828800" algn="ctr" defTabSz="584200">
      <a:defRPr sz="3600">
        <a:latin typeface="+mn-lt"/>
        <a:ea typeface="+mn-ea"/>
        <a:cs typeface="+mn-cs"/>
        <a:sym typeface="Helvetica Light"/>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b="def" i="def"/>
      <a:tcStyle>
        <a:tcBdr/>
        <a:fill>
          <a:solidFill>
            <a:srgbClr val="E3E5E8"/>
          </a:solidFill>
        </a:fill>
      </a:tcStyle>
    </a:band2H>
    <a:firstCol>
      <a:tcTxStyle b="on" i="of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b="off" i="off">
        <a:fontRef idx="minor">
          <a:srgbClr val="000000"/>
        </a:fontRef>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0365C0"/>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b="def" i="def"/>
      <a:tcStyle>
        <a:tcBdr/>
        <a:fill>
          <a:solidFill>
            <a:srgbClr val="E1E0DA"/>
          </a:solidFill>
        </a:fill>
      </a:tcStyle>
    </a:band2H>
    <a:firstCol>
      <a:tcTxStyle b="on" i="of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b="off" i="off">
        <a:fontRef idx="min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i="of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00882B"/>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b="def" i="def"/>
      <a:tcStyle>
        <a:tcBdr/>
        <a:fill>
          <a:solidFill>
            <a:srgbClr val="C3C2C2"/>
          </a:solidFill>
        </a:fill>
      </a:tcStyle>
    </a:band2H>
    <a:firstCol>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b="def" i="def"/>
      <a:tcStyle>
        <a:tcBdr/>
        <a:fill>
          <a:solidFill>
            <a:srgbClr val="DCE5E6"/>
          </a:solidFill>
        </a:fill>
      </a:tcStyle>
    </a:band2H>
    <a:firstCol>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b="def" i="def"/>
      <a:tcStyle>
        <a:tcBdr/>
        <a:fill>
          <a:solidFill>
            <a:srgbClr val="DEDEDF"/>
          </a:solidFill>
        </a:fill>
      </a:tcStyle>
    </a:band2H>
    <a:firstCol>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b="def" i="def"/>
      <a:tcStyle>
        <a:tcBdr/>
        <a:fill>
          <a:solidFill>
            <a:srgbClr val="EDEEEE"/>
          </a:solidFill>
        </a:fill>
      </a:tcStyle>
    </a:band2H>
    <a:firstCol>
      <a:tcTxStyle b="on" i="off">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 Id="rId31" Type="http://schemas.openxmlformats.org/officeDocument/2006/relationships/slide" Target="slides/slide24.xml"/><Relationship Id="rId32" Type="http://schemas.openxmlformats.org/officeDocument/2006/relationships/slide" Target="slides/slide25.xml"/><Relationship Id="rId33" Type="http://schemas.openxmlformats.org/officeDocument/2006/relationships/slide" Target="slides/slide26.xml"/><Relationship Id="rId34" Type="http://schemas.openxmlformats.org/officeDocument/2006/relationships/slide" Target="slides/slide27.xml"/><Relationship Id="rId35" Type="http://schemas.openxmlformats.org/officeDocument/2006/relationships/slide" Target="slides/slide28.xml"/><Relationship Id="rId36" Type="http://schemas.openxmlformats.org/officeDocument/2006/relationships/slide" Target="slides/slide29.xml"/><Relationship Id="rId37" Type="http://schemas.openxmlformats.org/officeDocument/2006/relationships/slide" Target="slides/slide30.xml"/><Relationship Id="rId38" Type="http://schemas.openxmlformats.org/officeDocument/2006/relationships/slide" Target="slides/slide31.xml"/><Relationship Id="rId39" Type="http://schemas.openxmlformats.org/officeDocument/2006/relationships/slide" Target="slides/slide32.xml"/><Relationship Id="rId40" Type="http://schemas.openxmlformats.org/officeDocument/2006/relationships/slide" Target="slides/slide33.xml"/><Relationship Id="rId41" Type="http://schemas.openxmlformats.org/officeDocument/2006/relationships/slide" Target="slides/slide34.xml"/><Relationship Id="rId42" Type="http://schemas.openxmlformats.org/officeDocument/2006/relationships/slide" Target="slides/slide35.xml"/></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Shape 29"/>
          <p:cNvSpPr/>
          <p:nvPr>
            <p:ph type="sldImg"/>
          </p:nvPr>
        </p:nvSpPr>
        <p:spPr>
          <a:xfrm>
            <a:off x="1143000" y="685800"/>
            <a:ext cx="4572000" cy="3429000"/>
          </a:xfrm>
          <a:prstGeom prst="rect">
            <a:avLst/>
          </a:prstGeom>
        </p:spPr>
        <p:txBody>
          <a:bodyPr/>
          <a:lstStyle/>
          <a:p>
            <a:pPr lvl="0"/>
          </a:p>
        </p:txBody>
      </p:sp>
      <p:sp>
        <p:nvSpPr>
          <p:cNvPr id="30" name="Shape 30"/>
          <p:cNvSpPr/>
          <p:nvPr>
            <p:ph type="body" sz="quarter" idx="1"/>
          </p:nvPr>
        </p:nvSpPr>
        <p:spPr>
          <a:xfrm>
            <a:off x="914400" y="4343400"/>
            <a:ext cx="5029200" cy="4114800"/>
          </a:xfrm>
          <a:prstGeom prst="rect">
            <a:avLst/>
          </a:prstGeom>
        </p:spPr>
        <p:txBody>
          <a:bodyPr/>
          <a:lstStyle/>
          <a:p>
            <a:pPr lvl="0"/>
          </a:p>
        </p:txBody>
      </p:sp>
    </p:spTree>
  </p:cSld>
  <p:clrMap bg1="lt1" tx1="dk1" bg2="lt2" tx2="dk2" accent1="accent1" accent2="accent2" accent3="accent3" accent4="accent4" accent5="accent5" accent6="accent6" hlink="hlink" folHlink="folHlink"/>
  <p:notesStyle>
    <a:lvl1pPr defTabSz="457200">
      <a:lnSpc>
        <a:spcPct val="117999"/>
      </a:lnSpc>
      <a:defRPr sz="2200">
        <a:latin typeface="Helvetica Neue"/>
        <a:ea typeface="Helvetica Neue"/>
        <a:cs typeface="Helvetica Neue"/>
        <a:sym typeface="Helvetica Neue"/>
      </a:defRPr>
    </a:lvl1pPr>
    <a:lvl2pPr indent="228600" defTabSz="457200">
      <a:lnSpc>
        <a:spcPct val="117999"/>
      </a:lnSpc>
      <a:defRPr sz="2200">
        <a:latin typeface="Helvetica Neue"/>
        <a:ea typeface="Helvetica Neue"/>
        <a:cs typeface="Helvetica Neue"/>
        <a:sym typeface="Helvetica Neue"/>
      </a:defRPr>
    </a:lvl2pPr>
    <a:lvl3pPr indent="457200" defTabSz="457200">
      <a:lnSpc>
        <a:spcPct val="117999"/>
      </a:lnSpc>
      <a:defRPr sz="2200">
        <a:latin typeface="Helvetica Neue"/>
        <a:ea typeface="Helvetica Neue"/>
        <a:cs typeface="Helvetica Neue"/>
        <a:sym typeface="Helvetica Neue"/>
      </a:defRPr>
    </a:lvl3pPr>
    <a:lvl4pPr indent="685800" defTabSz="457200">
      <a:lnSpc>
        <a:spcPct val="117999"/>
      </a:lnSpc>
      <a:defRPr sz="2200">
        <a:latin typeface="Helvetica Neue"/>
        <a:ea typeface="Helvetica Neue"/>
        <a:cs typeface="Helvetica Neue"/>
        <a:sym typeface="Helvetica Neue"/>
      </a:defRPr>
    </a:lvl4pPr>
    <a:lvl5pPr indent="914400" defTabSz="457200">
      <a:lnSpc>
        <a:spcPct val="117999"/>
      </a:lnSpc>
      <a:defRPr sz="2200">
        <a:latin typeface="Helvetica Neue"/>
        <a:ea typeface="Helvetica Neue"/>
        <a:cs typeface="Helvetica Neue"/>
        <a:sym typeface="Helvetica Neue"/>
      </a:defRPr>
    </a:lvl5pPr>
    <a:lvl6pPr indent="1143000" defTabSz="457200">
      <a:lnSpc>
        <a:spcPct val="117999"/>
      </a:lnSpc>
      <a:defRPr sz="2200">
        <a:latin typeface="Helvetica Neue"/>
        <a:ea typeface="Helvetica Neue"/>
        <a:cs typeface="Helvetica Neue"/>
        <a:sym typeface="Helvetica Neue"/>
      </a:defRPr>
    </a:lvl6pPr>
    <a:lvl7pPr indent="1371600" defTabSz="457200">
      <a:lnSpc>
        <a:spcPct val="117999"/>
      </a:lnSpc>
      <a:defRPr sz="2200">
        <a:latin typeface="Helvetica Neue"/>
        <a:ea typeface="Helvetica Neue"/>
        <a:cs typeface="Helvetica Neue"/>
        <a:sym typeface="Helvetica Neue"/>
      </a:defRPr>
    </a:lvl7pPr>
    <a:lvl8pPr indent="1600200" defTabSz="457200">
      <a:lnSpc>
        <a:spcPct val="117999"/>
      </a:lnSpc>
      <a:defRPr sz="2200">
        <a:latin typeface="Helvetica Neue"/>
        <a:ea typeface="Helvetica Neue"/>
        <a:cs typeface="Helvetica Neue"/>
        <a:sym typeface="Helvetica Neue"/>
      </a:defRPr>
    </a:lvl8pPr>
    <a:lvl9pPr indent="1828800" defTabSz="45720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showMasterSp="1" showMasterPhAnim="1">
  <p:cSld name="Titolo e sottotitolo">
    <p:spTree>
      <p:nvGrpSpPr>
        <p:cNvPr id="1" name=""/>
        <p:cNvGrpSpPr/>
        <p:nvPr/>
      </p:nvGrpSpPr>
      <p:grpSpPr>
        <a:xfrm>
          <a:off x="0" y="0"/>
          <a:ext cx="0" cy="0"/>
          <a:chOff x="0" y="0"/>
          <a:chExt cx="0" cy="0"/>
        </a:xfrm>
      </p:grpSpPr>
      <p:sp>
        <p:nvSpPr>
          <p:cNvPr id="5" name="Shape 5"/>
          <p:cNvSpPr/>
          <p:nvPr>
            <p:ph type="title"/>
          </p:nvPr>
        </p:nvSpPr>
        <p:spPr>
          <a:xfrm>
            <a:off x="1270000" y="1638300"/>
            <a:ext cx="10464800" cy="3302000"/>
          </a:xfrm>
          <a:prstGeom prst="rect">
            <a:avLst/>
          </a:prstGeom>
        </p:spPr>
        <p:txBody>
          <a:bodyPr anchor="b"/>
          <a:lstStyle/>
          <a:p>
            <a:pPr lvl="0">
              <a:defRPr sz="1800"/>
            </a:pPr>
            <a:r>
              <a:rPr sz="8000"/>
              <a:t>Titolo Testo</a:t>
            </a:r>
          </a:p>
        </p:txBody>
      </p:sp>
      <p:sp>
        <p:nvSpPr>
          <p:cNvPr id="6" name="Shape 6"/>
          <p:cNvSpPr/>
          <p:nvPr>
            <p:ph type="body" idx="1"/>
          </p:nvPr>
        </p:nvSpPr>
        <p:spPr>
          <a:xfrm>
            <a:off x="1270000" y="5029200"/>
            <a:ext cx="10464800" cy="11303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pPr lvl="0">
              <a:defRPr sz="1800"/>
            </a:pPr>
            <a:r>
              <a:rPr sz="3200"/>
              <a:t>Corpo livello uno</a:t>
            </a:r>
            <a:endParaRPr sz="3200"/>
          </a:p>
          <a:p>
            <a:pPr lvl="1">
              <a:defRPr sz="1800"/>
            </a:pPr>
            <a:r>
              <a:rPr sz="3200"/>
              <a:t>Corpo livello due</a:t>
            </a:r>
            <a:endParaRPr sz="3200"/>
          </a:p>
          <a:p>
            <a:pPr lvl="2">
              <a:defRPr sz="1800"/>
            </a:pPr>
            <a:r>
              <a:rPr sz="3200"/>
              <a:t>Corpo livello tre</a:t>
            </a:r>
            <a:endParaRPr sz="3200"/>
          </a:p>
          <a:p>
            <a:pPr lvl="3">
              <a:defRPr sz="1800"/>
            </a:pPr>
            <a:r>
              <a:rPr sz="3200"/>
              <a:t>Corpo livello quattro</a:t>
            </a:r>
            <a:endParaRPr sz="3200"/>
          </a:p>
          <a:p>
            <a:pPr lvl="4">
              <a:defRPr sz="1800"/>
            </a:pPr>
            <a:r>
              <a:rPr sz="3200"/>
              <a:t>Livello 5</a:t>
            </a:r>
          </a:p>
        </p:txBody>
      </p:sp>
    </p:spTree>
  </p:cSld>
  <p:clrMapOvr>
    <a:masterClrMapping/>
  </p:clrMapOvr>
  <p:transitio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type="tx" showMasterSp="1" showMasterPhAnim="1">
  <p:cSld name="Citazione">
    <p:spTree>
      <p:nvGrpSpPr>
        <p:cNvPr id="1" name=""/>
        <p:cNvGrpSpPr/>
        <p:nvPr/>
      </p:nvGrpSpPr>
      <p:grpSpPr>
        <a:xfrm>
          <a:off x="0" y="0"/>
          <a:ext cx="0" cy="0"/>
          <a:chOff x="0" y="0"/>
          <a:chExt cx="0" cy="0"/>
        </a:xfrm>
      </p:grpSpPr>
    </p:spTree>
  </p:cSld>
  <p:clrMapOvr>
    <a:masterClrMapping/>
  </p:clrMapOvr>
  <p:transitio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type="tx" showMasterSp="1" showMasterPhAnim="1">
  <p:cSld name="Foto">
    <p:spTree>
      <p:nvGrpSpPr>
        <p:cNvPr id="1" name=""/>
        <p:cNvGrpSpPr/>
        <p:nvPr/>
      </p:nvGrpSpPr>
      <p:grpSpPr>
        <a:xfrm>
          <a:off x="0" y="0"/>
          <a:ext cx="0" cy="0"/>
          <a:chOff x="0" y="0"/>
          <a:chExt cx="0" cy="0"/>
        </a:xfrm>
      </p:grpSpPr>
    </p:spTree>
  </p:cSld>
  <p:clrMapOvr>
    <a:masterClrMapping/>
  </p:clrMapOvr>
  <p:transitio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type="tx" showMasterSp="1" showMasterPhAnim="1">
  <p:cSld name="Vuoto">
    <p:spTree>
      <p:nvGrpSpPr>
        <p:cNvPr id="1" name=""/>
        <p:cNvGrpSpPr/>
        <p:nvPr/>
      </p:nvGrpSpPr>
      <p:grpSpPr>
        <a:xfrm>
          <a:off x="0" y="0"/>
          <a:ext cx="0" cy="0"/>
          <a:chOff x="0" y="0"/>
          <a:chExt cx="0" cy="0"/>
        </a:xfrm>
      </p:grpSpPr>
    </p:spTree>
  </p:cSld>
  <p:clrMapOvr>
    <a:masterClrMapping/>
  </p:clrMapOvr>
  <p:transitio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1" showMasterPhAnim="1">
  <p:cSld name="Foto - Orizzontale">
    <p:spTree>
      <p:nvGrpSpPr>
        <p:cNvPr id="1" name=""/>
        <p:cNvGrpSpPr/>
        <p:nvPr/>
      </p:nvGrpSpPr>
      <p:grpSpPr>
        <a:xfrm>
          <a:off x="0" y="0"/>
          <a:ext cx="0" cy="0"/>
          <a:chOff x="0" y="0"/>
          <a:chExt cx="0" cy="0"/>
        </a:xfrm>
      </p:grpSpPr>
      <p:sp>
        <p:nvSpPr>
          <p:cNvPr id="8" name="Shape 8"/>
          <p:cNvSpPr/>
          <p:nvPr>
            <p:ph type="title"/>
          </p:nvPr>
        </p:nvSpPr>
        <p:spPr>
          <a:xfrm>
            <a:off x="1270000" y="6718300"/>
            <a:ext cx="10464800" cy="1422400"/>
          </a:xfrm>
          <a:prstGeom prst="rect">
            <a:avLst/>
          </a:prstGeom>
        </p:spPr>
        <p:txBody>
          <a:bodyPr anchor="b"/>
          <a:lstStyle/>
          <a:p>
            <a:pPr lvl="0">
              <a:defRPr sz="1800"/>
            </a:pPr>
            <a:r>
              <a:rPr sz="8000"/>
              <a:t>Titolo Testo</a:t>
            </a:r>
          </a:p>
        </p:txBody>
      </p:sp>
      <p:sp>
        <p:nvSpPr>
          <p:cNvPr id="9" name="Shape 9"/>
          <p:cNvSpPr/>
          <p:nvPr>
            <p:ph type="body" idx="1"/>
          </p:nvPr>
        </p:nvSpPr>
        <p:spPr>
          <a:xfrm>
            <a:off x="1270000" y="8191500"/>
            <a:ext cx="10464800" cy="11303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pPr lvl="0">
              <a:defRPr sz="1800"/>
            </a:pPr>
            <a:r>
              <a:rPr sz="3200"/>
              <a:t>Corpo livello uno</a:t>
            </a:r>
            <a:endParaRPr sz="3200"/>
          </a:p>
          <a:p>
            <a:pPr lvl="1">
              <a:defRPr sz="1800"/>
            </a:pPr>
            <a:r>
              <a:rPr sz="3200"/>
              <a:t>Corpo livello due</a:t>
            </a:r>
            <a:endParaRPr sz="3200"/>
          </a:p>
          <a:p>
            <a:pPr lvl="2">
              <a:defRPr sz="1800"/>
            </a:pPr>
            <a:r>
              <a:rPr sz="3200"/>
              <a:t>Corpo livello tre</a:t>
            </a:r>
            <a:endParaRPr sz="3200"/>
          </a:p>
          <a:p>
            <a:pPr lvl="3">
              <a:defRPr sz="1800"/>
            </a:pPr>
            <a:r>
              <a:rPr sz="3200"/>
              <a:t>Corpo livello quattro</a:t>
            </a:r>
            <a:endParaRPr sz="3200"/>
          </a:p>
          <a:p>
            <a:pPr lvl="4">
              <a:defRPr sz="1800"/>
            </a:pPr>
            <a:r>
              <a:rPr sz="3200"/>
              <a:t>Livello 5</a:t>
            </a:r>
          </a:p>
        </p:txBody>
      </p:sp>
    </p:spTree>
  </p:cSld>
  <p:clrMapOvr>
    <a:masterClrMapping/>
  </p:clrMapOvr>
  <p:transitio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1" showMasterPhAnim="1">
  <p:cSld name="Titolo - Centrato">
    <p:spTree>
      <p:nvGrpSpPr>
        <p:cNvPr id="1" name=""/>
        <p:cNvGrpSpPr/>
        <p:nvPr/>
      </p:nvGrpSpPr>
      <p:grpSpPr>
        <a:xfrm>
          <a:off x="0" y="0"/>
          <a:ext cx="0" cy="0"/>
          <a:chOff x="0" y="0"/>
          <a:chExt cx="0" cy="0"/>
        </a:xfrm>
      </p:grpSpPr>
      <p:sp>
        <p:nvSpPr>
          <p:cNvPr id="11" name="Shape 11"/>
          <p:cNvSpPr/>
          <p:nvPr>
            <p:ph type="title"/>
          </p:nvPr>
        </p:nvSpPr>
        <p:spPr>
          <a:xfrm>
            <a:off x="1270000" y="3225800"/>
            <a:ext cx="10464800" cy="3302000"/>
          </a:xfrm>
          <a:prstGeom prst="rect">
            <a:avLst/>
          </a:prstGeom>
        </p:spPr>
        <p:txBody>
          <a:bodyPr/>
          <a:lstStyle/>
          <a:p>
            <a:pPr lvl="0">
              <a:defRPr sz="1800"/>
            </a:pPr>
            <a:r>
              <a:rPr sz="8000"/>
              <a:t>Titolo Testo</a:t>
            </a:r>
          </a:p>
        </p:txBody>
      </p:sp>
    </p:spTree>
  </p:cSld>
  <p:clrMapOvr>
    <a:masterClrMapping/>
  </p:clrMapOvr>
  <p:transitio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type="tx" showMasterSp="1" showMasterPhAnim="1">
  <p:cSld name="Foto - Verticale">
    <p:spTree>
      <p:nvGrpSpPr>
        <p:cNvPr id="1" name=""/>
        <p:cNvGrpSpPr/>
        <p:nvPr/>
      </p:nvGrpSpPr>
      <p:grpSpPr>
        <a:xfrm>
          <a:off x="0" y="0"/>
          <a:ext cx="0" cy="0"/>
          <a:chOff x="0" y="0"/>
          <a:chExt cx="0" cy="0"/>
        </a:xfrm>
      </p:grpSpPr>
      <p:sp>
        <p:nvSpPr>
          <p:cNvPr id="13" name="Shape 13"/>
          <p:cNvSpPr/>
          <p:nvPr>
            <p:ph type="title"/>
          </p:nvPr>
        </p:nvSpPr>
        <p:spPr>
          <a:xfrm>
            <a:off x="952500" y="635000"/>
            <a:ext cx="5334000" cy="3987800"/>
          </a:xfrm>
          <a:prstGeom prst="rect">
            <a:avLst/>
          </a:prstGeom>
        </p:spPr>
        <p:txBody>
          <a:bodyPr anchor="b"/>
          <a:lstStyle>
            <a:lvl1pPr>
              <a:defRPr sz="6000"/>
            </a:lvl1pPr>
          </a:lstStyle>
          <a:p>
            <a:pPr lvl="0">
              <a:defRPr sz="1800"/>
            </a:pPr>
            <a:r>
              <a:rPr sz="6000"/>
              <a:t>Titolo Testo</a:t>
            </a:r>
          </a:p>
        </p:txBody>
      </p:sp>
      <p:sp>
        <p:nvSpPr>
          <p:cNvPr id="14" name="Shape 14"/>
          <p:cNvSpPr/>
          <p:nvPr>
            <p:ph type="body" idx="1"/>
          </p:nvPr>
        </p:nvSpPr>
        <p:spPr>
          <a:xfrm>
            <a:off x="952500" y="4762500"/>
            <a:ext cx="5334000" cy="41021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pPr lvl="0">
              <a:defRPr sz="1800"/>
            </a:pPr>
            <a:r>
              <a:rPr sz="3200"/>
              <a:t>Corpo livello uno</a:t>
            </a:r>
            <a:endParaRPr sz="3200"/>
          </a:p>
          <a:p>
            <a:pPr lvl="1">
              <a:defRPr sz="1800"/>
            </a:pPr>
            <a:r>
              <a:rPr sz="3200"/>
              <a:t>Corpo livello due</a:t>
            </a:r>
            <a:endParaRPr sz="3200"/>
          </a:p>
          <a:p>
            <a:pPr lvl="2">
              <a:defRPr sz="1800"/>
            </a:pPr>
            <a:r>
              <a:rPr sz="3200"/>
              <a:t>Corpo livello tre</a:t>
            </a:r>
            <a:endParaRPr sz="3200"/>
          </a:p>
          <a:p>
            <a:pPr lvl="3">
              <a:defRPr sz="1800"/>
            </a:pPr>
            <a:r>
              <a:rPr sz="3200"/>
              <a:t>Corpo livello quattro</a:t>
            </a:r>
            <a:endParaRPr sz="3200"/>
          </a:p>
          <a:p>
            <a:pPr lvl="4">
              <a:defRPr sz="1800"/>
            </a:pPr>
            <a:r>
              <a:rPr sz="3200"/>
              <a:t>Livello 5</a:t>
            </a:r>
          </a:p>
        </p:txBody>
      </p:sp>
    </p:spTree>
  </p:cSld>
  <p:clrMapOvr>
    <a:masterClrMapping/>
  </p:clrMapOvr>
  <p:transitio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type="tx" showMasterSp="1" showMasterPhAnim="1">
  <p:cSld name="Titolo - In alto">
    <p:spTree>
      <p:nvGrpSpPr>
        <p:cNvPr id="1" name=""/>
        <p:cNvGrpSpPr/>
        <p:nvPr/>
      </p:nvGrpSpPr>
      <p:grpSpPr>
        <a:xfrm>
          <a:off x="0" y="0"/>
          <a:ext cx="0" cy="0"/>
          <a:chOff x="0" y="0"/>
          <a:chExt cx="0" cy="0"/>
        </a:xfrm>
      </p:grpSpPr>
      <p:sp>
        <p:nvSpPr>
          <p:cNvPr id="16" name="Shape 16"/>
          <p:cNvSpPr/>
          <p:nvPr>
            <p:ph type="title"/>
          </p:nvPr>
        </p:nvSpPr>
        <p:spPr>
          <a:prstGeom prst="rect">
            <a:avLst/>
          </a:prstGeom>
        </p:spPr>
        <p:txBody>
          <a:bodyPr/>
          <a:lstStyle/>
          <a:p>
            <a:pPr lvl="0">
              <a:defRPr sz="1800"/>
            </a:pPr>
            <a:r>
              <a:rPr sz="8000"/>
              <a:t>Titolo Testo</a:t>
            </a:r>
          </a:p>
        </p:txBody>
      </p:sp>
    </p:spTree>
  </p:cSld>
  <p:clrMapOvr>
    <a:masterClrMapping/>
  </p:clrMapOvr>
  <p:transitio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type="tx" showMasterSp="1" showMasterPhAnim="1">
  <p:cSld name="Titolo e punti elenco">
    <p:spTree>
      <p:nvGrpSpPr>
        <p:cNvPr id="1" name=""/>
        <p:cNvGrpSpPr/>
        <p:nvPr/>
      </p:nvGrpSpPr>
      <p:grpSpPr>
        <a:xfrm>
          <a:off x="0" y="0"/>
          <a:ext cx="0" cy="0"/>
          <a:chOff x="0" y="0"/>
          <a:chExt cx="0" cy="0"/>
        </a:xfrm>
      </p:grpSpPr>
      <p:sp>
        <p:nvSpPr>
          <p:cNvPr id="18" name="Shape 18"/>
          <p:cNvSpPr/>
          <p:nvPr>
            <p:ph type="title"/>
          </p:nvPr>
        </p:nvSpPr>
        <p:spPr>
          <a:prstGeom prst="rect">
            <a:avLst/>
          </a:prstGeom>
        </p:spPr>
        <p:txBody>
          <a:bodyPr/>
          <a:lstStyle/>
          <a:p>
            <a:pPr lvl="0">
              <a:defRPr sz="1800"/>
            </a:pPr>
            <a:r>
              <a:rPr sz="8000"/>
              <a:t>Titolo Testo</a:t>
            </a:r>
          </a:p>
        </p:txBody>
      </p:sp>
      <p:sp>
        <p:nvSpPr>
          <p:cNvPr id="19" name="Shape 19"/>
          <p:cNvSpPr/>
          <p:nvPr>
            <p:ph type="body" idx="1"/>
          </p:nvPr>
        </p:nvSpPr>
        <p:spPr>
          <a:prstGeom prst="rect">
            <a:avLst/>
          </a:prstGeom>
        </p:spPr>
        <p:txBody>
          <a:bodyPr/>
          <a:lstStyle/>
          <a:p>
            <a:pPr lvl="0">
              <a:defRPr sz="1800"/>
            </a:pPr>
            <a:r>
              <a:rPr sz="3600"/>
              <a:t>Corpo livello uno</a:t>
            </a:r>
            <a:endParaRPr sz="3600"/>
          </a:p>
          <a:p>
            <a:pPr lvl="1">
              <a:defRPr sz="1800"/>
            </a:pPr>
            <a:r>
              <a:rPr sz="3600"/>
              <a:t>Corpo livello due</a:t>
            </a:r>
            <a:endParaRPr sz="3600"/>
          </a:p>
          <a:p>
            <a:pPr lvl="2">
              <a:defRPr sz="1800"/>
            </a:pPr>
            <a:r>
              <a:rPr sz="3600"/>
              <a:t>Corpo livello tre</a:t>
            </a:r>
            <a:endParaRPr sz="3600"/>
          </a:p>
          <a:p>
            <a:pPr lvl="3">
              <a:defRPr sz="1800"/>
            </a:pPr>
            <a:r>
              <a:rPr sz="3600"/>
              <a:t>Corpo livello quattro</a:t>
            </a:r>
            <a:endParaRPr sz="3600"/>
          </a:p>
          <a:p>
            <a:pPr lvl="4">
              <a:defRPr sz="1800"/>
            </a:pPr>
            <a:r>
              <a:rPr sz="3600"/>
              <a:t>Livello 5</a:t>
            </a:r>
          </a:p>
        </p:txBody>
      </p:sp>
    </p:spTree>
  </p:cSld>
  <p:clrMapOvr>
    <a:masterClrMapping/>
  </p:clrMapOvr>
  <p:transitio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type="tx" showMasterSp="1" showMasterPhAnim="1">
  <p:cSld name="Titolo, punti elenco e foto">
    <p:spTree>
      <p:nvGrpSpPr>
        <p:cNvPr id="1" name=""/>
        <p:cNvGrpSpPr/>
        <p:nvPr/>
      </p:nvGrpSpPr>
      <p:grpSpPr>
        <a:xfrm>
          <a:off x="0" y="0"/>
          <a:ext cx="0" cy="0"/>
          <a:chOff x="0" y="0"/>
          <a:chExt cx="0" cy="0"/>
        </a:xfrm>
      </p:grpSpPr>
      <p:sp>
        <p:nvSpPr>
          <p:cNvPr id="21" name="Shape 21"/>
          <p:cNvSpPr/>
          <p:nvPr>
            <p:ph type="title"/>
          </p:nvPr>
        </p:nvSpPr>
        <p:spPr>
          <a:prstGeom prst="rect">
            <a:avLst/>
          </a:prstGeom>
        </p:spPr>
        <p:txBody>
          <a:bodyPr/>
          <a:lstStyle/>
          <a:p>
            <a:pPr lvl="0">
              <a:defRPr sz="1800"/>
            </a:pPr>
            <a:r>
              <a:rPr sz="8000"/>
              <a:t>Titolo Testo</a:t>
            </a:r>
          </a:p>
        </p:txBody>
      </p:sp>
      <p:sp>
        <p:nvSpPr>
          <p:cNvPr id="22" name="Shape 22"/>
          <p:cNvSpPr/>
          <p:nvPr>
            <p:ph type="body" idx="1"/>
          </p:nvPr>
        </p:nvSpPr>
        <p:spPr>
          <a:xfrm>
            <a:off x="952500" y="2603500"/>
            <a:ext cx="5334000" cy="6286500"/>
          </a:xfrm>
          <a:prstGeom prst="rect">
            <a:avLst/>
          </a:prstGeom>
        </p:spPr>
        <p:txBody>
          <a:bodyPr/>
          <a:lstStyle>
            <a:lvl1pPr marL="342900" indent="-342900">
              <a:spcBef>
                <a:spcPts val="3200"/>
              </a:spcBef>
              <a:defRPr sz="2800"/>
            </a:lvl1pPr>
            <a:lvl2pPr marL="685800" indent="-342900">
              <a:spcBef>
                <a:spcPts val="3200"/>
              </a:spcBef>
              <a:defRPr sz="2800"/>
            </a:lvl2pPr>
            <a:lvl3pPr marL="1028700" indent="-342900">
              <a:spcBef>
                <a:spcPts val="3200"/>
              </a:spcBef>
              <a:defRPr sz="2800"/>
            </a:lvl3pPr>
            <a:lvl4pPr marL="1371600" indent="-342900">
              <a:spcBef>
                <a:spcPts val="3200"/>
              </a:spcBef>
              <a:defRPr sz="2800"/>
            </a:lvl4pPr>
            <a:lvl5pPr marL="1714500" indent="-342900">
              <a:spcBef>
                <a:spcPts val="3200"/>
              </a:spcBef>
              <a:defRPr sz="2800"/>
            </a:lvl5pPr>
          </a:lstStyle>
          <a:p>
            <a:pPr lvl="0">
              <a:defRPr sz="1800"/>
            </a:pPr>
            <a:r>
              <a:rPr sz="2800"/>
              <a:t>Corpo livello uno</a:t>
            </a:r>
            <a:endParaRPr sz="2800"/>
          </a:p>
          <a:p>
            <a:pPr lvl="1">
              <a:defRPr sz="1800"/>
            </a:pPr>
            <a:r>
              <a:rPr sz="2800"/>
              <a:t>Corpo livello due</a:t>
            </a:r>
            <a:endParaRPr sz="2800"/>
          </a:p>
          <a:p>
            <a:pPr lvl="2">
              <a:defRPr sz="1800"/>
            </a:pPr>
            <a:r>
              <a:rPr sz="2800"/>
              <a:t>Corpo livello tre</a:t>
            </a:r>
            <a:endParaRPr sz="2800"/>
          </a:p>
          <a:p>
            <a:pPr lvl="3">
              <a:defRPr sz="1800"/>
            </a:pPr>
            <a:r>
              <a:rPr sz="2800"/>
              <a:t>Corpo livello quattro</a:t>
            </a:r>
            <a:endParaRPr sz="2800"/>
          </a:p>
          <a:p>
            <a:pPr lvl="4">
              <a:defRPr sz="1800"/>
            </a:pPr>
            <a:r>
              <a:rPr sz="2800"/>
              <a:t>Livello 5</a:t>
            </a:r>
          </a:p>
        </p:txBody>
      </p:sp>
    </p:spTree>
  </p:cSld>
  <p:clrMapOvr>
    <a:masterClrMapping/>
  </p:clrMapOvr>
  <p:transitio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type="tx" showMasterSp="1" showMasterPhAnim="1">
  <p:cSld name="Punti elenco">
    <p:spTree>
      <p:nvGrpSpPr>
        <p:cNvPr id="1" name=""/>
        <p:cNvGrpSpPr/>
        <p:nvPr/>
      </p:nvGrpSpPr>
      <p:grpSpPr>
        <a:xfrm>
          <a:off x="0" y="0"/>
          <a:ext cx="0" cy="0"/>
          <a:chOff x="0" y="0"/>
          <a:chExt cx="0" cy="0"/>
        </a:xfrm>
      </p:grpSpPr>
      <p:sp>
        <p:nvSpPr>
          <p:cNvPr id="24" name="Shape 24"/>
          <p:cNvSpPr/>
          <p:nvPr>
            <p:ph type="body" idx="1"/>
          </p:nvPr>
        </p:nvSpPr>
        <p:spPr>
          <a:xfrm>
            <a:off x="952500" y="1270000"/>
            <a:ext cx="11099800" cy="7213600"/>
          </a:xfrm>
          <a:prstGeom prst="rect">
            <a:avLst/>
          </a:prstGeom>
        </p:spPr>
        <p:txBody>
          <a:bodyPr/>
          <a:lstStyle/>
          <a:p>
            <a:pPr lvl="0">
              <a:defRPr sz="1800"/>
            </a:pPr>
            <a:r>
              <a:rPr sz="3600"/>
              <a:t>Corpo livello uno</a:t>
            </a:r>
            <a:endParaRPr sz="3600"/>
          </a:p>
          <a:p>
            <a:pPr lvl="1">
              <a:defRPr sz="1800"/>
            </a:pPr>
            <a:r>
              <a:rPr sz="3600"/>
              <a:t>Corpo livello due</a:t>
            </a:r>
            <a:endParaRPr sz="3600"/>
          </a:p>
          <a:p>
            <a:pPr lvl="2">
              <a:defRPr sz="1800"/>
            </a:pPr>
            <a:r>
              <a:rPr sz="3600"/>
              <a:t>Corpo livello tre</a:t>
            </a:r>
            <a:endParaRPr sz="3600"/>
          </a:p>
          <a:p>
            <a:pPr lvl="3">
              <a:defRPr sz="1800"/>
            </a:pPr>
            <a:r>
              <a:rPr sz="3600"/>
              <a:t>Corpo livello quattro</a:t>
            </a:r>
            <a:endParaRPr sz="3600"/>
          </a:p>
          <a:p>
            <a:pPr lvl="4">
              <a:defRPr sz="1800"/>
            </a:pPr>
            <a:r>
              <a:rPr sz="3600"/>
              <a:t>Livello 5</a:t>
            </a:r>
          </a:p>
        </p:txBody>
      </p:sp>
    </p:spTree>
  </p:cSld>
  <p:clrMapOvr>
    <a:masterClrMapping/>
  </p:clrMapOvr>
  <p:transitio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type="tx" showMasterSp="1" showMasterPhAnim="1">
  <p:cSld name="Foto - 3 per pagina">
    <p:spTree>
      <p:nvGrpSpPr>
        <p:cNvPr id="1" name=""/>
        <p:cNvGrpSpPr/>
        <p:nvPr/>
      </p:nvGrpSpPr>
      <p:grpSpPr>
        <a:xfrm>
          <a:off x="0" y="0"/>
          <a:ext cx="0" cy="0"/>
          <a:chOff x="0" y="0"/>
          <a:chExt cx="0" cy="0"/>
        </a:xfrm>
      </p:grpSpPr>
    </p:spTree>
  </p:cSld>
  <p:clrMapOvr>
    <a:masterClrMapping/>
  </p:clrMapOvr>
  <p:transitio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p:bgPr>
    </p:bg>
    <p:spTree>
      <p:nvGrpSpPr>
        <p:cNvPr id="1" name=""/>
        <p:cNvGrpSpPr/>
        <p:nvPr/>
      </p:nvGrpSpPr>
      <p:grpSpPr>
        <a:xfrm>
          <a:off x="0" y="0"/>
          <a:ext cx="0" cy="0"/>
          <a:chOff x="0" y="0"/>
          <a:chExt cx="0" cy="0"/>
        </a:xfrm>
      </p:grpSpPr>
      <p:sp>
        <p:nvSpPr>
          <p:cNvPr id="2" name="Shape 2"/>
          <p:cNvSpPr/>
          <p:nvPr>
            <p:ph type="title"/>
          </p:nvPr>
        </p:nvSpPr>
        <p:spPr>
          <a:xfrm>
            <a:off x="952500" y="444500"/>
            <a:ext cx="11099800" cy="215900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p>
            <a:pPr lvl="0">
              <a:defRPr sz="1800"/>
            </a:pPr>
            <a:r>
              <a:rPr sz="8000"/>
              <a:t>Titolo Testo</a:t>
            </a:r>
          </a:p>
        </p:txBody>
      </p:sp>
      <p:sp>
        <p:nvSpPr>
          <p:cNvPr id="3" name="Shape 3"/>
          <p:cNvSpPr/>
          <p:nvPr>
            <p:ph type="body" idx="1"/>
          </p:nvPr>
        </p:nvSpPr>
        <p:spPr>
          <a:xfrm>
            <a:off x="952500" y="2603500"/>
            <a:ext cx="11099800" cy="628650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p>
            <a:pPr lvl="0">
              <a:defRPr sz="1800"/>
            </a:pPr>
            <a:r>
              <a:rPr sz="3600"/>
              <a:t>Corpo livello uno</a:t>
            </a:r>
            <a:endParaRPr sz="3600"/>
          </a:p>
          <a:p>
            <a:pPr lvl="1">
              <a:defRPr sz="1800"/>
            </a:pPr>
            <a:r>
              <a:rPr sz="3600"/>
              <a:t>Corpo livello due</a:t>
            </a:r>
            <a:endParaRPr sz="3600"/>
          </a:p>
          <a:p>
            <a:pPr lvl="2">
              <a:defRPr sz="1800"/>
            </a:pPr>
            <a:r>
              <a:rPr sz="3600"/>
              <a:t>Corpo livello tre</a:t>
            </a:r>
            <a:endParaRPr sz="3600"/>
          </a:p>
          <a:p>
            <a:pPr lvl="3">
              <a:defRPr sz="1800"/>
            </a:pPr>
            <a:r>
              <a:rPr sz="3600"/>
              <a:t>Corpo livello quattro</a:t>
            </a:r>
            <a:endParaRPr sz="3600"/>
          </a:p>
          <a:p>
            <a:pPr lvl="4">
              <a:defRPr sz="1800"/>
            </a:pPr>
            <a:r>
              <a:rPr sz="3600"/>
              <a:t>Livello 5</a:t>
            </a:r>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transition spd="med" advClick="1"/>
  <p:txStyles>
    <p:titleStyle>
      <a:lvl1pPr algn="ctr" defTabSz="584200">
        <a:defRPr sz="8000">
          <a:latin typeface="+mn-lt"/>
          <a:ea typeface="+mn-ea"/>
          <a:cs typeface="+mn-cs"/>
          <a:sym typeface="Helvetica Light"/>
        </a:defRPr>
      </a:lvl1pPr>
      <a:lvl2pPr indent="228600" algn="ctr" defTabSz="584200">
        <a:defRPr sz="8000">
          <a:latin typeface="+mn-lt"/>
          <a:ea typeface="+mn-ea"/>
          <a:cs typeface="+mn-cs"/>
          <a:sym typeface="Helvetica Light"/>
        </a:defRPr>
      </a:lvl2pPr>
      <a:lvl3pPr indent="457200" algn="ctr" defTabSz="584200">
        <a:defRPr sz="8000">
          <a:latin typeface="+mn-lt"/>
          <a:ea typeface="+mn-ea"/>
          <a:cs typeface="+mn-cs"/>
          <a:sym typeface="Helvetica Light"/>
        </a:defRPr>
      </a:lvl3pPr>
      <a:lvl4pPr indent="685800" algn="ctr" defTabSz="584200">
        <a:defRPr sz="8000">
          <a:latin typeface="+mn-lt"/>
          <a:ea typeface="+mn-ea"/>
          <a:cs typeface="+mn-cs"/>
          <a:sym typeface="Helvetica Light"/>
        </a:defRPr>
      </a:lvl4pPr>
      <a:lvl5pPr indent="914400" algn="ctr" defTabSz="584200">
        <a:defRPr sz="8000">
          <a:latin typeface="+mn-lt"/>
          <a:ea typeface="+mn-ea"/>
          <a:cs typeface="+mn-cs"/>
          <a:sym typeface="Helvetica Light"/>
        </a:defRPr>
      </a:lvl5pPr>
      <a:lvl6pPr indent="1143000" algn="ctr" defTabSz="584200">
        <a:defRPr sz="8000">
          <a:latin typeface="+mn-lt"/>
          <a:ea typeface="+mn-ea"/>
          <a:cs typeface="+mn-cs"/>
          <a:sym typeface="Helvetica Light"/>
        </a:defRPr>
      </a:lvl6pPr>
      <a:lvl7pPr indent="1371600" algn="ctr" defTabSz="584200">
        <a:defRPr sz="8000">
          <a:latin typeface="+mn-lt"/>
          <a:ea typeface="+mn-ea"/>
          <a:cs typeface="+mn-cs"/>
          <a:sym typeface="Helvetica Light"/>
        </a:defRPr>
      </a:lvl7pPr>
      <a:lvl8pPr indent="1600200" algn="ctr" defTabSz="584200">
        <a:defRPr sz="8000">
          <a:latin typeface="+mn-lt"/>
          <a:ea typeface="+mn-ea"/>
          <a:cs typeface="+mn-cs"/>
          <a:sym typeface="Helvetica Light"/>
        </a:defRPr>
      </a:lvl8pPr>
      <a:lvl9pPr indent="1828800" algn="ctr" defTabSz="584200">
        <a:defRPr sz="8000">
          <a:latin typeface="+mn-lt"/>
          <a:ea typeface="+mn-ea"/>
          <a:cs typeface="+mn-cs"/>
          <a:sym typeface="Helvetica Light"/>
        </a:defRPr>
      </a:lvl9pPr>
    </p:titleStyle>
    <p:bodyStyle>
      <a:lvl1pPr marL="444500" indent="-444500" defTabSz="584200">
        <a:spcBef>
          <a:spcPts val="4200"/>
        </a:spcBef>
        <a:buSzPct val="75000"/>
        <a:buChar char="•"/>
        <a:defRPr sz="3600">
          <a:latin typeface="+mn-lt"/>
          <a:ea typeface="+mn-ea"/>
          <a:cs typeface="+mn-cs"/>
          <a:sym typeface="Helvetica Light"/>
        </a:defRPr>
      </a:lvl1pPr>
      <a:lvl2pPr marL="889000" indent="-444500" defTabSz="584200">
        <a:spcBef>
          <a:spcPts val="4200"/>
        </a:spcBef>
        <a:buSzPct val="75000"/>
        <a:buChar char="•"/>
        <a:defRPr sz="3600">
          <a:latin typeface="+mn-lt"/>
          <a:ea typeface="+mn-ea"/>
          <a:cs typeface="+mn-cs"/>
          <a:sym typeface="Helvetica Light"/>
        </a:defRPr>
      </a:lvl2pPr>
      <a:lvl3pPr marL="1333500" indent="-444500" defTabSz="584200">
        <a:spcBef>
          <a:spcPts val="4200"/>
        </a:spcBef>
        <a:buSzPct val="75000"/>
        <a:buChar char="•"/>
        <a:defRPr sz="3600">
          <a:latin typeface="+mn-lt"/>
          <a:ea typeface="+mn-ea"/>
          <a:cs typeface="+mn-cs"/>
          <a:sym typeface="Helvetica Light"/>
        </a:defRPr>
      </a:lvl3pPr>
      <a:lvl4pPr marL="1778000" indent="-444500" defTabSz="584200">
        <a:spcBef>
          <a:spcPts val="4200"/>
        </a:spcBef>
        <a:buSzPct val="75000"/>
        <a:buChar char="•"/>
        <a:defRPr sz="3600">
          <a:latin typeface="+mn-lt"/>
          <a:ea typeface="+mn-ea"/>
          <a:cs typeface="+mn-cs"/>
          <a:sym typeface="Helvetica Light"/>
        </a:defRPr>
      </a:lvl4pPr>
      <a:lvl5pPr marL="2222500" indent="-444500" defTabSz="584200">
        <a:spcBef>
          <a:spcPts val="4200"/>
        </a:spcBef>
        <a:buSzPct val="75000"/>
        <a:buChar char="•"/>
        <a:defRPr sz="3600">
          <a:latin typeface="+mn-lt"/>
          <a:ea typeface="+mn-ea"/>
          <a:cs typeface="+mn-cs"/>
          <a:sym typeface="Helvetica Light"/>
        </a:defRPr>
      </a:lvl5pPr>
      <a:lvl6pPr marL="2667000" indent="-444500" defTabSz="584200">
        <a:spcBef>
          <a:spcPts val="4200"/>
        </a:spcBef>
        <a:buSzPct val="75000"/>
        <a:buChar char="•"/>
        <a:defRPr sz="3600">
          <a:latin typeface="+mn-lt"/>
          <a:ea typeface="+mn-ea"/>
          <a:cs typeface="+mn-cs"/>
          <a:sym typeface="Helvetica Light"/>
        </a:defRPr>
      </a:lvl6pPr>
      <a:lvl7pPr marL="3111500" indent="-444500" defTabSz="584200">
        <a:spcBef>
          <a:spcPts val="4200"/>
        </a:spcBef>
        <a:buSzPct val="75000"/>
        <a:buChar char="•"/>
        <a:defRPr sz="3600">
          <a:latin typeface="+mn-lt"/>
          <a:ea typeface="+mn-ea"/>
          <a:cs typeface="+mn-cs"/>
          <a:sym typeface="Helvetica Light"/>
        </a:defRPr>
      </a:lvl7pPr>
      <a:lvl8pPr marL="3556000" indent="-444500" defTabSz="584200">
        <a:spcBef>
          <a:spcPts val="4200"/>
        </a:spcBef>
        <a:buSzPct val="75000"/>
        <a:buChar char="•"/>
        <a:defRPr sz="3600">
          <a:latin typeface="+mn-lt"/>
          <a:ea typeface="+mn-ea"/>
          <a:cs typeface="+mn-cs"/>
          <a:sym typeface="Helvetica Light"/>
        </a:defRPr>
      </a:lvl8pPr>
      <a:lvl9pPr marL="4000500" indent="-444500" defTabSz="584200">
        <a:spcBef>
          <a:spcPts val="4200"/>
        </a:spcBef>
        <a:buSzPct val="75000"/>
        <a:buChar char="•"/>
        <a:defRPr sz="3600">
          <a:latin typeface="+mn-lt"/>
          <a:ea typeface="+mn-ea"/>
          <a:cs typeface="+mn-cs"/>
          <a:sym typeface="Helvetica Light"/>
        </a:defRPr>
      </a:lvl9pPr>
    </p:bodyStyle>
    <p:otherStyle>
      <a:lvl1pPr algn="ctr" defTabSz="584200">
        <a:defRPr>
          <a:solidFill>
            <a:schemeClr val="tx1"/>
          </a:solidFill>
          <a:latin typeface="+mn-lt"/>
          <a:ea typeface="+mn-ea"/>
          <a:cs typeface="+mn-cs"/>
          <a:sym typeface="Helvetica Light"/>
        </a:defRPr>
      </a:lvl1pPr>
      <a:lvl2pPr indent="228600" algn="ctr" defTabSz="584200">
        <a:defRPr>
          <a:solidFill>
            <a:schemeClr val="tx1"/>
          </a:solidFill>
          <a:latin typeface="+mn-lt"/>
          <a:ea typeface="+mn-ea"/>
          <a:cs typeface="+mn-cs"/>
          <a:sym typeface="Helvetica Light"/>
        </a:defRPr>
      </a:lvl2pPr>
      <a:lvl3pPr indent="457200" algn="ctr" defTabSz="584200">
        <a:defRPr>
          <a:solidFill>
            <a:schemeClr val="tx1"/>
          </a:solidFill>
          <a:latin typeface="+mn-lt"/>
          <a:ea typeface="+mn-ea"/>
          <a:cs typeface="+mn-cs"/>
          <a:sym typeface="Helvetica Light"/>
        </a:defRPr>
      </a:lvl3pPr>
      <a:lvl4pPr indent="685800" algn="ctr" defTabSz="584200">
        <a:defRPr>
          <a:solidFill>
            <a:schemeClr val="tx1"/>
          </a:solidFill>
          <a:latin typeface="+mn-lt"/>
          <a:ea typeface="+mn-ea"/>
          <a:cs typeface="+mn-cs"/>
          <a:sym typeface="Helvetica Light"/>
        </a:defRPr>
      </a:lvl4pPr>
      <a:lvl5pPr indent="914400" algn="ctr" defTabSz="584200">
        <a:defRPr>
          <a:solidFill>
            <a:schemeClr val="tx1"/>
          </a:solidFill>
          <a:latin typeface="+mn-lt"/>
          <a:ea typeface="+mn-ea"/>
          <a:cs typeface="+mn-cs"/>
          <a:sym typeface="Helvetica Light"/>
        </a:defRPr>
      </a:lvl5pPr>
      <a:lvl6pPr indent="1143000" algn="ctr" defTabSz="584200">
        <a:defRPr>
          <a:solidFill>
            <a:schemeClr val="tx1"/>
          </a:solidFill>
          <a:latin typeface="+mn-lt"/>
          <a:ea typeface="+mn-ea"/>
          <a:cs typeface="+mn-cs"/>
          <a:sym typeface="Helvetica Light"/>
        </a:defRPr>
      </a:lvl6pPr>
      <a:lvl7pPr indent="1371600" algn="ctr" defTabSz="584200">
        <a:defRPr>
          <a:solidFill>
            <a:schemeClr val="tx1"/>
          </a:solidFill>
          <a:latin typeface="+mn-lt"/>
          <a:ea typeface="+mn-ea"/>
          <a:cs typeface="+mn-cs"/>
          <a:sym typeface="Helvetica Light"/>
        </a:defRPr>
      </a:lvl7pPr>
      <a:lvl8pPr indent="1600200" algn="ctr" defTabSz="584200">
        <a:defRPr>
          <a:solidFill>
            <a:schemeClr val="tx1"/>
          </a:solidFill>
          <a:latin typeface="+mn-lt"/>
          <a:ea typeface="+mn-ea"/>
          <a:cs typeface="+mn-cs"/>
          <a:sym typeface="Helvetica Light"/>
        </a:defRPr>
      </a:lvl8pPr>
      <a:lvl9pPr indent="1828800" algn="ctr" defTabSz="584200">
        <a:defRPr>
          <a:solidFill>
            <a:schemeClr val="tx1"/>
          </a:solidFill>
          <a:latin typeface="+mn-lt"/>
          <a:ea typeface="+mn-ea"/>
          <a:cs typeface="+mn-cs"/>
          <a:sym typeface="Helvetica Light"/>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4.png"/></Relationships>

</file>

<file path=ppt/slides/_rels/slide11.xml.rels><?xml version="1.0" encoding="UTF-8" standalone="yes"?><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5.jpeg"/></Relationships>

</file>

<file path=ppt/slides/_rels/slide14.xml.rels><?xml version="1.0" encoding="UTF-8" standalone="yes"?><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5.png"/></Relationships>

</file>

<file path=ppt/slides/_rels/slide16.xml.rels><?xml version="1.0" encoding="UTF-8" standalone="yes"?><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6.png"/></Relationships>

</file>

<file path=ppt/slides/_rels/slide18.xml.rels><?xml version="1.0" encoding="UTF-8" standalone="yes"?><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2.png"/></Relationships>

</file>

<file path=ppt/slides/_rels/slide20.xml.rels><?xml version="1.0" encoding="UTF-8" standalone="yes"?><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6.jpeg"/></Relationships>

</file>

<file path=ppt/slides/_rels/slide21.xml.rels><?xml version="1.0" encoding="UTF-8" standalone="yes"?><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7.png"/></Relationships>

</file>

<file path=ppt/slides/_rels/slide22.xml.rels><?xml version="1.0" encoding="UTF-8" standalone="yes"?><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8.png"/></Relationships>

</file>

<file path=ppt/slides/_rels/slide23.xml.rels><?xml version="1.0" encoding="UTF-8" standalone="yes"?><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1.png"/></Relationships>

</file>

<file path=ppt/slides/_rels/slide25.xml.rels><?xml version="1.0" encoding="UTF-8" standalone="yes"?><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7.jpeg"/><Relationship Id="rId3" Type="http://schemas.openxmlformats.org/officeDocument/2006/relationships/image" Target="../media/image9.png"/></Relationships>

</file>

<file path=ppt/slides/_rels/slide26.xml.rels><?xml version="1.0" encoding="UTF-8" standalone="yes"?><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8.jpeg"/></Relationships>

</file>

<file path=ppt/slides/_rels/slide27.xml.rels><?xml version="1.0" encoding="UTF-8" standalone="yes"?><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jpeg"/></Relationships>

</file>

<file path=ppt/slides/_rels/slide30.xml.rels><?xml version="1.0" encoding="UTF-8" standalone="yes"?><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Relationships xmlns="http://schemas.openxmlformats.org/package/2006/relationships"><Relationship Id="rId1" Type="http://schemas.openxmlformats.org/officeDocument/2006/relationships/slideLayout" Target="../slideLayouts/slideLayout12.xml"/></Relationships>

</file>

<file path=ppt/slides/_rels/slide35.xml.rels><?xml version="1.0" encoding="UTF-8" standalone="yes"?><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2.jpeg"/></Relationships>

</file>

<file path=ppt/slides/_rels/slide5.xml.rels><?xml version="1.0" encoding="UTF-8" standalone="yes"?><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3.jpeg"/></Relationships>

</file>

<file path=ppt/slides/_rels/slide6.xml.rels><?xml version="1.0" encoding="UTF-8" standalone="yes"?><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4.jpeg"/></Relationships>

</file>

<file path=ppt/slides/_rels/slide7.xml.rels><?xml version="1.0" encoding="UTF-8" standalone="yes"?><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3.png"/></Relationships>

</file>

<file path=ppt/slides/_rels/slide9.xml.rels><?xml version="1.0" encoding="UTF-8" standalone="yes"?><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2" name="Shape 32"/>
          <p:cNvSpPr/>
          <p:nvPr>
            <p:ph type="title"/>
          </p:nvPr>
        </p:nvSpPr>
        <p:spPr>
          <a:prstGeom prst="rect">
            <a:avLst/>
          </a:prstGeom>
        </p:spPr>
        <p:txBody>
          <a:bodyPr/>
          <a:lstStyle>
            <a:lvl1pPr>
              <a:defRPr sz="7500">
                <a:latin typeface="Courier"/>
                <a:ea typeface="Courier"/>
                <a:cs typeface="Courier"/>
                <a:sym typeface="Courier"/>
              </a:defRPr>
            </a:lvl1pPr>
          </a:lstStyle>
          <a:p>
            <a:pPr lvl="0">
              <a:defRPr sz="1800"/>
            </a:pPr>
            <a:r>
              <a:rPr sz="7500"/>
              <a:t>Minore e recupero sociale</a:t>
            </a:r>
          </a:p>
        </p:txBody>
      </p:sp>
      <p:sp>
        <p:nvSpPr>
          <p:cNvPr id="33" name="Shape 33"/>
          <p:cNvSpPr/>
          <p:nvPr>
            <p:ph type="body" idx="1"/>
          </p:nvPr>
        </p:nvSpPr>
        <p:spPr>
          <a:xfrm>
            <a:off x="1270000" y="6096000"/>
            <a:ext cx="10464800" cy="1130300"/>
          </a:xfrm>
          <a:prstGeom prst="rect">
            <a:avLst/>
          </a:prstGeom>
        </p:spPr>
        <p:txBody>
          <a:bodyPr/>
          <a:lstStyle>
            <a:lvl1pPr>
              <a:defRPr sz="5000">
                <a:latin typeface="Courier"/>
                <a:ea typeface="Courier"/>
                <a:cs typeface="Courier"/>
                <a:sym typeface="Courier"/>
              </a:defRPr>
            </a:lvl1pPr>
          </a:lstStyle>
          <a:p>
            <a:pPr lvl="0">
              <a:defRPr sz="1800"/>
            </a:pPr>
            <a:r>
              <a:rPr sz="5000"/>
              <a:t>Il processo penale minorile</a:t>
            </a:r>
          </a:p>
        </p:txBody>
      </p:sp>
    </p:spTree>
  </p:cSld>
  <p:clrMapOvr>
    <a:masterClrMapping/>
  </p:clrMapOvr>
  <p:transition spd="med" advClick="1"/>
</p:sld>
</file>

<file path=ppt/slides/slide1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63" name="Unknown.png"/>
          <p:cNvPicPr/>
          <p:nvPr/>
        </p:nvPicPr>
        <p:blipFill>
          <a:blip r:embed="rId2">
            <a:extLst/>
          </a:blip>
          <a:srcRect l="25725" t="0" r="25725" b="0"/>
          <a:stretch>
            <a:fillRect/>
          </a:stretch>
        </p:blipFill>
        <p:spPr>
          <a:xfrm>
            <a:off x="6718300" y="647700"/>
            <a:ext cx="5334000" cy="8229600"/>
          </a:xfrm>
          <a:prstGeom prst="rect">
            <a:avLst/>
          </a:prstGeom>
          <a:ln w="25400">
            <a:solidFill/>
            <a:miter lim="400000"/>
          </a:ln>
        </p:spPr>
      </p:pic>
      <p:sp>
        <p:nvSpPr>
          <p:cNvPr id="64" name="Shape 64"/>
          <p:cNvSpPr/>
          <p:nvPr>
            <p:ph type="title"/>
          </p:nvPr>
        </p:nvSpPr>
        <p:spPr>
          <a:xfrm>
            <a:off x="952500" y="635000"/>
            <a:ext cx="5334000" cy="2807676"/>
          </a:xfrm>
          <a:prstGeom prst="rect">
            <a:avLst/>
          </a:prstGeom>
        </p:spPr>
        <p:txBody>
          <a:bodyPr/>
          <a:lstStyle/>
          <a:p>
            <a:pPr lvl="0" defTabSz="457200">
              <a:lnSpc>
                <a:spcPct val="200000"/>
              </a:lnSpc>
              <a:defRPr sz="1800"/>
            </a:pPr>
            <a:r>
              <a:rPr sz="3000">
                <a:uFill>
                  <a:solidFill/>
                </a:uFill>
                <a:latin typeface="Courier"/>
                <a:ea typeface="Courier"/>
                <a:cs typeface="Courier"/>
                <a:sym typeface="Courier"/>
              </a:rPr>
              <a:t>Convenzione O.N.U.</a:t>
            </a:r>
            <a:endParaRPr sz="3000">
              <a:uFill>
                <a:solidFill/>
              </a:uFill>
              <a:latin typeface="Courier"/>
              <a:ea typeface="Courier"/>
              <a:cs typeface="Courier"/>
              <a:sym typeface="Courier"/>
            </a:endParaRPr>
          </a:p>
          <a:p>
            <a:pPr lvl="0" defTabSz="457200">
              <a:lnSpc>
                <a:spcPct val="200000"/>
              </a:lnSpc>
              <a:defRPr sz="1800"/>
            </a:pPr>
            <a:r>
              <a:rPr sz="3000">
                <a:uFill>
                  <a:solidFill/>
                </a:uFill>
                <a:latin typeface="Courier"/>
                <a:ea typeface="Courier"/>
                <a:cs typeface="Courier"/>
                <a:sym typeface="Courier"/>
              </a:rPr>
              <a:t>27 maggio 1991 n.186</a:t>
            </a:r>
          </a:p>
        </p:txBody>
      </p:sp>
      <p:sp>
        <p:nvSpPr>
          <p:cNvPr id="65" name="Shape 65"/>
          <p:cNvSpPr/>
          <p:nvPr>
            <p:ph type="body" idx="1"/>
          </p:nvPr>
        </p:nvSpPr>
        <p:spPr>
          <a:xfrm>
            <a:off x="952500" y="4351525"/>
            <a:ext cx="5334000" cy="4102101"/>
          </a:xfrm>
          <a:prstGeom prst="rect">
            <a:avLst/>
          </a:prstGeom>
        </p:spPr>
        <p:txBody>
          <a:bodyPr/>
          <a:lstStyle/>
          <a:p>
            <a:pPr lvl="0" algn="just" defTabSz="457200">
              <a:lnSpc>
                <a:spcPct val="200000"/>
              </a:lnSpc>
              <a:defRPr sz="1800"/>
            </a:pPr>
            <a:endParaRPr sz="2500">
              <a:uFill>
                <a:solidFill/>
              </a:uFill>
              <a:latin typeface="Courier"/>
              <a:ea typeface="Courier"/>
              <a:cs typeface="Courier"/>
              <a:sym typeface="Courier"/>
            </a:endParaRPr>
          </a:p>
          <a:p>
            <a:pPr lvl="0" algn="just" defTabSz="457200">
              <a:lnSpc>
                <a:spcPct val="200000"/>
              </a:lnSpc>
              <a:defRPr sz="1800"/>
            </a:pPr>
            <a:r>
              <a:rPr sz="2500">
                <a:uFill>
                  <a:solidFill/>
                </a:uFill>
                <a:latin typeface="Courier"/>
                <a:ea typeface="Courier"/>
                <a:cs typeface="Courier"/>
                <a:sym typeface="Courier"/>
              </a:rPr>
              <a:t>E’ la prima dichiarazione solenne che affronta il tema dei diritti dell’infanzia.</a:t>
            </a:r>
          </a:p>
        </p:txBody>
      </p:sp>
    </p:spTree>
  </p:cSld>
  <p:clrMapOvr>
    <a:masterClrMapping/>
  </p:clrMapOvr>
  <p:transition spd="med" advClick="1"/>
</p:sld>
</file>

<file path=ppt/slides/slide1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7" name="Shape 67"/>
          <p:cNvSpPr/>
          <p:nvPr>
            <p:ph type="title"/>
          </p:nvPr>
        </p:nvSpPr>
        <p:spPr>
          <a:xfrm>
            <a:off x="1152868" y="2005947"/>
            <a:ext cx="10699063" cy="6327179"/>
          </a:xfrm>
          <a:prstGeom prst="rect">
            <a:avLst/>
          </a:prstGeom>
        </p:spPr>
        <p:txBody>
          <a:bodyPr/>
          <a:lstStyle/>
          <a:p>
            <a:pPr lvl="0" algn="just" defTabSz="397763">
              <a:lnSpc>
                <a:spcPct val="200000"/>
              </a:lnSpc>
              <a:defRPr sz="1800"/>
            </a:pPr>
            <a:r>
              <a:rPr sz="2175">
                <a:uFill>
                  <a:solidFill/>
                </a:uFill>
                <a:latin typeface="Courier"/>
                <a:ea typeface="Courier"/>
                <a:cs typeface="Courier"/>
                <a:sym typeface="Courier"/>
              </a:rPr>
              <a:t>La Convenzione si sofferma diffusamente su tutte le </a:t>
            </a:r>
            <a:r>
              <a:rPr b="1" sz="2175" u="sng">
                <a:uFill>
                  <a:solidFill/>
                </a:uFill>
                <a:latin typeface="Courier"/>
                <a:ea typeface="Courier"/>
                <a:cs typeface="Courier"/>
                <a:sym typeface="Courier"/>
              </a:rPr>
              <a:t>situazioni di disagio e di difficoltà dei bambini</a:t>
            </a:r>
            <a:r>
              <a:rPr sz="2175">
                <a:uFill>
                  <a:solidFill/>
                </a:uFill>
                <a:latin typeface="Courier"/>
                <a:ea typeface="Courier"/>
                <a:cs typeface="Courier"/>
                <a:sym typeface="Courier"/>
              </a:rPr>
              <a:t> in ogni luogo e richiede agli Stati di rimuoverle o di ridurle attraverso azioni legislative e amministrative.</a:t>
            </a:r>
            <a:endParaRPr sz="2175">
              <a:uFill>
                <a:solidFill/>
              </a:uFill>
              <a:latin typeface="Courier"/>
              <a:ea typeface="Courier"/>
              <a:cs typeface="Courier"/>
              <a:sym typeface="Courier"/>
            </a:endParaRPr>
          </a:p>
          <a:p>
            <a:pPr lvl="0" algn="just" defTabSz="397763">
              <a:lnSpc>
                <a:spcPct val="200000"/>
              </a:lnSpc>
              <a:defRPr sz="1800"/>
            </a:pPr>
            <a:endParaRPr sz="2175">
              <a:uFill>
                <a:solidFill/>
              </a:uFill>
              <a:latin typeface="Courier"/>
              <a:ea typeface="Courier"/>
              <a:cs typeface="Courier"/>
              <a:sym typeface="Courier"/>
            </a:endParaRPr>
          </a:p>
          <a:p>
            <a:pPr lvl="0" algn="just" defTabSz="397763">
              <a:lnSpc>
                <a:spcPct val="200000"/>
              </a:lnSpc>
              <a:defRPr sz="1800"/>
            </a:pPr>
            <a:r>
              <a:rPr sz="2175">
                <a:uFill>
                  <a:solidFill/>
                </a:uFill>
                <a:latin typeface="Courier"/>
                <a:ea typeface="Courier"/>
                <a:cs typeface="Courier"/>
                <a:sym typeface="Courier"/>
              </a:rPr>
              <a:t>La sua finalità è dunque la </a:t>
            </a:r>
            <a:r>
              <a:rPr b="1" sz="2175" u="sng">
                <a:uFill>
                  <a:solidFill/>
                </a:uFill>
                <a:latin typeface="Courier"/>
                <a:ea typeface="Courier"/>
                <a:cs typeface="Courier"/>
                <a:sym typeface="Courier"/>
              </a:rPr>
              <a:t>tutela dell’interesse superiore</a:t>
            </a:r>
            <a:r>
              <a:rPr sz="2175">
                <a:uFill>
                  <a:solidFill/>
                </a:uFill>
                <a:latin typeface="Courier"/>
                <a:ea typeface="Courier"/>
                <a:cs typeface="Courier"/>
                <a:sym typeface="Courier"/>
              </a:rPr>
              <a:t> del minore ed essa si pone come strumento internazionale teso ad armonizzare le legislazioni degli Stati per combattere le violazioni dei diritti primari dell’infanzia, nonché </a:t>
            </a:r>
            <a:r>
              <a:rPr b="1" sz="2175" u="sng">
                <a:uFill>
                  <a:solidFill/>
                </a:uFill>
                <a:latin typeface="Courier"/>
                <a:ea typeface="Courier"/>
                <a:cs typeface="Courier"/>
                <a:sym typeface="Courier"/>
              </a:rPr>
              <a:t>il principio dell’ascolto del minore </a:t>
            </a:r>
          </a:p>
        </p:txBody>
      </p:sp>
    </p:spTree>
  </p:cSld>
  <p:clrMapOvr>
    <a:masterClrMapping/>
  </p:clrMapOvr>
  <p:transition spd="med" advClick="1"/>
</p:sld>
</file>

<file path=ppt/slides/slide1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9" name="Shape 69"/>
          <p:cNvSpPr/>
          <p:nvPr>
            <p:ph type="title"/>
          </p:nvPr>
        </p:nvSpPr>
        <p:spPr>
          <a:xfrm>
            <a:off x="1038153" y="1897209"/>
            <a:ext cx="10464801" cy="6222606"/>
          </a:xfrm>
          <a:prstGeom prst="rect">
            <a:avLst/>
          </a:prstGeom>
        </p:spPr>
        <p:txBody>
          <a:bodyPr/>
          <a:lstStyle/>
          <a:p>
            <a:pPr lvl="0" defTabSz="333756">
              <a:lnSpc>
                <a:spcPct val="200000"/>
              </a:lnSpc>
              <a:defRPr sz="1800"/>
            </a:pPr>
            <a:r>
              <a:rPr b="1" sz="1825" u="sng">
                <a:uFill>
                  <a:solidFill/>
                </a:uFill>
                <a:latin typeface="Courier"/>
                <a:ea typeface="Courier"/>
                <a:cs typeface="Courier"/>
                <a:sym typeface="Courier"/>
              </a:rPr>
              <a:t>Articolo 12 della Convenzione</a:t>
            </a:r>
            <a:endParaRPr b="1" sz="1825" u="sng">
              <a:uFill>
                <a:solidFill/>
              </a:uFill>
              <a:latin typeface="Courier"/>
              <a:ea typeface="Courier"/>
              <a:cs typeface="Courier"/>
              <a:sym typeface="Courier"/>
            </a:endParaRPr>
          </a:p>
          <a:p>
            <a:pPr lvl="0" algn="just" defTabSz="333756">
              <a:lnSpc>
                <a:spcPct val="200000"/>
              </a:lnSpc>
              <a:defRPr sz="1800"/>
            </a:pPr>
            <a:r>
              <a:rPr sz="1825">
                <a:uFill>
                  <a:solidFill/>
                </a:uFill>
                <a:latin typeface="Courier"/>
                <a:ea typeface="Courier"/>
                <a:cs typeface="Courier"/>
                <a:sym typeface="Courier"/>
              </a:rPr>
              <a:t>“Gli Stati Parti garantiscono al fanciullo capace di discernimento il diritto di esprimere liberamente la sua opinione su ogni questione che lo interessa, le opinioni del fanciullo essendo debitamente prese in considerazione tenendo conto della sua età e del suo grado di maturità. A tal fine si darà in particolari al fanciullo la possibilità di essere ascoltato in ogni procedura giudiziaria o amministrativa che lo concerne, sia direttamente sia tramite un rappresentante o un organo appropriato, in maniera compatibile con le regole di procedura della legislazione nazionale.”</a:t>
            </a:r>
            <a:endParaRPr sz="1825">
              <a:uFill>
                <a:solidFill/>
              </a:uFill>
              <a:latin typeface="Courier"/>
              <a:ea typeface="Courier"/>
              <a:cs typeface="Courier"/>
              <a:sym typeface="Courier"/>
            </a:endParaRPr>
          </a:p>
        </p:txBody>
      </p:sp>
    </p:spTree>
  </p:cSld>
  <p:clrMapOvr>
    <a:masterClrMapping/>
  </p:clrMapOvr>
  <p:transition spd="med" advClick="1"/>
</p:sld>
</file>

<file path=ppt/slides/slide1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1" name="Shape 71"/>
          <p:cNvSpPr/>
          <p:nvPr>
            <p:ph type="title"/>
          </p:nvPr>
        </p:nvSpPr>
        <p:spPr>
          <a:xfrm>
            <a:off x="552059" y="2491678"/>
            <a:ext cx="11059090" cy="5581768"/>
          </a:xfrm>
          <a:prstGeom prst="rect">
            <a:avLst/>
          </a:prstGeom>
        </p:spPr>
        <p:txBody>
          <a:bodyPr/>
          <a:lstStyle/>
          <a:p>
            <a:pPr lvl="0" algn="just" defTabSz="301752">
              <a:lnSpc>
                <a:spcPct val="200000"/>
              </a:lnSpc>
              <a:defRPr sz="1800"/>
            </a:pPr>
            <a:endParaRPr sz="792">
              <a:uFill>
                <a:solidFill/>
              </a:uFill>
              <a:latin typeface="Courier"/>
              <a:ea typeface="Courier"/>
              <a:cs typeface="Courier"/>
              <a:sym typeface="Courier"/>
            </a:endParaRPr>
          </a:p>
          <a:p>
            <a:pPr lvl="0" algn="just" defTabSz="301752">
              <a:lnSpc>
                <a:spcPct val="200000"/>
              </a:lnSpc>
              <a:defRPr sz="1800"/>
            </a:pPr>
            <a:r>
              <a:rPr sz="1650">
                <a:uFill>
                  <a:solidFill/>
                </a:uFill>
                <a:latin typeface="Courier"/>
                <a:ea typeface="Courier"/>
                <a:cs typeface="Courier"/>
                <a:sym typeface="Courier"/>
              </a:rPr>
              <a:t>Si inizia a parlare di giustizia minorile  verso la fine del XVII secolo, quando si vanno ad affermare grandi movimenti di pensiero, che ponevano l’accento sulla necessità di valutare la personalità del reo nell’ambito del processo penale al fine di </a:t>
            </a:r>
            <a:r>
              <a:rPr b="1" sz="1650" u="sng">
                <a:uFill>
                  <a:solidFill/>
                </a:uFill>
                <a:latin typeface="Courier"/>
                <a:ea typeface="Courier"/>
                <a:cs typeface="Courier"/>
                <a:sym typeface="Courier"/>
              </a:rPr>
              <a:t>applicargli una sanzione individualizzata che ne consentisse il reinserimento nel contesto sociale.</a:t>
            </a:r>
            <a:endParaRPr sz="1650">
              <a:uFill>
                <a:solidFill/>
              </a:uFill>
              <a:latin typeface="Courier"/>
              <a:ea typeface="Courier"/>
              <a:cs typeface="Courier"/>
              <a:sym typeface="Courier"/>
            </a:endParaRPr>
          </a:p>
          <a:p>
            <a:pPr lvl="0" algn="just" defTabSz="301752">
              <a:lnSpc>
                <a:spcPct val="200000"/>
              </a:lnSpc>
              <a:defRPr sz="1800"/>
            </a:pPr>
            <a:endParaRPr sz="1650">
              <a:uFill>
                <a:solidFill/>
              </a:uFill>
              <a:latin typeface="Courier"/>
              <a:ea typeface="Courier"/>
              <a:cs typeface="Courier"/>
              <a:sym typeface="Courier"/>
            </a:endParaRPr>
          </a:p>
          <a:p>
            <a:pPr lvl="0" algn="just" defTabSz="301752">
              <a:lnSpc>
                <a:spcPct val="200000"/>
              </a:lnSpc>
              <a:defRPr sz="1800"/>
            </a:pPr>
            <a:r>
              <a:rPr sz="1650">
                <a:uFill>
                  <a:solidFill/>
                </a:uFill>
                <a:latin typeface="Courier"/>
                <a:ea typeface="Courier"/>
                <a:cs typeface="Courier"/>
                <a:sym typeface="Courier"/>
              </a:rPr>
              <a:t>Da questo momento quindi comincia a sorgere l’idea di una giustizia minorile che si differenziasse dalla giustizia riguardante gli adulti, anche nel campo giudiziario.</a:t>
            </a:r>
            <a:endParaRPr sz="1650">
              <a:uFill>
                <a:solidFill/>
              </a:uFill>
              <a:latin typeface="Courier"/>
              <a:ea typeface="Courier"/>
              <a:cs typeface="Courier"/>
              <a:sym typeface="Courier"/>
            </a:endParaRPr>
          </a:p>
          <a:p>
            <a:pPr lvl="0" algn="just" defTabSz="301752">
              <a:lnSpc>
                <a:spcPct val="200000"/>
              </a:lnSpc>
              <a:defRPr sz="1800"/>
            </a:pPr>
            <a:r>
              <a:rPr sz="1650">
                <a:uFill>
                  <a:solidFill/>
                </a:uFill>
                <a:latin typeface="Courier"/>
                <a:ea typeface="Courier"/>
                <a:cs typeface="Courier"/>
                <a:sym typeface="Courier"/>
              </a:rPr>
              <a:t>Si va così concretamente prospettando la possibilità di istituire un giudice minorile specializzato, attraverso la creazione di un </a:t>
            </a:r>
            <a:r>
              <a:rPr b="1" sz="1848" u="sng">
                <a:uFill>
                  <a:solidFill/>
                </a:uFill>
                <a:latin typeface="Courier"/>
                <a:ea typeface="Courier"/>
                <a:cs typeface="Courier"/>
                <a:sym typeface="Courier"/>
              </a:rPr>
              <a:t>Tribunale per i minorenni</a:t>
            </a:r>
            <a:r>
              <a:rPr sz="1650">
                <a:uFill>
                  <a:solidFill/>
                </a:uFill>
                <a:latin typeface="Courier"/>
                <a:ea typeface="Courier"/>
                <a:cs typeface="Courier"/>
                <a:sym typeface="Courier"/>
              </a:rPr>
              <a:t>.</a:t>
            </a:r>
            <a:endParaRPr sz="1650">
              <a:uFill>
                <a:solidFill/>
              </a:uFill>
              <a:latin typeface="Courier"/>
              <a:ea typeface="Courier"/>
              <a:cs typeface="Courier"/>
              <a:sym typeface="Courier"/>
            </a:endParaRPr>
          </a:p>
        </p:txBody>
      </p:sp>
      <p:pic>
        <p:nvPicPr>
          <p:cNvPr id="72" name="images-2.jpg"/>
          <p:cNvPicPr/>
          <p:nvPr/>
        </p:nvPicPr>
        <p:blipFill>
          <a:blip r:embed="rId2">
            <a:extLst/>
          </a:blip>
          <a:stretch>
            <a:fillRect/>
          </a:stretch>
        </p:blipFill>
        <p:spPr>
          <a:xfrm>
            <a:off x="757520" y="567253"/>
            <a:ext cx="4292601" cy="1892301"/>
          </a:xfrm>
          <a:prstGeom prst="rect">
            <a:avLst/>
          </a:prstGeom>
          <a:ln w="12700">
            <a:miter lim="400000"/>
          </a:ln>
        </p:spPr>
      </p:pic>
    </p:spTree>
  </p:cSld>
  <p:clrMapOvr>
    <a:masterClrMapping/>
  </p:clrMapOvr>
  <p:transition spd="med" advClick="1"/>
</p:sld>
</file>

<file path=ppt/slides/slide1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4" name="Shape 74"/>
          <p:cNvSpPr/>
          <p:nvPr>
            <p:ph type="title"/>
          </p:nvPr>
        </p:nvSpPr>
        <p:spPr>
          <a:xfrm>
            <a:off x="1270000" y="1103617"/>
            <a:ext cx="10464800" cy="7298580"/>
          </a:xfrm>
          <a:prstGeom prst="rect">
            <a:avLst/>
          </a:prstGeom>
        </p:spPr>
        <p:txBody>
          <a:bodyPr/>
          <a:lstStyle/>
          <a:p>
            <a:pPr lvl="0" algn="just" defTabSz="324611">
              <a:lnSpc>
                <a:spcPct val="200000"/>
              </a:lnSpc>
              <a:defRPr sz="1800"/>
            </a:pPr>
            <a:r>
              <a:rPr sz="1775">
                <a:uFill>
                  <a:solidFill/>
                </a:uFill>
                <a:latin typeface="Times"/>
                <a:ea typeface="Times"/>
                <a:cs typeface="Times"/>
                <a:sym typeface="Times"/>
              </a:rPr>
              <a:t>L</a:t>
            </a:r>
            <a:r>
              <a:rPr sz="1775">
                <a:uFill>
                  <a:solidFill/>
                </a:uFill>
                <a:latin typeface="Courier"/>
                <a:ea typeface="Courier"/>
                <a:cs typeface="Courier"/>
                <a:sym typeface="Courier"/>
              </a:rPr>
              <a:t>a prima normativa organica a proposito di Tribunale per i minorenni si ritrova nel Regno Unit con il </a:t>
            </a:r>
            <a:r>
              <a:rPr b="1" i="1" sz="1775" u="sng">
                <a:uFill>
                  <a:solidFill/>
                </a:uFill>
                <a:latin typeface="Courier"/>
                <a:ea typeface="Courier"/>
                <a:cs typeface="Courier"/>
                <a:sym typeface="Courier"/>
              </a:rPr>
              <a:t>Children Act</a:t>
            </a:r>
            <a:r>
              <a:rPr b="1" sz="1775" u="sng">
                <a:uFill>
                  <a:solidFill/>
                </a:uFill>
                <a:latin typeface="Courier"/>
                <a:ea typeface="Courier"/>
                <a:cs typeface="Courier"/>
                <a:sym typeface="Courier"/>
              </a:rPr>
              <a:t> del 1908</a:t>
            </a:r>
            <a:r>
              <a:rPr sz="1775">
                <a:uFill>
                  <a:solidFill/>
                </a:uFill>
                <a:latin typeface="Courier"/>
                <a:ea typeface="Courier"/>
                <a:cs typeface="Courier"/>
                <a:sym typeface="Courier"/>
              </a:rPr>
              <a:t> con il quale si resero obbligatorie le corti giovanili.</a:t>
            </a:r>
            <a:endParaRPr sz="1775">
              <a:uFill>
                <a:solidFill/>
              </a:uFill>
              <a:latin typeface="Courier"/>
              <a:ea typeface="Courier"/>
              <a:cs typeface="Courier"/>
              <a:sym typeface="Courier"/>
            </a:endParaRPr>
          </a:p>
          <a:p>
            <a:pPr lvl="0" algn="just" defTabSz="324611">
              <a:lnSpc>
                <a:spcPct val="200000"/>
              </a:lnSpc>
              <a:defRPr sz="1800"/>
            </a:pPr>
            <a:r>
              <a:rPr sz="1775">
                <a:uFill>
                  <a:solidFill/>
                </a:uFill>
                <a:latin typeface="Courier"/>
                <a:ea typeface="Courier"/>
                <a:cs typeface="Courier"/>
                <a:sym typeface="Courier"/>
              </a:rPr>
              <a:t>Organi aventi giurisdizione completa ed autonoma sui fanciulli, minori di 14 anni, e gli adolescenti, da 14 a 16 anni, che apparissero bisognosi di protezione e di guida o che fossero autori di fatti costituenti reato o comunque in contrasto con le regole della convivenza sociale.</a:t>
            </a:r>
            <a:endParaRPr sz="1775">
              <a:uFill>
                <a:solidFill/>
              </a:uFill>
              <a:latin typeface="Courier"/>
              <a:ea typeface="Courier"/>
              <a:cs typeface="Courier"/>
              <a:sym typeface="Courier"/>
            </a:endParaRPr>
          </a:p>
          <a:p>
            <a:pPr lvl="0" algn="just" defTabSz="324611">
              <a:lnSpc>
                <a:spcPct val="200000"/>
              </a:lnSpc>
              <a:defRPr sz="1800"/>
            </a:pPr>
            <a:endParaRPr sz="1775">
              <a:uFill>
                <a:solidFill/>
              </a:uFill>
              <a:latin typeface="Courier"/>
              <a:ea typeface="Courier"/>
              <a:cs typeface="Courier"/>
              <a:sym typeface="Courier"/>
            </a:endParaRPr>
          </a:p>
          <a:p>
            <a:pPr lvl="0" algn="just" defTabSz="324611">
              <a:lnSpc>
                <a:spcPct val="200000"/>
              </a:lnSpc>
              <a:defRPr sz="1800"/>
            </a:pPr>
            <a:r>
              <a:rPr sz="1775">
                <a:uFill>
                  <a:solidFill/>
                </a:uFill>
                <a:latin typeface="Courier"/>
                <a:ea typeface="Courier"/>
                <a:cs typeface="Courier"/>
                <a:sym typeface="Courier"/>
              </a:rPr>
              <a:t>Il Belgio adottò per primo una regolamentazione completa in materia con la </a:t>
            </a:r>
            <a:r>
              <a:rPr b="1" sz="1775">
                <a:uFill>
                  <a:solidFill/>
                </a:uFill>
                <a:latin typeface="Courier"/>
                <a:ea typeface="Courier"/>
                <a:cs typeface="Courier"/>
                <a:sym typeface="Courier"/>
              </a:rPr>
              <a:t>Legge 15 maggio 1912</a:t>
            </a:r>
            <a:r>
              <a:rPr sz="1775">
                <a:uFill>
                  <a:solidFill/>
                </a:uFill>
                <a:latin typeface="Courier"/>
                <a:ea typeface="Courier"/>
                <a:cs typeface="Courier"/>
                <a:sym typeface="Courier"/>
              </a:rPr>
              <a:t>.</a:t>
            </a:r>
            <a:endParaRPr sz="1775">
              <a:uFill>
                <a:solidFill/>
              </a:uFill>
              <a:latin typeface="Courier"/>
              <a:ea typeface="Courier"/>
              <a:cs typeface="Courier"/>
              <a:sym typeface="Courier"/>
            </a:endParaRPr>
          </a:p>
          <a:p>
            <a:pPr lvl="0" algn="just" defTabSz="324611">
              <a:lnSpc>
                <a:spcPct val="200000"/>
              </a:lnSpc>
              <a:defRPr sz="1800"/>
            </a:pPr>
            <a:endParaRPr sz="1775">
              <a:uFill>
                <a:solidFill/>
              </a:uFill>
              <a:latin typeface="Courier"/>
              <a:ea typeface="Courier"/>
              <a:cs typeface="Courier"/>
              <a:sym typeface="Courier"/>
            </a:endParaRPr>
          </a:p>
          <a:p>
            <a:pPr lvl="0" algn="just" defTabSz="324611">
              <a:lnSpc>
                <a:spcPct val="200000"/>
              </a:lnSpc>
              <a:defRPr sz="1800"/>
            </a:pPr>
            <a:r>
              <a:rPr sz="1775">
                <a:uFill>
                  <a:solidFill/>
                </a:uFill>
                <a:latin typeface="Courier"/>
                <a:ea typeface="Courier"/>
                <a:cs typeface="Courier"/>
                <a:sym typeface="Courier"/>
              </a:rPr>
              <a:t>Poi l’Austria (1919), la Francia (1912), la Germania (1923) e la Grecia (1931) hanno provveduto ad istituire i Tribunali per i minori.</a:t>
            </a:r>
            <a:endParaRPr sz="1775">
              <a:uFill>
                <a:solidFill/>
              </a:uFill>
              <a:latin typeface="Courier"/>
              <a:ea typeface="Courier"/>
              <a:cs typeface="Courier"/>
              <a:sym typeface="Courier"/>
            </a:endParaRPr>
          </a:p>
        </p:txBody>
      </p:sp>
    </p:spTree>
  </p:cSld>
  <p:clrMapOvr>
    <a:masterClrMapping/>
  </p:clrMapOvr>
  <p:transition spd="med" advClick="1"/>
</p:sld>
</file>

<file path=ppt/slides/slide1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6" name="Shape 76"/>
          <p:cNvSpPr/>
          <p:nvPr>
            <p:ph type="title"/>
          </p:nvPr>
        </p:nvSpPr>
        <p:spPr>
          <a:xfrm>
            <a:off x="1270000" y="584173"/>
            <a:ext cx="10464800" cy="3907890"/>
          </a:xfrm>
          <a:prstGeom prst="rect">
            <a:avLst/>
          </a:prstGeom>
        </p:spPr>
        <p:txBody>
          <a:bodyPr/>
          <a:lstStyle/>
          <a:p>
            <a:pPr lvl="0">
              <a:defRPr sz="1800"/>
            </a:pPr>
            <a:r>
              <a:rPr sz="8000"/>
              <a:t>e l’Italia?</a:t>
            </a:r>
          </a:p>
        </p:txBody>
      </p:sp>
      <p:sp>
        <p:nvSpPr>
          <p:cNvPr id="77" name="Shape 77"/>
          <p:cNvSpPr/>
          <p:nvPr>
            <p:ph type="body" idx="1"/>
          </p:nvPr>
        </p:nvSpPr>
        <p:spPr>
          <a:xfrm>
            <a:off x="1007240" y="5095131"/>
            <a:ext cx="10464801" cy="3533477"/>
          </a:xfrm>
          <a:prstGeom prst="rect">
            <a:avLst/>
          </a:prstGeom>
        </p:spPr>
        <p:txBody>
          <a:bodyPr/>
          <a:lstStyle/>
          <a:p>
            <a:pPr lvl="0" algn="just" defTabSz="374904">
              <a:lnSpc>
                <a:spcPct val="200000"/>
              </a:lnSpc>
              <a:defRPr sz="1800"/>
            </a:pPr>
            <a:r>
              <a:rPr sz="2050">
                <a:uFill>
                  <a:solidFill/>
                </a:uFill>
                <a:latin typeface="Courier"/>
                <a:ea typeface="Courier"/>
                <a:cs typeface="Courier"/>
                <a:sym typeface="Courier"/>
              </a:rPr>
              <a:t>La risposta delle istituzioni alla esigenza di </a:t>
            </a:r>
            <a:r>
              <a:rPr b="1" sz="2050" u="sng">
                <a:uFill>
                  <a:solidFill/>
                </a:uFill>
                <a:latin typeface="Courier"/>
                <a:ea typeface="Courier"/>
                <a:cs typeface="Courier"/>
                <a:sym typeface="Courier"/>
              </a:rPr>
              <a:t>un trattamento giuridico-processuale differenziato </a:t>
            </a:r>
            <a:r>
              <a:rPr sz="2050">
                <a:uFill>
                  <a:solidFill/>
                </a:uFill>
                <a:latin typeface="Courier"/>
                <a:ea typeface="Courier"/>
                <a:cs typeface="Courier"/>
                <a:sym typeface="Courier"/>
              </a:rPr>
              <a:t>nei riguardi dei minori è stata abbastanza lenta e la formazione di un giudice calibrato sulle specifiche esigenze dei minori di età si ha con il</a:t>
            </a:r>
            <a:endParaRPr b="1" sz="2050" u="sng">
              <a:uFill>
                <a:solidFill/>
              </a:uFill>
              <a:latin typeface="Courier"/>
              <a:ea typeface="Courier"/>
              <a:cs typeface="Courier"/>
              <a:sym typeface="Courier"/>
            </a:endParaRPr>
          </a:p>
          <a:p>
            <a:pPr lvl="0" defTabSz="374904">
              <a:lnSpc>
                <a:spcPct val="200000"/>
              </a:lnSpc>
              <a:defRPr sz="1800"/>
            </a:pPr>
            <a:r>
              <a:rPr b="1" sz="2214" u="sng">
                <a:uFill>
                  <a:solidFill/>
                </a:uFill>
                <a:latin typeface="Courier"/>
                <a:ea typeface="Courier"/>
                <a:cs typeface="Courier"/>
                <a:sym typeface="Courier"/>
              </a:rPr>
              <a:t>Regio Decreto 20 luglio 1934 numero 1404.</a:t>
            </a:r>
            <a:endParaRPr b="1" sz="2214" u="sng">
              <a:uFill>
                <a:solidFill/>
              </a:uFill>
              <a:latin typeface="Courier"/>
              <a:ea typeface="Courier"/>
              <a:cs typeface="Courier"/>
              <a:sym typeface="Courier"/>
            </a:endParaRPr>
          </a:p>
        </p:txBody>
      </p:sp>
      <p:pic>
        <p:nvPicPr>
          <p:cNvPr id="78" name="images-1.png"/>
          <p:cNvPicPr/>
          <p:nvPr/>
        </p:nvPicPr>
        <p:blipFill>
          <a:blip r:embed="rId2">
            <a:extLst/>
          </a:blip>
          <a:stretch>
            <a:fillRect/>
          </a:stretch>
        </p:blipFill>
        <p:spPr>
          <a:xfrm>
            <a:off x="1422134" y="841340"/>
            <a:ext cx="2692401" cy="3022601"/>
          </a:xfrm>
          <a:prstGeom prst="rect">
            <a:avLst/>
          </a:prstGeom>
          <a:ln w="12700">
            <a:miter lim="400000"/>
          </a:ln>
        </p:spPr>
      </p:pic>
    </p:spTree>
  </p:cSld>
  <p:clrMapOvr>
    <a:masterClrMapping/>
  </p:clrMapOvr>
  <p:transition spd="med" advClick="1"/>
</p:sld>
</file>

<file path=ppt/slides/slide1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80" name="Shape 80"/>
          <p:cNvSpPr/>
          <p:nvPr>
            <p:ph type="title"/>
          </p:nvPr>
        </p:nvSpPr>
        <p:spPr>
          <a:xfrm>
            <a:off x="262865" y="64744"/>
            <a:ext cx="10464801" cy="1866948"/>
          </a:xfrm>
          <a:prstGeom prst="rect">
            <a:avLst/>
          </a:prstGeom>
        </p:spPr>
        <p:txBody>
          <a:bodyPr/>
          <a:lstStyle>
            <a:lvl1pPr algn="l">
              <a:defRPr sz="6000"/>
            </a:lvl1pPr>
          </a:lstStyle>
          <a:p>
            <a:pPr lvl="0">
              <a:defRPr sz="1800"/>
            </a:pPr>
            <a:r>
              <a:rPr sz="6000"/>
              <a:t>Principi comuni alle normative</a:t>
            </a:r>
          </a:p>
        </p:txBody>
      </p:sp>
      <p:sp>
        <p:nvSpPr>
          <p:cNvPr id="81" name="Shape 81"/>
          <p:cNvSpPr/>
          <p:nvPr/>
        </p:nvSpPr>
        <p:spPr>
          <a:xfrm>
            <a:off x="355710" y="2006325"/>
            <a:ext cx="889722" cy="569001"/>
          </a:xfrm>
          <a:prstGeom prst="line">
            <a:avLst/>
          </a:prstGeom>
          <a:ln w="25400">
            <a:solidFill/>
            <a:miter lim="400000"/>
            <a:tailEnd type="triangle"/>
          </a:ln>
        </p:spPr>
        <p:txBody>
          <a:bodyPr lIns="50800" tIns="50800" rIns="50800" bIns="50800" anchor="ctr"/>
          <a:lstStyle/>
          <a:p>
            <a:pPr lvl="0">
              <a:defRPr sz="2400"/>
            </a:pPr>
          </a:p>
        </p:txBody>
      </p:sp>
      <p:sp>
        <p:nvSpPr>
          <p:cNvPr id="82" name="Shape 82"/>
          <p:cNvSpPr/>
          <p:nvPr/>
        </p:nvSpPr>
        <p:spPr>
          <a:xfrm>
            <a:off x="1577685" y="2454004"/>
            <a:ext cx="10105728" cy="393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lvl="0" algn="just" defTabSz="457200">
              <a:lnSpc>
                <a:spcPct val="200000"/>
              </a:lnSpc>
              <a:defRPr sz="1800"/>
            </a:pPr>
            <a:r>
              <a:rPr>
                <a:uFill>
                  <a:solidFill/>
                </a:uFill>
                <a:latin typeface="Times"/>
                <a:ea typeface="Times"/>
                <a:cs typeface="Times"/>
                <a:sym typeface="Times"/>
              </a:rPr>
              <a:t>v</a:t>
            </a:r>
            <a:r>
              <a:rPr>
                <a:uFill>
                  <a:solidFill/>
                </a:uFill>
                <a:latin typeface="Courier"/>
                <a:ea typeface="Courier"/>
                <a:cs typeface="Courier"/>
                <a:sym typeface="Courier"/>
              </a:rPr>
              <a:t>alutare non tanto della condotta illecita, quanto le motivazioni di essa</a:t>
            </a:r>
          </a:p>
        </p:txBody>
      </p:sp>
      <p:sp>
        <p:nvSpPr>
          <p:cNvPr id="83" name="Shape 83"/>
          <p:cNvSpPr/>
          <p:nvPr/>
        </p:nvSpPr>
        <p:spPr>
          <a:xfrm>
            <a:off x="355710" y="3516842"/>
            <a:ext cx="889722" cy="569001"/>
          </a:xfrm>
          <a:prstGeom prst="line">
            <a:avLst/>
          </a:prstGeom>
          <a:ln w="25400">
            <a:solidFill/>
            <a:miter lim="400000"/>
            <a:tailEnd type="triangle"/>
          </a:ln>
        </p:spPr>
        <p:txBody>
          <a:bodyPr lIns="50800" tIns="50800" rIns="50800" bIns="50800" anchor="ctr"/>
          <a:lstStyle/>
          <a:p>
            <a:pPr lvl="0">
              <a:defRPr sz="2400"/>
            </a:pPr>
          </a:p>
        </p:txBody>
      </p:sp>
      <p:sp>
        <p:nvSpPr>
          <p:cNvPr id="84" name="Shape 84"/>
          <p:cNvSpPr/>
          <p:nvPr/>
        </p:nvSpPr>
        <p:spPr>
          <a:xfrm>
            <a:off x="1572734" y="3561059"/>
            <a:ext cx="9305517" cy="9398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lvl="0" algn="just" defTabSz="457200">
              <a:lnSpc>
                <a:spcPct val="200000"/>
              </a:lnSpc>
              <a:defRPr sz="1800"/>
            </a:pPr>
            <a:r>
              <a:rPr>
                <a:uFill>
                  <a:solidFill/>
                </a:uFill>
                <a:latin typeface="Courier"/>
                <a:ea typeface="Courier"/>
                <a:cs typeface="Courier"/>
                <a:sym typeface="Courier"/>
              </a:rPr>
              <a:t>osservare la personalità del minore, studiare la psiche attraverso</a:t>
            </a:r>
            <a:endParaRPr>
              <a:uFill>
                <a:solidFill/>
              </a:uFill>
              <a:latin typeface="Courier"/>
              <a:ea typeface="Courier"/>
              <a:cs typeface="Courier"/>
              <a:sym typeface="Courier"/>
            </a:endParaRPr>
          </a:p>
          <a:p>
            <a:pPr lvl="0" algn="just" defTabSz="457200">
              <a:lnSpc>
                <a:spcPct val="200000"/>
              </a:lnSpc>
              <a:defRPr sz="1800"/>
            </a:pPr>
            <a:r>
              <a:rPr>
                <a:uFill>
                  <a:solidFill/>
                </a:uFill>
                <a:latin typeface="Courier"/>
                <a:ea typeface="Courier"/>
                <a:cs typeface="Courier"/>
                <a:sym typeface="Courier"/>
              </a:rPr>
              <a:t>il coinvolgimento delle istituzioni familiari e sociali.</a:t>
            </a:r>
          </a:p>
        </p:txBody>
      </p:sp>
      <p:sp>
        <p:nvSpPr>
          <p:cNvPr id="85" name="Shape 85"/>
          <p:cNvSpPr/>
          <p:nvPr/>
        </p:nvSpPr>
        <p:spPr>
          <a:xfrm>
            <a:off x="453386" y="4995691"/>
            <a:ext cx="889722" cy="569001"/>
          </a:xfrm>
          <a:prstGeom prst="line">
            <a:avLst/>
          </a:prstGeom>
          <a:ln w="25400">
            <a:solidFill/>
            <a:miter lim="400000"/>
            <a:tailEnd type="triangle"/>
          </a:ln>
        </p:spPr>
        <p:txBody>
          <a:bodyPr lIns="50800" tIns="50800" rIns="50800" bIns="50800" anchor="ctr"/>
          <a:lstStyle/>
          <a:p>
            <a:pPr lvl="0">
              <a:defRPr sz="2400"/>
            </a:pPr>
          </a:p>
        </p:txBody>
      </p:sp>
      <p:sp>
        <p:nvSpPr>
          <p:cNvPr id="86" name="Shape 86"/>
          <p:cNvSpPr/>
          <p:nvPr/>
        </p:nvSpPr>
        <p:spPr>
          <a:xfrm>
            <a:off x="1519869" y="5214213"/>
            <a:ext cx="9717064" cy="3810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lvl="0" algn="just" defTabSz="457200">
              <a:lnSpc>
                <a:spcPct val="200000"/>
              </a:lnSpc>
              <a:defRPr sz="1800"/>
            </a:pPr>
            <a:r>
              <a:rPr>
                <a:uFill>
                  <a:solidFill/>
                </a:uFill>
                <a:latin typeface="Courier"/>
                <a:ea typeface="Courier"/>
                <a:cs typeface="Courier"/>
                <a:sym typeface="Courier"/>
              </a:rPr>
              <a:t>presenza nella composizione dell’organo giudicante dell’</a:t>
            </a:r>
            <a:r>
              <a:rPr b="1" u="sng">
                <a:uFill>
                  <a:solidFill/>
                </a:uFill>
                <a:latin typeface="Courier"/>
                <a:ea typeface="Courier"/>
                <a:cs typeface="Courier"/>
                <a:sym typeface="Courier"/>
              </a:rPr>
              <a:t>elemento laico</a:t>
            </a:r>
          </a:p>
        </p:txBody>
      </p:sp>
      <p:sp>
        <p:nvSpPr>
          <p:cNvPr id="87" name="Shape 87"/>
          <p:cNvSpPr/>
          <p:nvPr/>
        </p:nvSpPr>
        <p:spPr>
          <a:xfrm>
            <a:off x="453386" y="6137039"/>
            <a:ext cx="889722" cy="569001"/>
          </a:xfrm>
          <a:prstGeom prst="line">
            <a:avLst/>
          </a:prstGeom>
          <a:ln w="25400">
            <a:solidFill/>
            <a:miter lim="400000"/>
            <a:tailEnd type="triangle"/>
          </a:ln>
        </p:spPr>
        <p:txBody>
          <a:bodyPr lIns="50800" tIns="50800" rIns="50800" bIns="50800" anchor="ctr"/>
          <a:lstStyle/>
          <a:p>
            <a:pPr lvl="0">
              <a:defRPr sz="2400"/>
            </a:pPr>
          </a:p>
        </p:txBody>
      </p:sp>
      <p:sp>
        <p:nvSpPr>
          <p:cNvPr id="88" name="Shape 88"/>
          <p:cNvSpPr/>
          <p:nvPr/>
        </p:nvSpPr>
        <p:spPr>
          <a:xfrm>
            <a:off x="1612383" y="6508846"/>
            <a:ext cx="4229771" cy="3810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just" defTabSz="457200">
              <a:lnSpc>
                <a:spcPct val="200000"/>
              </a:lnSpc>
              <a:defRPr sz="1800">
                <a:uFill>
                  <a:solidFill/>
                </a:uFill>
                <a:latin typeface="Courier"/>
                <a:ea typeface="Courier"/>
                <a:cs typeface="Courier"/>
                <a:sym typeface="Courier"/>
              </a:defRPr>
            </a:lvl1pPr>
          </a:lstStyle>
          <a:p>
            <a:pPr lvl="0">
              <a:defRPr>
                <a:uFillTx/>
              </a:defRPr>
            </a:pPr>
            <a:r>
              <a:rPr>
                <a:uFill>
                  <a:solidFill/>
                </a:uFill>
              </a:rPr>
              <a:t>le udienze non erano pubbliche</a:t>
            </a:r>
          </a:p>
        </p:txBody>
      </p:sp>
      <p:sp>
        <p:nvSpPr>
          <p:cNvPr id="89" name="Shape 89"/>
          <p:cNvSpPr/>
          <p:nvPr/>
        </p:nvSpPr>
        <p:spPr>
          <a:xfrm>
            <a:off x="1587568" y="7565586"/>
            <a:ext cx="5464412" cy="9398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lvl="0" algn="just" defTabSz="457200">
              <a:lnSpc>
                <a:spcPct val="200000"/>
              </a:lnSpc>
              <a:defRPr sz="1800"/>
            </a:pPr>
            <a:r>
              <a:rPr>
                <a:uFill>
                  <a:solidFill/>
                </a:uFill>
                <a:latin typeface="Courier"/>
                <a:ea typeface="Courier"/>
                <a:cs typeface="Courier"/>
                <a:sym typeface="Courier"/>
              </a:rPr>
              <a:t>i </a:t>
            </a:r>
            <a:r>
              <a:rPr b="1" u="sng">
                <a:uFill>
                  <a:solidFill/>
                </a:uFill>
                <a:latin typeface="Courier"/>
                <a:ea typeface="Courier"/>
                <a:cs typeface="Courier"/>
                <a:sym typeface="Courier"/>
              </a:rPr>
              <a:t>genitori</a:t>
            </a:r>
            <a:r>
              <a:rPr>
                <a:uFill>
                  <a:solidFill/>
                </a:uFill>
                <a:latin typeface="Courier"/>
                <a:ea typeface="Courier"/>
                <a:cs typeface="Courier"/>
                <a:sym typeface="Courier"/>
              </a:rPr>
              <a:t> erano chiamati ad </a:t>
            </a:r>
            <a:r>
              <a:rPr b="1" u="sng">
                <a:uFill>
                  <a:solidFill/>
                </a:uFill>
                <a:latin typeface="Courier"/>
                <a:ea typeface="Courier"/>
                <a:cs typeface="Courier"/>
                <a:sym typeface="Courier"/>
              </a:rPr>
              <a:t>assistere</a:t>
            </a:r>
            <a:endParaRPr>
              <a:uFill>
                <a:solidFill/>
              </a:uFill>
              <a:latin typeface="Courier"/>
              <a:ea typeface="Courier"/>
              <a:cs typeface="Courier"/>
              <a:sym typeface="Courier"/>
            </a:endParaRPr>
          </a:p>
        </p:txBody>
      </p:sp>
      <p:sp>
        <p:nvSpPr>
          <p:cNvPr id="90" name="Shape 90"/>
          <p:cNvSpPr/>
          <p:nvPr/>
        </p:nvSpPr>
        <p:spPr>
          <a:xfrm>
            <a:off x="355710" y="7301759"/>
            <a:ext cx="889722" cy="569001"/>
          </a:xfrm>
          <a:prstGeom prst="line">
            <a:avLst/>
          </a:prstGeom>
          <a:ln w="25400">
            <a:solidFill/>
            <a:miter lim="400000"/>
            <a:tailEnd type="triangle"/>
          </a:ln>
        </p:spPr>
        <p:txBody>
          <a:bodyPr lIns="50800" tIns="50800" rIns="50800" bIns="50800" anchor="ctr"/>
          <a:lstStyle/>
          <a:p>
            <a:pPr lvl="0">
              <a:defRPr sz="2400"/>
            </a:pPr>
          </a:p>
        </p:txBody>
      </p:sp>
      <p:sp>
        <p:nvSpPr>
          <p:cNvPr id="91" name="Shape 91"/>
          <p:cNvSpPr/>
          <p:nvPr/>
        </p:nvSpPr>
        <p:spPr>
          <a:xfrm>
            <a:off x="1467004" y="8570021"/>
            <a:ext cx="11088887" cy="3810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just" defTabSz="457200">
              <a:lnSpc>
                <a:spcPct val="200000"/>
              </a:lnSpc>
              <a:defRPr sz="1800">
                <a:uFill>
                  <a:solidFill/>
                </a:uFill>
                <a:latin typeface="Courier"/>
                <a:ea typeface="Courier"/>
                <a:cs typeface="Courier"/>
                <a:sym typeface="Courier"/>
              </a:defRPr>
            </a:lvl1pPr>
          </a:lstStyle>
          <a:p>
            <a:pPr lvl="0">
              <a:defRPr>
                <a:uFillTx/>
              </a:defRPr>
            </a:pPr>
            <a:r>
              <a:rPr>
                <a:uFill>
                  <a:solidFill/>
                </a:uFill>
              </a:rPr>
              <a:t>trattamento rivolto esclusivamente al recupero sociale dei soggetti interessati.</a:t>
            </a:r>
          </a:p>
        </p:txBody>
      </p:sp>
      <p:sp>
        <p:nvSpPr>
          <p:cNvPr id="92" name="Shape 92"/>
          <p:cNvSpPr/>
          <p:nvPr/>
        </p:nvSpPr>
        <p:spPr>
          <a:xfrm>
            <a:off x="355710" y="8255019"/>
            <a:ext cx="889722" cy="569001"/>
          </a:xfrm>
          <a:prstGeom prst="line">
            <a:avLst/>
          </a:prstGeom>
          <a:ln w="25400">
            <a:solidFill/>
            <a:miter lim="400000"/>
            <a:tailEnd type="triangle"/>
          </a:ln>
        </p:spPr>
        <p:txBody>
          <a:bodyPr lIns="50800" tIns="50800" rIns="50800" bIns="50800" anchor="ctr"/>
          <a:lstStyle/>
          <a:p>
            <a:pPr lvl="0">
              <a:defRPr sz="2400"/>
            </a:pPr>
          </a:p>
        </p:txBody>
      </p:sp>
    </p:spTree>
  </p:cSld>
  <p:clrMapOvr>
    <a:masterClrMapping/>
  </p:clrMapOvr>
  <p:transition spd="med" advClick="1"/>
</p:sld>
</file>

<file path=ppt/slides/slide1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94" name="Shape 94"/>
          <p:cNvSpPr/>
          <p:nvPr>
            <p:ph type="title"/>
          </p:nvPr>
        </p:nvSpPr>
        <p:spPr>
          <a:xfrm>
            <a:off x="529889" y="699945"/>
            <a:ext cx="10464801" cy="3302001"/>
          </a:xfrm>
          <a:prstGeom prst="rect">
            <a:avLst/>
          </a:prstGeom>
        </p:spPr>
        <p:txBody>
          <a:bodyPr/>
          <a:lstStyle/>
          <a:p>
            <a:pPr lvl="0">
              <a:defRPr sz="1800"/>
            </a:pPr>
            <a:r>
              <a:rPr sz="5000"/>
              <a:t>   </a:t>
            </a:r>
            <a:r>
              <a:rPr sz="5000">
                <a:latin typeface="Courier"/>
                <a:ea typeface="Courier"/>
                <a:cs typeface="Courier"/>
                <a:sym typeface="Courier"/>
              </a:rPr>
              <a:t>Rapporto età/imputabilità</a:t>
            </a:r>
          </a:p>
        </p:txBody>
      </p:sp>
      <p:sp>
        <p:nvSpPr>
          <p:cNvPr id="95" name="Shape 95"/>
          <p:cNvSpPr/>
          <p:nvPr>
            <p:ph type="body" idx="1"/>
          </p:nvPr>
        </p:nvSpPr>
        <p:spPr>
          <a:xfrm>
            <a:off x="939593" y="4632712"/>
            <a:ext cx="10464801" cy="4280933"/>
          </a:xfrm>
          <a:prstGeom prst="rect">
            <a:avLst/>
          </a:prstGeom>
        </p:spPr>
        <p:txBody>
          <a:bodyPr/>
          <a:lstStyle/>
          <a:p>
            <a:pPr lvl="0" algn="just" defTabSz="228600">
              <a:lnSpc>
                <a:spcPct val="200000"/>
              </a:lnSpc>
              <a:defRPr sz="1800"/>
            </a:pPr>
            <a:r>
              <a:rPr b="1" sz="1400">
                <a:uFill>
                  <a:solidFill/>
                </a:uFill>
                <a:latin typeface="Courier"/>
                <a:ea typeface="Courier"/>
                <a:cs typeface="Courier"/>
                <a:sym typeface="Courier"/>
              </a:rPr>
              <a:t>Il primo, fino ai nove anni, </a:t>
            </a:r>
            <a:r>
              <a:rPr sz="1400">
                <a:uFill>
                  <a:solidFill/>
                </a:uFill>
                <a:latin typeface="Courier"/>
                <a:ea typeface="Courier"/>
                <a:cs typeface="Courier"/>
                <a:sym typeface="Courier"/>
              </a:rPr>
              <a:t>era caratterizzato dalla assoluta improcedibilità per fatti penalmente rilevanti.</a:t>
            </a:r>
            <a:endParaRPr sz="1400">
              <a:uFill>
                <a:solidFill/>
              </a:uFill>
              <a:latin typeface="Courier"/>
              <a:ea typeface="Courier"/>
              <a:cs typeface="Courier"/>
              <a:sym typeface="Courier"/>
            </a:endParaRPr>
          </a:p>
          <a:p>
            <a:pPr lvl="0" algn="just" defTabSz="228600">
              <a:lnSpc>
                <a:spcPct val="200000"/>
              </a:lnSpc>
              <a:defRPr sz="1800"/>
            </a:pPr>
            <a:endParaRPr b="1" sz="1400">
              <a:uFill>
                <a:solidFill/>
              </a:uFill>
              <a:latin typeface="Courier"/>
              <a:ea typeface="Courier"/>
              <a:cs typeface="Courier"/>
              <a:sym typeface="Courier"/>
            </a:endParaRPr>
          </a:p>
          <a:p>
            <a:pPr lvl="0" algn="just" defTabSz="228600">
              <a:lnSpc>
                <a:spcPct val="200000"/>
              </a:lnSpc>
              <a:defRPr sz="1800"/>
            </a:pPr>
            <a:r>
              <a:rPr b="1" sz="1400">
                <a:uFill>
                  <a:solidFill/>
                </a:uFill>
                <a:latin typeface="Courier"/>
                <a:ea typeface="Courier"/>
                <a:cs typeface="Courier"/>
                <a:sym typeface="Courier"/>
              </a:rPr>
              <a:t>Il secondo, dai nove ai quattordici, </a:t>
            </a:r>
            <a:r>
              <a:rPr sz="1400">
                <a:uFill>
                  <a:solidFill/>
                </a:uFill>
                <a:latin typeface="Courier"/>
                <a:ea typeface="Courier"/>
                <a:cs typeface="Courier"/>
                <a:sym typeface="Courier"/>
              </a:rPr>
              <a:t>comportava il dovere per il giudice di stabilire in concreto se il minore avesse agito </a:t>
            </a:r>
            <a:r>
              <a:rPr b="1" sz="1400">
                <a:uFill>
                  <a:solidFill/>
                </a:uFill>
                <a:latin typeface="Courier"/>
                <a:ea typeface="Courier"/>
                <a:cs typeface="Courier"/>
                <a:sym typeface="Courier"/>
              </a:rPr>
              <a:t>“con discernimento”.</a:t>
            </a:r>
            <a:r>
              <a:rPr sz="1400">
                <a:uFill>
                  <a:solidFill/>
                </a:uFill>
                <a:latin typeface="Courier"/>
                <a:ea typeface="Courier"/>
                <a:cs typeface="Courier"/>
                <a:sym typeface="Courier"/>
              </a:rPr>
              <a:t> In caso di risposta negativa l’imputato non soggiaceva a pena, mentre in caso di risposta positiva la pena veniva fortemente ridotta.</a:t>
            </a:r>
            <a:endParaRPr sz="1400">
              <a:uFill>
                <a:solidFill/>
              </a:uFill>
              <a:latin typeface="Courier"/>
              <a:ea typeface="Courier"/>
              <a:cs typeface="Courier"/>
              <a:sym typeface="Courier"/>
            </a:endParaRPr>
          </a:p>
          <a:p>
            <a:pPr lvl="0" algn="just" defTabSz="228600">
              <a:lnSpc>
                <a:spcPct val="200000"/>
              </a:lnSpc>
              <a:defRPr sz="1800"/>
            </a:pPr>
            <a:endParaRPr b="1" sz="1400">
              <a:uFill>
                <a:solidFill/>
              </a:uFill>
              <a:latin typeface="Courier"/>
              <a:ea typeface="Courier"/>
              <a:cs typeface="Courier"/>
              <a:sym typeface="Courier"/>
            </a:endParaRPr>
          </a:p>
          <a:p>
            <a:pPr lvl="0" algn="just" defTabSz="228600">
              <a:lnSpc>
                <a:spcPct val="200000"/>
              </a:lnSpc>
              <a:defRPr sz="1800"/>
            </a:pPr>
            <a:r>
              <a:rPr b="1" sz="1400">
                <a:uFill>
                  <a:solidFill/>
                </a:uFill>
                <a:latin typeface="Courier"/>
                <a:ea typeface="Courier"/>
                <a:cs typeface="Courier"/>
                <a:sym typeface="Courier"/>
              </a:rPr>
              <a:t>Il terzo, dai quattordici ai diciotto, ed il quarto dai diciotto ai ventuno (che rappresentava la maggiore età per il codice penale), </a:t>
            </a:r>
            <a:r>
              <a:rPr sz="1400">
                <a:uFill>
                  <a:solidFill/>
                </a:uFill>
                <a:latin typeface="Courier"/>
                <a:ea typeface="Courier"/>
                <a:cs typeface="Courier"/>
                <a:sym typeface="Courier"/>
              </a:rPr>
              <a:t>prevedevano riduzioni di pena.</a:t>
            </a:r>
            <a:endParaRPr sz="1400">
              <a:uFill>
                <a:solidFill/>
              </a:uFill>
              <a:latin typeface="Courier"/>
              <a:ea typeface="Courier"/>
              <a:cs typeface="Courier"/>
              <a:sym typeface="Courier"/>
            </a:endParaRPr>
          </a:p>
        </p:txBody>
      </p:sp>
      <p:pic>
        <p:nvPicPr>
          <p:cNvPr id="96" name="Unknown-1.png"/>
          <p:cNvPicPr/>
          <p:nvPr/>
        </p:nvPicPr>
        <p:blipFill>
          <a:blip r:embed="rId2">
            <a:extLst/>
          </a:blip>
          <a:stretch>
            <a:fillRect/>
          </a:stretch>
        </p:blipFill>
        <p:spPr>
          <a:xfrm>
            <a:off x="596641" y="1001802"/>
            <a:ext cx="3784601" cy="2146301"/>
          </a:xfrm>
          <a:prstGeom prst="rect">
            <a:avLst/>
          </a:prstGeom>
          <a:ln w="12700">
            <a:miter lim="400000"/>
          </a:ln>
        </p:spPr>
      </p:pic>
    </p:spTree>
  </p:cSld>
  <p:clrMapOvr>
    <a:masterClrMapping/>
  </p:clrMapOvr>
  <p:transition spd="med" advClick="1"/>
</p:sld>
</file>

<file path=ppt/slides/slide1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98" name="Shape 98"/>
          <p:cNvSpPr/>
          <p:nvPr>
            <p:ph type="title"/>
          </p:nvPr>
        </p:nvSpPr>
        <p:spPr>
          <a:xfrm>
            <a:off x="1270000" y="635413"/>
            <a:ext cx="10464800" cy="3042631"/>
          </a:xfrm>
          <a:prstGeom prst="rect">
            <a:avLst/>
          </a:prstGeom>
        </p:spPr>
        <p:txBody>
          <a:bodyPr/>
          <a:lstStyle>
            <a:lvl1pPr>
              <a:defRPr sz="5000">
                <a:latin typeface="Courier"/>
                <a:ea typeface="Courier"/>
                <a:cs typeface="Courier"/>
                <a:sym typeface="Courier"/>
              </a:defRPr>
            </a:lvl1pPr>
          </a:lstStyle>
          <a:p>
            <a:pPr lvl="0">
              <a:defRPr sz="1800"/>
            </a:pPr>
            <a:r>
              <a:rPr sz="5000"/>
              <a:t>Composizione Tribunale dei Minori</a:t>
            </a:r>
          </a:p>
        </p:txBody>
      </p:sp>
      <p:sp>
        <p:nvSpPr>
          <p:cNvPr id="99" name="Shape 99"/>
          <p:cNvSpPr/>
          <p:nvPr/>
        </p:nvSpPr>
        <p:spPr>
          <a:xfrm>
            <a:off x="1578805" y="4393477"/>
            <a:ext cx="7392548" cy="35306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lvl="0" marL="508000" indent="-279400" algn="just" defTabSz="457200">
              <a:lnSpc>
                <a:spcPct val="200000"/>
              </a:lnSpc>
              <a:buSzPct val="100000"/>
              <a:buAutoNum type="arabicParenR" startAt="1"/>
              <a:tabLst>
                <a:tab pos="508000" algn="l"/>
              </a:tabLst>
              <a:defRPr sz="1800"/>
            </a:pPr>
            <a:r>
              <a:rPr sz="2500">
                <a:uFill>
                  <a:solidFill/>
                </a:uFill>
                <a:latin typeface="Courier"/>
                <a:ea typeface="Courier"/>
                <a:cs typeface="Courier"/>
                <a:sym typeface="Courier"/>
              </a:rPr>
              <a:t>i giudici minorili;</a:t>
            </a:r>
            <a:endParaRPr sz="2500">
              <a:uFill>
                <a:solidFill/>
              </a:uFill>
              <a:latin typeface="Courier"/>
              <a:ea typeface="Courier"/>
              <a:cs typeface="Courier"/>
              <a:sym typeface="Courier"/>
            </a:endParaRPr>
          </a:p>
          <a:p>
            <a:pPr lvl="0" marL="508000" indent="-279400" algn="just" defTabSz="457200">
              <a:lnSpc>
                <a:spcPct val="200000"/>
              </a:lnSpc>
              <a:buSzPct val="100000"/>
              <a:buAutoNum type="arabicParenR" startAt="1"/>
              <a:tabLst>
                <a:tab pos="508000" algn="l"/>
              </a:tabLst>
              <a:defRPr sz="1800"/>
            </a:pPr>
            <a:r>
              <a:rPr sz="2500">
                <a:uFill>
                  <a:solidFill/>
                </a:uFill>
                <a:latin typeface="Courier"/>
                <a:ea typeface="Courier"/>
                <a:cs typeface="Courier"/>
                <a:sym typeface="Courier"/>
              </a:rPr>
              <a:t>il pubblico ministero;</a:t>
            </a:r>
            <a:endParaRPr sz="2500">
              <a:uFill>
                <a:solidFill/>
              </a:uFill>
              <a:latin typeface="Courier"/>
              <a:ea typeface="Courier"/>
              <a:cs typeface="Courier"/>
              <a:sym typeface="Courier"/>
            </a:endParaRPr>
          </a:p>
          <a:p>
            <a:pPr lvl="0" marL="508000" indent="-279400" algn="just" defTabSz="457200">
              <a:lnSpc>
                <a:spcPct val="200000"/>
              </a:lnSpc>
              <a:buSzPct val="100000"/>
              <a:buAutoNum type="arabicParenR" startAt="1"/>
              <a:tabLst>
                <a:tab pos="508000" algn="l"/>
              </a:tabLst>
              <a:defRPr sz="1800"/>
            </a:pPr>
            <a:r>
              <a:rPr sz="2500">
                <a:uFill>
                  <a:solidFill/>
                </a:uFill>
                <a:latin typeface="Courier"/>
                <a:ea typeface="Courier"/>
                <a:cs typeface="Courier"/>
                <a:sym typeface="Courier"/>
              </a:rPr>
              <a:t>la sezione di Polizia Giudiziaria;</a:t>
            </a:r>
            <a:endParaRPr sz="2500">
              <a:uFill>
                <a:solidFill/>
              </a:uFill>
              <a:latin typeface="Courier"/>
              <a:ea typeface="Courier"/>
              <a:cs typeface="Courier"/>
              <a:sym typeface="Courier"/>
            </a:endParaRPr>
          </a:p>
          <a:p>
            <a:pPr lvl="0" marL="508000" indent="-279400" algn="just" defTabSz="457200">
              <a:lnSpc>
                <a:spcPct val="200000"/>
              </a:lnSpc>
              <a:buSzPct val="100000"/>
              <a:buAutoNum type="arabicParenR" startAt="1"/>
              <a:tabLst>
                <a:tab pos="508000" algn="l"/>
              </a:tabLst>
              <a:defRPr sz="1800"/>
            </a:pPr>
            <a:r>
              <a:rPr sz="2500">
                <a:uFill>
                  <a:solidFill/>
                </a:uFill>
                <a:latin typeface="Courier"/>
                <a:ea typeface="Courier"/>
                <a:cs typeface="Courier"/>
                <a:sym typeface="Courier"/>
              </a:rPr>
              <a:t>i difensori d’ufficio;</a:t>
            </a:r>
            <a:endParaRPr sz="2500">
              <a:uFill>
                <a:solidFill/>
              </a:uFill>
              <a:latin typeface="Courier"/>
              <a:ea typeface="Courier"/>
              <a:cs typeface="Courier"/>
              <a:sym typeface="Courier"/>
            </a:endParaRPr>
          </a:p>
          <a:p>
            <a:pPr lvl="0" marL="508000" indent="-279400" algn="just" defTabSz="457200">
              <a:lnSpc>
                <a:spcPct val="200000"/>
              </a:lnSpc>
              <a:buSzPct val="100000"/>
              <a:buAutoNum type="arabicParenR" startAt="1"/>
              <a:tabLst>
                <a:tab pos="508000" algn="l"/>
              </a:tabLst>
              <a:defRPr sz="1800"/>
            </a:pPr>
            <a:r>
              <a:rPr sz="2500">
                <a:uFill>
                  <a:solidFill/>
                </a:uFill>
                <a:latin typeface="Courier"/>
                <a:ea typeface="Courier"/>
                <a:cs typeface="Courier"/>
                <a:sym typeface="Courier"/>
              </a:rPr>
              <a:t>i servizi minorili.</a:t>
            </a:r>
          </a:p>
        </p:txBody>
      </p:sp>
    </p:spTree>
  </p:cSld>
  <p:clrMapOvr>
    <a:masterClrMapping/>
  </p:clrMapOvr>
  <p:transition spd="med" advClick="1"/>
</p:sld>
</file>

<file path=ppt/slides/slide1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01" name="Shape 101"/>
          <p:cNvSpPr/>
          <p:nvPr>
            <p:ph type="title"/>
          </p:nvPr>
        </p:nvSpPr>
        <p:spPr>
          <a:xfrm>
            <a:off x="899944" y="1536493"/>
            <a:ext cx="11204912" cy="6511177"/>
          </a:xfrm>
          <a:prstGeom prst="rect">
            <a:avLst/>
          </a:prstGeom>
        </p:spPr>
        <p:txBody>
          <a:bodyPr/>
          <a:lstStyle/>
          <a:p>
            <a:pPr lvl="0" algn="just" defTabSz="352043">
              <a:lnSpc>
                <a:spcPct val="200000"/>
              </a:lnSpc>
              <a:defRPr sz="1800"/>
            </a:pPr>
            <a:r>
              <a:rPr sz="2233">
                <a:uFill>
                  <a:solidFill/>
                </a:uFill>
                <a:latin typeface="Courier"/>
                <a:ea typeface="Courier"/>
                <a:cs typeface="Courier"/>
                <a:sym typeface="Courier"/>
              </a:rPr>
              <a:t>Non basta la creazione di un Tribunale dei Minori.</a:t>
            </a:r>
            <a:endParaRPr sz="2233">
              <a:uFill>
                <a:solidFill/>
              </a:uFill>
              <a:latin typeface="Courier"/>
              <a:ea typeface="Courier"/>
              <a:cs typeface="Courier"/>
              <a:sym typeface="Courier"/>
            </a:endParaRPr>
          </a:p>
          <a:p>
            <a:pPr lvl="0" algn="just" defTabSz="352043">
              <a:lnSpc>
                <a:spcPct val="200000"/>
              </a:lnSpc>
              <a:defRPr sz="1800"/>
            </a:pPr>
            <a:r>
              <a:rPr sz="2233">
                <a:uFill>
                  <a:solidFill/>
                </a:uFill>
                <a:latin typeface="Courier"/>
                <a:ea typeface="Courier"/>
                <a:cs typeface="Courier"/>
                <a:sym typeface="Courier"/>
              </a:rPr>
              <a:t>Bisognava prendere coscienza del fatto che i problemi del minore autore di comportamenti devianti andavano risolti non più isolandolo dal suo contesto di vita, bensì coinvolgendo e sostenendo la famiglia e la comunità di appartenenza.</a:t>
            </a:r>
            <a:endParaRPr sz="2233">
              <a:uFill>
                <a:solidFill/>
              </a:uFill>
              <a:latin typeface="Courier"/>
              <a:ea typeface="Courier"/>
              <a:cs typeface="Courier"/>
              <a:sym typeface="Courier"/>
            </a:endParaRPr>
          </a:p>
          <a:p>
            <a:pPr lvl="0" algn="just" defTabSz="352043">
              <a:lnSpc>
                <a:spcPct val="200000"/>
              </a:lnSpc>
              <a:defRPr sz="1800"/>
            </a:pPr>
            <a:endParaRPr sz="2233">
              <a:uFill>
                <a:solidFill/>
              </a:uFill>
              <a:latin typeface="Courier"/>
              <a:ea typeface="Courier"/>
              <a:cs typeface="Courier"/>
              <a:sym typeface="Courier"/>
            </a:endParaRPr>
          </a:p>
          <a:p>
            <a:pPr lvl="0" algn="just" defTabSz="352043">
              <a:lnSpc>
                <a:spcPct val="200000"/>
              </a:lnSpc>
              <a:defRPr sz="1800"/>
            </a:pPr>
            <a:r>
              <a:rPr b="1" sz="2233" u="sng">
                <a:uFill>
                  <a:solidFill/>
                </a:uFill>
                <a:latin typeface="Courier"/>
                <a:ea typeface="Courier"/>
                <a:cs typeface="Courier"/>
                <a:sym typeface="Courier"/>
              </a:rPr>
              <a:t>Il terzo comma dell’articolo 27 della Costituzione recita:</a:t>
            </a:r>
            <a:endParaRPr b="1" sz="2233" u="sng">
              <a:uFill>
                <a:solidFill/>
              </a:uFill>
              <a:latin typeface="Courier"/>
              <a:ea typeface="Courier"/>
              <a:cs typeface="Courier"/>
              <a:sym typeface="Courier"/>
            </a:endParaRPr>
          </a:p>
          <a:p>
            <a:pPr lvl="0" algn="just" defTabSz="352043">
              <a:lnSpc>
                <a:spcPct val="200000"/>
              </a:lnSpc>
              <a:defRPr sz="1800"/>
            </a:pPr>
            <a:r>
              <a:rPr sz="2233">
                <a:uFill>
                  <a:solidFill/>
                </a:uFill>
                <a:latin typeface="Courier"/>
                <a:ea typeface="Courier"/>
                <a:cs typeface="Courier"/>
                <a:sym typeface="Courier"/>
              </a:rPr>
              <a:t>“Le pene non possono consistere in trattamenti contrari al senso di umanità e devono tendere alla rieducazione del condannato.”  </a:t>
            </a:r>
            <a:endParaRPr sz="2233">
              <a:uFill>
                <a:solidFill/>
              </a:uFill>
              <a:latin typeface="Courier"/>
              <a:ea typeface="Courier"/>
              <a:cs typeface="Courier"/>
              <a:sym typeface="Courier"/>
            </a:endParaRPr>
          </a:p>
        </p:txBody>
      </p:sp>
    </p:spTree>
  </p:cSld>
  <p:clrMapOvr>
    <a:masterClrMapping/>
  </p:clrMapOvr>
  <p:transition spd="med" advClick="1"/>
</p:sld>
</file>

<file path=ppt/slides/slide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5" name="Shape 35"/>
          <p:cNvSpPr/>
          <p:nvPr>
            <p:ph type="title"/>
          </p:nvPr>
        </p:nvSpPr>
        <p:spPr>
          <a:xfrm>
            <a:off x="1270000" y="3387377"/>
            <a:ext cx="10464800" cy="1203673"/>
          </a:xfrm>
          <a:prstGeom prst="rect">
            <a:avLst/>
          </a:prstGeom>
        </p:spPr>
        <p:txBody>
          <a:bodyPr/>
          <a:lstStyle>
            <a:lvl1pPr defTabSz="448055">
              <a:lnSpc>
                <a:spcPct val="200000"/>
              </a:lnSpc>
              <a:defRPr sz="2450">
                <a:uFill>
                  <a:solidFill/>
                </a:uFill>
                <a:latin typeface="Courier"/>
                <a:ea typeface="Courier"/>
                <a:cs typeface="Courier"/>
                <a:sym typeface="Courier"/>
              </a:defRPr>
            </a:lvl1pPr>
          </a:lstStyle>
          <a:p>
            <a:pPr lvl="0">
              <a:defRPr sz="1800">
                <a:uFillTx/>
              </a:defRPr>
            </a:pPr>
            <a:r>
              <a:rPr sz="2450">
                <a:uFill>
                  <a:solidFill/>
                </a:uFill>
              </a:rPr>
              <a:t>Due postulati di fondamentale importanza</a:t>
            </a:r>
            <a:endParaRPr sz="2450">
              <a:uFill>
                <a:solidFill/>
              </a:uFill>
            </a:endParaRPr>
          </a:p>
        </p:txBody>
      </p:sp>
      <p:pic>
        <p:nvPicPr>
          <p:cNvPr id="36" name="364x244_12.png"/>
          <p:cNvPicPr/>
          <p:nvPr/>
        </p:nvPicPr>
        <p:blipFill>
          <a:blip r:embed="rId2">
            <a:extLst/>
          </a:blip>
          <a:stretch>
            <a:fillRect/>
          </a:stretch>
        </p:blipFill>
        <p:spPr>
          <a:xfrm>
            <a:off x="4323661" y="491728"/>
            <a:ext cx="3721784" cy="2464148"/>
          </a:xfrm>
          <a:prstGeom prst="rect">
            <a:avLst/>
          </a:prstGeom>
          <a:ln w="12700">
            <a:miter lim="400000"/>
          </a:ln>
        </p:spPr>
      </p:pic>
      <p:sp>
        <p:nvSpPr>
          <p:cNvPr id="37" name="Shape 37"/>
          <p:cNvSpPr/>
          <p:nvPr/>
        </p:nvSpPr>
        <p:spPr>
          <a:xfrm>
            <a:off x="381000" y="4851399"/>
            <a:ext cx="6020762" cy="12446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just" defTabSz="457200">
              <a:lnSpc>
                <a:spcPct val="200000"/>
              </a:lnSpc>
              <a:defRPr sz="2500" u="sng">
                <a:uFill>
                  <a:solidFill/>
                </a:uFill>
                <a:latin typeface="Courier"/>
                <a:ea typeface="Courier"/>
                <a:cs typeface="Courier"/>
                <a:sym typeface="Courier"/>
              </a:defRPr>
            </a:lvl1pPr>
          </a:lstStyle>
          <a:p>
            <a:pPr lvl="0">
              <a:defRPr sz="1800" u="none">
                <a:uFillTx/>
              </a:defRPr>
            </a:pPr>
            <a:r>
              <a:rPr sz="2500" u="sng">
                <a:uFill>
                  <a:solidFill/>
                </a:uFill>
              </a:rPr>
              <a:t>interesse superiore del minore</a:t>
            </a:r>
            <a:endParaRPr sz="2500" u="sng">
              <a:uFill>
                <a:solidFill/>
              </a:uFill>
            </a:endParaRPr>
          </a:p>
        </p:txBody>
      </p:sp>
      <p:sp>
        <p:nvSpPr>
          <p:cNvPr id="38" name="Shape 38"/>
          <p:cNvSpPr/>
          <p:nvPr/>
        </p:nvSpPr>
        <p:spPr>
          <a:xfrm>
            <a:off x="7277100" y="5022552"/>
            <a:ext cx="4877576" cy="4826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just" defTabSz="457200">
              <a:lnSpc>
                <a:spcPct val="200000"/>
              </a:lnSpc>
              <a:defRPr sz="2500" u="sng">
                <a:uFill>
                  <a:solidFill/>
                </a:uFill>
                <a:latin typeface="Courier"/>
                <a:ea typeface="Courier"/>
                <a:cs typeface="Courier"/>
                <a:sym typeface="Courier"/>
              </a:defRPr>
            </a:lvl1pPr>
          </a:lstStyle>
          <a:p>
            <a:pPr lvl="0">
              <a:defRPr sz="1800" u="none">
                <a:uFillTx/>
              </a:defRPr>
            </a:pPr>
            <a:r>
              <a:rPr sz="2500" u="sng">
                <a:uFill>
                  <a:solidFill/>
                </a:uFill>
              </a:rPr>
              <a:t>capacità di discernimento</a:t>
            </a:r>
          </a:p>
        </p:txBody>
      </p:sp>
      <p:sp>
        <p:nvSpPr>
          <p:cNvPr id="39" name="Shape 39"/>
          <p:cNvSpPr/>
          <p:nvPr/>
        </p:nvSpPr>
        <p:spPr>
          <a:xfrm>
            <a:off x="6515496" y="3954439"/>
            <a:ext cx="1123951" cy="745080"/>
          </a:xfrm>
          <a:prstGeom prst="line">
            <a:avLst/>
          </a:prstGeom>
          <a:ln w="25400">
            <a:solidFill/>
            <a:miter lim="400000"/>
            <a:tailEnd type="triangle"/>
          </a:ln>
        </p:spPr>
        <p:txBody>
          <a:bodyPr lIns="50800" tIns="50800" rIns="50800" bIns="50800" anchor="ctr"/>
          <a:lstStyle/>
          <a:p>
            <a:pPr lvl="0">
              <a:defRPr sz="2400"/>
            </a:pPr>
          </a:p>
        </p:txBody>
      </p:sp>
      <p:sp>
        <p:nvSpPr>
          <p:cNvPr id="40" name="Shape 40"/>
          <p:cNvSpPr/>
          <p:nvPr/>
        </p:nvSpPr>
        <p:spPr>
          <a:xfrm flipH="1">
            <a:off x="5346699" y="3978942"/>
            <a:ext cx="1143745" cy="909985"/>
          </a:xfrm>
          <a:prstGeom prst="line">
            <a:avLst/>
          </a:prstGeom>
          <a:ln w="25400">
            <a:solidFill/>
            <a:miter lim="400000"/>
            <a:tailEnd type="triangle"/>
          </a:ln>
        </p:spPr>
        <p:txBody>
          <a:bodyPr lIns="50800" tIns="50800" rIns="50800" bIns="50800" anchor="ctr"/>
          <a:lstStyle/>
          <a:p>
            <a:pPr lvl="0">
              <a:defRPr sz="2400"/>
            </a:pPr>
          </a:p>
        </p:txBody>
      </p:sp>
    </p:spTree>
  </p:cSld>
  <p:clrMapOvr>
    <a:masterClrMapping/>
  </p:clrMapOvr>
  <p:transition spd="med" advClick="1"/>
</p:sld>
</file>

<file path=ppt/slides/slide2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03" name="Shape 103"/>
          <p:cNvSpPr/>
          <p:nvPr>
            <p:ph type="title"/>
          </p:nvPr>
        </p:nvSpPr>
        <p:spPr>
          <a:xfrm>
            <a:off x="767472" y="2843147"/>
            <a:ext cx="11099801" cy="896952"/>
          </a:xfrm>
          <a:prstGeom prst="rect">
            <a:avLst/>
          </a:prstGeom>
        </p:spPr>
        <p:txBody>
          <a:bodyPr/>
          <a:lstStyle>
            <a:lvl1pPr defTabSz="397256">
              <a:defRPr sz="4080">
                <a:latin typeface="Courier"/>
                <a:ea typeface="Courier"/>
                <a:cs typeface="Courier"/>
                <a:sym typeface="Courier"/>
              </a:defRPr>
            </a:lvl1pPr>
          </a:lstStyle>
          <a:p>
            <a:pPr lvl="0">
              <a:defRPr sz="1800"/>
            </a:pPr>
            <a:r>
              <a:rPr sz="4080"/>
              <a:t>D.P.R. 22 settembre 1988 numero 448 </a:t>
            </a:r>
          </a:p>
        </p:txBody>
      </p:sp>
      <p:pic>
        <p:nvPicPr>
          <p:cNvPr id="104" name="images-3.jpg"/>
          <p:cNvPicPr/>
          <p:nvPr/>
        </p:nvPicPr>
        <p:blipFill>
          <a:blip r:embed="rId2">
            <a:extLst/>
          </a:blip>
          <a:stretch>
            <a:fillRect/>
          </a:stretch>
        </p:blipFill>
        <p:spPr>
          <a:xfrm>
            <a:off x="175270" y="488950"/>
            <a:ext cx="3937001" cy="2070100"/>
          </a:xfrm>
          <a:prstGeom prst="rect">
            <a:avLst/>
          </a:prstGeom>
          <a:ln w="12700">
            <a:miter lim="400000"/>
          </a:ln>
        </p:spPr>
      </p:pic>
      <p:sp>
        <p:nvSpPr>
          <p:cNvPr id="105" name="Shape 105"/>
          <p:cNvSpPr/>
          <p:nvPr/>
        </p:nvSpPr>
        <p:spPr>
          <a:xfrm flipH="1">
            <a:off x="2623169" y="3727604"/>
            <a:ext cx="4195802" cy="1313213"/>
          </a:xfrm>
          <a:prstGeom prst="line">
            <a:avLst/>
          </a:prstGeom>
          <a:ln w="25400">
            <a:solidFill/>
            <a:miter lim="400000"/>
            <a:tailEnd type="triangle"/>
          </a:ln>
        </p:spPr>
        <p:txBody>
          <a:bodyPr lIns="50800" tIns="50800" rIns="50800" bIns="50800" anchor="ctr"/>
          <a:lstStyle/>
          <a:p>
            <a:pPr lvl="0">
              <a:defRPr sz="2400"/>
            </a:pPr>
          </a:p>
        </p:txBody>
      </p:sp>
      <p:sp>
        <p:nvSpPr>
          <p:cNvPr id="106" name="Shape 106"/>
          <p:cNvSpPr/>
          <p:nvPr/>
        </p:nvSpPr>
        <p:spPr>
          <a:xfrm>
            <a:off x="140350" y="5112406"/>
            <a:ext cx="4412681" cy="9906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lvl="0" algn="just" defTabSz="457200">
              <a:lnSpc>
                <a:spcPct val="200000"/>
              </a:lnSpc>
              <a:tabLst>
                <a:tab pos="546100" algn="l"/>
              </a:tabLst>
              <a:defRPr sz="1800"/>
            </a:pPr>
            <a:r>
              <a:rPr sz="1200">
                <a:uFill>
                  <a:solidFill/>
                </a:uFill>
                <a:latin typeface="Courier"/>
                <a:ea typeface="Courier"/>
                <a:cs typeface="Courier"/>
                <a:sym typeface="Courier"/>
              </a:rPr>
              <a:t>attivazione di appositi meccanismi processuali</a:t>
            </a:r>
            <a:endParaRPr sz="1200">
              <a:uFill>
                <a:solidFill/>
              </a:uFill>
              <a:latin typeface="Courier"/>
              <a:ea typeface="Courier"/>
              <a:cs typeface="Courier"/>
              <a:sym typeface="Courier"/>
            </a:endParaRPr>
          </a:p>
          <a:p>
            <a:pPr lvl="0" algn="just" defTabSz="457200">
              <a:lnSpc>
                <a:spcPct val="200000"/>
              </a:lnSpc>
              <a:tabLst>
                <a:tab pos="546100" algn="l"/>
              </a:tabLst>
              <a:defRPr sz="1800"/>
            </a:pPr>
            <a:r>
              <a:rPr sz="1200">
                <a:uFill>
                  <a:solidFill/>
                </a:uFill>
                <a:latin typeface="Courier"/>
                <a:ea typeface="Courier"/>
                <a:cs typeface="Courier"/>
                <a:sym typeface="Courier"/>
              </a:rPr>
              <a:t>per risolvere la vicenda giudiziaria</a:t>
            </a:r>
            <a:endParaRPr sz="1200">
              <a:uFill>
                <a:solidFill/>
              </a:uFill>
              <a:latin typeface="Courier"/>
              <a:ea typeface="Courier"/>
              <a:cs typeface="Courier"/>
              <a:sym typeface="Courier"/>
            </a:endParaRPr>
          </a:p>
          <a:p>
            <a:pPr lvl="0" algn="just" defTabSz="457200">
              <a:lnSpc>
                <a:spcPct val="200000"/>
              </a:lnSpc>
              <a:tabLst>
                <a:tab pos="546100" algn="l"/>
              </a:tabLst>
              <a:defRPr sz="1800"/>
            </a:pPr>
            <a:r>
              <a:rPr sz="1200">
                <a:uFill>
                  <a:solidFill/>
                </a:uFill>
                <a:latin typeface="Courier"/>
                <a:ea typeface="Courier"/>
                <a:cs typeface="Courier"/>
                <a:sym typeface="Courier"/>
              </a:rPr>
              <a:t>fuori dalla sede penale</a:t>
            </a:r>
          </a:p>
        </p:txBody>
      </p:sp>
      <p:sp>
        <p:nvSpPr>
          <p:cNvPr id="107" name="Shape 107"/>
          <p:cNvSpPr/>
          <p:nvPr/>
        </p:nvSpPr>
        <p:spPr>
          <a:xfrm>
            <a:off x="6800694" y="3709310"/>
            <a:ext cx="544708" cy="3286548"/>
          </a:xfrm>
          <a:prstGeom prst="line">
            <a:avLst/>
          </a:prstGeom>
          <a:ln w="25400">
            <a:solidFill/>
            <a:miter lim="400000"/>
            <a:tailEnd type="triangle"/>
          </a:ln>
        </p:spPr>
        <p:txBody>
          <a:bodyPr lIns="50800" tIns="50800" rIns="50800" bIns="50800" anchor="ctr"/>
          <a:lstStyle/>
          <a:p>
            <a:pPr lvl="0">
              <a:defRPr sz="2400"/>
            </a:pPr>
          </a:p>
        </p:txBody>
      </p:sp>
      <p:sp>
        <p:nvSpPr>
          <p:cNvPr id="108" name="Shape 108"/>
          <p:cNvSpPr/>
          <p:nvPr/>
        </p:nvSpPr>
        <p:spPr>
          <a:xfrm flipH="1">
            <a:off x="4535044" y="3725157"/>
            <a:ext cx="2260696" cy="2992744"/>
          </a:xfrm>
          <a:prstGeom prst="line">
            <a:avLst/>
          </a:prstGeom>
          <a:ln w="25400">
            <a:solidFill/>
            <a:miter lim="400000"/>
            <a:tailEnd type="triangle"/>
          </a:ln>
        </p:spPr>
        <p:txBody>
          <a:bodyPr lIns="50800" tIns="50800" rIns="50800" bIns="50800" anchor="ctr"/>
          <a:lstStyle/>
          <a:p>
            <a:pPr lvl="0">
              <a:defRPr sz="2400"/>
            </a:pPr>
          </a:p>
        </p:txBody>
      </p:sp>
      <p:sp>
        <p:nvSpPr>
          <p:cNvPr id="109" name="Shape 109"/>
          <p:cNvSpPr/>
          <p:nvPr/>
        </p:nvSpPr>
        <p:spPr>
          <a:xfrm>
            <a:off x="6775523" y="3747536"/>
            <a:ext cx="2253764" cy="973009"/>
          </a:xfrm>
          <a:prstGeom prst="line">
            <a:avLst/>
          </a:prstGeom>
          <a:ln w="25400">
            <a:solidFill/>
            <a:miter lim="400000"/>
            <a:tailEnd type="triangle"/>
          </a:ln>
        </p:spPr>
        <p:txBody>
          <a:bodyPr lIns="50800" tIns="50800" rIns="50800" bIns="50800" anchor="ctr"/>
          <a:lstStyle/>
          <a:p>
            <a:pPr lvl="0">
              <a:defRPr sz="2400"/>
            </a:pPr>
          </a:p>
        </p:txBody>
      </p:sp>
      <p:sp>
        <p:nvSpPr>
          <p:cNvPr id="110" name="Shape 110"/>
          <p:cNvSpPr/>
          <p:nvPr/>
        </p:nvSpPr>
        <p:spPr>
          <a:xfrm>
            <a:off x="726894" y="7341426"/>
            <a:ext cx="5052864" cy="9906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lvl="0" algn="just" defTabSz="457200">
              <a:lnSpc>
                <a:spcPct val="200000"/>
              </a:lnSpc>
              <a:tabLst>
                <a:tab pos="546100" algn="l"/>
              </a:tabLst>
              <a:defRPr sz="1800"/>
            </a:pPr>
            <a:r>
              <a:rPr sz="1200">
                <a:uFill>
                  <a:solidFill/>
                </a:uFill>
                <a:latin typeface="Courier"/>
                <a:ea typeface="Courier"/>
                <a:cs typeface="Courier"/>
                <a:sym typeface="Courier"/>
              </a:rPr>
              <a:t>valorizzazione del ruolo dei servizi sociali chiamati</a:t>
            </a:r>
            <a:endParaRPr sz="1200">
              <a:uFill>
                <a:solidFill/>
              </a:uFill>
              <a:latin typeface="Courier"/>
              <a:ea typeface="Courier"/>
              <a:cs typeface="Courier"/>
              <a:sym typeface="Courier"/>
            </a:endParaRPr>
          </a:p>
          <a:p>
            <a:pPr lvl="0" algn="just" defTabSz="457200">
              <a:lnSpc>
                <a:spcPct val="200000"/>
              </a:lnSpc>
              <a:tabLst>
                <a:tab pos="546100" algn="l"/>
              </a:tabLst>
              <a:defRPr sz="1800"/>
            </a:pPr>
            <a:r>
              <a:rPr sz="1200">
                <a:uFill>
                  <a:solidFill/>
                </a:uFill>
                <a:latin typeface="Courier"/>
                <a:ea typeface="Courier"/>
                <a:cs typeface="Courier"/>
                <a:sym typeface="Courier"/>
              </a:rPr>
              <a:t>a svolgere attività di guida</a:t>
            </a:r>
            <a:endParaRPr sz="1200">
              <a:uFill>
                <a:solidFill/>
              </a:uFill>
              <a:latin typeface="Courier"/>
              <a:ea typeface="Courier"/>
              <a:cs typeface="Courier"/>
              <a:sym typeface="Courier"/>
            </a:endParaRPr>
          </a:p>
          <a:p>
            <a:pPr lvl="0" algn="just" defTabSz="457200">
              <a:lnSpc>
                <a:spcPct val="200000"/>
              </a:lnSpc>
              <a:tabLst>
                <a:tab pos="546100" algn="l"/>
              </a:tabLst>
              <a:defRPr sz="1800"/>
            </a:pPr>
            <a:r>
              <a:rPr sz="1200">
                <a:uFill>
                  <a:solidFill/>
                </a:uFill>
                <a:latin typeface="Courier"/>
                <a:ea typeface="Courier"/>
                <a:cs typeface="Courier"/>
                <a:sym typeface="Courier"/>
              </a:rPr>
              <a:t>e sostegno durante tutto l’iter processuale</a:t>
            </a:r>
          </a:p>
        </p:txBody>
      </p:sp>
      <p:sp>
        <p:nvSpPr>
          <p:cNvPr id="111" name="Shape 111"/>
          <p:cNvSpPr/>
          <p:nvPr/>
        </p:nvSpPr>
        <p:spPr>
          <a:xfrm>
            <a:off x="6893724" y="7341426"/>
            <a:ext cx="4687046" cy="9906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lvl="0" algn="just" defTabSz="457200">
              <a:lnSpc>
                <a:spcPct val="200000"/>
              </a:lnSpc>
              <a:tabLst>
                <a:tab pos="546100" algn="l"/>
              </a:tabLst>
              <a:defRPr sz="1800"/>
            </a:pPr>
            <a:r>
              <a:rPr sz="1200">
                <a:uFill>
                  <a:solidFill/>
                </a:uFill>
                <a:latin typeface="Courier"/>
                <a:ea typeface="Courier"/>
                <a:cs typeface="Courier"/>
                <a:sym typeface="Courier"/>
              </a:rPr>
              <a:t>c</a:t>
            </a:r>
            <a:r>
              <a:rPr sz="1200">
                <a:uFill>
                  <a:solidFill/>
                </a:uFill>
                <a:latin typeface="Courier"/>
                <a:ea typeface="Courier"/>
                <a:cs typeface="Courier"/>
                <a:sym typeface="Courier"/>
              </a:rPr>
              <a:t>elerità e semplificazione del rito</a:t>
            </a:r>
            <a:endParaRPr sz="1200">
              <a:uFill>
                <a:solidFill/>
              </a:uFill>
              <a:latin typeface="Courier"/>
              <a:ea typeface="Courier"/>
              <a:cs typeface="Courier"/>
              <a:sym typeface="Courier"/>
            </a:endParaRPr>
          </a:p>
          <a:p>
            <a:pPr lvl="0" algn="just" defTabSz="457200">
              <a:lnSpc>
                <a:spcPct val="200000"/>
              </a:lnSpc>
              <a:tabLst>
                <a:tab pos="546100" algn="l"/>
              </a:tabLst>
              <a:defRPr sz="1800"/>
            </a:pPr>
            <a:r>
              <a:rPr sz="1200">
                <a:uFill>
                  <a:solidFill/>
                </a:uFill>
                <a:latin typeface="Courier"/>
                <a:ea typeface="Courier"/>
                <a:cs typeface="Courier"/>
                <a:sym typeface="Courier"/>
              </a:rPr>
              <a:t>in modo da consentire il collegamento concettuale</a:t>
            </a:r>
            <a:endParaRPr sz="1200">
              <a:uFill>
                <a:solidFill/>
              </a:uFill>
              <a:latin typeface="Courier"/>
              <a:ea typeface="Courier"/>
              <a:cs typeface="Courier"/>
              <a:sym typeface="Courier"/>
            </a:endParaRPr>
          </a:p>
          <a:p>
            <a:pPr lvl="0" algn="just" defTabSz="457200">
              <a:lnSpc>
                <a:spcPct val="200000"/>
              </a:lnSpc>
              <a:tabLst>
                <a:tab pos="546100" algn="l"/>
              </a:tabLst>
              <a:defRPr sz="1800"/>
            </a:pPr>
            <a:r>
              <a:rPr sz="1200">
                <a:uFill>
                  <a:solidFill/>
                </a:uFill>
                <a:latin typeface="Courier"/>
                <a:ea typeface="Courier"/>
                <a:cs typeface="Courier"/>
                <a:sym typeface="Courier"/>
              </a:rPr>
              <a:t>e psicologico tra condotta e decisione giudiziaria</a:t>
            </a:r>
          </a:p>
        </p:txBody>
      </p:sp>
      <p:sp>
        <p:nvSpPr>
          <p:cNvPr id="112" name="Shape 112"/>
          <p:cNvSpPr/>
          <p:nvPr/>
        </p:nvSpPr>
        <p:spPr>
          <a:xfrm>
            <a:off x="8712648" y="4934606"/>
            <a:ext cx="3406676" cy="1346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lvl="0" algn="just" defTabSz="457200">
              <a:lnSpc>
                <a:spcPct val="200000"/>
              </a:lnSpc>
              <a:tabLst>
                <a:tab pos="546100" algn="l"/>
              </a:tabLst>
              <a:defRPr sz="1800"/>
            </a:pPr>
            <a:r>
              <a:rPr sz="1200">
                <a:uFill>
                  <a:solidFill/>
                </a:uFill>
                <a:latin typeface="Courier"/>
                <a:ea typeface="Courier"/>
                <a:cs typeface="Courier"/>
                <a:sym typeface="Courier"/>
              </a:rPr>
              <a:t>p</a:t>
            </a:r>
            <a:r>
              <a:rPr sz="1200">
                <a:uFill>
                  <a:solidFill/>
                </a:uFill>
                <a:latin typeface="Courier"/>
                <a:ea typeface="Courier"/>
                <a:cs typeface="Courier"/>
                <a:sym typeface="Courier"/>
              </a:rPr>
              <a:t>revisione della custodia cautelare</a:t>
            </a:r>
            <a:endParaRPr sz="1200">
              <a:uFill>
                <a:solidFill/>
              </a:uFill>
              <a:latin typeface="Courier"/>
              <a:ea typeface="Courier"/>
              <a:cs typeface="Courier"/>
              <a:sym typeface="Courier"/>
            </a:endParaRPr>
          </a:p>
          <a:p>
            <a:pPr lvl="0" algn="just" defTabSz="457200">
              <a:lnSpc>
                <a:spcPct val="200000"/>
              </a:lnSpc>
              <a:tabLst>
                <a:tab pos="546100" algn="l"/>
              </a:tabLst>
              <a:defRPr sz="1800"/>
            </a:pPr>
            <a:r>
              <a:rPr sz="1200">
                <a:uFill>
                  <a:solidFill/>
                </a:uFill>
                <a:latin typeface="Courier"/>
                <a:ea typeface="Courier"/>
                <a:cs typeface="Courier"/>
                <a:sym typeface="Courier"/>
              </a:rPr>
              <a:t>in carcere e della detenzione come </a:t>
            </a:r>
            <a:endParaRPr sz="1200">
              <a:uFill>
                <a:solidFill/>
              </a:uFill>
              <a:latin typeface="Courier"/>
              <a:ea typeface="Courier"/>
              <a:cs typeface="Courier"/>
              <a:sym typeface="Courier"/>
            </a:endParaRPr>
          </a:p>
          <a:p>
            <a:pPr lvl="0" algn="just" defTabSz="457200">
              <a:lnSpc>
                <a:spcPct val="200000"/>
              </a:lnSpc>
              <a:tabLst>
                <a:tab pos="546100" algn="l"/>
              </a:tabLst>
              <a:defRPr sz="1800"/>
            </a:pPr>
            <a:r>
              <a:rPr sz="1200">
                <a:uFill>
                  <a:solidFill/>
                </a:uFill>
                <a:latin typeface="Courier"/>
                <a:ea typeface="Courier"/>
                <a:cs typeface="Courier"/>
                <a:sym typeface="Courier"/>
              </a:rPr>
              <a:t>ipotesi del tutto eccezionali. </a:t>
            </a:r>
            <a:endParaRPr sz="1200">
              <a:uFill>
                <a:solidFill/>
              </a:uFill>
              <a:latin typeface="Courier"/>
              <a:ea typeface="Courier"/>
              <a:cs typeface="Courier"/>
              <a:sym typeface="Courier"/>
            </a:endParaRPr>
          </a:p>
        </p:txBody>
      </p:sp>
    </p:spTree>
  </p:cSld>
  <p:clrMapOvr>
    <a:masterClrMapping/>
  </p:clrMapOvr>
  <p:transition spd="med" advClick="1"/>
</p:sld>
</file>

<file path=ppt/slides/slide2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14" name="Shape 114"/>
          <p:cNvSpPr/>
          <p:nvPr/>
        </p:nvSpPr>
        <p:spPr>
          <a:xfrm>
            <a:off x="6589751" y="2692709"/>
            <a:ext cx="6211293" cy="4826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just" defTabSz="457200">
              <a:lnSpc>
                <a:spcPct val="200000"/>
              </a:lnSpc>
              <a:defRPr b="1" sz="2500" u="sng">
                <a:uFill>
                  <a:solidFill/>
                </a:uFill>
                <a:latin typeface="Courier"/>
                <a:ea typeface="Courier"/>
                <a:cs typeface="Courier"/>
                <a:sym typeface="Courier"/>
              </a:defRPr>
            </a:lvl1pPr>
          </a:lstStyle>
          <a:p>
            <a:pPr lvl="0">
              <a:defRPr b="0" sz="1800" u="none">
                <a:uFillTx/>
              </a:defRPr>
            </a:pPr>
            <a:r>
              <a:rPr b="1" sz="2500" u="sng">
                <a:uFill>
                  <a:solidFill/>
                </a:uFill>
              </a:rPr>
              <a:t>esigenze educative del minorenne</a:t>
            </a:r>
          </a:p>
        </p:txBody>
      </p:sp>
      <p:sp>
        <p:nvSpPr>
          <p:cNvPr id="115" name="Shape 115"/>
          <p:cNvSpPr/>
          <p:nvPr/>
        </p:nvSpPr>
        <p:spPr>
          <a:xfrm>
            <a:off x="4025796" y="6852940"/>
            <a:ext cx="8878728" cy="12446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just" defTabSz="457200">
              <a:lnSpc>
                <a:spcPct val="200000"/>
              </a:lnSpc>
              <a:defRPr b="1" sz="2500" u="sng">
                <a:uFill>
                  <a:solidFill/>
                </a:uFill>
                <a:latin typeface="Courier"/>
                <a:ea typeface="Courier"/>
                <a:cs typeface="Courier"/>
                <a:sym typeface="Courier"/>
              </a:defRPr>
            </a:lvl1pPr>
          </a:lstStyle>
          <a:p>
            <a:pPr lvl="0">
              <a:defRPr b="0" sz="1800" u="none">
                <a:uFillTx/>
              </a:defRPr>
            </a:pPr>
            <a:r>
              <a:rPr b="1" sz="2500" u="sng">
                <a:uFill>
                  <a:solidFill/>
                </a:uFill>
              </a:rPr>
              <a:t>ampliamento della discrezionalità del giudice</a:t>
            </a:r>
            <a:endParaRPr b="1" sz="2500" u="sng">
              <a:uFill>
                <a:solidFill/>
              </a:uFill>
            </a:endParaRPr>
          </a:p>
        </p:txBody>
      </p:sp>
      <p:sp>
        <p:nvSpPr>
          <p:cNvPr id="116" name="Shape 116"/>
          <p:cNvSpPr/>
          <p:nvPr/>
        </p:nvSpPr>
        <p:spPr>
          <a:xfrm flipV="1">
            <a:off x="3277013" y="3002527"/>
            <a:ext cx="2942322" cy="1372675"/>
          </a:xfrm>
          <a:prstGeom prst="line">
            <a:avLst/>
          </a:prstGeom>
          <a:ln w="25400">
            <a:solidFill/>
            <a:miter lim="400000"/>
            <a:tailEnd type="triangle"/>
          </a:ln>
        </p:spPr>
        <p:txBody>
          <a:bodyPr lIns="50800" tIns="50800" rIns="50800" bIns="50800" anchor="ctr"/>
          <a:lstStyle/>
          <a:p>
            <a:pPr lvl="0">
              <a:defRPr sz="2400"/>
            </a:pPr>
          </a:p>
        </p:txBody>
      </p:sp>
      <p:sp>
        <p:nvSpPr>
          <p:cNvPr id="117" name="Shape 117"/>
          <p:cNvSpPr/>
          <p:nvPr/>
        </p:nvSpPr>
        <p:spPr>
          <a:xfrm>
            <a:off x="3210931" y="5533069"/>
            <a:ext cx="2836336" cy="1177342"/>
          </a:xfrm>
          <a:prstGeom prst="line">
            <a:avLst/>
          </a:prstGeom>
          <a:ln w="25400">
            <a:solidFill/>
            <a:miter lim="400000"/>
            <a:tailEnd type="triangle"/>
          </a:ln>
        </p:spPr>
        <p:txBody>
          <a:bodyPr lIns="50800" tIns="50800" rIns="50800" bIns="50800" anchor="ctr"/>
          <a:lstStyle/>
          <a:p>
            <a:pPr lvl="0">
              <a:defRPr sz="2400"/>
            </a:pPr>
          </a:p>
        </p:txBody>
      </p:sp>
      <p:pic>
        <p:nvPicPr>
          <p:cNvPr id="118" name="images-2.png"/>
          <p:cNvPicPr/>
          <p:nvPr/>
        </p:nvPicPr>
        <p:blipFill>
          <a:blip r:embed="rId2">
            <a:extLst/>
          </a:blip>
          <a:stretch>
            <a:fillRect/>
          </a:stretch>
        </p:blipFill>
        <p:spPr>
          <a:xfrm>
            <a:off x="611200" y="2851356"/>
            <a:ext cx="2400301" cy="3378201"/>
          </a:xfrm>
          <a:prstGeom prst="rect">
            <a:avLst/>
          </a:prstGeom>
          <a:ln w="12700">
            <a:miter lim="400000"/>
          </a:ln>
        </p:spPr>
      </p:pic>
    </p:spTree>
  </p:cSld>
  <p:clrMapOvr>
    <a:masterClrMapping/>
  </p:clrMapOvr>
  <p:transition spd="med" advClick="1"/>
</p:sld>
</file>

<file path=ppt/slides/slide2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120" name="Unknown-2.png"/>
          <p:cNvPicPr/>
          <p:nvPr/>
        </p:nvPicPr>
        <p:blipFill>
          <a:blip r:embed="rId2">
            <a:extLst/>
          </a:blip>
          <a:stretch>
            <a:fillRect/>
          </a:stretch>
        </p:blipFill>
        <p:spPr>
          <a:xfrm>
            <a:off x="496406" y="2729688"/>
            <a:ext cx="3583715" cy="3337623"/>
          </a:xfrm>
          <a:prstGeom prst="rect">
            <a:avLst/>
          </a:prstGeom>
          <a:ln w="12700">
            <a:miter lim="400000"/>
          </a:ln>
        </p:spPr>
      </p:pic>
      <p:sp>
        <p:nvSpPr>
          <p:cNvPr id="121" name="Shape 121"/>
          <p:cNvSpPr/>
          <p:nvPr/>
        </p:nvSpPr>
        <p:spPr>
          <a:xfrm>
            <a:off x="6228869" y="2296221"/>
            <a:ext cx="4115452" cy="4826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500">
                <a:latin typeface="Courier"/>
                <a:ea typeface="Courier"/>
                <a:cs typeface="Courier"/>
                <a:sym typeface="Courier"/>
              </a:defRPr>
            </a:lvl1pPr>
          </a:lstStyle>
          <a:p>
            <a:pPr lvl="0">
              <a:defRPr sz="1800"/>
            </a:pPr>
            <a:r>
              <a:rPr sz="2500"/>
              <a:t>dialoga con il minore</a:t>
            </a:r>
          </a:p>
        </p:txBody>
      </p:sp>
      <p:sp>
        <p:nvSpPr>
          <p:cNvPr id="122" name="Shape 122"/>
          <p:cNvSpPr/>
          <p:nvPr/>
        </p:nvSpPr>
        <p:spPr>
          <a:xfrm>
            <a:off x="4037762" y="6852630"/>
            <a:ext cx="8497666" cy="4826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lvl="0" algn="just" defTabSz="457200">
              <a:lnSpc>
                <a:spcPct val="200000"/>
              </a:lnSpc>
              <a:defRPr sz="1800"/>
            </a:pPr>
            <a:r>
              <a:rPr sz="2500">
                <a:uFill>
                  <a:solidFill/>
                </a:uFill>
                <a:latin typeface="Courier"/>
                <a:ea typeface="Courier"/>
                <a:cs typeface="Courier"/>
                <a:sym typeface="Courier"/>
              </a:rPr>
              <a:t>“</a:t>
            </a:r>
            <a:r>
              <a:rPr b="1" sz="2500" u="sng">
                <a:uFill>
                  <a:solidFill/>
                </a:uFill>
                <a:latin typeface="Courier"/>
                <a:ea typeface="Courier"/>
                <a:cs typeface="Courier"/>
                <a:sym typeface="Courier"/>
              </a:rPr>
              <a:t>inventa</a:t>
            </a:r>
            <a:r>
              <a:rPr sz="2500">
                <a:uFill>
                  <a:solidFill/>
                </a:uFill>
                <a:latin typeface="Courier"/>
                <a:ea typeface="Courier"/>
                <a:cs typeface="Courier"/>
                <a:sym typeface="Courier"/>
              </a:rPr>
              <a:t>” provvedimenti “tagliati su misura”</a:t>
            </a:r>
          </a:p>
        </p:txBody>
      </p:sp>
      <p:sp>
        <p:nvSpPr>
          <p:cNvPr id="123" name="Shape 123"/>
          <p:cNvSpPr/>
          <p:nvPr/>
        </p:nvSpPr>
        <p:spPr>
          <a:xfrm flipV="1">
            <a:off x="4069988" y="3059357"/>
            <a:ext cx="1982647" cy="998655"/>
          </a:xfrm>
          <a:prstGeom prst="line">
            <a:avLst/>
          </a:prstGeom>
          <a:ln w="25400">
            <a:solidFill/>
            <a:miter lim="400000"/>
            <a:tailEnd type="triangle"/>
          </a:ln>
        </p:spPr>
        <p:txBody>
          <a:bodyPr lIns="50800" tIns="50800" rIns="50800" bIns="50800" anchor="ctr"/>
          <a:lstStyle/>
          <a:p>
            <a:pPr lvl="0">
              <a:defRPr sz="2400"/>
            </a:pPr>
          </a:p>
        </p:txBody>
      </p:sp>
      <p:sp>
        <p:nvSpPr>
          <p:cNvPr id="124" name="Shape 124"/>
          <p:cNvSpPr/>
          <p:nvPr/>
        </p:nvSpPr>
        <p:spPr>
          <a:xfrm>
            <a:off x="4210205" y="4604150"/>
            <a:ext cx="2106548" cy="1850175"/>
          </a:xfrm>
          <a:prstGeom prst="line">
            <a:avLst/>
          </a:prstGeom>
          <a:ln w="25400">
            <a:solidFill/>
            <a:miter lim="400000"/>
            <a:tailEnd type="triangle"/>
          </a:ln>
        </p:spPr>
        <p:txBody>
          <a:bodyPr lIns="50800" tIns="50800" rIns="50800" bIns="50800" anchor="ctr"/>
          <a:lstStyle/>
          <a:p>
            <a:pPr lvl="0">
              <a:defRPr sz="2400"/>
            </a:pPr>
          </a:p>
        </p:txBody>
      </p:sp>
    </p:spTree>
  </p:cSld>
  <p:clrMapOvr>
    <a:masterClrMapping/>
  </p:clrMapOvr>
  <p:transition spd="med" advClick="1"/>
</p:sld>
</file>

<file path=ppt/slides/slide2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26" name="Shape 126"/>
          <p:cNvSpPr/>
          <p:nvPr/>
        </p:nvSpPr>
        <p:spPr>
          <a:xfrm>
            <a:off x="181694" y="2539999"/>
            <a:ext cx="12641412" cy="46736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lvl="0">
              <a:lnSpc>
                <a:spcPct val="150000"/>
              </a:lnSpc>
              <a:spcBef>
                <a:spcPts val="3200"/>
              </a:spcBef>
              <a:defRPr sz="1800"/>
            </a:pPr>
            <a:r>
              <a:rPr sz="2500">
                <a:latin typeface="Courier"/>
                <a:ea typeface="Courier"/>
                <a:cs typeface="Courier"/>
                <a:sym typeface="Courier"/>
              </a:rPr>
              <a:t>Aspetto saliente riguarda gli </a:t>
            </a:r>
            <a:r>
              <a:rPr b="1" sz="2500" u="sng">
                <a:latin typeface="Courier"/>
                <a:ea typeface="Courier"/>
                <a:cs typeface="Courier"/>
                <a:sym typeface="Courier"/>
              </a:rPr>
              <a:t>accertamenti sulla personalità del minorenne</a:t>
            </a:r>
            <a:r>
              <a:rPr sz="2500">
                <a:latin typeface="Courier"/>
                <a:ea typeface="Courier"/>
                <a:cs typeface="Courier"/>
                <a:sym typeface="Courier"/>
              </a:rPr>
              <a:t>.</a:t>
            </a:r>
            <a:endParaRPr sz="2500"/>
          </a:p>
          <a:p>
            <a:pPr lvl="0" algn="just">
              <a:lnSpc>
                <a:spcPct val="150000"/>
              </a:lnSpc>
              <a:spcBef>
                <a:spcPts val="3200"/>
              </a:spcBef>
              <a:defRPr sz="1800"/>
            </a:pPr>
            <a:r>
              <a:rPr sz="2300">
                <a:latin typeface="Courier"/>
                <a:ea typeface="Courier"/>
                <a:cs typeface="Courier"/>
                <a:sym typeface="Courier"/>
              </a:rPr>
              <a:t>L’art. 9 del d.p.r. 488/1988 richiede che il pubblico ministero e il giudice acquisiscano elementi circa le condizioni e le risorse personali, familiari, sociali ed ambientali del minorenne al fine di accertarne la imputabilità e il grado di responsabilità, valutare la rilevanza sociale del fatto nonché disporre le adeguate misure penali e adottare gli eventuali provvedimenti di natura civile.</a:t>
            </a:r>
          </a:p>
        </p:txBody>
      </p:sp>
    </p:spTree>
  </p:cSld>
  <p:clrMapOvr>
    <a:masterClrMapping/>
  </p:clrMapOvr>
  <p:transition spd="med" advClick="1"/>
</p:sld>
</file>

<file path=ppt/slides/slide2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28" name="Shape 128"/>
          <p:cNvSpPr/>
          <p:nvPr/>
        </p:nvSpPr>
        <p:spPr>
          <a:xfrm>
            <a:off x="6648239" y="1612900"/>
            <a:ext cx="2553098" cy="4064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just" defTabSz="457200">
              <a:lnSpc>
                <a:spcPct val="200000"/>
              </a:lnSpc>
              <a:defRPr sz="2000">
                <a:solidFill>
                  <a:srgbClr val="FF0000"/>
                </a:solidFill>
                <a:uFill>
                  <a:solidFill/>
                </a:uFill>
                <a:latin typeface="Courier"/>
                <a:ea typeface="Courier"/>
                <a:cs typeface="Courier"/>
                <a:sym typeface="Courier"/>
              </a:defRPr>
            </a:lvl1pPr>
          </a:lstStyle>
          <a:p>
            <a:pPr lvl="0">
              <a:defRPr sz="1800">
                <a:solidFill>
                  <a:srgbClr val="000000"/>
                </a:solidFill>
                <a:uFillTx/>
              </a:defRPr>
            </a:pPr>
            <a:r>
              <a:rPr sz="2000">
                <a:solidFill>
                  <a:srgbClr val="FF0000"/>
                </a:solidFill>
                <a:uFill>
                  <a:solidFill/>
                </a:uFill>
              </a:rPr>
              <a:t>servizi minorili</a:t>
            </a:r>
          </a:p>
        </p:txBody>
      </p:sp>
      <p:sp>
        <p:nvSpPr>
          <p:cNvPr id="129" name="Shape 129"/>
          <p:cNvSpPr/>
          <p:nvPr/>
        </p:nvSpPr>
        <p:spPr>
          <a:xfrm>
            <a:off x="678891" y="2781300"/>
            <a:ext cx="8345241" cy="4064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lvl="0" algn="just" defTabSz="457200">
              <a:lnSpc>
                <a:spcPct val="200000"/>
              </a:lnSpc>
              <a:defRPr sz="1800"/>
            </a:pPr>
            <a:r>
              <a:rPr b="1" sz="2000">
                <a:solidFill>
                  <a:srgbClr val="0077FF"/>
                </a:solidFill>
                <a:uFill>
                  <a:solidFill/>
                </a:uFill>
                <a:latin typeface="Courier"/>
                <a:ea typeface="Courier"/>
                <a:cs typeface="Courier"/>
                <a:sym typeface="Courier"/>
              </a:rPr>
              <a:t>qualsiasi mezzo di prova</a:t>
            </a:r>
            <a:r>
              <a:rPr sz="2000">
                <a:solidFill>
                  <a:srgbClr val="0077FF"/>
                </a:solidFill>
                <a:uFill>
                  <a:solidFill/>
                </a:uFill>
                <a:latin typeface="Courier"/>
                <a:ea typeface="Courier"/>
                <a:cs typeface="Courier"/>
                <a:sym typeface="Courier"/>
              </a:rPr>
              <a:t> anche </a:t>
            </a:r>
            <a:r>
              <a:rPr b="1" sz="2000">
                <a:solidFill>
                  <a:srgbClr val="0077FF"/>
                </a:solidFill>
                <a:uFill>
                  <a:solidFill/>
                </a:uFill>
                <a:latin typeface="Courier"/>
                <a:ea typeface="Courier"/>
                <a:cs typeface="Courier"/>
                <a:sym typeface="Courier"/>
              </a:rPr>
              <a:t>tutte le prove atipiche</a:t>
            </a:r>
          </a:p>
        </p:txBody>
      </p:sp>
      <p:sp>
        <p:nvSpPr>
          <p:cNvPr id="130" name="Shape 130"/>
          <p:cNvSpPr/>
          <p:nvPr/>
        </p:nvSpPr>
        <p:spPr>
          <a:xfrm>
            <a:off x="1567656" y="4073525"/>
            <a:ext cx="9869488" cy="4064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lvl="0" algn="just" defTabSz="457200">
              <a:lnSpc>
                <a:spcPct val="200000"/>
              </a:lnSpc>
              <a:defRPr sz="1800"/>
            </a:pPr>
            <a:r>
              <a:rPr b="1" sz="2000">
                <a:solidFill>
                  <a:srgbClr val="942192"/>
                </a:solidFill>
                <a:uFill>
                  <a:solidFill/>
                </a:uFill>
                <a:latin typeface="Courier"/>
                <a:ea typeface="Courier"/>
                <a:cs typeface="Courier"/>
                <a:sym typeface="Courier"/>
              </a:rPr>
              <a:t>informazioni anche dagli insegnanti</a:t>
            </a:r>
            <a:r>
              <a:rPr sz="2000">
                <a:solidFill>
                  <a:srgbClr val="942192"/>
                </a:solidFill>
                <a:uFill>
                  <a:solidFill/>
                </a:uFill>
                <a:latin typeface="Courier"/>
                <a:ea typeface="Courier"/>
                <a:cs typeface="Courier"/>
                <a:sym typeface="Courier"/>
              </a:rPr>
              <a:t> che conoscono bene il minore</a:t>
            </a:r>
          </a:p>
        </p:txBody>
      </p:sp>
      <p:sp>
        <p:nvSpPr>
          <p:cNvPr id="131" name="Shape 131"/>
          <p:cNvSpPr/>
          <p:nvPr/>
        </p:nvSpPr>
        <p:spPr>
          <a:xfrm>
            <a:off x="698500" y="6153150"/>
            <a:ext cx="3315221" cy="4064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just" defTabSz="457200">
              <a:lnSpc>
                <a:spcPct val="200000"/>
              </a:lnSpc>
              <a:defRPr sz="2000">
                <a:uFill>
                  <a:solidFill/>
                </a:uFill>
                <a:latin typeface="Courier"/>
                <a:ea typeface="Courier"/>
                <a:cs typeface="Courier"/>
                <a:sym typeface="Courier"/>
              </a:defRPr>
            </a:lvl1pPr>
          </a:lstStyle>
          <a:p>
            <a:pPr lvl="0">
              <a:defRPr sz="1800">
                <a:uFillTx/>
              </a:defRPr>
            </a:pPr>
            <a:r>
              <a:rPr sz="2000">
                <a:uFill>
                  <a:solidFill/>
                </a:uFill>
              </a:rPr>
              <a:t>accertamento dell’età</a:t>
            </a:r>
          </a:p>
        </p:txBody>
      </p:sp>
      <p:sp>
        <p:nvSpPr>
          <p:cNvPr id="132" name="Shape 132"/>
          <p:cNvSpPr/>
          <p:nvPr/>
        </p:nvSpPr>
        <p:spPr>
          <a:xfrm>
            <a:off x="2832100" y="8445500"/>
            <a:ext cx="5449169" cy="4064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just" defTabSz="457200">
              <a:lnSpc>
                <a:spcPct val="200000"/>
              </a:lnSpc>
              <a:defRPr sz="2000">
                <a:solidFill>
                  <a:srgbClr val="008148"/>
                </a:solidFill>
                <a:uFill>
                  <a:solidFill/>
                </a:uFill>
                <a:latin typeface="Courier"/>
                <a:ea typeface="Courier"/>
                <a:cs typeface="Courier"/>
                <a:sym typeface="Courier"/>
              </a:defRPr>
            </a:lvl1pPr>
          </a:lstStyle>
          <a:p>
            <a:pPr lvl="0">
              <a:defRPr sz="1800">
                <a:solidFill>
                  <a:srgbClr val="000000"/>
                </a:solidFill>
                <a:uFillTx/>
              </a:defRPr>
            </a:pPr>
            <a:r>
              <a:rPr sz="2000">
                <a:solidFill>
                  <a:srgbClr val="008148"/>
                </a:solidFill>
                <a:uFill>
                  <a:solidFill/>
                </a:uFill>
              </a:rPr>
              <a:t>inammissibilità dell’azione civile.</a:t>
            </a:r>
          </a:p>
        </p:txBody>
      </p:sp>
      <p:sp>
        <p:nvSpPr>
          <p:cNvPr id="133" name="Shape 133"/>
          <p:cNvSpPr/>
          <p:nvPr/>
        </p:nvSpPr>
        <p:spPr>
          <a:xfrm>
            <a:off x="5321300" y="5345112"/>
            <a:ext cx="7430691" cy="2235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lvl="0" algn="just" defTabSz="457200">
              <a:lnSpc>
                <a:spcPct val="200000"/>
              </a:lnSpc>
              <a:defRPr sz="1800"/>
            </a:pPr>
            <a:r>
              <a:rPr sz="2000">
                <a:solidFill>
                  <a:srgbClr val="ED4A6A"/>
                </a:solidFill>
                <a:uFill>
                  <a:solidFill/>
                </a:uFill>
                <a:latin typeface="Courier"/>
                <a:ea typeface="Courier"/>
                <a:cs typeface="Courier"/>
                <a:sym typeface="Courier"/>
              </a:rPr>
              <a:t>l’indagato e l’imputato hanno bisogno di avere </a:t>
            </a:r>
            <a:endParaRPr sz="2000">
              <a:solidFill>
                <a:srgbClr val="ED4A6A"/>
              </a:solidFill>
              <a:uFill>
                <a:solidFill/>
              </a:uFill>
              <a:latin typeface="Courier"/>
              <a:ea typeface="Courier"/>
              <a:cs typeface="Courier"/>
              <a:sym typeface="Courier"/>
            </a:endParaRPr>
          </a:p>
          <a:p>
            <a:pPr lvl="0" algn="just" defTabSz="457200">
              <a:lnSpc>
                <a:spcPct val="200000"/>
              </a:lnSpc>
              <a:defRPr sz="1800"/>
            </a:pPr>
            <a:r>
              <a:rPr sz="2000">
                <a:solidFill>
                  <a:srgbClr val="ED4A6A"/>
                </a:solidFill>
                <a:uFill>
                  <a:solidFill/>
                </a:uFill>
                <a:latin typeface="Courier"/>
                <a:ea typeface="Courier"/>
                <a:cs typeface="Courier"/>
                <a:sym typeface="Courier"/>
              </a:rPr>
              <a:t>figure di riferimento che lo sostengano,</a:t>
            </a:r>
            <a:endParaRPr sz="2000">
              <a:solidFill>
                <a:srgbClr val="ED4A6A"/>
              </a:solidFill>
              <a:uFill>
                <a:solidFill/>
              </a:uFill>
              <a:latin typeface="Courier"/>
              <a:ea typeface="Courier"/>
              <a:cs typeface="Courier"/>
              <a:sym typeface="Courier"/>
            </a:endParaRPr>
          </a:p>
          <a:p>
            <a:pPr lvl="0" algn="just" defTabSz="457200">
              <a:lnSpc>
                <a:spcPct val="200000"/>
              </a:lnSpc>
              <a:defRPr sz="1800"/>
            </a:pPr>
            <a:r>
              <a:rPr sz="2000">
                <a:solidFill>
                  <a:srgbClr val="ED4A6A"/>
                </a:solidFill>
                <a:uFill>
                  <a:solidFill/>
                </a:uFill>
                <a:latin typeface="Courier"/>
                <a:ea typeface="Courier"/>
                <a:cs typeface="Courier"/>
                <a:sym typeface="Courier"/>
              </a:rPr>
              <a:t>anche psicologicamente,</a:t>
            </a:r>
            <a:endParaRPr sz="2000">
              <a:solidFill>
                <a:srgbClr val="ED4A6A"/>
              </a:solidFill>
              <a:uFill>
                <a:solidFill/>
              </a:uFill>
              <a:latin typeface="Courier"/>
              <a:ea typeface="Courier"/>
              <a:cs typeface="Courier"/>
              <a:sym typeface="Courier"/>
            </a:endParaRPr>
          </a:p>
          <a:p>
            <a:pPr lvl="0" algn="just" defTabSz="457200">
              <a:lnSpc>
                <a:spcPct val="200000"/>
              </a:lnSpc>
              <a:defRPr sz="1800"/>
            </a:pPr>
            <a:r>
              <a:rPr sz="2000">
                <a:solidFill>
                  <a:srgbClr val="ED4A6A"/>
                </a:solidFill>
                <a:uFill>
                  <a:solidFill/>
                </a:uFill>
                <a:latin typeface="Courier"/>
                <a:ea typeface="Courier"/>
                <a:cs typeface="Courier"/>
                <a:sym typeface="Courier"/>
              </a:rPr>
              <a:t>nel corso della vicenda giudiziaria</a:t>
            </a:r>
          </a:p>
        </p:txBody>
      </p:sp>
      <p:sp>
        <p:nvSpPr>
          <p:cNvPr id="134" name="Shape 134"/>
          <p:cNvSpPr/>
          <p:nvPr/>
        </p:nvSpPr>
        <p:spPr>
          <a:xfrm>
            <a:off x="6076156" y="1678781"/>
            <a:ext cx="261144" cy="274638"/>
          </a:xfrm>
          <a:custGeom>
            <a:avLst/>
            <a:gdLst/>
            <a:ahLst/>
            <a:cxnLst>
              <a:cxn ang="0">
                <a:pos x="wd2" y="hd2"/>
              </a:cxn>
              <a:cxn ang="5400000">
                <a:pos x="wd2" y="hd2"/>
              </a:cxn>
              <a:cxn ang="10800000">
                <a:pos x="wd2" y="hd2"/>
              </a:cxn>
              <a:cxn ang="16200000">
                <a:pos x="wd2" y="hd2"/>
              </a:cxn>
            </a:cxnLst>
            <a:rect l="0" t="0" r="r" b="b"/>
            <a:pathLst>
              <a:path w="19679" h="19679" fill="norm" stroke="1"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blipFill>
            <a:blip r:embed="rId2"/>
          </a:blipFill>
          <a:ln w="12700">
            <a:miter lim="400000"/>
          </a:ln>
          <a:effectLst>
            <a:outerShdw sx="100000" sy="100000" kx="0" ky="0" algn="b" rotWithShape="0" blurRad="38100" dist="25400" dir="5400000">
              <a:srgbClr val="000000">
                <a:alpha val="50000"/>
              </a:srgbClr>
            </a:outerShdw>
          </a:effectLst>
        </p:spPr>
        <p:txBody>
          <a:bodyPr lIns="50800" tIns="50800" rIns="50800" bIns="50800" anchor="ctr"/>
          <a:lstStyle/>
          <a:p>
            <a:pPr lvl="0">
              <a:defRPr sz="2400">
                <a:solidFill>
                  <a:srgbClr val="FFFFFF"/>
                </a:solidFill>
              </a:defRPr>
            </a:pPr>
          </a:p>
        </p:txBody>
      </p:sp>
      <p:sp>
        <p:nvSpPr>
          <p:cNvPr id="135" name="Shape 135"/>
          <p:cNvSpPr/>
          <p:nvPr/>
        </p:nvSpPr>
        <p:spPr>
          <a:xfrm>
            <a:off x="138765" y="2780697"/>
            <a:ext cx="457235" cy="407605"/>
          </a:xfrm>
          <a:prstGeom prst="star5">
            <a:avLst>
              <a:gd name="adj" fmla="val 19100"/>
              <a:gd name="hf" fmla="val 105146"/>
              <a:gd name="vf" fmla="val 110557"/>
            </a:avLst>
          </a:prstGeom>
          <a:blipFill>
            <a:blip r:embed="rId2"/>
          </a:blipFill>
          <a:ln w="12700">
            <a:miter lim="400000"/>
          </a:ln>
          <a:effectLst>
            <a:outerShdw sx="100000" sy="100000" kx="0" ky="0" algn="b" rotWithShape="0" blurRad="38100" dist="25400" dir="5400000">
              <a:srgbClr val="000000">
                <a:alpha val="50000"/>
              </a:srgbClr>
            </a:outerShdw>
          </a:effectLst>
        </p:spPr>
        <p:txBody>
          <a:bodyPr lIns="50800" tIns="50800" rIns="50800" bIns="50800" anchor="ctr"/>
          <a:lstStyle/>
          <a:p>
            <a:pPr lvl="0">
              <a:defRPr sz="2400">
                <a:solidFill>
                  <a:srgbClr val="FFFFFF"/>
                </a:solidFill>
              </a:defRPr>
            </a:pPr>
          </a:p>
        </p:txBody>
      </p:sp>
      <p:sp>
        <p:nvSpPr>
          <p:cNvPr id="136" name="Shape 136"/>
          <p:cNvSpPr/>
          <p:nvPr/>
        </p:nvSpPr>
        <p:spPr>
          <a:xfrm>
            <a:off x="4622894" y="5612798"/>
            <a:ext cx="457235" cy="407605"/>
          </a:xfrm>
          <a:prstGeom prst="star5">
            <a:avLst>
              <a:gd name="adj" fmla="val 19100"/>
              <a:gd name="hf" fmla="val 105146"/>
              <a:gd name="vf" fmla="val 110557"/>
            </a:avLst>
          </a:prstGeom>
          <a:blipFill>
            <a:blip r:embed="rId2"/>
          </a:blipFill>
          <a:ln w="12700">
            <a:miter lim="400000"/>
          </a:ln>
          <a:effectLst>
            <a:outerShdw sx="100000" sy="100000" kx="0" ky="0" algn="b" rotWithShape="0" blurRad="38100" dist="25400" dir="5400000">
              <a:srgbClr val="000000">
                <a:alpha val="50000"/>
              </a:srgbClr>
            </a:outerShdw>
          </a:effectLst>
        </p:spPr>
        <p:txBody>
          <a:bodyPr lIns="50800" tIns="50800" rIns="50800" bIns="50800" anchor="ctr"/>
          <a:lstStyle/>
          <a:p>
            <a:pPr lvl="0">
              <a:defRPr sz="2400">
                <a:solidFill>
                  <a:srgbClr val="FFFFFF"/>
                </a:solidFill>
              </a:defRPr>
            </a:pPr>
          </a:p>
        </p:txBody>
      </p:sp>
      <p:sp>
        <p:nvSpPr>
          <p:cNvPr id="137" name="Shape 137"/>
          <p:cNvSpPr/>
          <p:nvPr/>
        </p:nvSpPr>
        <p:spPr>
          <a:xfrm>
            <a:off x="881856" y="4231481"/>
            <a:ext cx="261144" cy="274638"/>
          </a:xfrm>
          <a:custGeom>
            <a:avLst/>
            <a:gdLst/>
            <a:ahLst/>
            <a:cxnLst>
              <a:cxn ang="0">
                <a:pos x="wd2" y="hd2"/>
              </a:cxn>
              <a:cxn ang="5400000">
                <a:pos x="wd2" y="hd2"/>
              </a:cxn>
              <a:cxn ang="10800000">
                <a:pos x="wd2" y="hd2"/>
              </a:cxn>
              <a:cxn ang="16200000">
                <a:pos x="wd2" y="hd2"/>
              </a:cxn>
            </a:cxnLst>
            <a:rect l="0" t="0" r="r" b="b"/>
            <a:pathLst>
              <a:path w="19679" h="19679" fill="norm" stroke="1"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blipFill>
            <a:blip r:embed="rId2"/>
          </a:blipFill>
          <a:ln w="12700">
            <a:miter lim="400000"/>
          </a:ln>
          <a:effectLst>
            <a:outerShdw sx="100000" sy="100000" kx="0" ky="0" algn="b" rotWithShape="0" blurRad="38100" dist="25400" dir="5400000">
              <a:srgbClr val="000000">
                <a:alpha val="50000"/>
              </a:srgbClr>
            </a:outerShdw>
          </a:effectLst>
        </p:spPr>
        <p:txBody>
          <a:bodyPr lIns="50800" tIns="50800" rIns="50800" bIns="50800" anchor="ctr"/>
          <a:lstStyle/>
          <a:p>
            <a:pPr lvl="0">
              <a:defRPr sz="2400">
                <a:solidFill>
                  <a:srgbClr val="FFFFFF"/>
                </a:solidFill>
              </a:defRPr>
            </a:pPr>
          </a:p>
        </p:txBody>
      </p:sp>
      <p:sp>
        <p:nvSpPr>
          <p:cNvPr id="138" name="Shape 138"/>
          <p:cNvSpPr/>
          <p:nvPr/>
        </p:nvSpPr>
        <p:spPr>
          <a:xfrm>
            <a:off x="2127493" y="8445500"/>
            <a:ext cx="457235" cy="407604"/>
          </a:xfrm>
          <a:prstGeom prst="star5">
            <a:avLst>
              <a:gd name="adj" fmla="val 19100"/>
              <a:gd name="hf" fmla="val 105146"/>
              <a:gd name="vf" fmla="val 110557"/>
            </a:avLst>
          </a:prstGeom>
          <a:blipFill>
            <a:blip r:embed="rId2"/>
          </a:blipFill>
          <a:ln w="12700">
            <a:miter lim="400000"/>
          </a:ln>
          <a:effectLst>
            <a:outerShdw sx="100000" sy="100000" kx="0" ky="0" algn="b" rotWithShape="0" blurRad="38100" dist="25400" dir="5400000">
              <a:srgbClr val="000000">
                <a:alpha val="50000"/>
              </a:srgbClr>
            </a:outerShdw>
          </a:effectLst>
        </p:spPr>
        <p:txBody>
          <a:bodyPr lIns="50800" tIns="50800" rIns="50800" bIns="50800" anchor="ctr"/>
          <a:lstStyle/>
          <a:p>
            <a:pPr lvl="0">
              <a:defRPr sz="2400">
                <a:solidFill>
                  <a:srgbClr val="FFFFFF"/>
                </a:solidFill>
              </a:defRPr>
            </a:pPr>
          </a:p>
        </p:txBody>
      </p:sp>
      <p:sp>
        <p:nvSpPr>
          <p:cNvPr id="139" name="Shape 139"/>
          <p:cNvSpPr/>
          <p:nvPr/>
        </p:nvSpPr>
        <p:spPr>
          <a:xfrm>
            <a:off x="236810" y="6219031"/>
            <a:ext cx="261145" cy="274638"/>
          </a:xfrm>
          <a:custGeom>
            <a:avLst/>
            <a:gdLst/>
            <a:ahLst/>
            <a:cxnLst>
              <a:cxn ang="0">
                <a:pos x="wd2" y="hd2"/>
              </a:cxn>
              <a:cxn ang="5400000">
                <a:pos x="wd2" y="hd2"/>
              </a:cxn>
              <a:cxn ang="10800000">
                <a:pos x="wd2" y="hd2"/>
              </a:cxn>
              <a:cxn ang="16200000">
                <a:pos x="wd2" y="hd2"/>
              </a:cxn>
            </a:cxnLst>
            <a:rect l="0" t="0" r="r" b="b"/>
            <a:pathLst>
              <a:path w="19679" h="19679" fill="norm" stroke="1"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blipFill>
            <a:blip r:embed="rId2"/>
          </a:blipFill>
          <a:ln w="12700">
            <a:miter lim="400000"/>
          </a:ln>
          <a:effectLst>
            <a:outerShdw sx="100000" sy="100000" kx="0" ky="0" algn="b" rotWithShape="0" blurRad="38100" dist="25400" dir="5400000">
              <a:srgbClr val="000000">
                <a:alpha val="50000"/>
              </a:srgbClr>
            </a:outerShdw>
          </a:effectLst>
        </p:spPr>
        <p:txBody>
          <a:bodyPr lIns="50800" tIns="50800" rIns="50800" bIns="50800" anchor="ctr"/>
          <a:lstStyle/>
          <a:p>
            <a:pPr lvl="0">
              <a:defRPr sz="2400">
                <a:solidFill>
                  <a:srgbClr val="010101"/>
                </a:solidFill>
              </a:defRPr>
            </a:pPr>
          </a:p>
        </p:txBody>
      </p:sp>
    </p:spTree>
  </p:cSld>
  <p:clrMapOvr>
    <a:masterClrMapping/>
  </p:clrMapOvr>
  <p:transition spd="med" advClick="1"/>
</p:sld>
</file>

<file path=ppt/slides/slide2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141" name="images-4.jpg"/>
          <p:cNvPicPr/>
          <p:nvPr/>
        </p:nvPicPr>
        <p:blipFill>
          <a:blip r:embed="rId2">
            <a:extLst/>
          </a:blip>
          <a:stretch>
            <a:fillRect/>
          </a:stretch>
        </p:blipFill>
        <p:spPr>
          <a:xfrm>
            <a:off x="3426301" y="3128129"/>
            <a:ext cx="2730501" cy="2971801"/>
          </a:xfrm>
          <a:prstGeom prst="rect">
            <a:avLst/>
          </a:prstGeom>
          <a:ln w="12700">
            <a:miter lim="400000"/>
          </a:ln>
        </p:spPr>
      </p:pic>
      <p:pic>
        <p:nvPicPr>
          <p:cNvPr id="142" name="Unknown-3.png"/>
          <p:cNvPicPr/>
          <p:nvPr/>
        </p:nvPicPr>
        <p:blipFill>
          <a:blip r:embed="rId3">
            <a:extLst/>
          </a:blip>
          <a:stretch>
            <a:fillRect/>
          </a:stretch>
        </p:blipFill>
        <p:spPr>
          <a:xfrm>
            <a:off x="9058433" y="3509129"/>
            <a:ext cx="3683001" cy="2209801"/>
          </a:xfrm>
          <a:prstGeom prst="rect">
            <a:avLst/>
          </a:prstGeom>
          <a:ln w="12700">
            <a:miter lim="400000"/>
          </a:ln>
        </p:spPr>
      </p:pic>
      <p:sp>
        <p:nvSpPr>
          <p:cNvPr id="143" name="Shape 143"/>
          <p:cNvSpPr/>
          <p:nvPr/>
        </p:nvSpPr>
        <p:spPr>
          <a:xfrm>
            <a:off x="3828343" y="1734422"/>
            <a:ext cx="8230921" cy="12446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lvl="0" defTabSz="457200">
              <a:lnSpc>
                <a:spcPct val="200000"/>
              </a:lnSpc>
              <a:defRPr sz="1800"/>
            </a:pPr>
            <a:r>
              <a:rPr sz="1500">
                <a:uFill>
                  <a:solidFill/>
                </a:uFill>
                <a:latin typeface="Courier"/>
                <a:ea typeface="Courier"/>
                <a:cs typeface="Courier"/>
                <a:sym typeface="Courier"/>
              </a:rPr>
              <a:t>L’articolo 7 del d.p.r.448/1988 prevede la necessità di notifica </a:t>
            </a:r>
            <a:endParaRPr sz="1500">
              <a:uFill>
                <a:solidFill/>
              </a:uFill>
              <a:latin typeface="Courier"/>
              <a:ea typeface="Courier"/>
              <a:cs typeface="Courier"/>
              <a:sym typeface="Courier"/>
            </a:endParaRPr>
          </a:p>
          <a:p>
            <a:pPr lvl="0" defTabSz="457200">
              <a:lnSpc>
                <a:spcPct val="200000"/>
              </a:lnSpc>
              <a:defRPr sz="1800"/>
            </a:pPr>
            <a:r>
              <a:rPr sz="1500">
                <a:uFill>
                  <a:solidFill/>
                </a:uFill>
                <a:latin typeface="Courier"/>
                <a:ea typeface="Courier"/>
                <a:cs typeface="Courier"/>
                <a:sym typeface="Courier"/>
              </a:rPr>
              <a:t>dell’informazione di garanzia o del decreto di fissazione dell’udienza</a:t>
            </a:r>
            <a:endParaRPr sz="1500">
              <a:uFill>
                <a:solidFill/>
              </a:uFill>
              <a:latin typeface="Courier"/>
              <a:ea typeface="Courier"/>
              <a:cs typeface="Courier"/>
              <a:sym typeface="Courier"/>
            </a:endParaRPr>
          </a:p>
          <a:p>
            <a:pPr lvl="0" defTabSz="457200">
              <a:lnSpc>
                <a:spcPct val="200000"/>
              </a:lnSpc>
              <a:defRPr sz="1800"/>
            </a:pPr>
            <a:r>
              <a:rPr sz="1500">
                <a:uFill>
                  <a:solidFill/>
                </a:uFill>
                <a:latin typeface="Courier"/>
                <a:ea typeface="Courier"/>
                <a:cs typeface="Courier"/>
                <a:sym typeface="Courier"/>
              </a:rPr>
              <a:t>anche all’esercente la responsabilità genitoriale.</a:t>
            </a:r>
          </a:p>
        </p:txBody>
      </p:sp>
      <p:sp>
        <p:nvSpPr>
          <p:cNvPr id="144" name="Shape 144"/>
          <p:cNvSpPr/>
          <p:nvPr/>
        </p:nvSpPr>
        <p:spPr>
          <a:xfrm>
            <a:off x="7293609" y="6249034"/>
            <a:ext cx="5601594" cy="21590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lvl="0" algn="just" defTabSz="457200">
              <a:lnSpc>
                <a:spcPct val="200000"/>
              </a:lnSpc>
              <a:defRPr sz="1800"/>
            </a:pPr>
            <a:r>
              <a:rPr sz="1500">
                <a:uFill>
                  <a:solidFill/>
                </a:uFill>
                <a:latin typeface="Courier"/>
                <a:ea typeface="Courier"/>
                <a:cs typeface="Courier"/>
                <a:sym typeface="Courier"/>
              </a:rPr>
              <a:t>Prevedere la presenza di una persona adulta che</a:t>
            </a:r>
            <a:endParaRPr sz="1500">
              <a:uFill>
                <a:solidFill/>
              </a:uFill>
              <a:latin typeface="Courier"/>
              <a:ea typeface="Courier"/>
              <a:cs typeface="Courier"/>
              <a:sym typeface="Courier"/>
            </a:endParaRPr>
          </a:p>
          <a:p>
            <a:pPr lvl="0" algn="just" defTabSz="457200">
              <a:lnSpc>
                <a:spcPct val="200000"/>
              </a:lnSpc>
              <a:defRPr sz="1800"/>
            </a:pPr>
            <a:r>
              <a:rPr sz="1500">
                <a:uFill>
                  <a:solidFill/>
                </a:uFill>
                <a:latin typeface="Courier"/>
                <a:ea typeface="Courier"/>
                <a:cs typeface="Courier"/>
                <a:sym typeface="Courier"/>
              </a:rPr>
              <a:t>svolga attività di cura, di sostegno e</a:t>
            </a:r>
            <a:endParaRPr sz="1500">
              <a:uFill>
                <a:solidFill/>
              </a:uFill>
              <a:latin typeface="Courier"/>
              <a:ea typeface="Courier"/>
              <a:cs typeface="Courier"/>
              <a:sym typeface="Courier"/>
            </a:endParaRPr>
          </a:p>
          <a:p>
            <a:pPr lvl="0" algn="just" defTabSz="457200">
              <a:lnSpc>
                <a:spcPct val="200000"/>
              </a:lnSpc>
              <a:defRPr sz="1800"/>
            </a:pPr>
            <a:r>
              <a:rPr sz="1500">
                <a:uFill>
                  <a:solidFill/>
                </a:uFill>
                <a:latin typeface="Courier"/>
                <a:ea typeface="Courier"/>
                <a:cs typeface="Courier"/>
                <a:sym typeface="Courier"/>
              </a:rPr>
              <a:t>di orientamento necessarie anche per le</a:t>
            </a:r>
            <a:endParaRPr sz="1500">
              <a:uFill>
                <a:solidFill/>
              </a:uFill>
              <a:latin typeface="Courier"/>
              <a:ea typeface="Courier"/>
              <a:cs typeface="Courier"/>
              <a:sym typeface="Courier"/>
            </a:endParaRPr>
          </a:p>
          <a:p>
            <a:pPr lvl="0" algn="just" defTabSz="457200">
              <a:lnSpc>
                <a:spcPct val="200000"/>
              </a:lnSpc>
              <a:defRPr sz="1800"/>
            </a:pPr>
            <a:r>
              <a:rPr sz="1500">
                <a:uFill>
                  <a:solidFill/>
                </a:uFill>
                <a:latin typeface="Courier"/>
                <a:ea typeface="Courier"/>
                <a:cs typeface="Courier"/>
                <a:sym typeface="Courier"/>
              </a:rPr>
              <a:t>scelte difensive.</a:t>
            </a:r>
            <a:endParaRPr sz="1500">
              <a:uFill>
                <a:solidFill/>
              </a:uFill>
              <a:latin typeface="Courier"/>
              <a:ea typeface="Courier"/>
              <a:cs typeface="Courier"/>
              <a:sym typeface="Courier"/>
            </a:endParaRPr>
          </a:p>
        </p:txBody>
      </p:sp>
      <p:sp>
        <p:nvSpPr>
          <p:cNvPr id="145" name="Shape 145"/>
          <p:cNvSpPr/>
          <p:nvPr/>
        </p:nvSpPr>
        <p:spPr>
          <a:xfrm>
            <a:off x="3017520" y="6477634"/>
            <a:ext cx="3200903" cy="17018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lvl="0" algn="just" defTabSz="457200">
              <a:lnSpc>
                <a:spcPct val="200000"/>
              </a:lnSpc>
              <a:defRPr sz="1800"/>
            </a:pPr>
            <a:r>
              <a:rPr sz="1500">
                <a:uFill>
                  <a:solidFill/>
                </a:uFill>
                <a:latin typeface="Courier"/>
                <a:ea typeface="Courier"/>
                <a:cs typeface="Courier"/>
                <a:sym typeface="Courier"/>
              </a:rPr>
              <a:t>Non è raro il caso in cui </a:t>
            </a:r>
            <a:endParaRPr sz="1500">
              <a:uFill>
                <a:solidFill/>
              </a:uFill>
              <a:latin typeface="Courier"/>
              <a:ea typeface="Courier"/>
              <a:cs typeface="Courier"/>
              <a:sym typeface="Courier"/>
            </a:endParaRPr>
          </a:p>
          <a:p>
            <a:pPr lvl="0" algn="just" defTabSz="457200">
              <a:lnSpc>
                <a:spcPct val="200000"/>
              </a:lnSpc>
              <a:defRPr sz="1800"/>
            </a:pPr>
            <a:r>
              <a:rPr sz="1500">
                <a:uFill>
                  <a:solidFill/>
                </a:uFill>
                <a:latin typeface="Courier"/>
                <a:ea typeface="Courier"/>
                <a:cs typeface="Courier"/>
                <a:sym typeface="Courier"/>
              </a:rPr>
              <a:t>proprio la presenza del</a:t>
            </a:r>
            <a:endParaRPr sz="1500">
              <a:uFill>
                <a:solidFill/>
              </a:uFill>
              <a:latin typeface="Courier"/>
              <a:ea typeface="Courier"/>
              <a:cs typeface="Courier"/>
              <a:sym typeface="Courier"/>
            </a:endParaRPr>
          </a:p>
          <a:p>
            <a:pPr lvl="0" algn="just" defTabSz="457200">
              <a:lnSpc>
                <a:spcPct val="200000"/>
              </a:lnSpc>
              <a:defRPr sz="1800"/>
            </a:pPr>
            <a:r>
              <a:rPr sz="1500">
                <a:uFill>
                  <a:solidFill/>
                </a:uFill>
                <a:latin typeface="Courier"/>
                <a:ea typeface="Courier"/>
                <a:cs typeface="Courier"/>
                <a:sym typeface="Courier"/>
              </a:rPr>
              <a:t>genitore sia fonte di</a:t>
            </a:r>
            <a:endParaRPr sz="1500">
              <a:uFill>
                <a:solidFill/>
              </a:uFill>
              <a:latin typeface="Courier"/>
              <a:ea typeface="Courier"/>
              <a:cs typeface="Courier"/>
              <a:sym typeface="Courier"/>
            </a:endParaRPr>
          </a:p>
          <a:p>
            <a:pPr lvl="0" algn="just" defTabSz="457200">
              <a:lnSpc>
                <a:spcPct val="200000"/>
              </a:lnSpc>
              <a:defRPr sz="1800"/>
            </a:pPr>
            <a:r>
              <a:rPr sz="1500">
                <a:uFill>
                  <a:solidFill/>
                </a:uFill>
                <a:latin typeface="Courier"/>
                <a:ea typeface="Courier"/>
                <a:cs typeface="Courier"/>
                <a:sym typeface="Courier"/>
              </a:rPr>
              <a:t> disagio e di disvalore.</a:t>
            </a:r>
          </a:p>
        </p:txBody>
      </p:sp>
    </p:spTree>
  </p:cSld>
  <p:clrMapOvr>
    <a:masterClrMapping/>
  </p:clrMapOvr>
  <p:transition spd="med" advClick="1"/>
</p:sld>
</file>

<file path=ppt/slides/slide2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47" name="Shape 147"/>
          <p:cNvSpPr/>
          <p:nvPr/>
        </p:nvSpPr>
        <p:spPr>
          <a:xfrm>
            <a:off x="500380" y="4632959"/>
            <a:ext cx="4107830" cy="8890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lvl="0" algn="just" defTabSz="457200">
              <a:lnSpc>
                <a:spcPct val="200000"/>
              </a:lnSpc>
              <a:defRPr sz="1800"/>
            </a:pPr>
            <a:r>
              <a:rPr b="1" sz="2000">
                <a:uFill>
                  <a:solidFill/>
                </a:uFill>
                <a:latin typeface="Courier"/>
                <a:ea typeface="Courier"/>
                <a:cs typeface="Courier"/>
                <a:sym typeface="Courier"/>
              </a:rPr>
              <a:t>accertamento</a:t>
            </a:r>
            <a:r>
              <a:rPr sz="2000">
                <a:uFill>
                  <a:solidFill/>
                </a:uFill>
                <a:latin typeface="Courier"/>
                <a:ea typeface="Courier"/>
                <a:cs typeface="Courier"/>
                <a:sym typeface="Courier"/>
              </a:rPr>
              <a:t> della verità</a:t>
            </a:r>
            <a:r>
              <a:rPr sz="1200">
                <a:uFill>
                  <a:solidFill/>
                </a:uFill>
                <a:latin typeface="Courier"/>
                <a:ea typeface="Courier"/>
                <a:cs typeface="Courier"/>
                <a:sym typeface="Courier"/>
              </a:rPr>
              <a:t> </a:t>
            </a:r>
            <a:endParaRPr sz="1200">
              <a:uFill>
                <a:solidFill/>
              </a:uFill>
              <a:latin typeface="Courier"/>
              <a:ea typeface="Courier"/>
              <a:cs typeface="Courier"/>
              <a:sym typeface="Courier"/>
            </a:endParaRPr>
          </a:p>
        </p:txBody>
      </p:sp>
      <p:sp>
        <p:nvSpPr>
          <p:cNvPr id="148" name="Shape 148"/>
          <p:cNvSpPr/>
          <p:nvPr/>
        </p:nvSpPr>
        <p:spPr>
          <a:xfrm>
            <a:off x="8907780" y="4569459"/>
            <a:ext cx="3162797" cy="10160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lvl="0" algn="just" defTabSz="457200">
              <a:lnSpc>
                <a:spcPct val="200000"/>
              </a:lnSpc>
              <a:defRPr sz="1800"/>
            </a:pPr>
            <a:r>
              <a:rPr b="1" sz="2000">
                <a:uFill>
                  <a:solidFill/>
                </a:uFill>
                <a:latin typeface="Courier"/>
                <a:ea typeface="Courier"/>
                <a:cs typeface="Courier"/>
                <a:sym typeface="Courier"/>
              </a:rPr>
              <a:t>recupero</a:t>
            </a:r>
            <a:r>
              <a:rPr sz="2000">
                <a:uFill>
                  <a:solidFill/>
                </a:uFill>
                <a:latin typeface="Courier"/>
                <a:ea typeface="Courier"/>
                <a:cs typeface="Courier"/>
                <a:sym typeface="Courier"/>
              </a:rPr>
              <a:t> del minore</a:t>
            </a:r>
            <a:endParaRPr sz="2000">
              <a:uFill>
                <a:solidFill/>
              </a:uFill>
              <a:latin typeface="Courier"/>
              <a:ea typeface="Courier"/>
              <a:cs typeface="Courier"/>
              <a:sym typeface="Courier"/>
            </a:endParaRPr>
          </a:p>
        </p:txBody>
      </p:sp>
      <p:pic>
        <p:nvPicPr>
          <p:cNvPr id="149" name="Unknown-3.jpg"/>
          <p:cNvPicPr/>
          <p:nvPr/>
        </p:nvPicPr>
        <p:blipFill>
          <a:blip r:embed="rId2">
            <a:extLst/>
          </a:blip>
          <a:stretch>
            <a:fillRect/>
          </a:stretch>
        </p:blipFill>
        <p:spPr>
          <a:xfrm>
            <a:off x="4339553" y="2354560"/>
            <a:ext cx="4325695" cy="4082257"/>
          </a:xfrm>
          <a:prstGeom prst="rect">
            <a:avLst/>
          </a:prstGeom>
          <a:ln w="12700">
            <a:miter lim="400000"/>
          </a:ln>
        </p:spPr>
      </p:pic>
    </p:spTree>
  </p:cSld>
  <p:clrMapOvr>
    <a:masterClrMapping/>
  </p:clrMapOvr>
  <p:transition spd="med" advClick="1"/>
</p:sld>
</file>

<file path=ppt/slides/slide2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51" name="Shape 151"/>
          <p:cNvSpPr/>
          <p:nvPr>
            <p:ph type="title"/>
          </p:nvPr>
        </p:nvSpPr>
        <p:spPr>
          <a:xfrm>
            <a:off x="952500" y="190500"/>
            <a:ext cx="11099800" cy="2159000"/>
          </a:xfrm>
          <a:prstGeom prst="rect">
            <a:avLst/>
          </a:prstGeom>
        </p:spPr>
        <p:txBody>
          <a:bodyPr/>
          <a:lstStyle>
            <a:lvl1pPr>
              <a:defRPr sz="5000">
                <a:latin typeface="Courier"/>
                <a:ea typeface="Courier"/>
                <a:cs typeface="Courier"/>
                <a:sym typeface="Courier"/>
              </a:defRPr>
            </a:lvl1pPr>
          </a:lstStyle>
          <a:p>
            <a:pPr lvl="0">
              <a:defRPr sz="1800"/>
            </a:pPr>
            <a:r>
              <a:rPr sz="5000"/>
              <a:t>Principi cardine</a:t>
            </a:r>
          </a:p>
        </p:txBody>
      </p:sp>
      <p:sp>
        <p:nvSpPr>
          <p:cNvPr id="152" name="Shape 152"/>
          <p:cNvSpPr/>
          <p:nvPr>
            <p:ph type="body" idx="1"/>
          </p:nvPr>
        </p:nvSpPr>
        <p:spPr>
          <a:xfrm>
            <a:off x="952500" y="2105173"/>
            <a:ext cx="11099800" cy="6454627"/>
          </a:xfrm>
          <a:prstGeom prst="rect">
            <a:avLst/>
          </a:prstGeom>
        </p:spPr>
        <p:txBody>
          <a:bodyPr/>
          <a:lstStyle/>
          <a:p>
            <a:pPr lvl="0" marL="0" indent="0" algn="just" defTabSz="384047">
              <a:lnSpc>
                <a:spcPct val="200000"/>
              </a:lnSpc>
              <a:spcBef>
                <a:spcPts val="0"/>
              </a:spcBef>
              <a:buSzTx/>
              <a:buNone/>
              <a:tabLst>
                <a:tab pos="381000" algn="l"/>
              </a:tabLst>
              <a:defRPr sz="1800"/>
            </a:pPr>
            <a:r>
              <a:rPr b="1" sz="1512" u="sng">
                <a:uFill>
                  <a:solidFill/>
                </a:uFill>
                <a:latin typeface="Courier"/>
                <a:ea typeface="Courier"/>
                <a:cs typeface="Courier"/>
                <a:sym typeface="Courier"/>
              </a:rPr>
              <a:t>Il principio di adeguatezza</a:t>
            </a:r>
            <a:r>
              <a:rPr b="1" sz="1512">
                <a:uFill>
                  <a:solidFill/>
                </a:uFill>
                <a:latin typeface="Courier"/>
                <a:ea typeface="Courier"/>
                <a:cs typeface="Courier"/>
                <a:sym typeface="Courier"/>
              </a:rPr>
              <a:t> </a:t>
            </a:r>
            <a:r>
              <a:rPr sz="1512">
                <a:uFill>
                  <a:solidFill/>
                </a:uFill>
                <a:latin typeface="Courier"/>
                <a:ea typeface="Courier"/>
                <a:cs typeface="Courier"/>
                <a:sym typeface="Courier"/>
              </a:rPr>
              <a:t>prevede che le modalità di applicazione delle disposizioni sul processo penale minorile debbano essere adeguate alla personalità del minore e alle sue esigenze educative.</a:t>
            </a:r>
            <a:endParaRPr sz="1512">
              <a:uFill>
                <a:solidFill/>
              </a:uFill>
              <a:latin typeface="Courier"/>
              <a:ea typeface="Courier"/>
              <a:cs typeface="Courier"/>
              <a:sym typeface="Courier"/>
            </a:endParaRPr>
          </a:p>
          <a:p>
            <a:pPr lvl="0" marL="0" indent="0" algn="just" defTabSz="384047">
              <a:lnSpc>
                <a:spcPct val="200000"/>
              </a:lnSpc>
              <a:spcBef>
                <a:spcPts val="0"/>
              </a:spcBef>
              <a:buSzTx/>
              <a:buNone/>
              <a:tabLst>
                <a:tab pos="381000" algn="l"/>
              </a:tabLst>
              <a:defRPr sz="1800"/>
            </a:pPr>
            <a:endParaRPr sz="1512">
              <a:uFill>
                <a:solidFill/>
              </a:uFill>
              <a:latin typeface="Courier"/>
              <a:ea typeface="Courier"/>
              <a:cs typeface="Courier"/>
              <a:sym typeface="Courier"/>
            </a:endParaRPr>
          </a:p>
          <a:p>
            <a:pPr lvl="0" marL="0" indent="0" algn="just" defTabSz="384047">
              <a:lnSpc>
                <a:spcPct val="200000"/>
              </a:lnSpc>
              <a:spcBef>
                <a:spcPts val="0"/>
              </a:spcBef>
              <a:buSzTx/>
              <a:buNone/>
              <a:tabLst>
                <a:tab pos="381000" algn="l"/>
              </a:tabLst>
              <a:defRPr sz="1800"/>
            </a:pPr>
            <a:r>
              <a:rPr b="1" sz="1512" u="sng">
                <a:uFill>
                  <a:solidFill/>
                </a:uFill>
                <a:latin typeface="Courier"/>
                <a:ea typeface="Courier"/>
                <a:cs typeface="Courier"/>
                <a:sym typeface="Courier"/>
              </a:rPr>
              <a:t>Il principio della minima offensività</a:t>
            </a:r>
            <a:r>
              <a:rPr sz="1512">
                <a:uFill>
                  <a:solidFill/>
                </a:uFill>
                <a:latin typeface="Courier"/>
                <a:ea typeface="Courier"/>
                <a:cs typeface="Courier"/>
                <a:sym typeface="Courier"/>
              </a:rPr>
              <a:t> fa riferimento al rischio che il processo risulti superfluo o dannoso per il minore.</a:t>
            </a:r>
            <a:endParaRPr sz="1512">
              <a:uFill>
                <a:solidFill/>
              </a:uFill>
              <a:latin typeface="Courier"/>
              <a:ea typeface="Courier"/>
              <a:cs typeface="Courier"/>
              <a:sym typeface="Courier"/>
            </a:endParaRPr>
          </a:p>
          <a:p>
            <a:pPr lvl="0" marL="192023" indent="0" algn="just" defTabSz="384047">
              <a:lnSpc>
                <a:spcPct val="200000"/>
              </a:lnSpc>
              <a:spcBef>
                <a:spcPts val="0"/>
              </a:spcBef>
              <a:buSzTx/>
              <a:buNone/>
              <a:defRPr sz="1800"/>
            </a:pPr>
            <a:endParaRPr sz="1512">
              <a:uFill>
                <a:solidFill/>
              </a:uFill>
              <a:latin typeface="Courier"/>
              <a:ea typeface="Courier"/>
              <a:cs typeface="Courier"/>
              <a:sym typeface="Courier"/>
            </a:endParaRPr>
          </a:p>
          <a:p>
            <a:pPr lvl="0" marL="0" indent="0" algn="just" defTabSz="384047">
              <a:lnSpc>
                <a:spcPct val="200000"/>
              </a:lnSpc>
              <a:spcBef>
                <a:spcPts val="0"/>
              </a:spcBef>
              <a:buSzTx/>
              <a:buNone/>
              <a:tabLst>
                <a:tab pos="381000" algn="l"/>
              </a:tabLst>
              <a:defRPr sz="1800"/>
            </a:pPr>
            <a:r>
              <a:rPr b="1" sz="1512" u="sng">
                <a:uFill>
                  <a:solidFill/>
                </a:uFill>
                <a:latin typeface="Courier"/>
                <a:ea typeface="Courier"/>
                <a:cs typeface="Courier"/>
                <a:sym typeface="Courier"/>
              </a:rPr>
              <a:t>Il principio di destigmatizzazione</a:t>
            </a:r>
            <a:r>
              <a:rPr sz="1512">
                <a:uFill>
                  <a:solidFill/>
                </a:uFill>
                <a:latin typeface="Courier"/>
                <a:ea typeface="Courier"/>
                <a:cs typeface="Courier"/>
                <a:sym typeface="Courier"/>
              </a:rPr>
              <a:t> si collega a quello della minima offensività, in quanto tutela il minore dal rischio, derivante dal processo, che venga sottovalutato ed etichettato da parte della società. In tal senso infatti la non pubblicità del dibattimento; il divieto di pubblicazione e di divulgazione di notizie idonee a consentire l’identificazione del minorenne.</a:t>
            </a:r>
            <a:endParaRPr sz="1512">
              <a:uFill>
                <a:solidFill/>
              </a:uFill>
              <a:latin typeface="Courier"/>
              <a:ea typeface="Courier"/>
              <a:cs typeface="Courier"/>
              <a:sym typeface="Courier"/>
            </a:endParaRPr>
          </a:p>
          <a:p>
            <a:pPr lvl="0" marL="0" indent="0" algn="just" defTabSz="384047">
              <a:lnSpc>
                <a:spcPct val="200000"/>
              </a:lnSpc>
              <a:spcBef>
                <a:spcPts val="0"/>
              </a:spcBef>
              <a:buSzTx/>
              <a:buNone/>
              <a:tabLst>
                <a:tab pos="381000" algn="l"/>
              </a:tabLst>
              <a:defRPr sz="1800"/>
            </a:pPr>
            <a:endParaRPr sz="1512">
              <a:uFill>
                <a:solidFill/>
              </a:uFill>
              <a:latin typeface="Courier"/>
              <a:ea typeface="Courier"/>
              <a:cs typeface="Courier"/>
              <a:sym typeface="Courier"/>
            </a:endParaRPr>
          </a:p>
          <a:p>
            <a:pPr lvl="0" marL="0" indent="0" algn="just" defTabSz="384047">
              <a:lnSpc>
                <a:spcPct val="200000"/>
              </a:lnSpc>
              <a:spcBef>
                <a:spcPts val="0"/>
              </a:spcBef>
              <a:buSzTx/>
              <a:buNone/>
              <a:tabLst>
                <a:tab pos="381000" algn="l"/>
              </a:tabLst>
              <a:defRPr sz="1800"/>
            </a:pPr>
            <a:r>
              <a:rPr b="1" sz="1512" u="sng">
                <a:uFill>
                  <a:solidFill/>
                </a:uFill>
                <a:latin typeface="Courier"/>
                <a:ea typeface="Courier"/>
                <a:cs typeface="Courier"/>
                <a:sym typeface="Courier"/>
              </a:rPr>
              <a:t>Il principio della residualità</a:t>
            </a:r>
            <a:r>
              <a:rPr sz="1512">
                <a:uFill>
                  <a:solidFill/>
                </a:uFill>
                <a:latin typeface="Courier"/>
                <a:ea typeface="Courier"/>
                <a:cs typeface="Courier"/>
                <a:sym typeface="Courier"/>
              </a:rPr>
              <a:t> della detenzione impone che la pena detentiva sia considerata come </a:t>
            </a:r>
            <a:r>
              <a:rPr i="1" sz="1512">
                <a:uFill>
                  <a:solidFill/>
                </a:uFill>
                <a:latin typeface="Courier"/>
                <a:ea typeface="Courier"/>
                <a:cs typeface="Courier"/>
                <a:sym typeface="Courier"/>
              </a:rPr>
              <a:t>extrema ratio</a:t>
            </a:r>
            <a:r>
              <a:rPr sz="1512">
                <a:uFill>
                  <a:solidFill/>
                </a:uFill>
                <a:latin typeface="Courier"/>
                <a:ea typeface="Courier"/>
                <a:cs typeface="Courier"/>
                <a:sym typeface="Courier"/>
              </a:rPr>
              <a:t>.</a:t>
            </a:r>
          </a:p>
        </p:txBody>
      </p:sp>
    </p:spTree>
  </p:cSld>
  <p:clrMapOvr>
    <a:masterClrMapping/>
  </p:clrMapOvr>
  <p:transition spd="med" advClick="1"/>
</p:sld>
</file>

<file path=ppt/slides/slide2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54" name="Shape 154"/>
          <p:cNvSpPr/>
          <p:nvPr>
            <p:ph type="title"/>
          </p:nvPr>
        </p:nvSpPr>
        <p:spPr>
          <a:xfrm>
            <a:off x="952500" y="1550193"/>
            <a:ext cx="10464800" cy="6653214"/>
          </a:xfrm>
          <a:prstGeom prst="rect">
            <a:avLst/>
          </a:prstGeom>
        </p:spPr>
        <p:txBody>
          <a:bodyPr/>
          <a:lstStyle/>
          <a:p>
            <a:pPr lvl="0" algn="just" defTabSz="269747">
              <a:lnSpc>
                <a:spcPct val="200000"/>
              </a:lnSpc>
              <a:defRPr sz="1800"/>
            </a:pPr>
            <a:endParaRPr sz="708">
              <a:uFill>
                <a:solidFill/>
              </a:uFill>
              <a:latin typeface="Courier"/>
              <a:ea typeface="Courier"/>
              <a:cs typeface="Courier"/>
              <a:sym typeface="Courier"/>
            </a:endParaRPr>
          </a:p>
          <a:p>
            <a:pPr lvl="0" algn="just" defTabSz="269747">
              <a:lnSpc>
                <a:spcPct val="200000"/>
              </a:lnSpc>
              <a:defRPr sz="1800"/>
            </a:pPr>
            <a:r>
              <a:rPr sz="1769">
                <a:uFill>
                  <a:solidFill/>
                </a:uFill>
                <a:latin typeface="Courier"/>
                <a:ea typeface="Courier"/>
                <a:cs typeface="Courier"/>
                <a:sym typeface="Courier"/>
              </a:rPr>
              <a:t>Ai sensi dell’articolo 18 d.p.r.448/1988, per il caso di arresto, deve essere data immediata notizia al P.M., all’esercente la responsabilità genitoriale o all’affidatario, e tempestivamente devono essere informati i servizi minorili.</a:t>
            </a:r>
            <a:endParaRPr sz="1769">
              <a:uFill>
                <a:solidFill/>
              </a:uFill>
              <a:latin typeface="Courier"/>
              <a:ea typeface="Courier"/>
              <a:cs typeface="Courier"/>
              <a:sym typeface="Courier"/>
            </a:endParaRPr>
          </a:p>
          <a:p>
            <a:pPr lvl="0" algn="just" defTabSz="269747">
              <a:lnSpc>
                <a:spcPct val="200000"/>
              </a:lnSpc>
              <a:defRPr sz="1800"/>
            </a:pPr>
            <a:r>
              <a:rPr sz="1769">
                <a:uFill>
                  <a:solidFill/>
                </a:uFill>
                <a:latin typeface="Courier"/>
                <a:ea typeface="Courier"/>
                <a:cs typeface="Courier"/>
                <a:sym typeface="Courier"/>
              </a:rPr>
              <a:t>Il P.M., ricevuta la notizia dell’arresto, può disporre che il minore, senza ritardo, v</a:t>
            </a:r>
            <a:r>
              <a:rPr b="1" sz="1769" u="sng">
                <a:uFill>
                  <a:solidFill/>
                </a:uFill>
                <a:latin typeface="Courier"/>
                <a:ea typeface="Courier"/>
                <a:cs typeface="Courier"/>
                <a:sym typeface="Courier"/>
              </a:rPr>
              <a:t>enga condotto presso un centro di prima accoglienza o presso una comunità pubblica o presso l’abitazione familiare.</a:t>
            </a:r>
            <a:endParaRPr sz="1769">
              <a:uFill>
                <a:solidFill/>
              </a:uFill>
              <a:latin typeface="Courier"/>
              <a:ea typeface="Courier"/>
              <a:cs typeface="Courier"/>
              <a:sym typeface="Courier"/>
            </a:endParaRPr>
          </a:p>
          <a:p>
            <a:pPr lvl="0" algn="just" defTabSz="269747">
              <a:lnSpc>
                <a:spcPct val="200000"/>
              </a:lnSpc>
              <a:defRPr sz="1800"/>
            </a:pPr>
            <a:endParaRPr sz="1769">
              <a:uFill>
                <a:solidFill/>
              </a:uFill>
              <a:latin typeface="Courier"/>
              <a:ea typeface="Courier"/>
              <a:cs typeface="Courier"/>
              <a:sym typeface="Courier"/>
            </a:endParaRPr>
          </a:p>
          <a:p>
            <a:pPr lvl="0" algn="just" defTabSz="269747">
              <a:lnSpc>
                <a:spcPct val="200000"/>
              </a:lnSpc>
              <a:defRPr sz="1800"/>
            </a:pPr>
            <a:r>
              <a:rPr sz="1769">
                <a:uFill>
                  <a:solidFill/>
                </a:uFill>
                <a:latin typeface="Courier"/>
                <a:ea typeface="Courier"/>
                <a:cs typeface="Courier"/>
                <a:sym typeface="Courier"/>
              </a:rPr>
              <a:t>La scelta è </a:t>
            </a:r>
            <a:r>
              <a:rPr b="1" sz="1769" u="sng">
                <a:uFill>
                  <a:solidFill/>
                </a:uFill>
                <a:latin typeface="Courier"/>
                <a:ea typeface="Courier"/>
                <a:cs typeface="Courier"/>
                <a:sym typeface="Courier"/>
              </a:rPr>
              <a:t>discrezionale</a:t>
            </a:r>
            <a:r>
              <a:rPr sz="1769">
                <a:uFill>
                  <a:solidFill/>
                </a:uFill>
                <a:latin typeface="Courier"/>
                <a:ea typeface="Courier"/>
                <a:cs typeface="Courier"/>
                <a:sym typeface="Courier"/>
              </a:rPr>
              <a:t> in quanto il P.M. può valutare l’impossibilità della famiglia di esercitare sul minore una funzione educativa, sia in senso materiale sia anche quale inidoneità ad esercitare una funzione psico-pedagogica.</a:t>
            </a:r>
            <a:endParaRPr sz="1769">
              <a:uFill>
                <a:solidFill/>
              </a:uFill>
              <a:latin typeface="Courier"/>
              <a:ea typeface="Courier"/>
              <a:cs typeface="Courier"/>
              <a:sym typeface="Courier"/>
            </a:endParaRPr>
          </a:p>
        </p:txBody>
      </p:sp>
    </p:spTree>
  </p:cSld>
  <p:clrMapOvr>
    <a:masterClrMapping/>
  </p:clrMapOvr>
  <p:transition spd="med" advClick="1"/>
</p:sld>
</file>

<file path=ppt/slides/slide2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56" name="Shape 156"/>
          <p:cNvSpPr/>
          <p:nvPr>
            <p:ph type="title"/>
          </p:nvPr>
        </p:nvSpPr>
        <p:spPr>
          <a:xfrm>
            <a:off x="952500" y="-50800"/>
            <a:ext cx="11099800" cy="2159000"/>
          </a:xfrm>
          <a:prstGeom prst="rect">
            <a:avLst/>
          </a:prstGeom>
        </p:spPr>
        <p:txBody>
          <a:bodyPr/>
          <a:lstStyle>
            <a:lvl1pPr>
              <a:defRPr sz="5000">
                <a:latin typeface="Courier"/>
                <a:ea typeface="Courier"/>
                <a:cs typeface="Courier"/>
                <a:sym typeface="Courier"/>
              </a:defRPr>
            </a:lvl1pPr>
          </a:lstStyle>
          <a:p>
            <a:pPr lvl="0">
              <a:defRPr sz="1800"/>
            </a:pPr>
            <a:r>
              <a:rPr sz="5000"/>
              <a:t>Misure cautelari</a:t>
            </a:r>
          </a:p>
        </p:txBody>
      </p:sp>
      <p:sp>
        <p:nvSpPr>
          <p:cNvPr id="157" name="Shape 157"/>
          <p:cNvSpPr/>
          <p:nvPr/>
        </p:nvSpPr>
        <p:spPr>
          <a:xfrm>
            <a:off x="1869839" y="2311400"/>
            <a:ext cx="6775922" cy="65024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lvl="0" algn="just" defTabSz="457200">
              <a:lnSpc>
                <a:spcPct val="200000"/>
              </a:lnSpc>
              <a:tabLst>
                <a:tab pos="508000" algn="l"/>
              </a:tabLst>
              <a:defRPr sz="1800"/>
            </a:pPr>
            <a:r>
              <a:rPr sz="2000">
                <a:uFill>
                  <a:solidFill/>
                </a:uFill>
                <a:latin typeface="Courier"/>
                <a:ea typeface="Courier"/>
                <a:cs typeface="Courier"/>
                <a:sym typeface="Courier"/>
              </a:rPr>
              <a:t>le prescrizioni – articolo 20 del d.p.r. 448/1988</a:t>
            </a:r>
            <a:endParaRPr sz="2000">
              <a:uFill>
                <a:solidFill/>
              </a:uFill>
              <a:latin typeface="Courier"/>
              <a:ea typeface="Courier"/>
              <a:cs typeface="Courier"/>
              <a:sym typeface="Courier"/>
            </a:endParaRPr>
          </a:p>
          <a:p>
            <a:pPr lvl="0" algn="just" defTabSz="457200">
              <a:lnSpc>
                <a:spcPct val="200000"/>
              </a:lnSpc>
              <a:tabLst>
                <a:tab pos="508000" algn="l"/>
              </a:tabLst>
              <a:defRPr sz="1800"/>
            </a:pPr>
            <a:endParaRPr sz="2000">
              <a:uFill>
                <a:solidFill/>
              </a:uFill>
              <a:latin typeface="Courier"/>
              <a:ea typeface="Courier"/>
              <a:cs typeface="Courier"/>
              <a:sym typeface="Courier"/>
            </a:endParaRPr>
          </a:p>
          <a:p>
            <a:pPr lvl="0" algn="just" defTabSz="457200">
              <a:lnSpc>
                <a:spcPct val="200000"/>
              </a:lnSpc>
              <a:tabLst>
                <a:tab pos="508000" algn="l"/>
              </a:tabLst>
              <a:defRPr sz="1800"/>
            </a:pPr>
            <a:r>
              <a:rPr sz="2000">
                <a:uFill>
                  <a:solidFill/>
                </a:uFill>
                <a:latin typeface="Courier"/>
                <a:ea typeface="Courier"/>
                <a:cs typeface="Courier"/>
                <a:sym typeface="Courier"/>
              </a:rPr>
              <a:t>la permanenza in casa – articolo 21 del d.p.r. 448/1988</a:t>
            </a:r>
            <a:endParaRPr sz="2000">
              <a:uFill>
                <a:solidFill/>
              </a:uFill>
              <a:latin typeface="Courier"/>
              <a:ea typeface="Courier"/>
              <a:cs typeface="Courier"/>
              <a:sym typeface="Courier"/>
            </a:endParaRPr>
          </a:p>
          <a:p>
            <a:pPr lvl="0" algn="just" defTabSz="457200">
              <a:lnSpc>
                <a:spcPct val="200000"/>
              </a:lnSpc>
              <a:tabLst>
                <a:tab pos="508000" algn="l"/>
              </a:tabLst>
              <a:defRPr sz="1800"/>
            </a:pPr>
            <a:endParaRPr sz="2000">
              <a:uFill>
                <a:solidFill/>
              </a:uFill>
              <a:latin typeface="Courier"/>
              <a:ea typeface="Courier"/>
              <a:cs typeface="Courier"/>
              <a:sym typeface="Courier"/>
            </a:endParaRPr>
          </a:p>
          <a:p>
            <a:pPr lvl="0" algn="just" defTabSz="457200">
              <a:lnSpc>
                <a:spcPct val="200000"/>
              </a:lnSpc>
              <a:tabLst>
                <a:tab pos="508000" algn="l"/>
              </a:tabLst>
              <a:defRPr sz="1800"/>
            </a:pPr>
            <a:r>
              <a:rPr sz="2000">
                <a:uFill>
                  <a:solidFill/>
                </a:uFill>
                <a:latin typeface="Courier"/>
                <a:ea typeface="Courier"/>
                <a:cs typeface="Courier"/>
                <a:sym typeface="Courier"/>
              </a:rPr>
              <a:t>il collocamento in comunità – articolo 22 del d.p.r. 448/1988</a:t>
            </a:r>
            <a:endParaRPr sz="2000">
              <a:uFill>
                <a:solidFill/>
              </a:uFill>
              <a:latin typeface="Courier"/>
              <a:ea typeface="Courier"/>
              <a:cs typeface="Courier"/>
              <a:sym typeface="Courier"/>
            </a:endParaRPr>
          </a:p>
          <a:p>
            <a:pPr lvl="0" algn="just" defTabSz="457200">
              <a:lnSpc>
                <a:spcPct val="200000"/>
              </a:lnSpc>
              <a:tabLst>
                <a:tab pos="508000" algn="l"/>
              </a:tabLst>
              <a:defRPr sz="1800"/>
            </a:pPr>
            <a:endParaRPr sz="2000">
              <a:uFill>
                <a:solidFill/>
              </a:uFill>
              <a:latin typeface="Courier"/>
              <a:ea typeface="Courier"/>
              <a:cs typeface="Courier"/>
              <a:sym typeface="Courier"/>
            </a:endParaRPr>
          </a:p>
          <a:p>
            <a:pPr lvl="0" algn="just" defTabSz="457200">
              <a:lnSpc>
                <a:spcPct val="200000"/>
              </a:lnSpc>
              <a:tabLst>
                <a:tab pos="508000" algn="l"/>
              </a:tabLst>
              <a:defRPr sz="1800"/>
            </a:pPr>
            <a:r>
              <a:rPr sz="2000">
                <a:uFill>
                  <a:solidFill/>
                </a:uFill>
                <a:latin typeface="Courier"/>
                <a:ea typeface="Courier"/>
                <a:cs typeface="Courier"/>
                <a:sym typeface="Courier"/>
              </a:rPr>
              <a:t>la custodia cautelare – articolo 23 del d.p.r. 448/1988</a:t>
            </a:r>
          </a:p>
        </p:txBody>
      </p:sp>
    </p:spTree>
  </p:cSld>
  <p:clrMapOvr>
    <a:masterClrMapping/>
  </p:clrMapOvr>
  <p:transition spd="med" advClick="1"/>
</p:sld>
</file>

<file path=ppt/slides/slide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42" name="images-1.jpg"/>
          <p:cNvPicPr/>
          <p:nvPr/>
        </p:nvPicPr>
        <p:blipFill>
          <a:blip r:embed="rId2">
            <a:extLst/>
          </a:blip>
          <a:srcRect l="18748" t="0" r="18748" b="0"/>
          <a:stretch>
            <a:fillRect/>
          </a:stretch>
        </p:blipFill>
        <p:spPr>
          <a:xfrm>
            <a:off x="7212906" y="2788977"/>
            <a:ext cx="5219843" cy="6151958"/>
          </a:xfrm>
          <a:prstGeom prst="rect">
            <a:avLst/>
          </a:prstGeom>
          <a:ln w="12700">
            <a:miter lim="400000"/>
          </a:ln>
        </p:spPr>
      </p:pic>
      <p:sp>
        <p:nvSpPr>
          <p:cNvPr id="43" name="Shape 43"/>
          <p:cNvSpPr/>
          <p:nvPr>
            <p:ph type="title"/>
          </p:nvPr>
        </p:nvSpPr>
        <p:spPr>
          <a:prstGeom prst="rect">
            <a:avLst/>
          </a:prstGeom>
        </p:spPr>
        <p:txBody>
          <a:bodyPr/>
          <a:lstStyle>
            <a:lvl1pPr defTabSz="457200">
              <a:lnSpc>
                <a:spcPct val="200000"/>
              </a:lnSpc>
              <a:defRPr sz="3300" u="sng">
                <a:uFill>
                  <a:solidFill/>
                </a:uFill>
                <a:latin typeface="Courier"/>
                <a:ea typeface="Courier"/>
                <a:cs typeface="Courier"/>
                <a:sym typeface="Courier"/>
              </a:defRPr>
            </a:lvl1pPr>
          </a:lstStyle>
          <a:p>
            <a:pPr lvl="0">
              <a:defRPr sz="1800" u="none">
                <a:uFillTx/>
              </a:defRPr>
            </a:pPr>
            <a:r>
              <a:rPr sz="3300" u="sng">
                <a:uFill>
                  <a:solidFill/>
                </a:uFill>
              </a:rPr>
              <a:t>Cosa si intende per “interesse del minore”</a:t>
            </a:r>
          </a:p>
        </p:txBody>
      </p:sp>
      <p:sp>
        <p:nvSpPr>
          <p:cNvPr id="44" name="Shape 44"/>
          <p:cNvSpPr/>
          <p:nvPr>
            <p:ph type="body" idx="1"/>
          </p:nvPr>
        </p:nvSpPr>
        <p:spPr>
          <a:prstGeom prst="rect">
            <a:avLst/>
          </a:prstGeom>
        </p:spPr>
        <p:txBody>
          <a:bodyPr/>
          <a:lstStyle/>
          <a:p>
            <a:pPr lvl="0" marL="0" indent="0" algn="just" defTabSz="242315">
              <a:lnSpc>
                <a:spcPct val="200000"/>
              </a:lnSpc>
              <a:spcBef>
                <a:spcPts val="0"/>
              </a:spcBef>
              <a:buSzTx/>
              <a:buNone/>
              <a:defRPr sz="1800"/>
            </a:pPr>
            <a:endParaRPr sz="1590">
              <a:uFill>
                <a:solidFill/>
              </a:uFill>
              <a:latin typeface="Courier"/>
              <a:ea typeface="Courier"/>
              <a:cs typeface="Courier"/>
              <a:sym typeface="Courier"/>
            </a:endParaRPr>
          </a:p>
          <a:p>
            <a:pPr lvl="0" marL="0" indent="0" algn="just" defTabSz="242315">
              <a:lnSpc>
                <a:spcPct val="200000"/>
              </a:lnSpc>
              <a:spcBef>
                <a:spcPts val="0"/>
              </a:spcBef>
              <a:buSzTx/>
              <a:buNone/>
              <a:defRPr sz="1800"/>
            </a:pPr>
            <a:endParaRPr sz="1590">
              <a:uFill>
                <a:solidFill/>
              </a:uFill>
              <a:latin typeface="Courier"/>
              <a:ea typeface="Courier"/>
              <a:cs typeface="Courier"/>
              <a:sym typeface="Courier"/>
            </a:endParaRPr>
          </a:p>
          <a:p>
            <a:pPr lvl="0" marL="0" indent="0" algn="just" defTabSz="242315">
              <a:lnSpc>
                <a:spcPct val="200000"/>
              </a:lnSpc>
              <a:spcBef>
                <a:spcPts val="0"/>
              </a:spcBef>
              <a:buSzTx/>
              <a:buNone/>
              <a:defRPr sz="1800"/>
            </a:pPr>
            <a:r>
              <a:rPr sz="1590">
                <a:uFill>
                  <a:solidFill/>
                </a:uFill>
                <a:latin typeface="Courier"/>
                <a:ea typeface="Courier"/>
                <a:cs typeface="Courier"/>
                <a:sym typeface="Courier"/>
              </a:rPr>
              <a:t>Non si riesce a dare né una definizione astratta, ossia valida per tutti i luoghi e per tutte le occasioni, né una definizione intesa in senso negativo, ossia equivalente ad arbitrio o capriccio del minore stesso.</a:t>
            </a:r>
            <a:endParaRPr sz="1590">
              <a:uFill>
                <a:solidFill/>
              </a:uFill>
              <a:latin typeface="Courier"/>
              <a:ea typeface="Courier"/>
              <a:cs typeface="Courier"/>
              <a:sym typeface="Courier"/>
            </a:endParaRPr>
          </a:p>
          <a:p>
            <a:pPr lvl="0" marL="0" indent="0" algn="just" defTabSz="242315">
              <a:lnSpc>
                <a:spcPct val="200000"/>
              </a:lnSpc>
              <a:spcBef>
                <a:spcPts val="0"/>
              </a:spcBef>
              <a:buSzTx/>
              <a:buNone/>
              <a:defRPr sz="1800"/>
            </a:pPr>
            <a:endParaRPr sz="1590">
              <a:uFill>
                <a:solidFill/>
              </a:uFill>
              <a:latin typeface="Courier"/>
              <a:ea typeface="Courier"/>
              <a:cs typeface="Courier"/>
              <a:sym typeface="Courier"/>
            </a:endParaRPr>
          </a:p>
          <a:p>
            <a:pPr lvl="0" marL="0" indent="0" algn="just" defTabSz="242315">
              <a:lnSpc>
                <a:spcPct val="200000"/>
              </a:lnSpc>
              <a:spcBef>
                <a:spcPts val="0"/>
              </a:spcBef>
              <a:buSzTx/>
              <a:buNone/>
              <a:defRPr sz="1800"/>
            </a:pPr>
            <a:r>
              <a:rPr sz="1590" u="sng">
                <a:uFill>
                  <a:solidFill/>
                </a:uFill>
                <a:latin typeface="Courier"/>
                <a:ea typeface="Courier"/>
                <a:cs typeface="Courier"/>
                <a:sym typeface="Courier"/>
              </a:rPr>
              <a:t>L’interesse del minore</a:t>
            </a:r>
            <a:r>
              <a:rPr sz="1590">
                <a:uFill>
                  <a:solidFill/>
                </a:uFill>
                <a:latin typeface="Courier"/>
                <a:ea typeface="Courier"/>
                <a:cs typeface="Courier"/>
                <a:sym typeface="Courier"/>
              </a:rPr>
              <a:t>, a differenza di quello dell’adulto, </a:t>
            </a:r>
            <a:r>
              <a:rPr sz="1590" u="sng">
                <a:uFill>
                  <a:solidFill/>
                </a:uFill>
                <a:latin typeface="Courier"/>
                <a:ea typeface="Courier"/>
                <a:cs typeface="Courier"/>
                <a:sym typeface="Courier"/>
              </a:rPr>
              <a:t>è proiettato verso il futuro,</a:t>
            </a:r>
            <a:r>
              <a:rPr sz="1590">
                <a:uFill>
                  <a:solidFill/>
                </a:uFill>
                <a:latin typeface="Courier"/>
                <a:ea typeface="Courier"/>
                <a:cs typeface="Courier"/>
                <a:sym typeface="Courier"/>
              </a:rPr>
              <a:t> concorrendo così a caratterizzare la formazione ed a comporre le linee di un armonico sviluppo della persona.</a:t>
            </a:r>
          </a:p>
        </p:txBody>
      </p:sp>
    </p:spTree>
  </p:cSld>
  <p:clrMapOvr>
    <a:masterClrMapping/>
  </p:clrMapOvr>
  <p:transition spd="med" advClick="1"/>
</p:sld>
</file>

<file path=ppt/slides/slide3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59" name="Shape 159"/>
          <p:cNvSpPr/>
          <p:nvPr>
            <p:ph type="title"/>
          </p:nvPr>
        </p:nvSpPr>
        <p:spPr>
          <a:xfrm>
            <a:off x="1334144" y="1535509"/>
            <a:ext cx="10883256" cy="7008168"/>
          </a:xfrm>
          <a:prstGeom prst="rect">
            <a:avLst/>
          </a:prstGeom>
        </p:spPr>
        <p:txBody>
          <a:bodyPr/>
          <a:lstStyle/>
          <a:p>
            <a:pPr lvl="0" algn="just" defTabSz="210311">
              <a:lnSpc>
                <a:spcPct val="200000"/>
              </a:lnSpc>
              <a:defRPr sz="1800"/>
            </a:pPr>
            <a:endParaRPr sz="1380">
              <a:uFill>
                <a:solidFill/>
              </a:uFill>
              <a:latin typeface="Courier"/>
              <a:ea typeface="Courier"/>
              <a:cs typeface="Courier"/>
              <a:sym typeface="Courier"/>
            </a:endParaRPr>
          </a:p>
          <a:p>
            <a:pPr lvl="0" algn="just" defTabSz="210311">
              <a:lnSpc>
                <a:spcPct val="200000"/>
              </a:lnSpc>
              <a:defRPr sz="1800"/>
            </a:pPr>
            <a:r>
              <a:rPr sz="1380">
                <a:uFill>
                  <a:solidFill/>
                </a:uFill>
                <a:latin typeface="Courier"/>
                <a:ea typeface="Courier"/>
                <a:cs typeface="Courier"/>
                <a:sym typeface="Courier"/>
              </a:rPr>
              <a:t>Il contenuto delle </a:t>
            </a:r>
            <a:r>
              <a:rPr b="1" sz="1610">
                <a:uFill>
                  <a:solidFill/>
                </a:uFill>
                <a:latin typeface="Courier"/>
                <a:ea typeface="Courier"/>
                <a:cs typeface="Courier"/>
                <a:sym typeface="Courier"/>
              </a:rPr>
              <a:t>prescrizioni</a:t>
            </a:r>
            <a:r>
              <a:rPr sz="1380">
                <a:uFill>
                  <a:solidFill/>
                </a:uFill>
                <a:latin typeface="Courier"/>
                <a:ea typeface="Courier"/>
                <a:cs typeface="Courier"/>
                <a:sym typeface="Courier"/>
              </a:rPr>
              <a:t> è tassativo e può riguardare solo obblighi inerenti </a:t>
            </a:r>
            <a:r>
              <a:rPr b="1" sz="1380">
                <a:uFill>
                  <a:solidFill/>
                </a:uFill>
                <a:latin typeface="Courier"/>
                <a:ea typeface="Courier"/>
                <a:cs typeface="Courier"/>
                <a:sym typeface="Courier"/>
              </a:rPr>
              <a:t>l’attività di studio,</a:t>
            </a:r>
            <a:r>
              <a:rPr sz="1380">
                <a:uFill>
                  <a:solidFill/>
                </a:uFill>
                <a:latin typeface="Courier"/>
                <a:ea typeface="Courier"/>
                <a:cs typeface="Courier"/>
                <a:sym typeface="Courier"/>
              </a:rPr>
              <a:t> di </a:t>
            </a:r>
            <a:r>
              <a:rPr b="1" sz="1380">
                <a:uFill>
                  <a:solidFill/>
                </a:uFill>
                <a:latin typeface="Courier"/>
                <a:ea typeface="Courier"/>
                <a:cs typeface="Courier"/>
                <a:sym typeface="Courier"/>
              </a:rPr>
              <a:t>lavoro</a:t>
            </a:r>
            <a:r>
              <a:rPr sz="1380">
                <a:uFill>
                  <a:solidFill/>
                </a:uFill>
                <a:latin typeface="Courier"/>
                <a:ea typeface="Courier"/>
                <a:cs typeface="Courier"/>
                <a:sym typeface="Courier"/>
              </a:rPr>
              <a:t> o altre attività utili per l’educazione del minore.</a:t>
            </a:r>
            <a:endParaRPr sz="1380">
              <a:uFill>
                <a:solidFill/>
              </a:uFill>
              <a:latin typeface="Courier"/>
              <a:ea typeface="Courier"/>
              <a:cs typeface="Courier"/>
              <a:sym typeface="Courier"/>
            </a:endParaRPr>
          </a:p>
          <a:p>
            <a:pPr lvl="0" algn="just" defTabSz="210311">
              <a:lnSpc>
                <a:spcPct val="200000"/>
              </a:lnSpc>
              <a:defRPr sz="1800"/>
            </a:pPr>
            <a:endParaRPr sz="1380">
              <a:uFill>
                <a:solidFill/>
              </a:uFill>
              <a:latin typeface="Courier"/>
              <a:ea typeface="Courier"/>
              <a:cs typeface="Courier"/>
              <a:sym typeface="Courier"/>
            </a:endParaRPr>
          </a:p>
          <a:p>
            <a:pPr lvl="0" algn="just" defTabSz="210311">
              <a:lnSpc>
                <a:spcPct val="200000"/>
              </a:lnSpc>
              <a:defRPr sz="1800"/>
            </a:pPr>
            <a:r>
              <a:rPr sz="1380">
                <a:uFill>
                  <a:solidFill/>
                </a:uFill>
                <a:latin typeface="Courier"/>
                <a:ea typeface="Courier"/>
                <a:cs typeface="Courier"/>
                <a:sym typeface="Courier"/>
              </a:rPr>
              <a:t>Si tratta di una misura di coercizione non detentiva.</a:t>
            </a:r>
            <a:endParaRPr sz="1380">
              <a:uFill>
                <a:solidFill/>
              </a:uFill>
              <a:latin typeface="Courier"/>
              <a:ea typeface="Courier"/>
              <a:cs typeface="Courier"/>
              <a:sym typeface="Courier"/>
            </a:endParaRPr>
          </a:p>
          <a:p>
            <a:pPr lvl="0" algn="just" defTabSz="210311">
              <a:lnSpc>
                <a:spcPct val="200000"/>
              </a:lnSpc>
              <a:defRPr sz="1800"/>
            </a:pPr>
            <a:endParaRPr sz="1380">
              <a:uFill>
                <a:solidFill/>
              </a:uFill>
              <a:latin typeface="Times"/>
              <a:ea typeface="Times"/>
              <a:cs typeface="Times"/>
              <a:sym typeface="Times"/>
            </a:endParaRPr>
          </a:p>
          <a:p>
            <a:pPr lvl="0" algn="just" defTabSz="210311">
              <a:lnSpc>
                <a:spcPct val="200000"/>
              </a:lnSpc>
              <a:defRPr sz="1800"/>
            </a:pPr>
            <a:r>
              <a:rPr sz="1380">
                <a:uFill>
                  <a:solidFill/>
                </a:uFill>
                <a:latin typeface="Courier"/>
                <a:ea typeface="Courier"/>
                <a:cs typeface="Courier"/>
                <a:sym typeface="Courier"/>
              </a:rPr>
              <a:t>Si tratta di una misura subordinata alla sussistenza di gravi indizi di colpevolezza.</a:t>
            </a:r>
            <a:endParaRPr sz="1380">
              <a:uFill>
                <a:solidFill/>
              </a:uFill>
              <a:latin typeface="Courier"/>
              <a:ea typeface="Courier"/>
              <a:cs typeface="Courier"/>
              <a:sym typeface="Courier"/>
            </a:endParaRPr>
          </a:p>
          <a:p>
            <a:pPr lvl="0" algn="just" defTabSz="210311">
              <a:lnSpc>
                <a:spcPct val="200000"/>
              </a:lnSpc>
              <a:defRPr sz="1800"/>
            </a:pPr>
            <a:endParaRPr sz="1380">
              <a:uFill>
                <a:solidFill/>
              </a:uFill>
              <a:latin typeface="Courier"/>
              <a:ea typeface="Courier"/>
              <a:cs typeface="Courier"/>
              <a:sym typeface="Courier"/>
            </a:endParaRPr>
          </a:p>
          <a:p>
            <a:pPr lvl="0" algn="just" defTabSz="210311">
              <a:lnSpc>
                <a:spcPct val="200000"/>
              </a:lnSpc>
              <a:defRPr sz="1800"/>
            </a:pPr>
            <a:r>
              <a:rPr sz="1380">
                <a:uFill>
                  <a:solidFill/>
                </a:uFill>
                <a:latin typeface="Courier"/>
                <a:ea typeface="Courier"/>
                <a:cs typeface="Courier"/>
                <a:sym typeface="Courier"/>
              </a:rPr>
              <a:t>E’ la misura cautelare meno afflittiva.</a:t>
            </a:r>
            <a:endParaRPr sz="1380">
              <a:uFill>
                <a:solidFill/>
              </a:uFill>
              <a:latin typeface="Courier"/>
              <a:ea typeface="Courier"/>
              <a:cs typeface="Courier"/>
              <a:sym typeface="Courier"/>
            </a:endParaRPr>
          </a:p>
          <a:p>
            <a:pPr lvl="0" algn="just" defTabSz="210311">
              <a:lnSpc>
                <a:spcPct val="200000"/>
              </a:lnSpc>
              <a:defRPr sz="1800"/>
            </a:pPr>
            <a:endParaRPr sz="1380">
              <a:uFill>
                <a:solidFill/>
              </a:uFill>
              <a:latin typeface="Courier"/>
              <a:ea typeface="Courier"/>
              <a:cs typeface="Courier"/>
              <a:sym typeface="Courier"/>
            </a:endParaRPr>
          </a:p>
          <a:p>
            <a:pPr lvl="0" algn="just" defTabSz="210311">
              <a:lnSpc>
                <a:spcPct val="200000"/>
              </a:lnSpc>
              <a:defRPr sz="1800"/>
            </a:pPr>
            <a:r>
              <a:rPr sz="1380">
                <a:uFill>
                  <a:solidFill/>
                </a:uFill>
                <a:latin typeface="Courier"/>
                <a:ea typeface="Courier"/>
                <a:cs typeface="Courier"/>
                <a:sym typeface="Courier"/>
              </a:rPr>
              <a:t>La durata viene stabilita da giudice.</a:t>
            </a:r>
            <a:endParaRPr sz="1380">
              <a:uFill>
                <a:solidFill/>
              </a:uFill>
              <a:latin typeface="Courier"/>
              <a:ea typeface="Courier"/>
              <a:cs typeface="Courier"/>
              <a:sym typeface="Courier"/>
            </a:endParaRPr>
          </a:p>
          <a:p>
            <a:pPr lvl="0" algn="just" defTabSz="210311">
              <a:lnSpc>
                <a:spcPct val="200000"/>
              </a:lnSpc>
              <a:defRPr sz="1800"/>
            </a:pPr>
            <a:endParaRPr sz="1380">
              <a:uFill>
                <a:solidFill/>
              </a:uFill>
              <a:latin typeface="Courier"/>
              <a:ea typeface="Courier"/>
              <a:cs typeface="Courier"/>
              <a:sym typeface="Courier"/>
            </a:endParaRPr>
          </a:p>
          <a:p>
            <a:pPr lvl="0" algn="just" defTabSz="210311">
              <a:lnSpc>
                <a:spcPct val="200000"/>
              </a:lnSpc>
              <a:defRPr sz="1800"/>
            </a:pPr>
            <a:r>
              <a:rPr sz="1380">
                <a:uFill>
                  <a:solidFill/>
                </a:uFill>
                <a:latin typeface="Courier"/>
                <a:ea typeface="Courier"/>
                <a:cs typeface="Courier"/>
                <a:sym typeface="Courier"/>
              </a:rPr>
              <a:t>Se ricorrono delle esigenze probatorie possono essere rinnovate, ma per una sola volta.</a:t>
            </a:r>
            <a:endParaRPr sz="1380">
              <a:uFill>
                <a:solidFill/>
              </a:uFill>
              <a:latin typeface="Courier"/>
              <a:ea typeface="Courier"/>
              <a:cs typeface="Courier"/>
              <a:sym typeface="Courier"/>
            </a:endParaRPr>
          </a:p>
          <a:p>
            <a:pPr lvl="0" algn="just" defTabSz="210311">
              <a:lnSpc>
                <a:spcPct val="200000"/>
              </a:lnSpc>
              <a:defRPr sz="1800"/>
            </a:pPr>
            <a:endParaRPr sz="1380">
              <a:uFill>
                <a:solidFill/>
              </a:uFill>
              <a:latin typeface="Courier"/>
              <a:ea typeface="Courier"/>
              <a:cs typeface="Courier"/>
              <a:sym typeface="Courier"/>
            </a:endParaRPr>
          </a:p>
          <a:p>
            <a:pPr lvl="0" algn="just" defTabSz="210311">
              <a:lnSpc>
                <a:spcPct val="200000"/>
              </a:lnSpc>
              <a:defRPr sz="1800"/>
            </a:pPr>
            <a:r>
              <a:rPr sz="1380">
                <a:uFill>
                  <a:solidFill/>
                </a:uFill>
                <a:latin typeface="Courier"/>
                <a:ea typeface="Courier"/>
                <a:cs typeface="Courier"/>
                <a:sym typeface="Courier"/>
              </a:rPr>
              <a:t>Il contenuto delle prescrizioni può essere positivo o negativo, ossia consistere i</a:t>
            </a:r>
            <a:r>
              <a:rPr b="1" sz="1380" u="sng">
                <a:uFill>
                  <a:solidFill/>
                </a:uFill>
                <a:latin typeface="Courier"/>
                <a:ea typeface="Courier"/>
                <a:cs typeface="Courier"/>
                <a:sym typeface="Courier"/>
              </a:rPr>
              <a:t>n un </a:t>
            </a:r>
            <a:r>
              <a:rPr b="1" i="1" sz="1380" u="sng">
                <a:uFill>
                  <a:solidFill/>
                </a:uFill>
                <a:latin typeface="Courier"/>
                <a:ea typeface="Courier"/>
                <a:cs typeface="Courier"/>
                <a:sym typeface="Courier"/>
              </a:rPr>
              <a:t>facere</a:t>
            </a:r>
            <a:r>
              <a:rPr b="1" sz="1380" u="sng">
                <a:uFill>
                  <a:solidFill/>
                </a:uFill>
                <a:latin typeface="Courier"/>
                <a:ea typeface="Courier"/>
                <a:cs typeface="Courier"/>
                <a:sym typeface="Courier"/>
              </a:rPr>
              <a:t> o in un </a:t>
            </a:r>
            <a:r>
              <a:rPr b="1" i="1" sz="1380" u="sng">
                <a:uFill>
                  <a:solidFill/>
                </a:uFill>
                <a:latin typeface="Courier"/>
                <a:ea typeface="Courier"/>
                <a:cs typeface="Courier"/>
                <a:sym typeface="Courier"/>
              </a:rPr>
              <a:t>non facere</a:t>
            </a:r>
            <a:r>
              <a:rPr b="1" sz="1380" u="sng">
                <a:uFill>
                  <a:solidFill/>
                </a:uFill>
                <a:latin typeface="Courier"/>
                <a:ea typeface="Courier"/>
                <a:cs typeface="Courier"/>
                <a:sym typeface="Courier"/>
              </a:rPr>
              <a:t>.</a:t>
            </a:r>
            <a:endParaRPr b="1" sz="1380" u="sng">
              <a:uFill>
                <a:solidFill/>
              </a:uFill>
              <a:latin typeface="Courier"/>
              <a:ea typeface="Courier"/>
              <a:cs typeface="Courier"/>
              <a:sym typeface="Courier"/>
            </a:endParaRPr>
          </a:p>
        </p:txBody>
      </p:sp>
    </p:spTree>
  </p:cSld>
  <p:clrMapOvr>
    <a:masterClrMapping/>
  </p:clrMapOvr>
  <p:transition spd="med" advClick="1"/>
</p:sld>
</file>

<file path=ppt/slides/slide3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61" name="Shape 161"/>
          <p:cNvSpPr/>
          <p:nvPr>
            <p:ph type="title"/>
          </p:nvPr>
        </p:nvSpPr>
        <p:spPr>
          <a:xfrm>
            <a:off x="1270000" y="1124247"/>
            <a:ext cx="10724456" cy="7981058"/>
          </a:xfrm>
          <a:prstGeom prst="rect">
            <a:avLst/>
          </a:prstGeom>
        </p:spPr>
        <p:txBody>
          <a:bodyPr/>
          <a:lstStyle/>
          <a:p>
            <a:pPr lvl="0" algn="just" defTabSz="257047">
              <a:lnSpc>
                <a:spcPct val="200000"/>
              </a:lnSpc>
              <a:spcBef>
                <a:spcPts val="1800"/>
              </a:spcBef>
              <a:defRPr sz="1800"/>
            </a:pPr>
            <a:r>
              <a:rPr b="1" sz="2200" u="sng">
                <a:latin typeface="Courier"/>
                <a:ea typeface="Courier"/>
                <a:cs typeface="Courier"/>
                <a:sym typeface="Courier"/>
              </a:rPr>
              <a:t>La permanenza in casa:</a:t>
            </a:r>
            <a:r>
              <a:rPr b="1" sz="2200">
                <a:latin typeface="Courier"/>
                <a:ea typeface="Courier"/>
                <a:cs typeface="Courier"/>
                <a:sym typeface="Courier"/>
              </a:rPr>
              <a:t> </a:t>
            </a:r>
            <a:r>
              <a:rPr sz="2200">
                <a:latin typeface="Courier"/>
                <a:ea typeface="Courier"/>
                <a:cs typeface="Courier"/>
                <a:sym typeface="Courier"/>
              </a:rPr>
              <a:t>rimanere presso l’abitazione familiare, o in altro luogo di privata dimora, anche l’abitazione di parenti ed amici e le comunità non autorizzate e per il caso di minori nomadi, anche al “campo”.</a:t>
            </a:r>
            <a:endParaRPr sz="2200">
              <a:latin typeface="Courier"/>
              <a:ea typeface="Courier"/>
              <a:cs typeface="Courier"/>
              <a:sym typeface="Courier"/>
            </a:endParaRPr>
          </a:p>
          <a:p>
            <a:pPr lvl="0" algn="just" defTabSz="257047">
              <a:lnSpc>
                <a:spcPct val="200000"/>
              </a:lnSpc>
              <a:spcBef>
                <a:spcPts val="1800"/>
              </a:spcBef>
              <a:defRPr sz="1800"/>
            </a:pPr>
            <a:r>
              <a:rPr sz="2200">
                <a:latin typeface="Courier"/>
                <a:ea typeface="Courier"/>
                <a:cs typeface="Courier"/>
                <a:sym typeface="Courier"/>
              </a:rPr>
              <a:t>Se il minore si trova in uno stato di infermità, la misura può essere eseguita in un luogo di cura pubblico o privato.</a:t>
            </a:r>
            <a:endParaRPr sz="2200">
              <a:latin typeface="Courier"/>
              <a:ea typeface="Courier"/>
              <a:cs typeface="Courier"/>
              <a:sym typeface="Courier"/>
            </a:endParaRPr>
          </a:p>
          <a:p>
            <a:pPr lvl="0" algn="just" defTabSz="257047">
              <a:lnSpc>
                <a:spcPct val="200000"/>
              </a:lnSpc>
              <a:spcBef>
                <a:spcPts val="1800"/>
              </a:spcBef>
              <a:defRPr sz="1800"/>
            </a:pPr>
            <a:r>
              <a:rPr sz="2200">
                <a:latin typeface="Courier"/>
                <a:ea typeface="Courier"/>
                <a:cs typeface="Courier"/>
                <a:sym typeface="Courier"/>
              </a:rPr>
              <a:t>Consiste in un obbligo di </a:t>
            </a:r>
            <a:r>
              <a:rPr b="1" sz="2200">
                <a:latin typeface="Courier"/>
                <a:ea typeface="Courier"/>
                <a:cs typeface="Courier"/>
                <a:sym typeface="Courier"/>
              </a:rPr>
              <a:t>stare</a:t>
            </a:r>
            <a:r>
              <a:rPr sz="2200">
                <a:latin typeface="Courier"/>
                <a:ea typeface="Courier"/>
                <a:cs typeface="Courier"/>
                <a:sym typeface="Courier"/>
              </a:rPr>
              <a:t>, ma può essere accompagnata da altre prescrizioni. </a:t>
            </a:r>
            <a:endParaRPr sz="2200">
              <a:latin typeface="Courier"/>
              <a:ea typeface="Courier"/>
              <a:cs typeface="Courier"/>
              <a:sym typeface="Courier"/>
            </a:endParaRPr>
          </a:p>
          <a:p>
            <a:pPr lvl="0" algn="just" defTabSz="257047">
              <a:lnSpc>
                <a:spcPct val="200000"/>
              </a:lnSpc>
              <a:spcBef>
                <a:spcPts val="1800"/>
              </a:spcBef>
              <a:defRPr sz="1800"/>
            </a:pPr>
            <a:r>
              <a:rPr sz="2200">
                <a:latin typeface="Courier"/>
                <a:ea typeface="Courier"/>
                <a:cs typeface="Courier"/>
                <a:sym typeface="Courier"/>
              </a:rPr>
              <a:t>Autorizzato dal giudice, con un provvedimento dal contenuto specifico, ad allontanarsi dall’abitazione.</a:t>
            </a:r>
            <a:endParaRPr sz="2200">
              <a:latin typeface="Courier"/>
              <a:ea typeface="Courier"/>
              <a:cs typeface="Courier"/>
              <a:sym typeface="Courier"/>
            </a:endParaRPr>
          </a:p>
          <a:p>
            <a:pPr lvl="0" algn="l" defTabSz="257047">
              <a:spcBef>
                <a:spcPts val="1800"/>
              </a:spcBef>
              <a:defRPr sz="1800"/>
            </a:pPr>
            <a:r>
              <a:rPr sz="2200">
                <a:latin typeface="Courier"/>
                <a:ea typeface="Courier"/>
                <a:cs typeface="Courier"/>
                <a:sym typeface="Courier"/>
              </a:rPr>
              <a:t>I genitori o altre persone devono </a:t>
            </a:r>
            <a:r>
              <a:rPr b="1" sz="2200" u="sng">
                <a:latin typeface="Courier"/>
                <a:ea typeface="Courier"/>
                <a:cs typeface="Courier"/>
                <a:sym typeface="Courier"/>
              </a:rPr>
              <a:t>vigilare.</a:t>
            </a:r>
          </a:p>
        </p:txBody>
      </p:sp>
    </p:spTree>
  </p:cSld>
  <p:clrMapOvr>
    <a:masterClrMapping/>
  </p:clrMapOvr>
  <p:transition spd="med" advClick="1"/>
</p:sld>
</file>

<file path=ppt/slides/slide3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63" name="Shape 163"/>
          <p:cNvSpPr/>
          <p:nvPr>
            <p:ph type="title"/>
          </p:nvPr>
        </p:nvSpPr>
        <p:spPr>
          <a:xfrm>
            <a:off x="1320800" y="1162347"/>
            <a:ext cx="10724456" cy="7981058"/>
          </a:xfrm>
          <a:prstGeom prst="rect">
            <a:avLst/>
          </a:prstGeom>
        </p:spPr>
        <p:txBody>
          <a:bodyPr/>
          <a:lstStyle/>
          <a:p>
            <a:pPr lvl="0" algn="just" defTabSz="315468">
              <a:lnSpc>
                <a:spcPct val="200000"/>
              </a:lnSpc>
              <a:defRPr sz="1800"/>
            </a:pPr>
            <a:r>
              <a:rPr b="1" sz="1449" u="sng">
                <a:uFill>
                  <a:solidFill/>
                </a:uFill>
                <a:latin typeface="Courier"/>
                <a:ea typeface="Courier"/>
                <a:cs typeface="Courier"/>
                <a:sym typeface="Courier"/>
              </a:rPr>
              <a:t>Il collocamento in comunità</a:t>
            </a:r>
            <a:r>
              <a:rPr b="1" sz="1449">
                <a:uFill>
                  <a:solidFill/>
                </a:uFill>
                <a:latin typeface="Courier"/>
                <a:ea typeface="Courier"/>
                <a:cs typeface="Courier"/>
                <a:sym typeface="Courier"/>
              </a:rPr>
              <a:t>:</a:t>
            </a:r>
            <a:r>
              <a:rPr sz="1449">
                <a:uFill>
                  <a:solidFill/>
                </a:uFill>
                <a:latin typeface="Courier"/>
                <a:ea typeface="Courier"/>
                <a:cs typeface="Courier"/>
                <a:sym typeface="Courier"/>
              </a:rPr>
              <a:t> obbligo di rimanere affidato ad una comunità pubblica o autorizzata, e può essere accompagnata da altre prescrizioni.</a:t>
            </a:r>
            <a:endParaRPr sz="1449">
              <a:uFill>
                <a:solidFill/>
              </a:uFill>
              <a:latin typeface="Courier"/>
              <a:ea typeface="Courier"/>
              <a:cs typeface="Courier"/>
              <a:sym typeface="Courier"/>
            </a:endParaRPr>
          </a:p>
          <a:p>
            <a:pPr lvl="0" algn="just" defTabSz="315468">
              <a:lnSpc>
                <a:spcPct val="200000"/>
              </a:lnSpc>
              <a:defRPr sz="1800"/>
            </a:pPr>
            <a:endParaRPr sz="1449">
              <a:uFill>
                <a:solidFill/>
              </a:uFill>
              <a:latin typeface="Courier"/>
              <a:ea typeface="Courier"/>
              <a:cs typeface="Courier"/>
              <a:sym typeface="Courier"/>
            </a:endParaRPr>
          </a:p>
          <a:p>
            <a:pPr lvl="0" algn="just" defTabSz="315468">
              <a:lnSpc>
                <a:spcPct val="200000"/>
              </a:lnSpc>
              <a:defRPr sz="1800"/>
            </a:pPr>
            <a:r>
              <a:rPr sz="1449">
                <a:uFill>
                  <a:solidFill/>
                </a:uFill>
                <a:latin typeface="Courier"/>
                <a:ea typeface="Courier"/>
                <a:cs typeface="Courier"/>
                <a:sym typeface="Courier"/>
              </a:rPr>
              <a:t>Se il minorenne si trova in stato di infermità può essere collocato in un luogo di cura pubblico o privato.</a:t>
            </a:r>
            <a:endParaRPr sz="1449">
              <a:uFill>
                <a:solidFill/>
              </a:uFill>
              <a:latin typeface="Courier"/>
              <a:ea typeface="Courier"/>
              <a:cs typeface="Courier"/>
              <a:sym typeface="Courier"/>
            </a:endParaRPr>
          </a:p>
          <a:p>
            <a:pPr lvl="0" algn="just" defTabSz="315468">
              <a:lnSpc>
                <a:spcPct val="200000"/>
              </a:lnSpc>
              <a:defRPr sz="1800"/>
            </a:pPr>
            <a:r>
              <a:rPr sz="1449">
                <a:uFill>
                  <a:solidFill/>
                </a:uFill>
                <a:latin typeface="Courier"/>
                <a:ea typeface="Courier"/>
                <a:cs typeface="Courier"/>
                <a:sym typeface="Courier"/>
              </a:rPr>
              <a:t>Quali sono le comunità presso le quali può essere eseguita la misura cautelare?</a:t>
            </a:r>
            <a:endParaRPr sz="1449">
              <a:uFill>
                <a:solidFill/>
              </a:uFill>
              <a:latin typeface="Courier"/>
              <a:ea typeface="Courier"/>
              <a:cs typeface="Courier"/>
              <a:sym typeface="Courier"/>
            </a:endParaRPr>
          </a:p>
          <a:p>
            <a:pPr lvl="0" algn="just" defTabSz="315468">
              <a:lnSpc>
                <a:spcPct val="200000"/>
              </a:lnSpc>
              <a:defRPr sz="1800"/>
            </a:pPr>
            <a:endParaRPr sz="1449">
              <a:uFill>
                <a:solidFill/>
              </a:uFill>
              <a:latin typeface="Courier"/>
              <a:ea typeface="Courier"/>
              <a:cs typeface="Courier"/>
              <a:sym typeface="Courier"/>
            </a:endParaRPr>
          </a:p>
          <a:p>
            <a:pPr lvl="0" algn="just" defTabSz="315468">
              <a:lnSpc>
                <a:spcPct val="200000"/>
              </a:lnSpc>
              <a:defRPr sz="1800"/>
            </a:pPr>
            <a:r>
              <a:rPr sz="1449">
                <a:uFill>
                  <a:solidFill/>
                </a:uFill>
                <a:latin typeface="Courier"/>
                <a:ea typeface="Courier"/>
                <a:cs typeface="Courier"/>
                <a:sym typeface="Courier"/>
              </a:rPr>
              <a:t>L’articolo 10 delle disposizioni di attuazione del d.p.r. 448/1988 stabilisce che si tratta delle </a:t>
            </a:r>
            <a:r>
              <a:rPr b="1" sz="1449" u="sng">
                <a:uFill>
                  <a:solidFill/>
                </a:uFill>
                <a:latin typeface="Courier"/>
                <a:ea typeface="Courier"/>
                <a:cs typeface="Courier"/>
                <a:sym typeface="Courier"/>
              </a:rPr>
              <a:t>organizzazioni di tipo familiare</a:t>
            </a:r>
            <a:r>
              <a:rPr sz="1449">
                <a:uFill>
                  <a:solidFill/>
                </a:uFill>
                <a:latin typeface="Courier"/>
                <a:ea typeface="Courier"/>
                <a:cs typeface="Courier"/>
                <a:sym typeface="Courier"/>
              </a:rPr>
              <a:t> idonee ad ospitare non più di dieci giovani e tali da garantire anche attraverso progetti personalizzati una conduzione ed un clima significativamente educativo.</a:t>
            </a:r>
            <a:endParaRPr sz="1449">
              <a:uFill>
                <a:solidFill/>
              </a:uFill>
              <a:latin typeface="Courier"/>
              <a:ea typeface="Courier"/>
              <a:cs typeface="Courier"/>
              <a:sym typeface="Courier"/>
            </a:endParaRPr>
          </a:p>
          <a:p>
            <a:pPr lvl="0" algn="just" defTabSz="315468">
              <a:lnSpc>
                <a:spcPct val="200000"/>
              </a:lnSpc>
              <a:defRPr sz="1800"/>
            </a:pPr>
            <a:endParaRPr sz="1449">
              <a:uFill>
                <a:solidFill/>
              </a:uFill>
              <a:latin typeface="Courier"/>
              <a:ea typeface="Courier"/>
              <a:cs typeface="Courier"/>
              <a:sym typeface="Courier"/>
            </a:endParaRPr>
          </a:p>
          <a:p>
            <a:pPr lvl="0" algn="just" defTabSz="315468">
              <a:lnSpc>
                <a:spcPct val="200000"/>
              </a:lnSpc>
              <a:defRPr sz="1800"/>
            </a:pPr>
            <a:r>
              <a:rPr sz="1449">
                <a:uFill>
                  <a:solidFill/>
                </a:uFill>
                <a:latin typeface="Courier"/>
                <a:ea typeface="Courier"/>
                <a:cs typeface="Courier"/>
                <a:sym typeface="Courier"/>
              </a:rPr>
              <a:t>I responsabili delle comunità non assumono obblighi di custodia, ma sono solo tenuti a collaborare con i servizi minorili dell’amministrazione della giustizia.</a:t>
            </a:r>
            <a:endParaRPr sz="1449">
              <a:uFill>
                <a:solidFill/>
              </a:uFill>
              <a:latin typeface="Courier"/>
              <a:ea typeface="Courier"/>
              <a:cs typeface="Courier"/>
              <a:sym typeface="Courier"/>
            </a:endParaRPr>
          </a:p>
          <a:p>
            <a:pPr lvl="0" algn="just" defTabSz="315468">
              <a:lnSpc>
                <a:spcPct val="200000"/>
              </a:lnSpc>
              <a:defRPr sz="1800"/>
            </a:pPr>
            <a:endParaRPr sz="1449">
              <a:uFill>
                <a:solidFill/>
              </a:uFill>
              <a:latin typeface="Courier"/>
              <a:ea typeface="Courier"/>
              <a:cs typeface="Courier"/>
              <a:sym typeface="Courier"/>
            </a:endParaRPr>
          </a:p>
          <a:p>
            <a:pPr lvl="0" algn="just" defTabSz="315468">
              <a:lnSpc>
                <a:spcPct val="200000"/>
              </a:lnSpc>
              <a:defRPr sz="1800"/>
            </a:pPr>
            <a:r>
              <a:rPr sz="1449">
                <a:uFill>
                  <a:solidFill/>
                </a:uFill>
                <a:latin typeface="Courier"/>
                <a:ea typeface="Courier"/>
                <a:cs typeface="Courier"/>
                <a:sym typeface="Courier"/>
              </a:rPr>
              <a:t>Spetta al giudice indicare la comunità presso la quale la misura deve essere eseguita, quale unico organo in grado di individuare la comunità più idonea alle esigenze educative del minore.</a:t>
            </a:r>
          </a:p>
        </p:txBody>
      </p:sp>
    </p:spTree>
  </p:cSld>
  <p:clrMapOvr>
    <a:masterClrMapping/>
  </p:clrMapOvr>
  <p:transition spd="med" advClick="1"/>
</p:sld>
</file>

<file path=ppt/slides/slide3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65" name="Shape 165"/>
          <p:cNvSpPr/>
          <p:nvPr>
            <p:ph type="title"/>
          </p:nvPr>
        </p:nvSpPr>
        <p:spPr>
          <a:xfrm>
            <a:off x="1270000" y="2476500"/>
            <a:ext cx="10464800" cy="3302000"/>
          </a:xfrm>
          <a:prstGeom prst="rect">
            <a:avLst/>
          </a:prstGeom>
        </p:spPr>
        <p:txBody>
          <a:bodyPr/>
          <a:lstStyle/>
          <a:p>
            <a:pPr lvl="0" defTabSz="457200">
              <a:lnSpc>
                <a:spcPct val="200000"/>
              </a:lnSpc>
              <a:defRPr sz="1800"/>
            </a:pPr>
            <a:r>
              <a:rPr b="1" sz="2900" u="sng">
                <a:uFill>
                  <a:solidFill/>
                </a:uFill>
                <a:latin typeface="Courier"/>
                <a:ea typeface="Courier"/>
                <a:cs typeface="Courier"/>
                <a:sym typeface="Courier"/>
              </a:rPr>
              <a:t>la custodia cautelare in carcere</a:t>
            </a:r>
            <a:endParaRPr b="1" sz="2900" u="sng">
              <a:uFill>
                <a:solidFill/>
              </a:uFill>
              <a:latin typeface="Courier"/>
              <a:ea typeface="Courier"/>
              <a:cs typeface="Courier"/>
              <a:sym typeface="Courier"/>
            </a:endParaRPr>
          </a:p>
          <a:p>
            <a:pPr lvl="0" defTabSz="457200">
              <a:lnSpc>
                <a:spcPct val="200000"/>
              </a:lnSpc>
              <a:defRPr sz="1800"/>
            </a:pPr>
            <a:endParaRPr b="1" sz="2900" u="sng">
              <a:uFill>
                <a:solidFill/>
              </a:uFill>
              <a:latin typeface="Courier"/>
              <a:ea typeface="Courier"/>
              <a:cs typeface="Courier"/>
              <a:sym typeface="Courier"/>
            </a:endParaRPr>
          </a:p>
          <a:p>
            <a:pPr lvl="0" defTabSz="457200">
              <a:lnSpc>
                <a:spcPct val="200000"/>
              </a:lnSpc>
              <a:defRPr sz="1800"/>
            </a:pPr>
            <a:r>
              <a:rPr i="1" sz="2900">
                <a:uFill>
                  <a:solidFill/>
                </a:uFill>
                <a:latin typeface="Courier"/>
                <a:ea typeface="Courier"/>
                <a:cs typeface="Courier"/>
                <a:sym typeface="Courier"/>
              </a:rPr>
              <a:t>extrema ratio</a:t>
            </a:r>
          </a:p>
        </p:txBody>
      </p:sp>
      <p:sp>
        <p:nvSpPr>
          <p:cNvPr id="166" name="Shape 166"/>
          <p:cNvSpPr/>
          <p:nvPr/>
        </p:nvSpPr>
        <p:spPr>
          <a:xfrm>
            <a:off x="3274814" y="7232650"/>
            <a:ext cx="6455172" cy="495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just" defTabSz="457200">
              <a:lnSpc>
                <a:spcPct val="200000"/>
              </a:lnSpc>
              <a:defRPr b="1" sz="2600" u="sng">
                <a:uFill>
                  <a:solidFill/>
                </a:uFill>
                <a:latin typeface="Courier"/>
                <a:ea typeface="Courier"/>
                <a:cs typeface="Courier"/>
                <a:sym typeface="Courier"/>
              </a:defRPr>
            </a:lvl1pPr>
          </a:lstStyle>
          <a:p>
            <a:pPr lvl="0">
              <a:defRPr b="0" sz="1800" u="none">
                <a:uFillTx/>
              </a:defRPr>
            </a:pPr>
            <a:r>
              <a:rPr b="1" sz="2600" u="sng">
                <a:uFill>
                  <a:solidFill/>
                </a:uFill>
              </a:rPr>
              <a:t>esigenze educative dell’imputato</a:t>
            </a:r>
          </a:p>
        </p:txBody>
      </p:sp>
    </p:spTree>
  </p:cSld>
  <p:clrMapOvr>
    <a:masterClrMapping/>
  </p:clrMapOvr>
  <p:transition spd="med" advClick="1"/>
</p:sld>
</file>

<file path=ppt/slides/slide3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68" name="Shape 168"/>
          <p:cNvSpPr/>
          <p:nvPr/>
        </p:nvSpPr>
        <p:spPr>
          <a:xfrm>
            <a:off x="218175" y="1587499"/>
            <a:ext cx="12232073" cy="10160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3000">
                <a:latin typeface="Courier"/>
                <a:ea typeface="Courier"/>
                <a:cs typeface="Courier"/>
                <a:sym typeface="Courier"/>
              </a:defRPr>
            </a:lvl1pPr>
          </a:lstStyle>
          <a:p>
            <a:pPr lvl="0">
              <a:defRPr sz="1800"/>
            </a:pPr>
            <a:r>
              <a:rPr sz="3000"/>
              <a:t>Non tutti i riti speciali disciplinati dal codice di procedura penale sono stati ritenuti idonei</a:t>
            </a:r>
          </a:p>
        </p:txBody>
      </p:sp>
      <p:sp>
        <p:nvSpPr>
          <p:cNvPr id="169" name="Shape 169"/>
          <p:cNvSpPr/>
          <p:nvPr/>
        </p:nvSpPr>
        <p:spPr>
          <a:xfrm>
            <a:off x="3251200" y="4513573"/>
            <a:ext cx="9412214" cy="16256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lvl="0" algn="just" defTabSz="457200">
              <a:lnSpc>
                <a:spcPct val="200000"/>
              </a:lnSpc>
              <a:defRPr sz="1800"/>
            </a:pPr>
            <a:r>
              <a:rPr sz="2000">
                <a:uFill>
                  <a:solidFill/>
                </a:uFill>
                <a:latin typeface="Courier"/>
                <a:ea typeface="Courier"/>
                <a:cs typeface="Courier"/>
                <a:sym typeface="Courier"/>
              </a:rPr>
              <a:t>Escluso il </a:t>
            </a:r>
            <a:r>
              <a:rPr b="1" sz="2000" u="sng">
                <a:uFill>
                  <a:solidFill/>
                </a:uFill>
                <a:latin typeface="Courier"/>
                <a:ea typeface="Courier"/>
                <a:cs typeface="Courier"/>
                <a:sym typeface="Courier"/>
              </a:rPr>
              <a:t>procedimento per decreto</a:t>
            </a:r>
            <a:endParaRPr b="1" sz="2000" u="sng">
              <a:uFill>
                <a:solidFill/>
              </a:uFill>
              <a:latin typeface="Courier"/>
              <a:ea typeface="Courier"/>
              <a:cs typeface="Courier"/>
              <a:sym typeface="Courier"/>
            </a:endParaRPr>
          </a:p>
          <a:p>
            <a:pPr lvl="0" algn="just" defTabSz="457200">
              <a:lnSpc>
                <a:spcPct val="200000"/>
              </a:lnSpc>
              <a:defRPr sz="1800"/>
            </a:pPr>
            <a:r>
              <a:rPr sz="2000">
                <a:uFill>
                  <a:solidFill/>
                </a:uFill>
                <a:latin typeface="Courier"/>
                <a:ea typeface="Courier"/>
                <a:cs typeface="Courier"/>
                <a:sym typeface="Courier"/>
              </a:rPr>
              <a:t>basato su meccanismi di accertamento della verità ritenuti</a:t>
            </a:r>
            <a:endParaRPr sz="2000">
              <a:uFill>
                <a:solidFill/>
              </a:uFill>
              <a:latin typeface="Courier"/>
              <a:ea typeface="Courier"/>
              <a:cs typeface="Courier"/>
              <a:sym typeface="Courier"/>
            </a:endParaRPr>
          </a:p>
          <a:p>
            <a:pPr lvl="0" algn="just" defTabSz="457200">
              <a:lnSpc>
                <a:spcPct val="200000"/>
              </a:lnSpc>
              <a:defRPr sz="1800"/>
            </a:pPr>
            <a:r>
              <a:rPr sz="2000">
                <a:uFill>
                  <a:solidFill/>
                </a:uFill>
                <a:latin typeface="Courier"/>
                <a:ea typeface="Courier"/>
                <a:cs typeface="Courier"/>
                <a:sym typeface="Courier"/>
              </a:rPr>
              <a:t>non rispondenti ad una adeguata valutazione della personalità</a:t>
            </a:r>
          </a:p>
        </p:txBody>
      </p:sp>
      <p:sp>
        <p:nvSpPr>
          <p:cNvPr id="170" name="Shape 170"/>
          <p:cNvSpPr/>
          <p:nvPr/>
        </p:nvSpPr>
        <p:spPr>
          <a:xfrm>
            <a:off x="2171700" y="7063610"/>
            <a:ext cx="3924921" cy="4064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lvl="0" algn="just" defTabSz="457200">
              <a:lnSpc>
                <a:spcPct val="200000"/>
              </a:lnSpc>
              <a:defRPr sz="1800"/>
            </a:pPr>
            <a:r>
              <a:rPr sz="2000">
                <a:uFill>
                  <a:solidFill/>
                </a:uFill>
                <a:latin typeface="Courier"/>
                <a:ea typeface="Courier"/>
                <a:cs typeface="Courier"/>
                <a:sym typeface="Courier"/>
              </a:rPr>
              <a:t>SI al </a:t>
            </a:r>
            <a:r>
              <a:rPr b="1" sz="2000" u="sng">
                <a:uFill>
                  <a:solidFill/>
                </a:uFill>
                <a:latin typeface="Courier"/>
                <a:ea typeface="Courier"/>
                <a:cs typeface="Courier"/>
                <a:sym typeface="Courier"/>
              </a:rPr>
              <a:t>giudizio abbreviato</a:t>
            </a:r>
          </a:p>
        </p:txBody>
      </p:sp>
      <p:sp>
        <p:nvSpPr>
          <p:cNvPr id="171" name="Shape 171"/>
          <p:cNvSpPr/>
          <p:nvPr/>
        </p:nvSpPr>
        <p:spPr>
          <a:xfrm>
            <a:off x="2095500" y="8244710"/>
            <a:ext cx="9564638" cy="10160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lvl="0" algn="just" defTabSz="457200">
              <a:lnSpc>
                <a:spcPct val="200000"/>
              </a:lnSpc>
              <a:defRPr sz="1800"/>
            </a:pPr>
            <a:r>
              <a:rPr sz="2000">
                <a:uFill>
                  <a:solidFill/>
                </a:uFill>
                <a:latin typeface="Courier"/>
                <a:ea typeface="Courier"/>
                <a:cs typeface="Courier"/>
                <a:sym typeface="Courier"/>
              </a:rPr>
              <a:t>SI </a:t>
            </a:r>
            <a:r>
              <a:rPr b="1" sz="2000" u="sng">
                <a:uFill>
                  <a:solidFill/>
                </a:uFill>
                <a:latin typeface="Courier"/>
                <a:ea typeface="Courier"/>
                <a:cs typeface="Courier"/>
                <a:sym typeface="Courier"/>
              </a:rPr>
              <a:t>giudizio direttissimo</a:t>
            </a:r>
            <a:r>
              <a:rPr sz="2000">
                <a:uFill>
                  <a:solidFill/>
                </a:uFill>
                <a:latin typeface="Courier"/>
                <a:ea typeface="Courier"/>
                <a:cs typeface="Courier"/>
                <a:sym typeface="Courier"/>
              </a:rPr>
              <a:t>  si devono compiere gli accertamenti</a:t>
            </a:r>
            <a:endParaRPr sz="2000">
              <a:uFill>
                <a:solidFill/>
              </a:uFill>
              <a:latin typeface="Courier"/>
              <a:ea typeface="Courier"/>
              <a:cs typeface="Courier"/>
              <a:sym typeface="Courier"/>
            </a:endParaRPr>
          </a:p>
          <a:p>
            <a:pPr lvl="0" algn="just" defTabSz="457200">
              <a:lnSpc>
                <a:spcPct val="200000"/>
              </a:lnSpc>
              <a:defRPr sz="1800"/>
            </a:pPr>
            <a:r>
              <a:rPr sz="2000">
                <a:uFill>
                  <a:solidFill/>
                </a:uFill>
                <a:latin typeface="Courier"/>
                <a:ea typeface="Courier"/>
                <a:cs typeface="Courier"/>
                <a:sym typeface="Courier"/>
              </a:rPr>
              <a:t>e si possa assicurare al minorenne l’assistenza.</a:t>
            </a:r>
          </a:p>
        </p:txBody>
      </p:sp>
      <p:sp>
        <p:nvSpPr>
          <p:cNvPr id="172" name="Shape 172"/>
          <p:cNvSpPr/>
          <p:nvPr/>
        </p:nvSpPr>
        <p:spPr>
          <a:xfrm>
            <a:off x="876300" y="3647437"/>
            <a:ext cx="4077345" cy="4064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lvl="0" algn="just" defTabSz="457200">
              <a:lnSpc>
                <a:spcPct val="200000"/>
              </a:lnSpc>
              <a:defRPr sz="1800"/>
            </a:pPr>
            <a:r>
              <a:rPr sz="2000">
                <a:uFill>
                  <a:solidFill/>
                </a:uFill>
                <a:latin typeface="Courier"/>
                <a:ea typeface="Courier"/>
                <a:cs typeface="Courier"/>
                <a:sym typeface="Courier"/>
              </a:rPr>
              <a:t>Escluso </a:t>
            </a:r>
            <a:r>
              <a:rPr b="1" sz="2000" u="sng">
                <a:uFill>
                  <a:solidFill/>
                </a:uFill>
                <a:latin typeface="Courier"/>
                <a:ea typeface="Courier"/>
                <a:cs typeface="Courier"/>
                <a:sym typeface="Courier"/>
              </a:rPr>
              <a:t>il patteggiamento</a:t>
            </a:r>
            <a:r>
              <a:rPr sz="2000">
                <a:uFill>
                  <a:solidFill/>
                </a:uFill>
                <a:latin typeface="Courier"/>
                <a:ea typeface="Courier"/>
                <a:cs typeface="Courier"/>
                <a:sym typeface="Courier"/>
              </a:rPr>
              <a:t> </a:t>
            </a:r>
          </a:p>
        </p:txBody>
      </p:sp>
      <p:sp>
        <p:nvSpPr>
          <p:cNvPr id="173" name="Shape 173"/>
          <p:cNvSpPr/>
          <p:nvPr/>
        </p:nvSpPr>
        <p:spPr>
          <a:xfrm flipH="1">
            <a:off x="3845147" y="2791577"/>
            <a:ext cx="1311053" cy="797560"/>
          </a:xfrm>
          <a:prstGeom prst="line">
            <a:avLst/>
          </a:prstGeom>
          <a:ln w="25400">
            <a:solidFill/>
            <a:miter lim="400000"/>
            <a:tailEnd type="triangle"/>
          </a:ln>
        </p:spPr>
        <p:txBody>
          <a:bodyPr lIns="50800" tIns="50800" rIns="50800" bIns="50800" anchor="ctr"/>
          <a:lstStyle/>
          <a:p>
            <a:pPr lvl="0">
              <a:defRPr sz="2400"/>
            </a:pPr>
          </a:p>
        </p:txBody>
      </p:sp>
      <p:sp>
        <p:nvSpPr>
          <p:cNvPr id="174" name="Shape 174"/>
          <p:cNvSpPr/>
          <p:nvPr/>
        </p:nvSpPr>
        <p:spPr>
          <a:xfrm>
            <a:off x="6242561" y="2605689"/>
            <a:ext cx="1279496" cy="1279496"/>
          </a:xfrm>
          <a:prstGeom prst="line">
            <a:avLst/>
          </a:prstGeom>
          <a:ln w="25400">
            <a:solidFill/>
            <a:miter lim="400000"/>
            <a:tailEnd type="triangle"/>
          </a:ln>
        </p:spPr>
        <p:txBody>
          <a:bodyPr lIns="50800" tIns="50800" rIns="50800" bIns="50800" anchor="ctr"/>
          <a:lstStyle/>
          <a:p>
            <a:pPr lvl="0">
              <a:defRPr sz="2400"/>
            </a:pPr>
          </a:p>
        </p:txBody>
      </p:sp>
      <p:sp>
        <p:nvSpPr>
          <p:cNvPr id="175" name="Shape 175"/>
          <p:cNvSpPr/>
          <p:nvPr/>
        </p:nvSpPr>
        <p:spPr>
          <a:xfrm>
            <a:off x="660400" y="7366417"/>
            <a:ext cx="1115828" cy="1"/>
          </a:xfrm>
          <a:prstGeom prst="line">
            <a:avLst/>
          </a:prstGeom>
          <a:ln w="25400">
            <a:solidFill/>
            <a:miter lim="400000"/>
            <a:tailEnd type="triangle"/>
          </a:ln>
        </p:spPr>
        <p:txBody>
          <a:bodyPr lIns="50800" tIns="50800" rIns="50800" bIns="50800" anchor="ctr"/>
          <a:lstStyle/>
          <a:p>
            <a:pPr lvl="0">
              <a:defRPr sz="2400"/>
            </a:pPr>
          </a:p>
        </p:txBody>
      </p:sp>
      <p:sp>
        <p:nvSpPr>
          <p:cNvPr id="176" name="Shape 176"/>
          <p:cNvSpPr/>
          <p:nvPr/>
        </p:nvSpPr>
        <p:spPr>
          <a:xfrm>
            <a:off x="660400" y="8623717"/>
            <a:ext cx="1115828" cy="1"/>
          </a:xfrm>
          <a:prstGeom prst="line">
            <a:avLst/>
          </a:prstGeom>
          <a:ln w="25400">
            <a:solidFill/>
            <a:miter lim="400000"/>
            <a:tailEnd type="triangle"/>
          </a:ln>
        </p:spPr>
        <p:txBody>
          <a:bodyPr lIns="50800" tIns="50800" rIns="50800" bIns="50800" anchor="ctr"/>
          <a:lstStyle/>
          <a:p>
            <a:pPr lvl="0">
              <a:defRPr sz="2400"/>
            </a:pPr>
          </a:p>
        </p:txBody>
      </p:sp>
    </p:spTree>
  </p:cSld>
  <p:clrMapOvr>
    <a:masterClrMapping/>
  </p:clrMapOvr>
  <p:transition spd="med" advClick="1"/>
</p:sld>
</file>

<file path=ppt/slides/slide3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78" name="Shape 178"/>
          <p:cNvSpPr/>
          <p:nvPr/>
        </p:nvSpPr>
        <p:spPr>
          <a:xfrm>
            <a:off x="8064500" y="3898900"/>
            <a:ext cx="3467646" cy="4064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just" defTabSz="457200">
              <a:lnSpc>
                <a:spcPct val="200000"/>
              </a:lnSpc>
              <a:defRPr b="1" sz="2000" u="sng">
                <a:uFill>
                  <a:solidFill/>
                </a:uFill>
                <a:latin typeface="Courier"/>
                <a:ea typeface="Courier"/>
                <a:cs typeface="Courier"/>
                <a:sym typeface="Courier"/>
              </a:defRPr>
            </a:lvl1pPr>
          </a:lstStyle>
          <a:p>
            <a:pPr lvl="0">
              <a:defRPr b="0" sz="1800" u="none">
                <a:uFillTx/>
              </a:defRPr>
            </a:pPr>
            <a:r>
              <a:rPr b="1" sz="2000" u="sng">
                <a:uFill>
                  <a:solidFill/>
                </a:uFill>
              </a:rPr>
              <a:t>sbandamento definitivo</a:t>
            </a:r>
          </a:p>
        </p:txBody>
      </p:sp>
      <p:sp>
        <p:nvSpPr>
          <p:cNvPr id="179" name="Shape 179"/>
          <p:cNvSpPr/>
          <p:nvPr/>
        </p:nvSpPr>
        <p:spPr>
          <a:xfrm>
            <a:off x="1143000" y="6756400"/>
            <a:ext cx="4229770" cy="4064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lvl="0" algn="just" defTabSz="457200">
              <a:lnSpc>
                <a:spcPct val="200000"/>
              </a:lnSpc>
              <a:defRPr sz="1800"/>
            </a:pPr>
            <a:r>
              <a:rPr b="1" sz="2000" u="sng">
                <a:uFill>
                  <a:solidFill/>
                </a:uFill>
                <a:latin typeface="Courier"/>
                <a:ea typeface="Courier"/>
                <a:cs typeface="Courier"/>
                <a:sym typeface="Courier"/>
              </a:rPr>
              <a:t>causare danni</a:t>
            </a:r>
            <a:r>
              <a:rPr sz="2000">
                <a:uFill>
                  <a:solidFill/>
                </a:uFill>
                <a:latin typeface="Courier"/>
                <a:ea typeface="Courier"/>
                <a:cs typeface="Courier"/>
                <a:sym typeface="Courier"/>
              </a:rPr>
              <a:t> </a:t>
            </a:r>
            <a:r>
              <a:rPr b="1" sz="2000" u="sng">
                <a:uFill>
                  <a:solidFill/>
                </a:uFill>
                <a:latin typeface="Courier"/>
                <a:ea typeface="Courier"/>
                <a:cs typeface="Courier"/>
                <a:sym typeface="Courier"/>
              </a:rPr>
              <a:t>irreversibili</a:t>
            </a:r>
          </a:p>
        </p:txBody>
      </p:sp>
      <p:sp>
        <p:nvSpPr>
          <p:cNvPr id="180" name="Shape 180"/>
          <p:cNvSpPr/>
          <p:nvPr/>
        </p:nvSpPr>
        <p:spPr>
          <a:xfrm>
            <a:off x="2540000" y="4178300"/>
            <a:ext cx="3620071" cy="4064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just" defTabSz="457200">
              <a:lnSpc>
                <a:spcPct val="200000"/>
              </a:lnSpc>
              <a:defRPr b="1" sz="2000" u="sng">
                <a:uFill>
                  <a:solidFill/>
                </a:uFill>
                <a:latin typeface="Courier"/>
                <a:ea typeface="Courier"/>
                <a:cs typeface="Courier"/>
                <a:sym typeface="Courier"/>
              </a:defRPr>
            </a:lvl1pPr>
          </a:lstStyle>
          <a:p>
            <a:pPr lvl="0">
              <a:defRPr b="0" sz="1800" u="none">
                <a:uFillTx/>
              </a:defRPr>
            </a:pPr>
            <a:r>
              <a:rPr b="1" sz="2000" u="sng">
                <a:uFill>
                  <a:solidFill/>
                </a:uFill>
              </a:rPr>
              <a:t>esame della personalità</a:t>
            </a:r>
          </a:p>
        </p:txBody>
      </p:sp>
      <p:sp>
        <p:nvSpPr>
          <p:cNvPr id="181" name="Shape 181"/>
          <p:cNvSpPr/>
          <p:nvPr/>
        </p:nvSpPr>
        <p:spPr>
          <a:xfrm>
            <a:off x="1816100" y="2832100"/>
            <a:ext cx="6760022" cy="4064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lvl="0" algn="just" defTabSz="457200">
              <a:lnSpc>
                <a:spcPct val="200000"/>
              </a:lnSpc>
              <a:defRPr sz="1800"/>
            </a:pPr>
            <a:r>
              <a:rPr sz="2000">
                <a:uFill>
                  <a:solidFill/>
                </a:uFill>
                <a:latin typeface="Courier"/>
                <a:ea typeface="Courier"/>
                <a:cs typeface="Courier"/>
                <a:sym typeface="Courier"/>
              </a:rPr>
              <a:t>sospensione del processo e messa alla prova</a:t>
            </a:r>
            <a:r>
              <a:rPr sz="1200">
                <a:uFill>
                  <a:solidFill/>
                </a:uFill>
                <a:latin typeface="Courier"/>
                <a:ea typeface="Courier"/>
                <a:cs typeface="Courier"/>
                <a:sym typeface="Courier"/>
              </a:rPr>
              <a:t>.</a:t>
            </a:r>
          </a:p>
        </p:txBody>
      </p:sp>
      <p:sp>
        <p:nvSpPr>
          <p:cNvPr id="182" name="Shape 182"/>
          <p:cNvSpPr/>
          <p:nvPr/>
        </p:nvSpPr>
        <p:spPr>
          <a:xfrm>
            <a:off x="4907136" y="5537200"/>
            <a:ext cx="7125842" cy="4064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just" defTabSz="457200">
              <a:lnSpc>
                <a:spcPct val="200000"/>
              </a:lnSpc>
              <a:defRPr b="1" sz="2000" u="sng">
                <a:solidFill>
                  <a:srgbClr val="912933"/>
                </a:solidFill>
                <a:uFill>
                  <a:solidFill/>
                </a:uFill>
                <a:latin typeface="Courier"/>
                <a:ea typeface="Courier"/>
                <a:cs typeface="Courier"/>
                <a:sym typeface="Courier"/>
              </a:defRPr>
            </a:lvl1pPr>
          </a:lstStyle>
          <a:p>
            <a:pPr lvl="0">
              <a:defRPr b="0" sz="1800" u="none">
                <a:solidFill>
                  <a:srgbClr val="000000"/>
                </a:solidFill>
                <a:uFillTx/>
              </a:defRPr>
            </a:pPr>
            <a:r>
              <a:rPr b="1" sz="2000" u="sng">
                <a:solidFill>
                  <a:srgbClr val="912933"/>
                </a:solidFill>
                <a:uFill>
                  <a:solidFill/>
                </a:uFill>
              </a:rPr>
              <a:t>per reagire ad atteggiamenti di incomprensione</a:t>
            </a:r>
          </a:p>
        </p:txBody>
      </p:sp>
      <p:sp>
        <p:nvSpPr>
          <p:cNvPr id="183" name="Shape 183"/>
          <p:cNvSpPr/>
          <p:nvPr/>
        </p:nvSpPr>
        <p:spPr>
          <a:xfrm>
            <a:off x="4648200" y="7651749"/>
            <a:ext cx="6973417" cy="10160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lvl="0" algn="just" defTabSz="457200">
              <a:lnSpc>
                <a:spcPct val="200000"/>
              </a:lnSpc>
              <a:defRPr sz="1800"/>
            </a:pPr>
            <a:r>
              <a:rPr sz="2000">
                <a:solidFill>
                  <a:srgbClr val="27405A"/>
                </a:solidFill>
                <a:uFill>
                  <a:solidFill/>
                </a:uFill>
                <a:latin typeface="Courier"/>
                <a:ea typeface="Courier"/>
                <a:cs typeface="Courier"/>
                <a:sym typeface="Courier"/>
              </a:rPr>
              <a:t>ridurre il rischio di valutazioni affrettate</a:t>
            </a:r>
            <a:endParaRPr sz="2000">
              <a:solidFill>
                <a:srgbClr val="27405A"/>
              </a:solidFill>
              <a:uFill>
                <a:solidFill/>
              </a:uFill>
              <a:latin typeface="Courier"/>
              <a:ea typeface="Courier"/>
              <a:cs typeface="Courier"/>
              <a:sym typeface="Courier"/>
            </a:endParaRPr>
          </a:p>
          <a:p>
            <a:pPr lvl="0" algn="just" defTabSz="457200">
              <a:lnSpc>
                <a:spcPct val="200000"/>
              </a:lnSpc>
              <a:defRPr sz="1800"/>
            </a:pPr>
            <a:r>
              <a:rPr sz="2000">
                <a:solidFill>
                  <a:srgbClr val="27405A"/>
                </a:solidFill>
                <a:uFill>
                  <a:solidFill/>
                </a:uFill>
                <a:latin typeface="Courier"/>
                <a:ea typeface="Courier"/>
                <a:cs typeface="Courier"/>
                <a:sym typeface="Courier"/>
              </a:rPr>
              <a:t>o addirittura errate</a:t>
            </a:r>
          </a:p>
        </p:txBody>
      </p:sp>
    </p:spTree>
  </p:cSld>
  <p:clrMapOvr>
    <a:masterClrMapping/>
  </p:clrMapOvr>
  <p:transition spd="med" advClick="1"/>
</p:sld>
</file>

<file path=ppt/slides/slide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6" name="Shape 46"/>
          <p:cNvSpPr/>
          <p:nvPr>
            <p:ph type="title"/>
          </p:nvPr>
        </p:nvSpPr>
        <p:spPr>
          <a:xfrm>
            <a:off x="228600" y="1055191"/>
            <a:ext cx="11928327" cy="8377635"/>
          </a:xfrm>
          <a:prstGeom prst="rect">
            <a:avLst/>
          </a:prstGeom>
        </p:spPr>
        <p:txBody>
          <a:bodyPr/>
          <a:lstStyle/>
          <a:p>
            <a:pPr lvl="0" algn="just" defTabSz="420623">
              <a:lnSpc>
                <a:spcPct val="200000"/>
              </a:lnSpc>
              <a:defRPr sz="1800"/>
            </a:pPr>
            <a:endParaRPr sz="2760">
              <a:uFill>
                <a:solidFill/>
              </a:uFill>
              <a:latin typeface="Courier"/>
              <a:ea typeface="Courier"/>
              <a:cs typeface="Courier"/>
              <a:sym typeface="Courier"/>
            </a:endParaRPr>
          </a:p>
          <a:p>
            <a:pPr lvl="0" algn="just" defTabSz="420623">
              <a:lnSpc>
                <a:spcPct val="200000"/>
              </a:lnSpc>
              <a:defRPr sz="1800"/>
            </a:pPr>
            <a:endParaRPr sz="2760">
              <a:uFill>
                <a:solidFill/>
              </a:uFill>
              <a:latin typeface="Courier"/>
              <a:ea typeface="Courier"/>
              <a:cs typeface="Courier"/>
              <a:sym typeface="Courier"/>
            </a:endParaRPr>
          </a:p>
          <a:p>
            <a:pPr lvl="0" algn="just" defTabSz="420623">
              <a:lnSpc>
                <a:spcPct val="200000"/>
              </a:lnSpc>
              <a:defRPr sz="1800"/>
            </a:pPr>
            <a:endParaRPr sz="2760">
              <a:uFill>
                <a:solidFill/>
              </a:uFill>
              <a:latin typeface="Courier"/>
              <a:ea typeface="Courier"/>
              <a:cs typeface="Courier"/>
              <a:sym typeface="Courier"/>
            </a:endParaRPr>
          </a:p>
          <a:p>
            <a:pPr lvl="0" algn="just" defTabSz="420623">
              <a:lnSpc>
                <a:spcPct val="200000"/>
              </a:lnSpc>
              <a:defRPr sz="1800"/>
            </a:pPr>
            <a:endParaRPr sz="2760">
              <a:uFill>
                <a:solidFill/>
              </a:uFill>
              <a:latin typeface="Courier"/>
              <a:ea typeface="Courier"/>
              <a:cs typeface="Courier"/>
              <a:sym typeface="Courier"/>
            </a:endParaRPr>
          </a:p>
          <a:p>
            <a:pPr lvl="0" algn="just" defTabSz="420623">
              <a:lnSpc>
                <a:spcPct val="200000"/>
              </a:lnSpc>
              <a:defRPr sz="1800"/>
            </a:pPr>
            <a:endParaRPr sz="2760">
              <a:uFill>
                <a:solidFill/>
              </a:uFill>
              <a:latin typeface="Courier"/>
              <a:ea typeface="Courier"/>
              <a:cs typeface="Courier"/>
              <a:sym typeface="Courier"/>
            </a:endParaRPr>
          </a:p>
          <a:p>
            <a:pPr lvl="0" algn="just" defTabSz="420623">
              <a:lnSpc>
                <a:spcPct val="200000"/>
              </a:lnSpc>
              <a:defRPr sz="1800"/>
            </a:pPr>
            <a:r>
              <a:rPr sz="2760">
                <a:uFill>
                  <a:solidFill/>
                </a:uFill>
                <a:latin typeface="Courier"/>
                <a:ea typeface="Courier"/>
                <a:cs typeface="Courier"/>
                <a:sym typeface="Courier"/>
              </a:rPr>
              <a:t>Con riferimento ai soggetti che valutano l’interesse del minore, di sicuro i </a:t>
            </a:r>
            <a:r>
              <a:rPr sz="2760" u="sng">
                <a:uFill>
                  <a:solidFill/>
                </a:uFill>
                <a:latin typeface="Courier"/>
                <a:ea typeface="Courier"/>
                <a:cs typeface="Courier"/>
                <a:sym typeface="Courier"/>
              </a:rPr>
              <a:t>genitori</a:t>
            </a:r>
            <a:r>
              <a:rPr sz="2760">
                <a:uFill>
                  <a:solidFill/>
                </a:uFill>
                <a:latin typeface="Courier"/>
                <a:ea typeface="Courier"/>
                <a:cs typeface="Courier"/>
                <a:sym typeface="Courier"/>
              </a:rPr>
              <a:t>, i quali intervengono nel momento fisiologico, quello della vita di relazione.</a:t>
            </a:r>
            <a:endParaRPr sz="2760">
              <a:uFill>
                <a:solidFill/>
              </a:uFill>
              <a:latin typeface="Courier"/>
              <a:ea typeface="Courier"/>
              <a:cs typeface="Courier"/>
              <a:sym typeface="Courier"/>
            </a:endParaRPr>
          </a:p>
          <a:p>
            <a:pPr lvl="0" algn="just" defTabSz="420623">
              <a:lnSpc>
                <a:spcPct val="200000"/>
              </a:lnSpc>
              <a:defRPr sz="1800"/>
            </a:pPr>
            <a:endParaRPr sz="2760">
              <a:uFill>
                <a:solidFill/>
              </a:uFill>
              <a:latin typeface="Courier"/>
              <a:ea typeface="Courier"/>
              <a:cs typeface="Courier"/>
              <a:sym typeface="Courier"/>
            </a:endParaRPr>
          </a:p>
        </p:txBody>
      </p:sp>
      <p:pic>
        <p:nvPicPr>
          <p:cNvPr id="47" name="images.jpg"/>
          <p:cNvPicPr/>
          <p:nvPr/>
        </p:nvPicPr>
        <p:blipFill>
          <a:blip r:embed="rId2">
            <a:extLst/>
          </a:blip>
          <a:stretch>
            <a:fillRect/>
          </a:stretch>
        </p:blipFill>
        <p:spPr>
          <a:xfrm>
            <a:off x="1393874" y="1151235"/>
            <a:ext cx="2844801" cy="2857501"/>
          </a:xfrm>
          <a:prstGeom prst="rect">
            <a:avLst/>
          </a:prstGeom>
          <a:ln w="12700">
            <a:miter lim="400000"/>
          </a:ln>
        </p:spPr>
      </p:pic>
    </p:spTree>
  </p:cSld>
  <p:clrMapOvr>
    <a:masterClrMapping/>
  </p:clrMapOvr>
  <p:transition spd="med" advClick="1"/>
</p:sld>
</file>

<file path=ppt/slides/slide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9" name="Shape 49"/>
          <p:cNvSpPr/>
          <p:nvPr>
            <p:ph type="title"/>
          </p:nvPr>
        </p:nvSpPr>
        <p:spPr>
          <a:xfrm>
            <a:off x="1270000" y="1784796"/>
            <a:ext cx="10464800" cy="6798023"/>
          </a:xfrm>
          <a:prstGeom prst="rect">
            <a:avLst/>
          </a:prstGeom>
        </p:spPr>
        <p:txBody>
          <a:bodyPr/>
          <a:lstStyle/>
          <a:p>
            <a:pPr lvl="0" defTabSz="449833">
              <a:defRPr sz="1800"/>
            </a:pPr>
            <a:endParaRPr sz="6160"/>
          </a:p>
          <a:p>
            <a:pPr lvl="0" defTabSz="449833">
              <a:defRPr sz="1800"/>
            </a:pPr>
            <a:endParaRPr sz="6160"/>
          </a:p>
          <a:p>
            <a:pPr lvl="0" defTabSz="449833">
              <a:defRPr sz="1800"/>
            </a:pPr>
            <a:endParaRPr sz="6160"/>
          </a:p>
          <a:p>
            <a:pPr lvl="0" algn="just" defTabSz="352043">
              <a:lnSpc>
                <a:spcPct val="200000"/>
              </a:lnSpc>
              <a:defRPr sz="1800"/>
            </a:pPr>
            <a:r>
              <a:rPr sz="2309">
                <a:uFill>
                  <a:solidFill/>
                </a:uFill>
                <a:latin typeface="Courier"/>
                <a:ea typeface="Courier"/>
                <a:cs typeface="Courier"/>
                <a:sym typeface="Courier"/>
              </a:rPr>
              <a:t>Nella fase patologica invece sarà il </a:t>
            </a:r>
            <a:r>
              <a:rPr sz="2309" u="sng">
                <a:uFill>
                  <a:solidFill/>
                </a:uFill>
                <a:latin typeface="Courier"/>
                <a:ea typeface="Courier"/>
                <a:cs typeface="Courier"/>
                <a:sym typeface="Courier"/>
              </a:rPr>
              <a:t>giudice</a:t>
            </a:r>
            <a:r>
              <a:rPr sz="2309">
                <a:uFill>
                  <a:solidFill/>
                </a:uFill>
                <a:latin typeface="Courier"/>
                <a:ea typeface="Courier"/>
                <a:cs typeface="Courier"/>
                <a:sym typeface="Courier"/>
              </a:rPr>
              <a:t>.</a:t>
            </a:r>
            <a:endParaRPr sz="2309">
              <a:uFill>
                <a:solidFill/>
              </a:uFill>
              <a:latin typeface="Courier"/>
              <a:ea typeface="Courier"/>
              <a:cs typeface="Courier"/>
              <a:sym typeface="Courier"/>
            </a:endParaRPr>
          </a:p>
          <a:p>
            <a:pPr lvl="0" algn="just" defTabSz="352043">
              <a:lnSpc>
                <a:spcPct val="200000"/>
              </a:lnSpc>
              <a:defRPr sz="1800"/>
            </a:pPr>
            <a:endParaRPr sz="2309">
              <a:uFill>
                <a:solidFill/>
              </a:uFill>
              <a:latin typeface="Courier"/>
              <a:ea typeface="Courier"/>
              <a:cs typeface="Courier"/>
              <a:sym typeface="Courier"/>
            </a:endParaRPr>
          </a:p>
          <a:p>
            <a:pPr lvl="0" algn="just" defTabSz="352043">
              <a:lnSpc>
                <a:spcPct val="200000"/>
              </a:lnSpc>
              <a:defRPr sz="1800"/>
            </a:pPr>
            <a:r>
              <a:rPr sz="2309">
                <a:uFill>
                  <a:solidFill/>
                </a:uFill>
                <a:latin typeface="Courier"/>
                <a:ea typeface="Courier"/>
                <a:cs typeface="Courier"/>
                <a:sym typeface="Courier"/>
              </a:rPr>
              <a:t>In entrambe le ipotesi però si tratta in sostanza di un’eterodeterminazione, ovvero di una decisione demandata a persone estranee.</a:t>
            </a:r>
            <a:endParaRPr sz="2309">
              <a:uFill>
                <a:solidFill/>
              </a:uFill>
              <a:latin typeface="Courier"/>
              <a:ea typeface="Courier"/>
              <a:cs typeface="Courier"/>
              <a:sym typeface="Courier"/>
            </a:endParaRPr>
          </a:p>
        </p:txBody>
      </p:sp>
      <p:pic>
        <p:nvPicPr>
          <p:cNvPr id="50" name="Unknown-1.jpg"/>
          <p:cNvPicPr/>
          <p:nvPr/>
        </p:nvPicPr>
        <p:blipFill>
          <a:blip r:embed="rId2">
            <a:extLst/>
          </a:blip>
          <a:stretch>
            <a:fillRect/>
          </a:stretch>
        </p:blipFill>
        <p:spPr>
          <a:xfrm>
            <a:off x="915491" y="1228675"/>
            <a:ext cx="2628901" cy="3098801"/>
          </a:xfrm>
          <a:prstGeom prst="rect">
            <a:avLst/>
          </a:prstGeom>
          <a:ln w="12700">
            <a:miter lim="400000"/>
          </a:ln>
        </p:spPr>
      </p:pic>
    </p:spTree>
  </p:cSld>
  <p:clrMapOvr>
    <a:masterClrMapping/>
  </p:clrMapOvr>
  <p:transition spd="med" advClick="1"/>
</p:sld>
</file>

<file path=ppt/slides/slide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2" name="Shape 52"/>
          <p:cNvSpPr/>
          <p:nvPr>
            <p:ph type="title"/>
          </p:nvPr>
        </p:nvSpPr>
        <p:spPr>
          <a:xfrm>
            <a:off x="1270000" y="1357510"/>
            <a:ext cx="10464800" cy="6563867"/>
          </a:xfrm>
          <a:prstGeom prst="rect">
            <a:avLst/>
          </a:prstGeom>
        </p:spPr>
        <p:txBody>
          <a:bodyPr/>
          <a:lstStyle/>
          <a:p>
            <a:pPr lvl="0" algn="just" defTabSz="274320">
              <a:lnSpc>
                <a:spcPct val="200000"/>
              </a:lnSpc>
              <a:defRPr sz="1800"/>
            </a:pPr>
            <a:endParaRPr>
              <a:uFill>
                <a:solidFill/>
              </a:uFill>
              <a:latin typeface="Courier"/>
              <a:ea typeface="Courier"/>
              <a:cs typeface="Courier"/>
              <a:sym typeface="Courier"/>
            </a:endParaRPr>
          </a:p>
          <a:p>
            <a:pPr lvl="0" algn="just" defTabSz="274320">
              <a:lnSpc>
                <a:spcPct val="200000"/>
              </a:lnSpc>
              <a:defRPr sz="1800"/>
            </a:pPr>
            <a:endParaRPr>
              <a:uFill>
                <a:solidFill/>
              </a:uFill>
              <a:latin typeface="Courier"/>
              <a:ea typeface="Courier"/>
              <a:cs typeface="Courier"/>
              <a:sym typeface="Courier"/>
            </a:endParaRPr>
          </a:p>
          <a:p>
            <a:pPr lvl="0" algn="just" defTabSz="274320">
              <a:lnSpc>
                <a:spcPct val="200000"/>
              </a:lnSpc>
              <a:defRPr sz="1800"/>
            </a:pPr>
            <a:endParaRPr>
              <a:uFill>
                <a:solidFill/>
              </a:uFill>
              <a:latin typeface="Courier"/>
              <a:ea typeface="Courier"/>
              <a:cs typeface="Courier"/>
              <a:sym typeface="Courier"/>
            </a:endParaRPr>
          </a:p>
          <a:p>
            <a:pPr lvl="0" algn="just" defTabSz="274320">
              <a:lnSpc>
                <a:spcPct val="200000"/>
              </a:lnSpc>
              <a:defRPr sz="1800"/>
            </a:pPr>
            <a:endParaRPr>
              <a:uFill>
                <a:solidFill/>
              </a:uFill>
              <a:latin typeface="Courier"/>
              <a:ea typeface="Courier"/>
              <a:cs typeface="Courier"/>
              <a:sym typeface="Courier"/>
            </a:endParaRPr>
          </a:p>
          <a:p>
            <a:pPr lvl="0" algn="just" defTabSz="274320">
              <a:lnSpc>
                <a:spcPct val="200000"/>
              </a:lnSpc>
              <a:defRPr sz="1800"/>
            </a:pPr>
            <a:r>
              <a:rPr>
                <a:uFill>
                  <a:solidFill/>
                </a:uFill>
                <a:latin typeface="Courier"/>
                <a:ea typeface="Courier"/>
                <a:cs typeface="Courier"/>
                <a:sym typeface="Courier"/>
              </a:rPr>
              <a:t> </a:t>
            </a:r>
            <a:endParaRPr>
              <a:uFill>
                <a:solidFill/>
              </a:uFill>
              <a:latin typeface="Courier"/>
              <a:ea typeface="Courier"/>
              <a:cs typeface="Courier"/>
              <a:sym typeface="Courier"/>
            </a:endParaRPr>
          </a:p>
          <a:p>
            <a:pPr lvl="0" algn="just" defTabSz="274320">
              <a:lnSpc>
                <a:spcPct val="200000"/>
              </a:lnSpc>
              <a:defRPr sz="1800"/>
            </a:pPr>
            <a:r>
              <a:rPr>
                <a:uFill>
                  <a:solidFill/>
                </a:uFill>
                <a:latin typeface="Courier"/>
                <a:ea typeface="Courier"/>
                <a:cs typeface="Courier"/>
                <a:sym typeface="Courier"/>
              </a:rPr>
              <a:t>Ma il minore è una “</a:t>
            </a:r>
            <a:r>
              <a:rPr u="sng">
                <a:uFill>
                  <a:solidFill/>
                </a:uFill>
                <a:latin typeface="Courier"/>
                <a:ea typeface="Courier"/>
                <a:cs typeface="Courier"/>
                <a:sym typeface="Courier"/>
              </a:rPr>
              <a:t>PERSONA</a:t>
            </a:r>
            <a:r>
              <a:rPr>
                <a:uFill>
                  <a:solidFill/>
                </a:uFill>
                <a:latin typeface="Courier"/>
                <a:ea typeface="Courier"/>
                <a:cs typeface="Courier"/>
                <a:sym typeface="Courier"/>
              </a:rPr>
              <a:t>” al pari degli altri, non vi possono essere, vero rispetto e tutela della sua dignità, né promozione del suo sviluppo.</a:t>
            </a:r>
            <a:endParaRPr>
              <a:uFill>
                <a:solidFill/>
              </a:uFill>
              <a:latin typeface="Courier"/>
              <a:ea typeface="Courier"/>
              <a:cs typeface="Courier"/>
              <a:sym typeface="Courier"/>
            </a:endParaRPr>
          </a:p>
          <a:p>
            <a:pPr lvl="0" algn="just" defTabSz="274320">
              <a:lnSpc>
                <a:spcPct val="200000"/>
              </a:lnSpc>
              <a:defRPr sz="1800"/>
            </a:pPr>
            <a:endParaRPr>
              <a:uFill>
                <a:solidFill/>
              </a:uFill>
              <a:latin typeface="Courier"/>
              <a:ea typeface="Courier"/>
              <a:cs typeface="Courier"/>
              <a:sym typeface="Courier"/>
            </a:endParaRPr>
          </a:p>
          <a:p>
            <a:pPr lvl="0" algn="just" defTabSz="274320">
              <a:lnSpc>
                <a:spcPct val="200000"/>
              </a:lnSpc>
              <a:defRPr sz="1800"/>
            </a:pPr>
            <a:r>
              <a:rPr>
                <a:uFill>
                  <a:solidFill/>
                </a:uFill>
                <a:latin typeface="Courier"/>
                <a:ea typeface="Courier"/>
                <a:cs typeface="Courier"/>
                <a:sym typeface="Courier"/>
              </a:rPr>
              <a:t>Il minore è un soggetto di diritto a pieno titolo e bisogna consentirgli, in piena autonomia, le </a:t>
            </a:r>
            <a:r>
              <a:rPr u="sng">
                <a:uFill>
                  <a:solidFill/>
                </a:uFill>
                <a:latin typeface="Courier"/>
                <a:ea typeface="Courier"/>
                <a:cs typeface="Courier"/>
                <a:sym typeface="Courier"/>
              </a:rPr>
              <a:t>scelte</a:t>
            </a:r>
            <a:r>
              <a:rPr>
                <a:uFill>
                  <a:solidFill/>
                </a:uFill>
                <a:latin typeface="Courier"/>
                <a:ea typeface="Courier"/>
                <a:cs typeface="Courier"/>
                <a:sym typeface="Courier"/>
              </a:rPr>
              <a:t> che concernono la sua persona, beninteso quando producano le condizioni per una consapevole decisione, vale a dire quando egli raggiunga la capacità di discernimento.</a:t>
            </a:r>
          </a:p>
        </p:txBody>
      </p:sp>
      <p:pic>
        <p:nvPicPr>
          <p:cNvPr id="53" name="Unknown-2.jpg"/>
          <p:cNvPicPr/>
          <p:nvPr/>
        </p:nvPicPr>
        <p:blipFill>
          <a:blip r:embed="rId2">
            <a:extLst/>
          </a:blip>
          <a:stretch>
            <a:fillRect/>
          </a:stretch>
        </p:blipFill>
        <p:spPr>
          <a:xfrm>
            <a:off x="1141610" y="474265"/>
            <a:ext cx="2705101" cy="3009901"/>
          </a:xfrm>
          <a:prstGeom prst="rect">
            <a:avLst/>
          </a:prstGeom>
          <a:ln w="12700">
            <a:miter lim="400000"/>
          </a:ln>
        </p:spPr>
      </p:pic>
    </p:spTree>
  </p:cSld>
  <p:clrMapOvr>
    <a:masterClrMapping/>
  </p:clrMapOvr>
  <p:transition spd="med" advClick="1"/>
</p:sld>
</file>

<file path=ppt/slides/slide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5" name="Shape 55"/>
          <p:cNvSpPr/>
          <p:nvPr>
            <p:ph type="title"/>
          </p:nvPr>
        </p:nvSpPr>
        <p:spPr>
          <a:xfrm>
            <a:off x="1270000" y="1756108"/>
            <a:ext cx="10464800" cy="6630512"/>
          </a:xfrm>
          <a:prstGeom prst="rect">
            <a:avLst/>
          </a:prstGeom>
        </p:spPr>
        <p:txBody>
          <a:bodyPr/>
          <a:lstStyle/>
          <a:p>
            <a:pPr lvl="0" defTabSz="374904">
              <a:lnSpc>
                <a:spcPct val="200000"/>
              </a:lnSpc>
              <a:defRPr sz="1800"/>
            </a:pPr>
            <a:r>
              <a:rPr sz="2050" u="sng">
                <a:uFill>
                  <a:solidFill/>
                </a:uFill>
                <a:latin typeface="Courier"/>
                <a:ea typeface="Courier"/>
                <a:cs typeface="Courier"/>
                <a:sym typeface="Courier"/>
              </a:rPr>
              <a:t>Capacità di discernimento</a:t>
            </a:r>
            <a:endParaRPr sz="2050" u="sng">
              <a:uFill>
                <a:solidFill/>
              </a:uFill>
              <a:latin typeface="Courier"/>
              <a:ea typeface="Courier"/>
              <a:cs typeface="Courier"/>
              <a:sym typeface="Courier"/>
            </a:endParaRPr>
          </a:p>
          <a:p>
            <a:pPr lvl="0" algn="just" defTabSz="374904">
              <a:lnSpc>
                <a:spcPct val="200000"/>
              </a:lnSpc>
              <a:defRPr sz="1800"/>
            </a:pPr>
            <a:endParaRPr sz="2050">
              <a:uFill>
                <a:solidFill/>
              </a:uFill>
              <a:latin typeface="Courier"/>
              <a:ea typeface="Courier"/>
              <a:cs typeface="Courier"/>
              <a:sym typeface="Courier"/>
            </a:endParaRPr>
          </a:p>
          <a:p>
            <a:pPr lvl="0" algn="just" defTabSz="374904">
              <a:lnSpc>
                <a:spcPct val="200000"/>
              </a:lnSpc>
              <a:defRPr sz="1800"/>
            </a:pPr>
            <a:r>
              <a:rPr sz="2050">
                <a:uFill>
                  <a:solidFill/>
                </a:uFill>
                <a:latin typeface="Courier"/>
                <a:ea typeface="Courier"/>
                <a:cs typeface="Courier"/>
                <a:sym typeface="Courier"/>
              </a:rPr>
              <a:t>Valutazione dell’ipotesi concreta, che di volta in volta in presenza del singolo tipo di manifestazione o di attività ed in considerazione dell’ambiente in cui si trova ad agire il figlio, nonché delle condizioni soggettive dello stesso, </a:t>
            </a:r>
            <a:endParaRPr sz="2050">
              <a:uFill>
                <a:solidFill/>
              </a:uFill>
              <a:latin typeface="Courier"/>
              <a:ea typeface="Courier"/>
              <a:cs typeface="Courier"/>
              <a:sym typeface="Courier"/>
            </a:endParaRPr>
          </a:p>
          <a:p>
            <a:pPr lvl="0" algn="just" defTabSz="374904">
              <a:lnSpc>
                <a:spcPct val="200000"/>
              </a:lnSpc>
              <a:defRPr sz="1800"/>
            </a:pPr>
            <a:r>
              <a:rPr sz="2050">
                <a:uFill>
                  <a:solidFill/>
                </a:uFill>
                <a:latin typeface="Courier"/>
                <a:ea typeface="Courier"/>
                <a:cs typeface="Courier"/>
                <a:sym typeface="Courier"/>
              </a:rPr>
              <a:t>si dovrà stabilire se il minore abbia oppur no la capacità, o se si preferisce, il discernimento per </a:t>
            </a:r>
            <a:r>
              <a:rPr b="1" sz="2050">
                <a:uFill>
                  <a:solidFill/>
                </a:uFill>
                <a:latin typeface="Courier"/>
                <a:ea typeface="Courier"/>
                <a:cs typeface="Courier"/>
                <a:sym typeface="Courier"/>
              </a:rPr>
              <a:t>prendere una decisione</a:t>
            </a:r>
            <a:r>
              <a:rPr sz="2050">
                <a:uFill>
                  <a:solidFill/>
                </a:uFill>
                <a:latin typeface="Courier"/>
                <a:ea typeface="Courier"/>
                <a:cs typeface="Courier"/>
                <a:sym typeface="Courier"/>
              </a:rPr>
              <a:t> con la medesima consapevolezza con cui la prenderebbe una persona adulta.</a:t>
            </a:r>
            <a:endParaRPr sz="2050">
              <a:uFill>
                <a:solidFill/>
              </a:uFill>
              <a:latin typeface="Courier"/>
              <a:ea typeface="Courier"/>
              <a:cs typeface="Courier"/>
              <a:sym typeface="Courier"/>
            </a:endParaRPr>
          </a:p>
        </p:txBody>
      </p:sp>
    </p:spTree>
  </p:cSld>
  <p:clrMapOvr>
    <a:masterClrMapping/>
  </p:clrMapOvr>
  <p:transition spd="med" advClick="1"/>
</p:sld>
</file>

<file path=ppt/slides/slide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57" name="images.png"/>
          <p:cNvPicPr/>
          <p:nvPr/>
        </p:nvPicPr>
        <p:blipFill>
          <a:blip r:embed="rId2">
            <a:extLst/>
          </a:blip>
          <a:srcRect l="21145" t="0" r="21145" b="0"/>
          <a:stretch>
            <a:fillRect/>
          </a:stretch>
        </p:blipFill>
        <p:spPr>
          <a:xfrm>
            <a:off x="6718300" y="2603500"/>
            <a:ext cx="5334000" cy="6286500"/>
          </a:xfrm>
          <a:prstGeom prst="rect">
            <a:avLst/>
          </a:prstGeom>
          <a:ln w="12700">
            <a:miter lim="400000"/>
          </a:ln>
        </p:spPr>
      </p:pic>
      <p:sp>
        <p:nvSpPr>
          <p:cNvPr id="58" name="Shape 58"/>
          <p:cNvSpPr/>
          <p:nvPr>
            <p:ph type="title"/>
          </p:nvPr>
        </p:nvSpPr>
        <p:spPr>
          <a:prstGeom prst="rect">
            <a:avLst/>
          </a:prstGeom>
        </p:spPr>
        <p:txBody>
          <a:bodyPr/>
          <a:lstStyle/>
          <a:p>
            <a:pPr lvl="0">
              <a:defRPr sz="1800"/>
            </a:pPr>
            <a:r>
              <a:rPr sz="8000"/>
              <a:t>Normativa di riferimento</a:t>
            </a:r>
          </a:p>
        </p:txBody>
      </p:sp>
      <p:sp>
        <p:nvSpPr>
          <p:cNvPr id="59" name="Shape 59"/>
          <p:cNvSpPr/>
          <p:nvPr>
            <p:ph type="body" idx="1"/>
          </p:nvPr>
        </p:nvSpPr>
        <p:spPr>
          <a:prstGeom prst="rect">
            <a:avLst/>
          </a:prstGeom>
        </p:spPr>
        <p:txBody>
          <a:bodyPr/>
          <a:lstStyle/>
          <a:p>
            <a:pPr lvl="0" marL="0" indent="0" algn="just" defTabSz="457200">
              <a:lnSpc>
                <a:spcPct val="200000"/>
              </a:lnSpc>
              <a:spcBef>
                <a:spcPts val="0"/>
              </a:spcBef>
              <a:buSzTx/>
              <a:buNone/>
              <a:defRPr sz="1800"/>
            </a:pPr>
            <a:r>
              <a:rPr sz="2000">
                <a:uFill>
                  <a:solidFill/>
                </a:uFill>
                <a:latin typeface="Courier"/>
                <a:ea typeface="Courier"/>
                <a:cs typeface="Courier"/>
                <a:sym typeface="Courier"/>
              </a:rPr>
              <a:t>Strasburgo 25 gennaio 1996</a:t>
            </a:r>
            <a:endParaRPr sz="2000">
              <a:uFill>
                <a:solidFill/>
              </a:uFill>
              <a:latin typeface="Courier"/>
              <a:ea typeface="Courier"/>
              <a:cs typeface="Courier"/>
              <a:sym typeface="Courier"/>
            </a:endParaRPr>
          </a:p>
          <a:p>
            <a:pPr lvl="0" marL="0" indent="0" algn="just" defTabSz="457200">
              <a:lnSpc>
                <a:spcPct val="200000"/>
              </a:lnSpc>
              <a:spcBef>
                <a:spcPts val="0"/>
              </a:spcBef>
              <a:buSzTx/>
              <a:buNone/>
              <a:defRPr sz="1800"/>
            </a:pPr>
            <a:r>
              <a:rPr b="1" sz="2000" u="sng">
                <a:uFill>
                  <a:solidFill/>
                </a:uFill>
                <a:latin typeface="Courier"/>
                <a:ea typeface="Courier"/>
                <a:cs typeface="Courier"/>
                <a:sym typeface="Courier"/>
              </a:rPr>
              <a:t>Convenzione Europea sull’esercizio dei diritti del fanciullo</a:t>
            </a:r>
            <a:endParaRPr b="1" sz="2000" u="sng">
              <a:uFill>
                <a:solidFill/>
              </a:uFill>
              <a:latin typeface="Courier"/>
              <a:ea typeface="Courier"/>
              <a:cs typeface="Courier"/>
              <a:sym typeface="Courier"/>
            </a:endParaRPr>
          </a:p>
          <a:p>
            <a:pPr lvl="0" marL="0" indent="0" algn="just" defTabSz="457200">
              <a:lnSpc>
                <a:spcPct val="200000"/>
              </a:lnSpc>
              <a:spcBef>
                <a:spcPts val="0"/>
              </a:spcBef>
              <a:buSzTx/>
              <a:buNone/>
              <a:defRPr sz="1800"/>
            </a:pPr>
            <a:r>
              <a:rPr sz="2000">
                <a:uFill>
                  <a:solidFill/>
                </a:uFill>
                <a:latin typeface="Courier"/>
                <a:ea typeface="Courier"/>
                <a:cs typeface="Courier"/>
                <a:sym typeface="Courier"/>
              </a:rPr>
              <a:t>ratificata dall’Italia con</a:t>
            </a:r>
            <a:endParaRPr sz="2000">
              <a:uFill>
                <a:solidFill/>
              </a:uFill>
              <a:latin typeface="Courier"/>
              <a:ea typeface="Courier"/>
              <a:cs typeface="Courier"/>
              <a:sym typeface="Courier"/>
            </a:endParaRPr>
          </a:p>
          <a:p>
            <a:pPr lvl="0" marL="0" indent="0" algn="just" defTabSz="457200">
              <a:lnSpc>
                <a:spcPct val="200000"/>
              </a:lnSpc>
              <a:spcBef>
                <a:spcPts val="0"/>
              </a:spcBef>
              <a:buSzTx/>
              <a:buNone/>
              <a:defRPr sz="1800"/>
            </a:pPr>
            <a:r>
              <a:rPr b="1" sz="2000" u="sng">
                <a:uFill>
                  <a:solidFill/>
                </a:uFill>
                <a:latin typeface="Courier"/>
                <a:ea typeface="Courier"/>
                <a:cs typeface="Courier"/>
                <a:sym typeface="Courier"/>
              </a:rPr>
              <a:t>legge 20 marzo 2003 numero 77</a:t>
            </a:r>
            <a:endParaRPr b="1" sz="2000" u="sng">
              <a:uFill>
                <a:solidFill/>
              </a:uFill>
              <a:latin typeface="Courier"/>
              <a:ea typeface="Courier"/>
              <a:cs typeface="Courier"/>
              <a:sym typeface="Courier"/>
            </a:endParaRPr>
          </a:p>
          <a:p>
            <a:pPr lvl="0" marL="0" indent="0" algn="just" defTabSz="457200">
              <a:lnSpc>
                <a:spcPct val="200000"/>
              </a:lnSpc>
              <a:spcBef>
                <a:spcPts val="0"/>
              </a:spcBef>
              <a:buSzTx/>
              <a:buNone/>
              <a:defRPr sz="1800"/>
            </a:pPr>
            <a:endParaRPr sz="2000">
              <a:uFill>
                <a:solidFill/>
              </a:uFill>
              <a:latin typeface="Courier"/>
              <a:ea typeface="Courier"/>
              <a:cs typeface="Courier"/>
              <a:sym typeface="Courier"/>
            </a:endParaRPr>
          </a:p>
        </p:txBody>
      </p:sp>
    </p:spTree>
  </p:cSld>
  <p:clrMapOvr>
    <a:masterClrMapping/>
  </p:clrMapOvr>
  <p:transition spd="med" advClick="1"/>
</p:sld>
</file>

<file path=ppt/slides/slide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1" name="Shape 61"/>
          <p:cNvSpPr/>
          <p:nvPr>
            <p:ph type="title"/>
          </p:nvPr>
        </p:nvSpPr>
        <p:spPr>
          <a:xfrm>
            <a:off x="1270000" y="1466662"/>
            <a:ext cx="10464800" cy="6935112"/>
          </a:xfrm>
          <a:prstGeom prst="rect">
            <a:avLst/>
          </a:prstGeom>
        </p:spPr>
        <p:txBody>
          <a:bodyPr/>
          <a:lstStyle>
            <a:lvl1pPr algn="just" defTabSz="457200">
              <a:lnSpc>
                <a:spcPct val="200000"/>
              </a:lnSpc>
              <a:defRPr sz="2500">
                <a:uFill>
                  <a:solidFill/>
                </a:uFill>
                <a:latin typeface="Courier"/>
                <a:ea typeface="Courier"/>
                <a:cs typeface="Courier"/>
                <a:sym typeface="Courier"/>
              </a:defRPr>
            </a:lvl1pPr>
          </a:lstStyle>
          <a:p>
            <a:pPr lvl="0">
              <a:defRPr sz="1800">
                <a:uFillTx/>
              </a:defRPr>
            </a:pPr>
            <a:r>
              <a:rPr sz="2500">
                <a:uFill>
                  <a:solidFill/>
                </a:uFill>
              </a:rPr>
              <a:t>Scopo della Convenzione è promuovere, nell’interesse superiore dei fanciulli, i loro diritti, di attribuire loro dei diritti processuali e di agevolarne l’esercizio, facendo in modo che essi possano, personalmente o per mezzo di altre persone o organismi, essere informati ed autorizzati a partecipare alle procedure che li riguardano. </a:t>
            </a:r>
          </a:p>
        </p:txBody>
      </p:sp>
    </p:spTree>
  </p:cSld>
  <p:clrMapOvr>
    <a:masterClrMapping/>
  </p:clrMapOvr>
  <p:transition spd="med" advClick="1"/>
</p:sld>
</file>

<file path=ppt/theme/_rels/theme1.xml.rels><?xml version="1.0" encoding="UTF-8" standalone="yes"?><Relationships xmlns="http://schemas.openxmlformats.org/package/2006/relationships"><Relationship Id="rId1" Type="http://schemas.openxmlformats.org/officeDocument/2006/relationships/image" Target="../media/image1.png"/></Relationships>

</file>

<file path=ppt/theme/_rels/theme2.xml.rels><?xml version="1.0" encoding="UTF-8" standalone="yes"?><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Light"/>
        <a:ea typeface="Helvetica Light"/>
        <a:cs typeface="Helvetica Light"/>
      </a:majorFont>
      <a:minorFont>
        <a:latin typeface="Helvetica Light"/>
        <a:ea typeface="Helvetica Light"/>
        <a:cs typeface="Helvetica Light"/>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38100" dist="25400" dir="5400000">
              <a:srgbClr val="000000">
                <a:alpha val="50000"/>
              </a:srgbClr>
            </a:outerShdw>
          </a:effectLst>
        </a:effectStyle>
        <a:effectStyle>
          <a:effectLst>
            <a:outerShdw sx="100000" sy="100000" kx="0" ky="0" algn="b" rotWithShape="0" blurRad="50800" dist="12700" dir="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r:embed="rId1"/>
          <a:srcRect l="0" t="0" r="0" b="0"/>
          <a:tile tx="0" ty="0" sx="100000" sy="100000" flip="none" algn="tl"/>
        </a:blipFill>
        <a:ln w="12700" cap="flat">
          <a:noFill/>
          <a:miter lim="400000"/>
        </a:ln>
        <a:effectLst>
          <a:outerShdw sx="100000" sy="100000" kx="0" ky="0" algn="b" rotWithShape="0" blurRad="38100" dist="25400" dir="5400000">
            <a:srgbClr val="000000">
              <a:alpha val="50000"/>
            </a:srgbClr>
          </a:outerShdw>
        </a:effectLst>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1" hangingPunct="0">
          <a:lnSpc>
            <a:spcPct val="100000"/>
          </a:lnSpc>
          <a:spcBef>
            <a:spcPts val="0"/>
          </a:spcBef>
          <a:spcAft>
            <a:spcPts val="0"/>
          </a:spcAft>
          <a:buClrTx/>
          <a:buSzTx/>
          <a:buFontTx/>
          <a:buNone/>
          <a:tabLst/>
          <a:defRPr b="0" baseline="0" cap="none" i="0" spc="0" strike="noStrike" sz="2400" u="none" kumimoji="0" normalizeH="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1"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Light"/>
        <a:ea typeface="Helvetica Light"/>
        <a:cs typeface="Helvetica Light"/>
      </a:majorFont>
      <a:minorFont>
        <a:latin typeface="Helvetica Light"/>
        <a:ea typeface="Helvetica Light"/>
        <a:cs typeface="Helvetica Light"/>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38100" dist="25400" dir="5400000">
              <a:srgbClr val="000000">
                <a:alpha val="50000"/>
              </a:srgbClr>
            </a:outerShdw>
          </a:effectLst>
        </a:effectStyle>
        <a:effectStyle>
          <a:effectLst>
            <a:outerShdw sx="100000" sy="100000" kx="0" ky="0" algn="b" rotWithShape="0" blurRad="50800" dist="12700" dir="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r:embed="rId1"/>
          <a:srcRect l="0" t="0" r="0" b="0"/>
          <a:tile tx="0" ty="0" sx="100000" sy="100000" flip="none" algn="tl"/>
        </a:blipFill>
        <a:ln w="12700" cap="flat">
          <a:noFill/>
          <a:miter lim="400000"/>
        </a:ln>
        <a:effectLst>
          <a:outerShdw sx="100000" sy="100000" kx="0" ky="0" algn="b" rotWithShape="0" blurRad="38100" dist="25400" dir="5400000">
            <a:srgbClr val="000000">
              <a:alpha val="50000"/>
            </a:srgbClr>
          </a:outerShdw>
        </a:effectLst>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1" hangingPunct="0">
          <a:lnSpc>
            <a:spcPct val="100000"/>
          </a:lnSpc>
          <a:spcBef>
            <a:spcPts val="0"/>
          </a:spcBef>
          <a:spcAft>
            <a:spcPts val="0"/>
          </a:spcAft>
          <a:buClrTx/>
          <a:buSzTx/>
          <a:buFontTx/>
          <a:buNone/>
          <a:tabLst/>
          <a:defRPr b="0" baseline="0" cap="none" i="0" spc="0" strike="noStrike" sz="2400" u="none" kumimoji="0" normalizeH="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1"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