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6" r:id="rId1"/>
  </p:sldMasterIdLst>
  <p:notesMasterIdLst>
    <p:notesMasterId r:id="rId40"/>
  </p:notesMasterIdLst>
  <p:sldIdLst>
    <p:sldId id="327" r:id="rId2"/>
    <p:sldId id="401" r:id="rId3"/>
    <p:sldId id="402" r:id="rId4"/>
    <p:sldId id="404" r:id="rId5"/>
    <p:sldId id="391" r:id="rId6"/>
    <p:sldId id="403" r:id="rId7"/>
    <p:sldId id="390" r:id="rId8"/>
    <p:sldId id="408" r:id="rId9"/>
    <p:sldId id="406" r:id="rId10"/>
    <p:sldId id="407" r:id="rId11"/>
    <p:sldId id="409" r:id="rId12"/>
    <p:sldId id="410" r:id="rId13"/>
    <p:sldId id="320" r:id="rId14"/>
    <p:sldId id="319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26" r:id="rId23"/>
    <p:sldId id="427" r:id="rId24"/>
    <p:sldId id="428" r:id="rId25"/>
    <p:sldId id="418" r:id="rId26"/>
    <p:sldId id="422" r:id="rId27"/>
    <p:sldId id="425" r:id="rId28"/>
    <p:sldId id="321" r:id="rId29"/>
    <p:sldId id="392" r:id="rId30"/>
    <p:sldId id="322" r:id="rId31"/>
    <p:sldId id="323" r:id="rId32"/>
    <p:sldId id="324" r:id="rId33"/>
    <p:sldId id="325" r:id="rId34"/>
    <p:sldId id="326" r:id="rId35"/>
    <p:sldId id="395" r:id="rId36"/>
    <p:sldId id="400" r:id="rId37"/>
    <p:sldId id="423" r:id="rId38"/>
    <p:sldId id="424" r:id="rId3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FF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88" autoAdjust="0"/>
    <p:restoredTop sz="93677" autoAdjust="0"/>
  </p:normalViewPr>
  <p:slideViewPr>
    <p:cSldViewPr snapToGrid="0" snapToObjects="1">
      <p:cViewPr varScale="1">
        <p:scale>
          <a:sx n="72" d="100"/>
          <a:sy n="72" d="100"/>
        </p:scale>
        <p:origin x="12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ED37A-2BF1-0144-B055-C801DD09E1D6}" type="datetimeFigureOut">
              <a:rPr lang="it-IT" smtClean="0"/>
              <a:t>13/01/2020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548EC-3095-1B42-B76F-B5072F14E64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674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6A3C5C-11B0-164D-B26F-2F6F9E8867CC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1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>
                <a:latin typeface="Cambria" charset="0"/>
              </a:rPr>
              <a:t>Non sempre facilmente riconoscibile in quanto espressione di una competenza implicita, procedurale non aperta all’introspezione</a:t>
            </a:r>
            <a:endParaRPr lang="it-IT">
              <a:latin typeface="Cambria" charset="0"/>
            </a:endParaRPr>
          </a:p>
          <a:p>
            <a:pPr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F625B1-EA02-9447-A357-07BCAA170519}" type="slidenum">
              <a:rPr lang="it-IT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299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>
                <a:latin typeface="Calibri" charset="0"/>
              </a:rPr>
              <a:t>gli studi all</a:t>
            </a:r>
            <a:r>
              <a:rPr lang="ja-JP" altLang="it-IT">
                <a:latin typeface="Calibri" charset="0"/>
              </a:rPr>
              <a:t>’</a:t>
            </a:r>
            <a:r>
              <a:rPr lang="it-IT">
                <a:latin typeface="Calibri" charset="0"/>
              </a:rPr>
              <a:t>epoca si concentravano sulla sua spiegazione</a:t>
            </a: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8B2446-15A2-5244-A6E6-F93A619FC205}" type="slidenum">
              <a:rPr lang="it-IT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527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it-IT" dirty="0" smtClean="0">
                <a:latin typeface="Cambria" panose="02040503050406030204" pitchFamily="18" charset="0"/>
              </a:rPr>
              <a:t>Non </a:t>
            </a:r>
            <a:r>
              <a:rPr lang="en-GB" altLang="it-IT" dirty="0" err="1" smtClean="0">
                <a:latin typeface="Cambria" panose="02040503050406030204" pitchFamily="18" charset="0"/>
              </a:rPr>
              <a:t>sempre</a:t>
            </a:r>
            <a:r>
              <a:rPr lang="en-GB" altLang="it-IT" dirty="0" smtClean="0">
                <a:latin typeface="Cambria" panose="02040503050406030204" pitchFamily="18" charset="0"/>
              </a:rPr>
              <a:t> </a:t>
            </a:r>
            <a:r>
              <a:rPr lang="en-GB" altLang="it-IT" dirty="0" err="1" smtClean="0">
                <a:latin typeface="Cambria" panose="02040503050406030204" pitchFamily="18" charset="0"/>
              </a:rPr>
              <a:t>facilmente</a:t>
            </a:r>
            <a:r>
              <a:rPr lang="en-GB" altLang="it-IT" dirty="0" smtClean="0">
                <a:latin typeface="Cambria" panose="02040503050406030204" pitchFamily="18" charset="0"/>
              </a:rPr>
              <a:t> </a:t>
            </a:r>
            <a:r>
              <a:rPr lang="en-GB" altLang="it-IT" dirty="0" err="1" smtClean="0">
                <a:latin typeface="Cambria" panose="02040503050406030204" pitchFamily="18" charset="0"/>
              </a:rPr>
              <a:t>riconoscibile</a:t>
            </a:r>
            <a:r>
              <a:rPr lang="en-GB" altLang="it-IT" dirty="0" smtClean="0">
                <a:latin typeface="Cambria" panose="02040503050406030204" pitchFamily="18" charset="0"/>
              </a:rPr>
              <a:t> in </a:t>
            </a:r>
            <a:r>
              <a:rPr lang="en-GB" altLang="it-IT" dirty="0" err="1" smtClean="0">
                <a:latin typeface="Cambria" panose="02040503050406030204" pitchFamily="18" charset="0"/>
              </a:rPr>
              <a:t>quanto</a:t>
            </a:r>
            <a:r>
              <a:rPr lang="en-GB" altLang="it-IT" dirty="0" smtClean="0">
                <a:latin typeface="Cambria" panose="02040503050406030204" pitchFamily="18" charset="0"/>
              </a:rPr>
              <a:t> </a:t>
            </a:r>
            <a:r>
              <a:rPr lang="en-GB" altLang="it-IT" dirty="0" err="1" smtClean="0">
                <a:latin typeface="Cambria" panose="02040503050406030204" pitchFamily="18" charset="0"/>
              </a:rPr>
              <a:t>espressione</a:t>
            </a:r>
            <a:r>
              <a:rPr lang="en-GB" altLang="it-IT" dirty="0" smtClean="0">
                <a:latin typeface="Cambria" panose="02040503050406030204" pitchFamily="18" charset="0"/>
              </a:rPr>
              <a:t> di </a:t>
            </a:r>
            <a:r>
              <a:rPr lang="en-GB" altLang="it-IT" dirty="0" err="1" smtClean="0">
                <a:latin typeface="Cambria" panose="02040503050406030204" pitchFamily="18" charset="0"/>
              </a:rPr>
              <a:t>una</a:t>
            </a:r>
            <a:r>
              <a:rPr lang="en-GB" altLang="it-IT" dirty="0" smtClean="0">
                <a:latin typeface="Cambria" panose="02040503050406030204" pitchFamily="18" charset="0"/>
              </a:rPr>
              <a:t> </a:t>
            </a:r>
            <a:r>
              <a:rPr lang="en-GB" altLang="it-IT" dirty="0" err="1" smtClean="0">
                <a:latin typeface="Cambria" panose="02040503050406030204" pitchFamily="18" charset="0"/>
              </a:rPr>
              <a:t>competenza</a:t>
            </a:r>
            <a:r>
              <a:rPr lang="en-GB" altLang="it-IT" dirty="0" smtClean="0">
                <a:latin typeface="Cambria" panose="02040503050406030204" pitchFamily="18" charset="0"/>
              </a:rPr>
              <a:t> </a:t>
            </a:r>
            <a:r>
              <a:rPr lang="en-GB" altLang="it-IT" dirty="0" err="1" smtClean="0">
                <a:latin typeface="Cambria" panose="02040503050406030204" pitchFamily="18" charset="0"/>
              </a:rPr>
              <a:t>implicita</a:t>
            </a:r>
            <a:r>
              <a:rPr lang="en-GB" altLang="it-IT" dirty="0" smtClean="0">
                <a:latin typeface="Cambria" panose="02040503050406030204" pitchFamily="18" charset="0"/>
              </a:rPr>
              <a:t>, </a:t>
            </a:r>
            <a:r>
              <a:rPr lang="en-GB" altLang="it-IT" dirty="0" err="1" smtClean="0">
                <a:latin typeface="Cambria" panose="02040503050406030204" pitchFamily="18" charset="0"/>
              </a:rPr>
              <a:t>procedurale</a:t>
            </a:r>
            <a:r>
              <a:rPr lang="en-GB" altLang="it-IT" dirty="0" smtClean="0">
                <a:latin typeface="Cambria" panose="02040503050406030204" pitchFamily="18" charset="0"/>
              </a:rPr>
              <a:t> non </a:t>
            </a:r>
            <a:r>
              <a:rPr lang="en-GB" altLang="it-IT" dirty="0" err="1" smtClean="0">
                <a:latin typeface="Cambria" panose="02040503050406030204" pitchFamily="18" charset="0"/>
              </a:rPr>
              <a:t>aperta</a:t>
            </a:r>
            <a:r>
              <a:rPr lang="en-GB" altLang="it-IT" dirty="0" smtClean="0">
                <a:latin typeface="Cambria" panose="02040503050406030204" pitchFamily="18" charset="0"/>
              </a:rPr>
              <a:t> </a:t>
            </a:r>
            <a:r>
              <a:rPr lang="en-GB" altLang="it-IT" dirty="0" err="1" smtClean="0">
                <a:latin typeface="Cambria" panose="02040503050406030204" pitchFamily="18" charset="0"/>
              </a:rPr>
              <a:t>all’introspezione</a:t>
            </a:r>
            <a:endParaRPr lang="it-IT" altLang="it-IT" dirty="0" smtClean="0"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042F63F-F93E-4D51-A27D-4C9A5C243691}" type="slidenum">
              <a:rPr lang="it-IT" altLang="it-IT"/>
              <a:pPr/>
              <a:t>28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5516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it-IT" altLang="it-IT" smtClean="0"/>
              <a:t>gli studi all’epoca si concentravano sulla sua spiegazione</a:t>
            </a: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B96EE84-CCE1-4FEC-8335-F4A58F4D3772}" type="slidenum">
              <a:rPr lang="it-IT" altLang="it-IT"/>
              <a:pPr/>
              <a:t>29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97888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34A4-D38B-2C4F-B13B-3FFE90FE5BD3}" type="datetimeFigureOut">
              <a:rPr lang="it-IT" smtClean="0"/>
              <a:pPr/>
              <a:t>13/01/2020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E7A9-5599-5346-AFEB-727DC93C7CA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126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-1" y="1844824"/>
            <a:ext cx="9144001" cy="3275764"/>
          </a:xfrm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it-IT">
              <a:latin typeface="Cambria"/>
              <a:cs typeface="Cambria"/>
            </a:endParaRPr>
          </a:p>
        </p:txBody>
      </p:sp>
      <p:sp>
        <p:nvSpPr>
          <p:cNvPr id="14338" name="Text Box 6"/>
          <p:cNvSpPr txBox="1">
            <a:spLocks noChangeArrowheads="1"/>
          </p:cNvSpPr>
          <p:nvPr/>
        </p:nvSpPr>
        <p:spPr bwMode="auto">
          <a:xfrm>
            <a:off x="2929525" y="3104133"/>
            <a:ext cx="34131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 dirty="0">
                <a:latin typeface="Cambria"/>
                <a:cs typeface="Cambria"/>
              </a:rPr>
              <a:t>Alessandra </a:t>
            </a:r>
            <a:r>
              <a:rPr lang="it-IT" sz="2000" dirty="0" smtClean="0">
                <a:latin typeface="Cambria"/>
                <a:cs typeface="Cambria"/>
              </a:rPr>
              <a:t>Riccardi</a:t>
            </a:r>
          </a:p>
          <a:p>
            <a:pPr algn="ctr" eaLnBrk="1" hangingPunct="1"/>
            <a:r>
              <a:rPr lang="it-IT" sz="2000" dirty="0" smtClean="0">
                <a:latin typeface="Cambria"/>
                <a:cs typeface="Cambria"/>
              </a:rPr>
              <a:t>Fondamenti Teorici in Traduzione e Interpretazione</a:t>
            </a:r>
          </a:p>
          <a:p>
            <a:pPr algn="ctr" eaLnBrk="1" hangingPunct="1"/>
            <a:r>
              <a:rPr lang="it-IT" sz="2000" dirty="0" smtClean="0">
                <a:latin typeface="Cambria"/>
                <a:cs typeface="Cambria"/>
              </a:rPr>
              <a:t>2019-20 </a:t>
            </a:r>
            <a:endParaRPr lang="it-IT" sz="2000" dirty="0">
              <a:latin typeface="Cambria"/>
              <a:cs typeface="Cambria"/>
            </a:endParaRPr>
          </a:p>
          <a:p>
            <a:pPr algn="ctr" eaLnBrk="1" hangingPunct="1"/>
            <a:r>
              <a:rPr lang="it-IT" sz="2000" dirty="0" smtClean="0">
                <a:latin typeface="Cambria"/>
                <a:cs typeface="Cambria"/>
              </a:rPr>
              <a:t>13-1-2020</a:t>
            </a:r>
          </a:p>
        </p:txBody>
      </p:sp>
      <p:pic>
        <p:nvPicPr>
          <p:cNvPr id="14339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667375"/>
            <a:ext cx="5264765" cy="108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CasellaDiTesto 7"/>
          <p:cNvSpPr txBox="1">
            <a:spLocks noChangeArrowheads="1"/>
          </p:cNvSpPr>
          <p:nvPr/>
        </p:nvSpPr>
        <p:spPr bwMode="auto">
          <a:xfrm>
            <a:off x="981498" y="1791675"/>
            <a:ext cx="720444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dirty="0" smtClean="0">
                <a:solidFill>
                  <a:srgbClr val="000090"/>
                </a:solidFill>
                <a:latin typeface="Cambria"/>
                <a:cs typeface="Cambria"/>
              </a:rPr>
              <a:t> </a:t>
            </a:r>
          </a:p>
          <a:p>
            <a:pPr algn="ctr" eaLnBrk="1" hangingPunct="1"/>
            <a:r>
              <a:rPr lang="it-IT" dirty="0" smtClean="0">
                <a:latin typeface="Cambria"/>
                <a:cs typeface="Cambria"/>
              </a:rPr>
              <a:t>Il concetto di strategia in traduzione e interpretazione</a:t>
            </a:r>
            <a:r>
              <a:rPr lang="it-IT" dirty="0">
                <a:latin typeface="Cambria"/>
                <a:cs typeface="Cambria"/>
              </a:rPr>
              <a:t/>
            </a:r>
            <a:br>
              <a:rPr lang="it-IT" dirty="0">
                <a:latin typeface="Cambria"/>
                <a:cs typeface="Cambria"/>
              </a:rPr>
            </a:br>
            <a:endParaRPr lang="it-IT" dirty="0">
              <a:ln>
                <a:solidFill>
                  <a:srgbClr val="000090"/>
                </a:solidFill>
              </a:ln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321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7714" y="294616"/>
            <a:ext cx="85561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/>
              <a:t>Hönig, H. G., </a:t>
            </a:r>
            <a:r>
              <a:rPr lang="de-DE" sz="3200" dirty="0" err="1"/>
              <a:t>and</a:t>
            </a:r>
            <a:r>
              <a:rPr lang="de-DE" sz="3200" dirty="0"/>
              <a:t> Kussmaul, P. (1982). </a:t>
            </a:r>
            <a:r>
              <a:rPr lang="nl-BE" sz="3200" i="1" dirty="0"/>
              <a:t>Strategie der Übersetzung: ein Lehr- und Arbeitsbuch</a:t>
            </a:r>
            <a:r>
              <a:rPr lang="nl-BE" sz="3200" dirty="0"/>
              <a:t>. Tübingen: </a:t>
            </a:r>
            <a:r>
              <a:rPr lang="nl-BE" sz="3200" dirty="0" smtClean="0"/>
              <a:t>Narr</a:t>
            </a:r>
          </a:p>
          <a:p>
            <a:endParaRPr lang="nl-BE" sz="3200" dirty="0" smtClean="0"/>
          </a:p>
          <a:p>
            <a:r>
              <a:rPr lang="nl-BE" sz="3200" dirty="0" smtClean="0"/>
              <a:t>A</a:t>
            </a:r>
            <a:r>
              <a:rPr lang="en-GB" sz="3200" dirty="0" err="1" smtClean="0"/>
              <a:t>pproccio</a:t>
            </a:r>
            <a:r>
              <a:rPr lang="en-GB" sz="3200" dirty="0" smtClean="0"/>
              <a:t> </a:t>
            </a:r>
            <a:r>
              <a:rPr lang="en-GB" sz="3200" dirty="0" err="1" smtClean="0"/>
              <a:t>funzionalista</a:t>
            </a:r>
            <a:r>
              <a:rPr lang="en-GB" sz="3200" dirty="0" smtClean="0"/>
              <a:t> </a:t>
            </a:r>
          </a:p>
          <a:p>
            <a:r>
              <a:rPr lang="en-GB" sz="3200" dirty="0" err="1" smtClean="0"/>
              <a:t>Tenere</a:t>
            </a:r>
            <a:r>
              <a:rPr lang="en-GB" sz="3200" dirty="0" smtClean="0"/>
              <a:t> in </a:t>
            </a:r>
            <a:r>
              <a:rPr lang="en-GB" sz="3200" dirty="0" err="1" smtClean="0"/>
              <a:t>considerazione</a:t>
            </a:r>
            <a:r>
              <a:rPr lang="en-GB" sz="3200" dirty="0" smtClean="0"/>
              <a:t> </a:t>
            </a:r>
            <a:r>
              <a:rPr lang="en-GB" sz="3200" dirty="0" err="1" smtClean="0"/>
              <a:t>il</a:t>
            </a:r>
            <a:r>
              <a:rPr lang="en-GB" sz="3200" dirty="0" smtClean="0"/>
              <a:t> </a:t>
            </a:r>
            <a:r>
              <a:rPr lang="en-GB" sz="3200" dirty="0" err="1" smtClean="0"/>
              <a:t>destinatario</a:t>
            </a:r>
            <a:r>
              <a:rPr lang="en-GB" sz="3200" dirty="0" smtClean="0"/>
              <a:t>  e </a:t>
            </a:r>
            <a:r>
              <a:rPr lang="en-GB" sz="3200" dirty="0" err="1" smtClean="0"/>
              <a:t>ruolo</a:t>
            </a:r>
            <a:r>
              <a:rPr lang="en-GB" sz="3200" dirty="0" smtClean="0"/>
              <a:t> </a:t>
            </a:r>
            <a:r>
              <a:rPr lang="en-GB" sz="3200" dirty="0" err="1" smtClean="0"/>
              <a:t>della</a:t>
            </a:r>
            <a:r>
              <a:rPr lang="en-GB" sz="3200" dirty="0" smtClean="0"/>
              <a:t> </a:t>
            </a:r>
            <a:r>
              <a:rPr lang="en-GB" sz="3200" dirty="0" err="1" smtClean="0"/>
              <a:t>traduzione</a:t>
            </a:r>
            <a:r>
              <a:rPr lang="en-GB" sz="3200" dirty="0" smtClean="0"/>
              <a:t> </a:t>
            </a:r>
            <a:r>
              <a:rPr lang="en-GB" sz="3200" dirty="0" err="1" smtClean="0"/>
              <a:t>nella</a:t>
            </a:r>
            <a:r>
              <a:rPr lang="en-GB" sz="3200" dirty="0" smtClean="0"/>
              <a:t> </a:t>
            </a:r>
            <a:r>
              <a:rPr lang="en-GB" sz="3200" dirty="0" err="1" smtClean="0"/>
              <a:t>cultura</a:t>
            </a:r>
            <a:r>
              <a:rPr lang="en-GB" sz="3200" dirty="0" smtClean="0"/>
              <a:t> </a:t>
            </a:r>
            <a:r>
              <a:rPr lang="en-GB" sz="3200" dirty="0" err="1" smtClean="0"/>
              <a:t>d’arrivo</a:t>
            </a:r>
            <a:endParaRPr lang="en-GB" sz="3200" dirty="0" smtClean="0"/>
          </a:p>
          <a:p>
            <a:endParaRPr lang="en-GB" sz="3200" dirty="0"/>
          </a:p>
          <a:p>
            <a:r>
              <a:rPr lang="en-GB" sz="3200" dirty="0" smtClean="0"/>
              <a:t>U</a:t>
            </a:r>
            <a:r>
              <a:rPr lang="de-DE" sz="3200" dirty="0" smtClean="0"/>
              <a:t>na </a:t>
            </a:r>
            <a:r>
              <a:rPr lang="de-DE" sz="3200" dirty="0" err="1" smtClean="0"/>
              <a:t>strategia</a:t>
            </a:r>
            <a:r>
              <a:rPr lang="de-DE" sz="3200" dirty="0" smtClean="0"/>
              <a:t> “vergleichbar </a:t>
            </a:r>
            <a:r>
              <a:rPr lang="de-DE" sz="3200" dirty="0"/>
              <a:t>mit der Strategie eines Schachspielers, der sich an der Entwicklungsphase des Spiels, der noch zur Verfügung stehenden Zeit und an der Strategie seines Gegners orientieren </a:t>
            </a:r>
            <a:r>
              <a:rPr lang="de-DE" sz="3200" dirty="0" err="1"/>
              <a:t>muß</a:t>
            </a:r>
            <a:r>
              <a:rPr lang="it-IT" sz="3200" dirty="0"/>
              <a:t> 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50990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1354" y="1055077"/>
            <a:ext cx="813581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Gil-</a:t>
            </a:r>
            <a:r>
              <a:rPr lang="en-GB" sz="3200" dirty="0" err="1" smtClean="0"/>
              <a:t>Bardaji</a:t>
            </a:r>
            <a:r>
              <a:rPr lang="en-GB" sz="3200" dirty="0"/>
              <a:t>, A. (2009). ‘Procedures, techniques, strategies: translation process operator’, </a:t>
            </a:r>
            <a:r>
              <a:rPr lang="en-GB" sz="3200" i="1" dirty="0"/>
              <a:t>Perspectives: Studies in </a:t>
            </a:r>
            <a:r>
              <a:rPr lang="en-GB" sz="3200" i="1" dirty="0" err="1"/>
              <a:t>Translatology</a:t>
            </a:r>
            <a:r>
              <a:rPr lang="en-GB" sz="3200" dirty="0"/>
              <a:t>, 17(3), 161-173.</a:t>
            </a:r>
            <a:endParaRPr lang="it-IT" sz="3200" dirty="0"/>
          </a:p>
          <a:p>
            <a:r>
              <a:rPr lang="en-GB" sz="3200" dirty="0" smtClean="0"/>
              <a:t>“</a:t>
            </a:r>
            <a:r>
              <a:rPr lang="en-GB" sz="3200" dirty="0"/>
              <a:t>Translations procedures, technique procedures or translation methods”; “Translation processes and strategic processes”; “Translation strategies” </a:t>
            </a:r>
            <a:r>
              <a:rPr lang="en-GB" sz="3200" dirty="0" smtClean="0"/>
              <a:t>“Translation </a:t>
            </a:r>
            <a:r>
              <a:rPr lang="en-GB" sz="3200" dirty="0"/>
              <a:t>strategies and translation </a:t>
            </a:r>
            <a:r>
              <a:rPr lang="en-GB" sz="3200" dirty="0" smtClean="0"/>
              <a:t>techniques”</a:t>
            </a:r>
          </a:p>
          <a:p>
            <a:endParaRPr lang="en-GB" sz="3200" dirty="0"/>
          </a:p>
          <a:p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117363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48344" y="1589314"/>
            <a:ext cx="85126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Per </a:t>
            </a:r>
            <a:r>
              <a:rPr lang="en-GB" sz="3200" dirty="0" err="1" smtClean="0"/>
              <a:t>includere</a:t>
            </a:r>
            <a:r>
              <a:rPr lang="en-GB" sz="3200" dirty="0" smtClean="0"/>
              <a:t> </a:t>
            </a:r>
            <a:r>
              <a:rPr lang="en-GB" sz="3200" dirty="0" err="1" smtClean="0"/>
              <a:t>tutte</a:t>
            </a:r>
            <a:r>
              <a:rPr lang="en-GB" sz="3200" dirty="0" smtClean="0"/>
              <a:t> le </a:t>
            </a:r>
            <a:r>
              <a:rPr lang="en-GB" sz="3200" dirty="0" err="1" smtClean="0"/>
              <a:t>operazioni</a:t>
            </a:r>
            <a:r>
              <a:rPr lang="en-GB" sz="3200" dirty="0" smtClean="0"/>
              <a:t> </a:t>
            </a:r>
            <a:r>
              <a:rPr lang="en-GB" sz="3200" dirty="0" err="1" smtClean="0"/>
              <a:t>realizzate</a:t>
            </a:r>
            <a:r>
              <a:rPr lang="en-GB" sz="3200" dirty="0" smtClean="0"/>
              <a:t> per </a:t>
            </a:r>
            <a:r>
              <a:rPr lang="en-GB" sz="3200" dirty="0" err="1" smtClean="0"/>
              <a:t>trasferire</a:t>
            </a:r>
            <a:r>
              <a:rPr lang="en-GB" sz="3200" dirty="0" smtClean="0"/>
              <a:t> </a:t>
            </a:r>
            <a:r>
              <a:rPr lang="en-GB" sz="3200" dirty="0" err="1" smtClean="0"/>
              <a:t>il</a:t>
            </a:r>
            <a:r>
              <a:rPr lang="en-GB" sz="3200" dirty="0" smtClean="0"/>
              <a:t> TP in TA </a:t>
            </a:r>
            <a:r>
              <a:rPr lang="en-GB" sz="3200" dirty="0" err="1" smtClean="0"/>
              <a:t>propone</a:t>
            </a:r>
            <a:r>
              <a:rPr lang="en-GB" sz="3200" dirty="0" smtClean="0"/>
              <a:t> la </a:t>
            </a:r>
            <a:r>
              <a:rPr lang="en-GB" sz="3200" dirty="0" err="1" smtClean="0"/>
              <a:t>definizione</a:t>
            </a:r>
            <a:r>
              <a:rPr lang="en-GB" sz="3200" dirty="0" smtClean="0"/>
              <a:t> di</a:t>
            </a:r>
          </a:p>
          <a:p>
            <a:endParaRPr lang="en-US" sz="3200" dirty="0" smtClean="0"/>
          </a:p>
          <a:p>
            <a:r>
              <a:rPr lang="en-US" sz="3200" dirty="0" smtClean="0"/>
              <a:t>Translation </a:t>
            </a:r>
            <a:r>
              <a:rPr lang="en-US" sz="3200" dirty="0"/>
              <a:t>process </a:t>
            </a:r>
            <a:r>
              <a:rPr lang="en-US" sz="3200" dirty="0" smtClean="0"/>
              <a:t>operators </a:t>
            </a:r>
          </a:p>
          <a:p>
            <a:r>
              <a:rPr lang="en-US" sz="3200" dirty="0" smtClean="0"/>
              <a:t>all </a:t>
            </a:r>
            <a:r>
              <a:rPr lang="en-US" sz="3200" dirty="0"/>
              <a:t>the procedural knowledge conscious or unconscious, automatic or controlled, heuristic or algorithmic, that makes up the transfer process which takes place when we translate</a:t>
            </a:r>
            <a:r>
              <a:rPr lang="it-IT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8221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GB" sz="3200" dirty="0"/>
              <a:t>Chesterman, A. (2016/1997</a:t>
            </a:r>
            <a:r>
              <a:rPr lang="en-GB" sz="3200" dirty="0" smtClean="0"/>
              <a:t>) </a:t>
            </a:r>
            <a:r>
              <a:rPr lang="en-GB" sz="3200" i="1" dirty="0"/>
              <a:t>Memes of Translation. The spread of ideas in translation theory</a:t>
            </a:r>
            <a:r>
              <a:rPr lang="en-GB" sz="3200" dirty="0"/>
              <a:t>. Rev. edition, Amsterdam/Philadelphia: John </a:t>
            </a:r>
            <a:r>
              <a:rPr lang="en-GB" sz="3200" dirty="0" err="1"/>
              <a:t>Benjamins</a:t>
            </a:r>
            <a:r>
              <a:rPr lang="en-GB" sz="3200" dirty="0"/>
              <a:t>.</a:t>
            </a:r>
            <a:r>
              <a:rPr lang="it-IT" sz="3200" dirty="0"/>
              <a:t/>
            </a:r>
            <a:br>
              <a:rPr lang="it-IT" sz="3200" dirty="0"/>
            </a:br>
            <a:endParaRPr lang="it-IT" altLang="it-IT" sz="3200" dirty="0" smtClean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797761"/>
            <a:ext cx="8496944" cy="3773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a</a:t>
            </a:r>
            <a:r>
              <a:rPr lang="en-US" sz="3600" dirty="0">
                <a:latin typeface="Cambria" panose="02040503050406030204" pitchFamily="18" charset="0"/>
              </a:rPr>
              <a:t>) Translation strategies apply to a process;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b) They involve text-manipulation;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c) They are goal-oriented;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d) They are problem-centered; </a:t>
            </a:r>
            <a:endParaRPr lang="it-IT" sz="3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Cambria" panose="02040503050406030204" pitchFamily="18" charset="0"/>
              </a:rPr>
              <a:t>e) They are applied consciously</a:t>
            </a:r>
            <a:endParaRPr lang="en-GB" altLang="it-IT" sz="3600" dirty="0" smtClean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1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Sylvia </a:t>
            </a:r>
            <a:r>
              <a:rPr lang="en-US" sz="3200" dirty="0" err="1" smtClean="0"/>
              <a:t>Kalina</a:t>
            </a:r>
            <a:r>
              <a:rPr lang="en-US" sz="3200" dirty="0" smtClean="0"/>
              <a:t> 1998: 114</a:t>
            </a:r>
            <a:r>
              <a:rPr lang="it-IT" altLang="it-IT" sz="3200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/>
            </a:r>
            <a:br>
              <a:rPr lang="it-IT" altLang="it-IT" sz="3200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endParaRPr lang="it-IT" altLang="it-IT" sz="3200" dirty="0" smtClean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7638"/>
            <a:ext cx="8363272" cy="525145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3600" dirty="0" err="1" smtClean="0">
                <a:latin typeface="Cambria" panose="02040503050406030204" pitchFamily="18" charset="0"/>
              </a:rPr>
              <a:t>Strategie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 smtClean="0">
                <a:latin typeface="Cambria" panose="02040503050406030204" pitchFamily="18" charset="0"/>
              </a:rPr>
              <a:t>Processi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strategici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rivolti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alla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comunicazione</a:t>
            </a:r>
            <a:r>
              <a:rPr lang="en-US" sz="3600" dirty="0" smtClean="0">
                <a:latin typeface="Cambria" panose="02040503050406030204" pitchFamily="18" charset="0"/>
              </a:rPr>
              <a:t>, </a:t>
            </a:r>
            <a:r>
              <a:rPr lang="en-US" sz="3600" dirty="0" err="1" smtClean="0">
                <a:latin typeface="Cambria" panose="02040503050406030204" pitchFamily="18" charset="0"/>
              </a:rPr>
              <a:t>si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basano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su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esperienze</a:t>
            </a:r>
            <a:r>
              <a:rPr lang="en-US" sz="3600" dirty="0" smtClean="0">
                <a:latin typeface="Cambria" panose="02040503050406030204" pitchFamily="18" charset="0"/>
              </a:rPr>
              <a:t> cognitive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 smtClean="0">
                <a:latin typeface="Cambria" panose="02040503050406030204" pitchFamily="18" charset="0"/>
              </a:rPr>
              <a:t>sono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orientati</a:t>
            </a:r>
            <a:r>
              <a:rPr lang="en-US" sz="3600" dirty="0" smtClean="0">
                <a:latin typeface="Cambria" panose="02040503050406030204" pitchFamily="18" charset="0"/>
              </a:rPr>
              <a:t> ad un </a:t>
            </a:r>
            <a:r>
              <a:rPr lang="en-US" sz="3600" dirty="0" err="1" smtClean="0">
                <a:latin typeface="Cambria" panose="02040503050406030204" pitchFamily="18" charset="0"/>
              </a:rPr>
              <a:t>problema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 smtClean="0">
                <a:latin typeface="Cambria" panose="02040503050406030204" pitchFamily="18" charset="0"/>
              </a:rPr>
              <a:t>sono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potenzialmente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consapevoli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600" dirty="0" err="1" smtClean="0">
                <a:latin typeface="Cambria" panose="02040503050406030204" pitchFamily="18" charset="0"/>
              </a:rPr>
              <a:t>possono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essere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modificati</a:t>
            </a:r>
            <a:endParaRPr lang="it-IT" altLang="it-IT" sz="3600" dirty="0" smtClean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03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4000" dirty="0" err="1">
                <a:latin typeface="Cambria" charset="0"/>
                <a:ea typeface="ＭＳ Ｐゴシック" charset="0"/>
                <a:cs typeface="ＭＳ Ｐゴシック" charset="0"/>
              </a:rPr>
              <a:t>Strategie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>
                <a:latin typeface="Cambria" charset="0"/>
                <a:ea typeface="ＭＳ Ｐゴシック" charset="0"/>
                <a:cs typeface="ＭＳ Ｐゴシック" charset="0"/>
              </a:rPr>
              <a:t>imposte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/</a:t>
            </a:r>
            <a:r>
              <a:rPr lang="en-GB" sz="4000" dirty="0" err="1">
                <a:latin typeface="Cambria" charset="0"/>
                <a:ea typeface="ＭＳ Ｐゴシック" charset="0"/>
                <a:cs typeface="ＭＳ Ｐゴシック" charset="0"/>
              </a:rPr>
              <a:t>richieste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4000" dirty="0" err="1" smtClean="0">
                <a:latin typeface="Cambria" charset="0"/>
                <a:ea typeface="ＭＳ Ｐゴシック" charset="0"/>
                <a:cs typeface="ＭＳ Ｐゴシック" charset="0"/>
              </a:rPr>
              <a:t>dall’IS</a:t>
            </a:r>
            <a:endParaRPr lang="it-IT" sz="40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67995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L’IS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è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un’attività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rivolta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al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raggiungimento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di un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obiettivo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:</a:t>
            </a:r>
          </a:p>
          <a:p>
            <a:pPr marL="0" indent="0" eaLnBrk="1" hangingPunct="1">
              <a:buFontTx/>
              <a:buNone/>
            </a:pP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fedele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riproduzione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del DO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nella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lingua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d’arrivo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alla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luce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di determinate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circostanze</a:t>
            </a:r>
            <a:endParaRPr lang="en-GB" sz="2800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Tx/>
              <a:buNone/>
            </a:pP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decision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-making problem-solving</a:t>
            </a:r>
          </a:p>
          <a:p>
            <a:pPr marL="0" indent="0" eaLnBrk="1" hangingPunct="1">
              <a:buFontTx/>
              <a:buNone/>
            </a:pP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	</a:t>
            </a:r>
            <a:endParaRPr lang="en-GB" sz="2800" dirty="0" smtClean="0">
              <a:latin typeface="Cambria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Tx/>
              <a:buNone/>
            </a:pP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le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strategie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 smtClean="0">
                <a:latin typeface="Cambria" charset="0"/>
                <a:ea typeface="ＭＳ Ｐゴシック" charset="0"/>
                <a:cs typeface="ＭＳ Ｐゴシック" charset="0"/>
              </a:rPr>
              <a:t>illustrano</a:t>
            </a: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 smtClean="0">
                <a:latin typeface="Cambria" charset="0"/>
                <a:ea typeface="ＭＳ Ｐゴシック" charset="0"/>
                <a:cs typeface="ＭＳ Ｐゴシック" charset="0"/>
              </a:rPr>
              <a:t>il</a:t>
            </a: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processo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, le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trasformazioni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a cui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è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sottoposto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il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DO</a:t>
            </a:r>
            <a:r>
              <a:rPr lang="it-IT" sz="2800" dirty="0">
                <a:latin typeface="Cambria" charset="0"/>
                <a:ea typeface="ＭＳ Ｐゴシック" charset="0"/>
                <a:cs typeface="ＭＳ Ｐゴシック" charset="0"/>
              </a:rPr>
              <a:t> nel passaggio alla LA</a:t>
            </a:r>
          </a:p>
        </p:txBody>
      </p:sp>
    </p:spTree>
    <p:extLst>
      <p:ext uri="{BB962C8B-B14F-4D97-AF65-F5344CB8AC3E}">
        <p14:creationId xmlns:p14="http://schemas.microsoft.com/office/powerpoint/2010/main" val="165654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19150" y="57943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L’IS quale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processo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basa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su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un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comportamento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strategico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che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viene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messo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in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atto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a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tutti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i</a:t>
            </a:r>
            <a:r>
              <a:rPr lang="en-GB" sz="28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>
                <a:latin typeface="Cambria" charset="0"/>
                <a:ea typeface="ＭＳ Ｐゴシック" charset="0"/>
                <a:cs typeface="ＭＳ Ｐゴシック" charset="0"/>
              </a:rPr>
              <a:t>livelli</a:t>
            </a:r>
            <a:r>
              <a:rPr lang="en-GB" sz="40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endParaRPr lang="it-IT" sz="40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52525" y="1989138"/>
            <a:ext cx="7991475" cy="4060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GB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a </a:t>
            </a: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livello</a:t>
            </a:r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sintattico</a:t>
            </a:r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, </a:t>
            </a: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riformulazione</a:t>
            </a:r>
            <a:endParaRPr lang="fr-FR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dirty="0">
                <a:latin typeface="Cambria" charset="0"/>
                <a:ea typeface="ＭＳ Ｐゴシック" charset="0"/>
                <a:cs typeface="ＭＳ Ｐゴシック" charset="0"/>
              </a:rPr>
              <a:t>décalage</a:t>
            </a:r>
          </a:p>
          <a:p>
            <a:pPr eaLnBrk="1" hangingPunct="1">
              <a:lnSpc>
                <a:spcPct val="90000"/>
              </a:lnSpc>
            </a:pPr>
            <a:r>
              <a:rPr lang="fr-FR" dirty="0" err="1">
                <a:latin typeface="Cambria" charset="0"/>
                <a:ea typeface="ＭＳ Ｐゴシック" charset="0"/>
                <a:cs typeface="ＭＳ Ｐゴシック" charset="0"/>
              </a:rPr>
              <a:t>omissioni</a:t>
            </a:r>
            <a:endParaRPr lang="en-GB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dirty="0" err="1">
                <a:latin typeface="Cambria" charset="0"/>
                <a:ea typeface="ＭＳ Ｐゴシック" charset="0"/>
                <a:cs typeface="ＭＳ Ｐゴシック" charset="0"/>
              </a:rPr>
              <a:t>aggiunte</a:t>
            </a:r>
            <a:endParaRPr lang="en-GB" dirty="0">
              <a:latin typeface="Cambr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53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ttangolo 3"/>
          <p:cNvSpPr>
            <a:spLocks noChangeArrowheads="1"/>
          </p:cNvSpPr>
          <p:nvPr/>
        </p:nvSpPr>
        <p:spPr bwMode="auto">
          <a:xfrm rot="10800000" flipV="1">
            <a:off x="381000" y="3887788"/>
            <a:ext cx="83820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3200">
                <a:latin typeface="Cambria" charset="0"/>
              </a:rPr>
              <a:t>segnalano un comportamento strategico</a:t>
            </a:r>
          </a:p>
          <a:p>
            <a:pPr eaLnBrk="1" hangingPunct="1">
              <a:lnSpc>
                <a:spcPct val="90000"/>
              </a:lnSpc>
            </a:pPr>
            <a:endParaRPr lang="en-GB" sz="3200">
              <a:latin typeface="Cambria" charset="0"/>
            </a:endParaRPr>
          </a:p>
        </p:txBody>
      </p:sp>
      <p:sp>
        <p:nvSpPr>
          <p:cNvPr id="9219" name="CasellaDiTesto 5"/>
          <p:cNvSpPr txBox="1">
            <a:spLocks noChangeArrowheads="1"/>
          </p:cNvSpPr>
          <p:nvPr/>
        </p:nvSpPr>
        <p:spPr bwMode="auto">
          <a:xfrm>
            <a:off x="1187450" y="1420812"/>
            <a:ext cx="6121400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Cambria" charset="0"/>
              </a:rPr>
              <a:t>parafrasi</a:t>
            </a:r>
            <a:r>
              <a:rPr lang="en-GB" dirty="0">
                <a:latin typeface="Cambria" charset="0"/>
              </a:rPr>
              <a:t>, </a:t>
            </a:r>
            <a:r>
              <a:rPr lang="en-GB" dirty="0" err="1">
                <a:latin typeface="Cambria" charset="0"/>
              </a:rPr>
              <a:t>generalizzazione</a:t>
            </a:r>
            <a:endParaRPr lang="en-GB" dirty="0">
              <a:latin typeface="Cambria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Cambria" charset="0"/>
              </a:rPr>
              <a:t>prosodia</a:t>
            </a:r>
            <a:r>
              <a:rPr lang="en-GB" dirty="0">
                <a:latin typeface="Cambria" charset="0"/>
              </a:rPr>
              <a:t>, </a:t>
            </a:r>
            <a:r>
              <a:rPr lang="en-GB" dirty="0" err="1">
                <a:latin typeface="Cambria" charset="0"/>
              </a:rPr>
              <a:t>intonazione</a:t>
            </a:r>
            <a:endParaRPr lang="en-GB" dirty="0">
              <a:latin typeface="Cambria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 err="1">
                <a:latin typeface="Cambria" charset="0"/>
              </a:rPr>
              <a:t>accentuazione</a:t>
            </a:r>
            <a:r>
              <a:rPr lang="en-GB" dirty="0">
                <a:latin typeface="Cambria" charset="0"/>
              </a:rPr>
              <a:t> di </a:t>
            </a:r>
            <a:r>
              <a:rPr lang="en-GB" dirty="0" err="1">
                <a:latin typeface="Cambria" charset="0"/>
              </a:rPr>
              <a:t>singole</a:t>
            </a:r>
            <a:r>
              <a:rPr lang="en-GB" dirty="0">
                <a:latin typeface="Cambria" charset="0"/>
              </a:rPr>
              <a:t> parole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GB" dirty="0">
                <a:latin typeface="Cambria" charset="0"/>
              </a:rPr>
              <a:t>pause</a:t>
            </a:r>
            <a:endParaRPr lang="it-IT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8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tangolo 1"/>
          <p:cNvSpPr>
            <a:spLocks noChangeArrowheads="1"/>
          </p:cNvSpPr>
          <p:nvPr/>
        </p:nvSpPr>
        <p:spPr bwMode="auto">
          <a:xfrm>
            <a:off x="468313" y="1157329"/>
            <a:ext cx="8207375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it-IT" sz="2800" dirty="0" smtClean="0">
                <a:latin typeface="Cambria" charset="0"/>
              </a:rPr>
              <a:t> </a:t>
            </a:r>
          </a:p>
          <a:p>
            <a:pPr eaLnBrk="1" hangingPunct="1"/>
            <a:r>
              <a:rPr lang="it-IT" sz="2800" dirty="0" smtClean="0">
                <a:latin typeface="Cambria" charset="0"/>
              </a:rPr>
              <a:t>Negli </a:t>
            </a:r>
            <a:r>
              <a:rPr lang="it-IT" sz="2800" dirty="0">
                <a:latin typeface="Cambria" charset="0"/>
              </a:rPr>
              <a:t>anni 1970 la fase della comprensione era considerate la fase più importante del processo di IS </a:t>
            </a:r>
          </a:p>
          <a:p>
            <a:pPr eaLnBrk="1" hangingPunct="1"/>
            <a:r>
              <a:rPr lang="it-IT" sz="2800" dirty="0">
                <a:latin typeface="Cambria" charset="0"/>
              </a:rPr>
              <a:t>L</a:t>
            </a:r>
            <a:r>
              <a:rPr lang="ja-JP" altLang="it-IT" sz="2800" dirty="0">
                <a:latin typeface="Cambria" charset="0"/>
              </a:rPr>
              <a:t>’</a:t>
            </a:r>
            <a:r>
              <a:rPr lang="it-IT" sz="2800" dirty="0">
                <a:latin typeface="Cambria" charset="0"/>
              </a:rPr>
              <a:t>anticipazione era considerata una strategia fondamentale per predire lo sviluppo del  discorso di partenza </a:t>
            </a:r>
          </a:p>
          <a:p>
            <a:pPr eaLnBrk="1" hangingPunct="1"/>
            <a:endParaRPr lang="it-IT" sz="2800" dirty="0">
              <a:latin typeface="Cambria" charset="0"/>
            </a:endParaRPr>
          </a:p>
          <a:p>
            <a:pPr eaLnBrk="1" hangingPunct="1"/>
            <a:r>
              <a:rPr lang="it-IT" sz="2800" dirty="0">
                <a:latin typeface="Cambria" charset="0"/>
              </a:rPr>
              <a:t>Numerosi autori (</a:t>
            </a:r>
            <a:r>
              <a:rPr lang="it-IT" sz="2800" dirty="0" err="1">
                <a:latin typeface="Cambria" charset="0"/>
              </a:rPr>
              <a:t>Kirchhoff</a:t>
            </a:r>
            <a:r>
              <a:rPr lang="it-IT" sz="2800" dirty="0">
                <a:latin typeface="Cambria" charset="0"/>
              </a:rPr>
              <a:t> 1976; </a:t>
            </a:r>
            <a:r>
              <a:rPr lang="it-IT" sz="2800" dirty="0" err="1">
                <a:latin typeface="Cambria" charset="0"/>
              </a:rPr>
              <a:t>Chernov</a:t>
            </a:r>
            <a:r>
              <a:rPr lang="it-IT" sz="2800" dirty="0">
                <a:latin typeface="Cambria" charset="0"/>
              </a:rPr>
              <a:t> 1978; </a:t>
            </a:r>
            <a:r>
              <a:rPr lang="it-IT" sz="2800" dirty="0" err="1">
                <a:latin typeface="Cambria" charset="0"/>
              </a:rPr>
              <a:t>Lederer</a:t>
            </a:r>
            <a:r>
              <a:rPr lang="it-IT" sz="2800" dirty="0">
                <a:latin typeface="Cambria" charset="0"/>
              </a:rPr>
              <a:t> 1978, 1981; Moser 1978; </a:t>
            </a:r>
            <a:r>
              <a:rPr lang="it-IT" sz="2800" dirty="0" err="1">
                <a:latin typeface="Cambria" charset="0"/>
              </a:rPr>
              <a:t>Wilss</a:t>
            </a:r>
            <a:r>
              <a:rPr lang="it-IT" sz="2800" dirty="0">
                <a:latin typeface="Cambria" charset="0"/>
              </a:rPr>
              <a:t> 1978) hanno sottolineato l</a:t>
            </a:r>
            <a:r>
              <a:rPr lang="ja-JP" altLang="it-IT" sz="2800" dirty="0">
                <a:latin typeface="Cambria" charset="0"/>
              </a:rPr>
              <a:t>’</a:t>
            </a:r>
            <a:r>
              <a:rPr lang="it-IT" sz="2800" dirty="0">
                <a:latin typeface="Cambria" charset="0"/>
              </a:rPr>
              <a:t>importanza </a:t>
            </a:r>
            <a:r>
              <a:rPr lang="it-IT" sz="2800" dirty="0" err="1">
                <a:latin typeface="Cambria" charset="0"/>
              </a:rPr>
              <a:t>dell</a:t>
            </a:r>
            <a:r>
              <a:rPr lang="ja-JP" altLang="it-IT" sz="2800" dirty="0">
                <a:latin typeface="Cambria" charset="0"/>
              </a:rPr>
              <a:t>’</a:t>
            </a:r>
            <a:r>
              <a:rPr lang="it-IT" sz="2800" dirty="0">
                <a:latin typeface="Cambria" charset="0"/>
              </a:rPr>
              <a:t>anticipazione per realizzare efficacemente </a:t>
            </a:r>
            <a:r>
              <a:rPr lang="it-IT" sz="2800" dirty="0" smtClean="0">
                <a:latin typeface="Cambria" charset="0"/>
              </a:rPr>
              <a:t>l’IS</a:t>
            </a:r>
            <a:endParaRPr lang="it-IT" sz="2800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82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tangolo 1"/>
          <p:cNvSpPr>
            <a:spLocks noChangeArrowheads="1"/>
          </p:cNvSpPr>
          <p:nvPr/>
        </p:nvSpPr>
        <p:spPr bwMode="auto">
          <a:xfrm>
            <a:off x="1042988" y="816163"/>
            <a:ext cx="694712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endParaRPr lang="it-IT" sz="2800" dirty="0">
              <a:latin typeface="Cambria" charset="0"/>
              <a:ea typeface="MS Mincho" charset="0"/>
              <a:cs typeface="Times New Roman" charset="0"/>
            </a:endParaRPr>
          </a:p>
          <a:p>
            <a:pPr eaLnBrk="1" hangingPunct="1"/>
            <a:r>
              <a:rPr lang="it-IT" sz="2800" dirty="0" err="1">
                <a:latin typeface="Cambria" charset="0"/>
                <a:ea typeface="MS Mincho" charset="0"/>
                <a:cs typeface="Times New Roman" charset="0"/>
              </a:rPr>
              <a:t>Hella</a:t>
            </a:r>
            <a:r>
              <a:rPr lang="it-IT" sz="2800" dirty="0">
                <a:latin typeface="Cambria" charset="0"/>
                <a:ea typeface="MS Mincho" charset="0"/>
                <a:cs typeface="Times New Roman" charset="0"/>
              </a:rPr>
              <a:t> </a:t>
            </a:r>
            <a:r>
              <a:rPr lang="it-IT" sz="2800" dirty="0" err="1">
                <a:latin typeface="Cambria" charset="0"/>
                <a:ea typeface="MS Mincho" charset="0"/>
                <a:cs typeface="Times New Roman" charset="0"/>
              </a:rPr>
              <a:t>Kirchhoff</a:t>
            </a:r>
            <a:r>
              <a:rPr lang="it-IT" sz="2800" dirty="0">
                <a:latin typeface="Cambria" charset="0"/>
                <a:ea typeface="MS Mincho" charset="0"/>
                <a:cs typeface="Times New Roman" charset="0"/>
              </a:rPr>
              <a:t>  impiegò il concetto di strategie in generale, non solo per </a:t>
            </a:r>
            <a:r>
              <a:rPr lang="it-IT" sz="2800" dirty="0" smtClean="0">
                <a:latin typeface="Cambria" charset="0"/>
                <a:ea typeface="MS Mincho" charset="0"/>
                <a:cs typeface="Times New Roman" charset="0"/>
              </a:rPr>
              <a:t>l’anticipazione </a:t>
            </a:r>
            <a:r>
              <a:rPr lang="it-IT" sz="2800" dirty="0">
                <a:latin typeface="Cambria" charset="0"/>
                <a:ea typeface="MS Mincho" charset="0"/>
                <a:cs typeface="Times New Roman" charset="0"/>
              </a:rPr>
              <a:t>o le strategie di comprensione</a:t>
            </a:r>
          </a:p>
          <a:p>
            <a:pPr eaLnBrk="1" hangingPunct="1"/>
            <a:endParaRPr lang="it-IT" sz="2800" dirty="0">
              <a:latin typeface="Cambria" charset="0"/>
              <a:ea typeface="MS Mincho" charset="0"/>
              <a:cs typeface="Times New Roman" charset="0"/>
            </a:endParaRPr>
          </a:p>
          <a:p>
            <a:pPr eaLnBrk="1" hangingPunct="1"/>
            <a:r>
              <a:rPr lang="it-IT" sz="2800" dirty="0">
                <a:latin typeface="Cambria" charset="0"/>
                <a:ea typeface="MS Mincho" charset="0"/>
                <a:cs typeface="Times New Roman" charset="0"/>
              </a:rPr>
              <a:t>Divide le strategie in strategie di comprensione e strategie per superare i limiti imposti dalla situazione SI (velocità, differenze morfosintattiche etc.)</a:t>
            </a:r>
          </a:p>
        </p:txBody>
      </p:sp>
    </p:spTree>
    <p:extLst>
      <p:ext uri="{BB962C8B-B14F-4D97-AF65-F5344CB8AC3E}">
        <p14:creationId xmlns:p14="http://schemas.microsoft.com/office/powerpoint/2010/main" val="19317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00391" y="564204"/>
            <a:ext cx="787940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Le </a:t>
            </a:r>
            <a:r>
              <a:rPr lang="en-GB" sz="3200" dirty="0" err="1" smtClean="0"/>
              <a:t>strategie</a:t>
            </a:r>
            <a:r>
              <a:rPr lang="en-GB" sz="3200" dirty="0" smtClean="0"/>
              <a:t> </a:t>
            </a:r>
            <a:r>
              <a:rPr lang="en-GB" sz="3200" dirty="0" err="1" smtClean="0"/>
              <a:t>sono</a:t>
            </a:r>
            <a:r>
              <a:rPr lang="en-GB" sz="3200" dirty="0" smtClean="0"/>
              <a:t> un </a:t>
            </a:r>
            <a:r>
              <a:rPr lang="en-GB" sz="3200" dirty="0" err="1" smtClean="0"/>
              <a:t>aspetto</a:t>
            </a:r>
            <a:r>
              <a:rPr lang="en-GB" sz="3200" dirty="0" smtClean="0"/>
              <a:t> </a:t>
            </a:r>
            <a:r>
              <a:rPr lang="en-GB" sz="3200" dirty="0" err="1" smtClean="0"/>
              <a:t>comune</a:t>
            </a:r>
            <a:r>
              <a:rPr lang="en-GB" sz="3200" dirty="0" smtClean="0"/>
              <a:t> a </a:t>
            </a:r>
            <a:r>
              <a:rPr lang="en-GB" sz="3200" dirty="0" err="1" smtClean="0"/>
              <a:t>traduzione</a:t>
            </a:r>
            <a:r>
              <a:rPr lang="en-GB" sz="3200" dirty="0" smtClean="0"/>
              <a:t> e </a:t>
            </a:r>
            <a:r>
              <a:rPr lang="en-GB" sz="3200" dirty="0" err="1" smtClean="0"/>
              <a:t>interpretazione</a:t>
            </a:r>
            <a:r>
              <a:rPr lang="en-GB" sz="3200" dirty="0"/>
              <a:t> </a:t>
            </a:r>
            <a:r>
              <a:rPr lang="en-GB" sz="3200" dirty="0" err="1" smtClean="0"/>
              <a:t>quali</a:t>
            </a:r>
            <a:r>
              <a:rPr lang="en-GB" sz="3200" dirty="0" smtClean="0"/>
              <a:t> </a:t>
            </a:r>
            <a:r>
              <a:rPr lang="en-GB" sz="3200" dirty="0" err="1" smtClean="0"/>
              <a:t>attività</a:t>
            </a:r>
            <a:r>
              <a:rPr lang="en-GB" sz="3200" dirty="0" smtClean="0"/>
              <a:t> </a:t>
            </a:r>
            <a:r>
              <a:rPr lang="en-GB" sz="3200" dirty="0" err="1" smtClean="0"/>
              <a:t>comunicative</a:t>
            </a:r>
            <a:r>
              <a:rPr lang="en-GB" sz="3200" dirty="0" smtClean="0"/>
              <a:t> orientate </a:t>
            </a:r>
            <a:r>
              <a:rPr lang="en-GB" sz="3200" dirty="0"/>
              <a:t>verso un </a:t>
            </a:r>
            <a:r>
              <a:rPr lang="en-GB" sz="3200" dirty="0" err="1"/>
              <a:t>obiettivo</a:t>
            </a:r>
            <a:r>
              <a:rPr lang="en-GB" sz="3200" dirty="0"/>
              <a:t> </a:t>
            </a:r>
          </a:p>
          <a:p>
            <a:endParaRPr lang="en-GB" sz="3200" dirty="0" smtClean="0"/>
          </a:p>
          <a:p>
            <a:r>
              <a:rPr lang="en-GB" sz="3200" dirty="0" err="1" smtClean="0"/>
              <a:t>Sono</a:t>
            </a:r>
            <a:r>
              <a:rPr lang="en-GB" sz="3200" dirty="0" smtClean="0"/>
              <a:t> un campo di </a:t>
            </a:r>
            <a:r>
              <a:rPr lang="en-GB" sz="3200" dirty="0" err="1" smtClean="0"/>
              <a:t>ricerca</a:t>
            </a:r>
            <a:r>
              <a:rPr lang="en-GB" sz="3200" dirty="0" smtClean="0"/>
              <a:t> </a:t>
            </a:r>
            <a:r>
              <a:rPr lang="en-GB" sz="3200" dirty="0" err="1" smtClean="0"/>
              <a:t>importante</a:t>
            </a:r>
            <a:r>
              <a:rPr lang="en-GB" sz="3200" dirty="0" smtClean="0"/>
              <a:t> </a:t>
            </a:r>
            <a:r>
              <a:rPr lang="en-GB" sz="3200" dirty="0" err="1" smtClean="0"/>
              <a:t>che</a:t>
            </a:r>
            <a:r>
              <a:rPr lang="en-GB" sz="3200" dirty="0" smtClean="0"/>
              <a:t> ha </a:t>
            </a:r>
            <a:r>
              <a:rPr lang="en-GB" sz="3200" dirty="0" err="1" smtClean="0"/>
              <a:t>segnato</a:t>
            </a:r>
            <a:r>
              <a:rPr lang="en-GB" sz="3200" dirty="0" smtClean="0"/>
              <a:t> </a:t>
            </a:r>
            <a:r>
              <a:rPr lang="en-GB" sz="3200" dirty="0" err="1" smtClean="0"/>
              <a:t>l’evoluzione</a:t>
            </a:r>
            <a:r>
              <a:rPr lang="en-GB" sz="3200" dirty="0" smtClean="0"/>
              <a:t> </a:t>
            </a:r>
            <a:r>
              <a:rPr lang="en-GB" sz="3200" dirty="0" err="1" smtClean="0"/>
              <a:t>degli</a:t>
            </a:r>
            <a:r>
              <a:rPr lang="en-GB" sz="3200" dirty="0" smtClean="0"/>
              <a:t> </a:t>
            </a:r>
            <a:r>
              <a:rPr lang="en-GB" sz="3200" dirty="0" err="1" smtClean="0"/>
              <a:t>studi</a:t>
            </a:r>
            <a:r>
              <a:rPr lang="en-GB" sz="3200" dirty="0" smtClean="0"/>
              <a:t> in </a:t>
            </a:r>
            <a:r>
              <a:rPr lang="en-GB" sz="3200" dirty="0" err="1" smtClean="0"/>
              <a:t>traduzione</a:t>
            </a:r>
            <a:r>
              <a:rPr lang="en-GB" sz="3200" dirty="0" smtClean="0"/>
              <a:t> e </a:t>
            </a:r>
            <a:r>
              <a:rPr lang="en-GB" sz="3200" dirty="0" err="1" smtClean="0"/>
              <a:t>interpretazione</a:t>
            </a:r>
            <a:endParaRPr lang="en-GB" sz="3200" dirty="0" smtClean="0"/>
          </a:p>
          <a:p>
            <a:endParaRPr lang="en-GB" sz="3200" dirty="0"/>
          </a:p>
          <a:p>
            <a:r>
              <a:rPr lang="en-GB" sz="3200" dirty="0" smtClean="0"/>
              <a:t>Lo studio </a:t>
            </a:r>
            <a:r>
              <a:rPr lang="en-GB" sz="3200" dirty="0" err="1" smtClean="0"/>
              <a:t>delle</a:t>
            </a:r>
            <a:r>
              <a:rPr lang="en-GB" sz="3200" dirty="0" smtClean="0"/>
              <a:t> </a:t>
            </a:r>
            <a:r>
              <a:rPr lang="en-GB" sz="3200" dirty="0" err="1" smtClean="0"/>
              <a:t>strategie</a:t>
            </a:r>
            <a:r>
              <a:rPr lang="en-GB" sz="3200" dirty="0" smtClean="0"/>
              <a:t> </a:t>
            </a:r>
            <a:r>
              <a:rPr lang="en-GB" sz="3200" dirty="0" err="1" smtClean="0"/>
              <a:t>mette</a:t>
            </a:r>
            <a:r>
              <a:rPr lang="en-GB" sz="3200" dirty="0" smtClean="0"/>
              <a:t> in </a:t>
            </a:r>
            <a:r>
              <a:rPr lang="en-GB" sz="3200" dirty="0" err="1" smtClean="0"/>
              <a:t>luce</a:t>
            </a:r>
            <a:r>
              <a:rPr lang="en-GB" sz="3200" dirty="0" smtClean="0"/>
              <a:t> la </a:t>
            </a:r>
            <a:r>
              <a:rPr lang="en-GB" sz="3200" dirty="0" err="1" smtClean="0"/>
              <a:t>relazione</a:t>
            </a:r>
            <a:r>
              <a:rPr lang="en-GB" sz="3200" dirty="0" smtClean="0"/>
              <a:t>  </a:t>
            </a:r>
            <a:r>
              <a:rPr lang="en-GB" sz="3200" dirty="0" err="1" smtClean="0"/>
              <a:t>esistente</a:t>
            </a:r>
            <a:r>
              <a:rPr lang="en-GB" sz="3200" dirty="0" smtClean="0"/>
              <a:t> </a:t>
            </a:r>
            <a:r>
              <a:rPr lang="en-GB" sz="3200" dirty="0" err="1" smtClean="0"/>
              <a:t>fra</a:t>
            </a:r>
            <a:r>
              <a:rPr lang="en-GB" sz="3200" dirty="0" smtClean="0"/>
              <a:t> </a:t>
            </a:r>
            <a:r>
              <a:rPr lang="en-GB" sz="3200" dirty="0" err="1" smtClean="0"/>
              <a:t>il</a:t>
            </a:r>
            <a:r>
              <a:rPr lang="en-GB" sz="3200" dirty="0" smtClean="0"/>
              <a:t> TP e </a:t>
            </a:r>
            <a:r>
              <a:rPr lang="en-GB" sz="3200" dirty="0" err="1" smtClean="0"/>
              <a:t>il</a:t>
            </a:r>
            <a:r>
              <a:rPr lang="en-GB" sz="3200" dirty="0" smtClean="0"/>
              <a:t> TA</a:t>
            </a:r>
          </a:p>
          <a:p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6565547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>
                <a:ea typeface="ＭＳ Ｐゴシック" pitchFamily="-65" charset="-128"/>
                <a:cs typeface="ＭＳ Ｐゴシック" pitchFamily="-65" charset="-128"/>
              </a:rPr>
              <a:t>Kirchhoff</a:t>
            </a:r>
            <a:r>
              <a:rPr lang="de-DE" dirty="0">
                <a:ea typeface="ＭＳ Ｐゴシック" pitchFamily="-65" charset="-128"/>
                <a:cs typeface="ＭＳ Ｐゴシック" pitchFamily="-65" charset="-128"/>
              </a:rPr>
              <a:t> (1976) </a:t>
            </a:r>
            <a:endParaRPr lang="it-IT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Strategie di </a:t>
            </a:r>
            <a:r>
              <a:rPr lang="de-DE" dirty="0" err="1" smtClean="0">
                <a:ea typeface="ＭＳ Ｐゴシック" pitchFamily="-65" charset="-128"/>
                <a:cs typeface="ＭＳ Ｐゴシック" pitchFamily="-65" charset="-128"/>
              </a:rPr>
              <a:t>comprensione</a:t>
            </a:r>
            <a:r>
              <a:rPr lang="de-DE" dirty="0" smtClean="0">
                <a:ea typeface="ＭＳ Ｐゴシック" pitchFamily="-65" charset="-128"/>
                <a:cs typeface="ＭＳ Ｐゴシック" pitchFamily="-65" charset="-128"/>
              </a:rPr>
              <a:t>  </a:t>
            </a:r>
            <a:endParaRPr lang="en-GB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en-GB" dirty="0" err="1" smtClean="0">
                <a:ea typeface="ＭＳ Ｐゴシック" pitchFamily="-65" charset="-128"/>
                <a:cs typeface="ＭＳ Ｐゴシック" pitchFamily="-65" charset="-128"/>
              </a:rPr>
              <a:t>anticipazione</a:t>
            </a:r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 (</a:t>
            </a:r>
            <a:r>
              <a:rPr lang="en-GB" dirty="0" err="1" smtClean="0">
                <a:ea typeface="ＭＳ Ｐゴシック" pitchFamily="-65" charset="-128"/>
                <a:cs typeface="ＭＳ Ｐゴシック" pitchFamily="-65" charset="-128"/>
              </a:rPr>
              <a:t>determinata</a:t>
            </a:r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GB" dirty="0" err="1" smtClean="0">
                <a:ea typeface="ＭＳ Ｐゴシック" pitchFamily="-65" charset="-128"/>
                <a:cs typeface="ＭＳ Ｐゴシック" pitchFamily="-65" charset="-128"/>
              </a:rPr>
              <a:t>dalla</a:t>
            </a:r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GB" dirty="0" err="1" smtClean="0">
                <a:ea typeface="ＭＳ Ｐゴシック" pitchFamily="-65" charset="-128"/>
                <a:cs typeface="ＭＳ Ｐゴシック" pitchFamily="-65" charset="-128"/>
              </a:rPr>
              <a:t>competenza</a:t>
            </a:r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 lingua, </a:t>
            </a:r>
            <a:r>
              <a:rPr lang="en-GB" dirty="0" err="1" smtClean="0">
                <a:ea typeface="ＭＳ Ｐゴシック" pitchFamily="-65" charset="-128"/>
                <a:cs typeface="ＭＳ Ｐゴシック" pitchFamily="-65" charset="-128"/>
              </a:rPr>
              <a:t>cotesto</a:t>
            </a:r>
            <a:r>
              <a:rPr lang="en-GB" dirty="0" smtClean="0">
                <a:ea typeface="ＭＳ Ｐゴシック" pitchFamily="-65" charset="-128"/>
                <a:cs typeface="ＭＳ Ｐゴシック" pitchFamily="-65" charset="-128"/>
              </a:rPr>
              <a:t>, background)</a:t>
            </a:r>
            <a:endParaRPr lang="fr-FR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fr-FR" dirty="0" err="1">
                <a:ea typeface="ＭＳ Ｐゴシック" pitchFamily="-65" charset="-128"/>
                <a:cs typeface="ＭＳ Ｐゴシック" pitchFamily="-65" charset="-128"/>
              </a:rPr>
              <a:t>s</a:t>
            </a:r>
            <a:r>
              <a:rPr lang="fr-FR" dirty="0" err="1" smtClean="0">
                <a:ea typeface="ＭＳ Ｐゴシック" pitchFamily="-65" charset="-128"/>
                <a:cs typeface="ＭＳ Ｐゴシック" pitchFamily="-65" charset="-128"/>
              </a:rPr>
              <a:t>egmentazione</a:t>
            </a:r>
            <a:r>
              <a:rPr lang="fr-FR" dirty="0" smtClean="0">
                <a:ea typeface="ＭＳ Ｐゴシック" pitchFamily="-65" charset="-128"/>
                <a:cs typeface="ＭＳ Ｐゴシック" pitchFamily="-65" charset="-128"/>
              </a:rPr>
              <a:t> DO </a:t>
            </a:r>
          </a:p>
          <a:p>
            <a:pPr eaLnBrk="1" hangingPunct="1"/>
            <a:r>
              <a:rPr lang="fr-FR" dirty="0" err="1" smtClean="0">
                <a:ea typeface="ＭＳ Ｐゴシック" pitchFamily="-65" charset="-128"/>
                <a:cs typeface="ＭＳ Ｐゴシック" pitchFamily="-65" charset="-128"/>
              </a:rPr>
              <a:t>ritmo</a:t>
            </a:r>
            <a:r>
              <a:rPr lang="fr-FR" dirty="0" smtClean="0">
                <a:ea typeface="ＭＳ Ｐゴシック" pitchFamily="-65" charset="-128"/>
                <a:cs typeface="ＭＳ Ｐゴシック" pitchFamily="-65" charset="-128"/>
              </a:rPr>
              <a:t> di output </a:t>
            </a:r>
            <a:r>
              <a:rPr lang="fr-FR" dirty="0" err="1" smtClean="0">
                <a:ea typeface="ＭＳ Ｐゴシック" pitchFamily="-65" charset="-128"/>
                <a:cs typeface="ＭＳ Ｐゴシック" pitchFamily="-65" charset="-128"/>
              </a:rPr>
              <a:t>costante</a:t>
            </a:r>
            <a:endParaRPr lang="fr-FR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fr-FR" dirty="0" smtClean="0">
                <a:ea typeface="ＭＳ Ｐゴシック" pitchFamily="-65" charset="-128"/>
                <a:cs typeface="ＭＳ Ｐゴシック" pitchFamily="-65" charset="-128"/>
              </a:rPr>
              <a:t>décalage </a:t>
            </a:r>
            <a:endParaRPr lang="it-IT" dirty="0" smtClean="0"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003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95288" y="1006475"/>
            <a:ext cx="834072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en-GB" sz="2800" dirty="0" err="1">
                <a:latin typeface="Cambria" charset="0"/>
              </a:rPr>
              <a:t>Strategie</a:t>
            </a:r>
            <a:r>
              <a:rPr lang="en-GB" sz="2800" dirty="0">
                <a:latin typeface="Cambria" charset="0"/>
              </a:rPr>
              <a:t> per </a:t>
            </a:r>
            <a:r>
              <a:rPr lang="en-GB" sz="2800" dirty="0" err="1">
                <a:latin typeface="Cambria" charset="0"/>
              </a:rPr>
              <a:t>superare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limiti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imposti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dalla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situazione</a:t>
            </a:r>
            <a:r>
              <a:rPr lang="en-GB" sz="2800" dirty="0">
                <a:latin typeface="Cambria" charset="0"/>
              </a:rPr>
              <a:t> (</a:t>
            </a:r>
            <a:r>
              <a:rPr lang="en-GB" sz="2800" dirty="0" err="1">
                <a:latin typeface="Cambria" charset="0"/>
              </a:rPr>
              <a:t>velocità</a:t>
            </a:r>
            <a:r>
              <a:rPr lang="en-GB" sz="2800" dirty="0">
                <a:latin typeface="Cambria" charset="0"/>
              </a:rPr>
              <a:t>, </a:t>
            </a:r>
            <a:r>
              <a:rPr lang="en-GB" sz="2800" dirty="0" err="1">
                <a:latin typeface="Cambria" charset="0"/>
              </a:rPr>
              <a:t>differenze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morfosintattiche</a:t>
            </a:r>
            <a:r>
              <a:rPr lang="en-GB" sz="2800" dirty="0">
                <a:latin typeface="Cambria" charset="0"/>
              </a:rPr>
              <a:t>)</a:t>
            </a:r>
          </a:p>
          <a:p>
            <a:pPr eaLnBrk="1" hangingPunct="1"/>
            <a:endParaRPr lang="it-IT" sz="2800" dirty="0">
              <a:latin typeface="Cambria" charset="0"/>
            </a:endParaRP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Elaborazione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successiva</a:t>
            </a:r>
            <a:r>
              <a:rPr lang="en-GB" sz="2800" dirty="0">
                <a:latin typeface="Cambria" charset="0"/>
              </a:rPr>
              <a:t> di </a:t>
            </a:r>
            <a:r>
              <a:rPr lang="en-GB" sz="2800" dirty="0" err="1">
                <a:latin typeface="Cambria" charset="0"/>
              </a:rPr>
              <a:t>elementi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indipendenti</a:t>
            </a:r>
            <a:r>
              <a:rPr lang="en-GB" sz="2800" dirty="0">
                <a:latin typeface="Cambria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Strategia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aperta</a:t>
            </a:r>
            <a:r>
              <a:rPr lang="en-GB" sz="2800" dirty="0">
                <a:latin typeface="Cambria" charset="0"/>
              </a:rPr>
              <a:t> (</a:t>
            </a:r>
            <a:r>
              <a:rPr lang="en-GB" sz="2800" dirty="0" err="1">
                <a:latin typeface="Cambria" charset="0"/>
              </a:rPr>
              <a:t>soluzioni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morfosintattiche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che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permettono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più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opzioni</a:t>
            </a:r>
            <a:r>
              <a:rPr lang="en-GB" sz="2800" dirty="0">
                <a:latin typeface="Cambria" charset="0"/>
              </a:rPr>
              <a:t> di </a:t>
            </a:r>
            <a:r>
              <a:rPr lang="en-GB" sz="2800" dirty="0" err="1">
                <a:latin typeface="Cambria" charset="0"/>
              </a:rPr>
              <a:t>riformulazione</a:t>
            </a:r>
            <a:r>
              <a:rPr lang="en-GB" sz="2800" dirty="0">
                <a:latin typeface="Cambria" charset="0"/>
              </a:rPr>
              <a:t>)</a:t>
            </a:r>
          </a:p>
          <a:p>
            <a:pPr eaLnBrk="1" hangingPunct="1"/>
            <a:r>
              <a:rPr lang="en-GB" sz="2800" dirty="0">
                <a:latin typeface="Cambria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Segmenti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neutri</a:t>
            </a:r>
            <a:endParaRPr lang="en-GB" sz="2800" dirty="0">
              <a:latin typeface="Cambria" charset="0"/>
            </a:endParaRP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Aggiunte</a:t>
            </a:r>
            <a:r>
              <a:rPr lang="en-GB" sz="2800" dirty="0">
                <a:latin typeface="Cambria" charset="0"/>
              </a:rPr>
              <a:t> (per </a:t>
            </a:r>
            <a:r>
              <a:rPr lang="en-GB" sz="2800" dirty="0" err="1">
                <a:latin typeface="Cambria" charset="0"/>
              </a:rPr>
              <a:t>evitare</a:t>
            </a:r>
            <a:r>
              <a:rPr lang="en-GB" sz="2800" dirty="0">
                <a:latin typeface="Cambria" charset="0"/>
              </a:rPr>
              <a:t> pause </a:t>
            </a:r>
            <a:r>
              <a:rPr lang="en-GB" sz="2800" dirty="0" err="1">
                <a:latin typeface="Cambria" charset="0"/>
              </a:rPr>
              <a:t>lunghe</a:t>
            </a:r>
            <a:r>
              <a:rPr lang="en-GB" sz="2800" dirty="0">
                <a:latin typeface="Cambria" charset="0"/>
              </a:rPr>
              <a:t>)</a:t>
            </a:r>
          </a:p>
          <a:p>
            <a:pPr eaLnBrk="1" hangingPunct="1">
              <a:buFontTx/>
              <a:buChar char="•"/>
            </a:pPr>
            <a:endParaRPr lang="en-GB" sz="2800" dirty="0">
              <a:latin typeface="Cambria" charset="0"/>
            </a:endParaRPr>
          </a:p>
          <a:p>
            <a:pPr eaLnBrk="1" hangingPunct="1">
              <a:buFontTx/>
              <a:buChar char="•"/>
            </a:pPr>
            <a:r>
              <a:rPr lang="en-GB" sz="2800" dirty="0" err="1">
                <a:latin typeface="Cambria" charset="0"/>
              </a:rPr>
              <a:t>Selezione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delle</a:t>
            </a:r>
            <a:r>
              <a:rPr lang="en-GB" sz="2800" dirty="0">
                <a:latin typeface="Cambria" charset="0"/>
              </a:rPr>
              <a:t> </a:t>
            </a:r>
            <a:r>
              <a:rPr lang="en-GB" sz="2800" dirty="0" err="1">
                <a:latin typeface="Cambria" charset="0"/>
              </a:rPr>
              <a:t>informazioni</a:t>
            </a:r>
            <a:endParaRPr lang="en-GB" sz="2800" dirty="0">
              <a:latin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x-none" sz="4000"/>
              <a:t>Kalina 1996, 1998</a:t>
            </a:r>
            <a:r>
              <a:rPr lang="en-GB" altLang="x-none" sz="4000"/>
              <a:t/>
            </a:r>
            <a:br>
              <a:rPr lang="en-GB" altLang="x-none" sz="4000"/>
            </a:br>
            <a:endParaRPr lang="it-IT" altLang="x-none" sz="4000"/>
          </a:p>
        </p:txBody>
      </p:sp>
      <p:sp>
        <p:nvSpPr>
          <p:cNvPr id="3584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altLang="x-none" sz="4000" dirty="0" err="1" smtClean="0"/>
              <a:t>Strategie</a:t>
            </a:r>
            <a:r>
              <a:rPr lang="en-GB" altLang="x-none" sz="4000" dirty="0" smtClean="0"/>
              <a:t> di </a:t>
            </a:r>
            <a:r>
              <a:rPr lang="en-GB" altLang="x-none" sz="4000" dirty="0" err="1" smtClean="0"/>
              <a:t>preparazione</a:t>
            </a:r>
            <a:r>
              <a:rPr lang="en-GB" altLang="x-none" sz="4000" dirty="0" smtClean="0"/>
              <a:t> </a:t>
            </a:r>
            <a:endParaRPr lang="en-GB" altLang="x-none" sz="4000" dirty="0"/>
          </a:p>
          <a:p>
            <a:r>
              <a:rPr lang="en-GB" altLang="x-none" sz="4000" dirty="0"/>
              <a:t>p</a:t>
            </a:r>
            <a:r>
              <a:rPr lang="en-GB" altLang="x-none" sz="4000" dirty="0" smtClean="0"/>
              <a:t>er </a:t>
            </a:r>
            <a:r>
              <a:rPr lang="en-GB" altLang="x-none" sz="4000" dirty="0" err="1" smtClean="0"/>
              <a:t>favorire</a:t>
            </a:r>
            <a:r>
              <a:rPr lang="en-GB" altLang="x-none" sz="4000" dirty="0" smtClean="0"/>
              <a:t> </a:t>
            </a:r>
            <a:r>
              <a:rPr lang="en-GB" altLang="x-none" sz="4000" dirty="0" err="1" smtClean="0"/>
              <a:t>inferenze</a:t>
            </a:r>
            <a:r>
              <a:rPr lang="en-GB" altLang="x-none" sz="4000" dirty="0" smtClean="0"/>
              <a:t> e </a:t>
            </a:r>
            <a:r>
              <a:rPr lang="en-GB" altLang="x-none" sz="4000" dirty="0" err="1" smtClean="0"/>
              <a:t>anticipazione</a:t>
            </a:r>
            <a:r>
              <a:rPr lang="en-GB" altLang="x-none" sz="4000" dirty="0" smtClean="0"/>
              <a:t> </a:t>
            </a:r>
            <a:endParaRPr lang="en-GB" altLang="x-none" sz="4000" dirty="0"/>
          </a:p>
          <a:p>
            <a:r>
              <a:rPr lang="en-GB" altLang="x-none" sz="4000" dirty="0" err="1"/>
              <a:t>s</a:t>
            </a:r>
            <a:r>
              <a:rPr lang="en-GB" altLang="x-none" sz="4000" dirty="0" err="1" smtClean="0"/>
              <a:t>egmentazione</a:t>
            </a:r>
            <a:r>
              <a:rPr lang="en-GB" altLang="x-none" sz="4000" dirty="0" smtClean="0"/>
              <a:t>  del </a:t>
            </a:r>
            <a:r>
              <a:rPr lang="en-GB" altLang="x-none" sz="4000" dirty="0" err="1" smtClean="0"/>
              <a:t>discorso</a:t>
            </a:r>
            <a:r>
              <a:rPr lang="en-GB" altLang="x-none" sz="4000" dirty="0" smtClean="0"/>
              <a:t> </a:t>
            </a:r>
            <a:r>
              <a:rPr lang="en-GB" altLang="x-none" sz="4000" dirty="0" err="1" smtClean="0"/>
              <a:t>originale</a:t>
            </a:r>
            <a:endParaRPr lang="en-GB" altLang="x-none" sz="4000" dirty="0"/>
          </a:p>
          <a:p>
            <a:pPr>
              <a:buFontTx/>
              <a:buNone/>
            </a:pPr>
            <a:r>
              <a:rPr lang="en-GB" altLang="x-none" sz="4000" dirty="0" err="1"/>
              <a:t>Kalina</a:t>
            </a:r>
            <a:r>
              <a:rPr lang="en-GB" altLang="x-none" sz="4000" dirty="0"/>
              <a:t> 1996: 130</a:t>
            </a:r>
            <a:r>
              <a:rPr lang="it-IT" altLang="x-non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10293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x-none" dirty="0"/>
              <a:t>Production strategies</a:t>
            </a:r>
            <a:endParaRPr lang="it-IT" altLang="x-none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x-none" dirty="0"/>
              <a:t>determined by ST </a:t>
            </a:r>
          </a:p>
          <a:p>
            <a:pPr>
              <a:lnSpc>
                <a:spcPct val="80000"/>
              </a:lnSpc>
            </a:pPr>
            <a:r>
              <a:rPr lang="en-GB" altLang="x-none" dirty="0"/>
              <a:t>syntactic transformation</a:t>
            </a:r>
          </a:p>
          <a:p>
            <a:pPr>
              <a:lnSpc>
                <a:spcPct val="80000"/>
              </a:lnSpc>
            </a:pPr>
            <a:r>
              <a:rPr lang="en-GB" altLang="x-none" dirty="0"/>
              <a:t>approximation strategies</a:t>
            </a:r>
          </a:p>
          <a:p>
            <a:pPr>
              <a:lnSpc>
                <a:spcPct val="80000"/>
              </a:lnSpc>
            </a:pPr>
            <a:r>
              <a:rPr lang="en-GB" altLang="x-none" dirty="0"/>
              <a:t>identification and separate processing of independent discourse chunks </a:t>
            </a:r>
          </a:p>
          <a:p>
            <a:pPr>
              <a:lnSpc>
                <a:spcPct val="80000"/>
              </a:lnSpc>
            </a:pPr>
            <a:r>
              <a:rPr lang="en-GB" altLang="x-none" dirty="0"/>
              <a:t>use of linguistic open gambit forms (largest possible number of options for continuation and correction, </a:t>
            </a:r>
            <a:r>
              <a:rPr lang="en-GB" altLang="x-none" dirty="0" err="1"/>
              <a:t>Kalina</a:t>
            </a:r>
            <a:r>
              <a:rPr lang="en-GB" altLang="x-none" dirty="0"/>
              <a:t> 1996: 130) </a:t>
            </a:r>
            <a:endParaRPr lang="it-IT" altLang="x-none" dirty="0"/>
          </a:p>
          <a:p>
            <a:pPr>
              <a:lnSpc>
                <a:spcPct val="80000"/>
              </a:lnSpc>
            </a:pPr>
            <a:endParaRPr lang="it-IT" altLang="x-none" sz="2400" dirty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altLang="x-none" sz="2600" dirty="0"/>
              <a:t>determined by TT</a:t>
            </a:r>
          </a:p>
          <a:p>
            <a:pPr>
              <a:lnSpc>
                <a:spcPct val="80000"/>
              </a:lnSpc>
            </a:pPr>
            <a:r>
              <a:rPr lang="en-GB" altLang="x-none" sz="2600" dirty="0"/>
              <a:t>information recovery </a:t>
            </a:r>
          </a:p>
          <a:p>
            <a:pPr>
              <a:lnSpc>
                <a:spcPct val="80000"/>
              </a:lnSpc>
            </a:pPr>
            <a:r>
              <a:rPr lang="en-GB" altLang="x-none" sz="2600" dirty="0" err="1"/>
              <a:t>décalage</a:t>
            </a:r>
            <a:r>
              <a:rPr lang="en-GB" altLang="x-none" sz="2600" dirty="0"/>
              <a:t> </a:t>
            </a:r>
          </a:p>
          <a:p>
            <a:pPr>
              <a:lnSpc>
                <a:spcPct val="80000"/>
              </a:lnSpc>
            </a:pPr>
            <a:r>
              <a:rPr lang="en-GB" altLang="x-none" sz="2600" dirty="0"/>
              <a:t>expansion </a:t>
            </a:r>
          </a:p>
          <a:p>
            <a:pPr>
              <a:lnSpc>
                <a:spcPct val="80000"/>
              </a:lnSpc>
            </a:pPr>
            <a:r>
              <a:rPr lang="en-GB" altLang="x-none" sz="2600" dirty="0"/>
              <a:t>compression to enhance text coherence </a:t>
            </a:r>
          </a:p>
          <a:p>
            <a:pPr>
              <a:lnSpc>
                <a:spcPct val="80000"/>
              </a:lnSpc>
            </a:pPr>
            <a:r>
              <a:rPr lang="en-GB" altLang="x-none" sz="2600" dirty="0"/>
              <a:t>discourse presentation (pause distribution, </a:t>
            </a:r>
            <a:r>
              <a:rPr lang="en-GB" altLang="x-none" sz="2600" dirty="0" err="1"/>
              <a:t>intonational</a:t>
            </a:r>
            <a:r>
              <a:rPr lang="en-GB" altLang="x-none" sz="2600" dirty="0"/>
              <a:t> strategies and stylistic strategies) (</a:t>
            </a:r>
            <a:r>
              <a:rPr lang="en-GB" altLang="x-none" sz="2600" dirty="0" err="1"/>
              <a:t>Kalina</a:t>
            </a:r>
            <a:r>
              <a:rPr lang="en-GB" altLang="x-none" sz="2600" dirty="0"/>
              <a:t> 1996: 131).</a:t>
            </a:r>
            <a:endParaRPr lang="it-IT" altLang="x-none" sz="2600" dirty="0"/>
          </a:p>
        </p:txBody>
      </p:sp>
    </p:spTree>
    <p:extLst>
      <p:ext uri="{BB962C8B-B14F-4D97-AF65-F5344CB8AC3E}">
        <p14:creationId xmlns:p14="http://schemas.microsoft.com/office/powerpoint/2010/main" val="1798748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x-none" sz="3200" dirty="0"/>
              <a:t>emergency strategies </a:t>
            </a:r>
            <a:endParaRPr lang="it-IT" altLang="x-none" sz="32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altLang="x-none" dirty="0"/>
              <a:t>syntactic simplification and compression</a:t>
            </a:r>
            <a:r>
              <a:rPr lang="en-GB" altLang="x-none" sz="4000" dirty="0"/>
              <a:t> </a:t>
            </a:r>
          </a:p>
          <a:p>
            <a:r>
              <a:rPr lang="en-GB" altLang="x-none" dirty="0"/>
              <a:t>when processing capacity is exhausted </a:t>
            </a:r>
          </a:p>
          <a:p>
            <a:r>
              <a:rPr lang="en-GB" altLang="x-none" dirty="0"/>
              <a:t>competence is not in accordance with the demands made</a:t>
            </a:r>
          </a:p>
          <a:p>
            <a:r>
              <a:rPr lang="en-GB" altLang="x-none" dirty="0"/>
              <a:t>preparation strategies prove insufficient for the task </a:t>
            </a:r>
            <a:endParaRPr lang="it-IT" altLang="x-none" dirty="0"/>
          </a:p>
        </p:txBody>
      </p:sp>
    </p:spTree>
    <p:extLst>
      <p:ext uri="{BB962C8B-B14F-4D97-AF65-F5344CB8AC3E}">
        <p14:creationId xmlns:p14="http://schemas.microsoft.com/office/powerpoint/2010/main" val="1432589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900113" y="765175"/>
            <a:ext cx="73437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it-IT" sz="3200" dirty="0" err="1">
                <a:latin typeface="Cambria" charset="0"/>
                <a:ea typeface="MS Mincho" charset="0"/>
                <a:cs typeface="Times New Roman" charset="0"/>
              </a:rPr>
              <a:t>Gile</a:t>
            </a:r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 (1995) non usa il termine strategie quando si riferisce a situazioni di difficoltà per </a:t>
            </a:r>
            <a:r>
              <a:rPr lang="it-IT" sz="3200" dirty="0" smtClean="0">
                <a:latin typeface="Cambria" charset="0"/>
                <a:ea typeface="MS Mincho" charset="0"/>
                <a:cs typeface="Times New Roman" charset="0"/>
              </a:rPr>
              <a:t>l’interprete </a:t>
            </a:r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ma parla di  </a:t>
            </a:r>
            <a:r>
              <a:rPr lang="it-IT" sz="3200" b="1" dirty="0" err="1">
                <a:latin typeface="Cambria" charset="0"/>
                <a:ea typeface="MS Mincho" charset="0"/>
                <a:cs typeface="Times New Roman" charset="0"/>
              </a:rPr>
              <a:t>coping</a:t>
            </a:r>
            <a:r>
              <a:rPr lang="it-IT" sz="3200" b="1" dirty="0">
                <a:latin typeface="Cambria" charset="0"/>
                <a:ea typeface="MS Mincho" charset="0"/>
                <a:cs typeface="Times New Roman" charset="0"/>
              </a:rPr>
              <a:t> </a:t>
            </a:r>
            <a:r>
              <a:rPr lang="it-IT" sz="3200" b="1" dirty="0" err="1">
                <a:latin typeface="Cambria" charset="0"/>
                <a:ea typeface="MS Mincho" charset="0"/>
                <a:cs typeface="Times New Roman" charset="0"/>
              </a:rPr>
              <a:t>tactics</a:t>
            </a:r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 </a:t>
            </a:r>
          </a:p>
          <a:p>
            <a:pPr eaLnBrk="1" hangingPunct="1"/>
            <a:endParaRPr lang="it-IT" sz="3200" dirty="0">
              <a:latin typeface="Cambria" charset="0"/>
              <a:ea typeface="MS Mincho" charset="0"/>
              <a:cs typeface="Times New Roman" charset="0"/>
            </a:endParaRPr>
          </a:p>
          <a:p>
            <a:pPr eaLnBrk="1" hangingPunct="1"/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tattiche per far fronte alla situazione, in particolare in presenza di un sovraccarico cognitivo</a:t>
            </a:r>
          </a:p>
          <a:p>
            <a:pPr eaLnBrk="1" hangingPunct="1"/>
            <a:r>
              <a:rPr lang="it-IT" sz="3200" dirty="0">
                <a:latin typeface="Cambria" charset="0"/>
                <a:ea typeface="MS Mincho" charset="0"/>
                <a:cs typeface="Times New Roman" charset="0"/>
              </a:rPr>
              <a:t>quando le conoscenze sono insufficienti/inadeguate per affrontare la situazione interpretativa </a:t>
            </a:r>
          </a:p>
        </p:txBody>
      </p:sp>
    </p:spTree>
    <p:extLst>
      <p:ext uri="{BB962C8B-B14F-4D97-AF65-F5344CB8AC3E}">
        <p14:creationId xmlns:p14="http://schemas.microsoft.com/office/powerpoint/2010/main" val="3320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Le </a:t>
            </a:r>
            <a:r>
              <a:rPr lang="en-GB" sz="2800" dirty="0" err="1" smtClean="0">
                <a:latin typeface="Cambria" charset="0"/>
                <a:ea typeface="ＭＳ Ｐゴシック" charset="0"/>
                <a:cs typeface="ＭＳ Ｐゴシック" charset="0"/>
              </a:rPr>
              <a:t>tattiche</a:t>
            </a: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 smtClean="0">
                <a:latin typeface="Cambria" charset="0"/>
                <a:ea typeface="ＭＳ Ｐゴシック" charset="0"/>
                <a:cs typeface="ＭＳ Ｐゴシック" charset="0"/>
              </a:rPr>
              <a:t>adottate</a:t>
            </a: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 smtClean="0">
                <a:latin typeface="Cambria" charset="0"/>
                <a:ea typeface="ＭＳ Ｐゴシック" charset="0"/>
                <a:cs typeface="ＭＳ Ｐゴシック" charset="0"/>
              </a:rPr>
              <a:t>seguono</a:t>
            </a: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 smtClean="0">
                <a:latin typeface="Cambria" charset="0"/>
                <a:ea typeface="ＭＳ Ｐゴシック" charset="0"/>
                <a:cs typeface="ＭＳ Ｐゴシック" charset="0"/>
              </a:rPr>
              <a:t>i</a:t>
            </a:r>
            <a:r>
              <a:rPr lang="en-GB" sz="2800" dirty="0" smtClean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  <a:r>
              <a:rPr lang="en-GB" sz="2800" dirty="0" err="1" smtClean="0">
                <a:latin typeface="Cambria" charset="0"/>
                <a:ea typeface="ＭＳ Ｐゴシック" charset="0"/>
                <a:cs typeface="ＭＳ Ｐゴシック" charset="0"/>
              </a:rPr>
              <a:t>principi</a:t>
            </a:r>
            <a:endParaRPr lang="it-IT" sz="28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mbria" charset="0"/>
                <a:ea typeface="ＭＳ Ｐゴシック" charset="0"/>
                <a:cs typeface="ＭＳ Ｐゴシック" charset="0"/>
              </a:rPr>
              <a:t>maximizing </a:t>
            </a:r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information recovery 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minimizing recovery interference 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maximizing the communication impact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applying the law of least effort and of self-protection</a:t>
            </a:r>
          </a:p>
          <a:p>
            <a:pPr eaLnBrk="1" hangingPunct="1"/>
            <a:r>
              <a:rPr lang="en-GB" dirty="0">
                <a:latin typeface="Cambria" charset="0"/>
                <a:ea typeface="ＭＳ Ｐゴシック" charset="0"/>
                <a:cs typeface="ＭＳ Ｐゴシック" charset="0"/>
              </a:rPr>
              <a:t>priority is given to tactics requiring little time and processing capacity</a:t>
            </a:r>
            <a:r>
              <a:rPr lang="it-IT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52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200" dirty="0">
                <a:latin typeface="Cambria" charset="0"/>
                <a:ea typeface="ＭＳ Ｐゴシック" charset="0"/>
                <a:cs typeface="ＭＳ Ｐゴシック" charset="0"/>
              </a:rPr>
              <a:t>Riccardi (1996, 1998) </a:t>
            </a:r>
            <a:br>
              <a:rPr lang="en-GB" sz="3200" dirty="0">
                <a:latin typeface="Cambria" charset="0"/>
                <a:ea typeface="ＭＳ Ｐゴシック" charset="0"/>
                <a:cs typeface="ＭＳ Ｐゴシック" charset="0"/>
              </a:rPr>
            </a:br>
            <a:r>
              <a:rPr lang="en-GB" sz="3200" dirty="0">
                <a:latin typeface="Cambria" charset="0"/>
                <a:ea typeface="ＭＳ Ｐゴシック" charset="0"/>
                <a:cs typeface="ＭＳ Ｐゴシック" charset="0"/>
              </a:rPr>
              <a:t> interaction of  strategies</a:t>
            </a:r>
            <a:endParaRPr lang="it-IT" sz="32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341438"/>
            <a:ext cx="4038600" cy="55165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b="1" dirty="0">
                <a:latin typeface="Cambria" charset="0"/>
                <a:ea typeface="ＭＳ Ｐゴシック" charset="0"/>
                <a:cs typeface="ＭＳ Ｐゴシック" charset="0"/>
              </a:rPr>
              <a:t>skill-based strategies</a:t>
            </a: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applied to those parts of interpreting performance carried out as a routine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welcoming, greetings, thanking, different points of an agenda, stereotypical parts of a conference or meeting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normal or non-marked sentence structures and verbal collocations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chunking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least commitm</a:t>
            </a:r>
            <a:r>
              <a:rPr lang="en-GB" sz="2400" dirty="0">
                <a:latin typeface="Arial" charset="0"/>
                <a:ea typeface="ＭＳ Ｐゴシック" charset="0"/>
                <a:cs typeface="ＭＳ Ｐゴシック" charset="0"/>
              </a:rPr>
              <a:t>ent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reformulation</a:t>
            </a: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it-IT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8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716463" y="1341438"/>
            <a:ext cx="3970337" cy="4784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400" b="1" dirty="0">
                <a:latin typeface="Cambria" charset="0"/>
                <a:ea typeface="ＭＳ Ｐゴシック" charset="0"/>
                <a:cs typeface="ＭＳ Ｐゴシック" charset="0"/>
              </a:rPr>
              <a:t>knowledge-based strategies</a:t>
            </a: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conscious analytical processes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actions must be planned on-line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no automatic response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>
                <a:latin typeface="Cambria" charset="0"/>
                <a:ea typeface="ＭＳ Ｐゴシック" charset="0"/>
                <a:cs typeface="ＭＳ Ｐゴシック" charset="0"/>
              </a:rPr>
              <a:t>ST processing and/or IT production require constant attention, which may lead to cognitive overload</a:t>
            </a:r>
            <a:endParaRPr lang="it-IT" sz="2400" dirty="0">
              <a:latin typeface="Cambri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6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584765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volgere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un 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compito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complesso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agevolmente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richiede</a:t>
            </a:r>
            <a:r>
              <a:rPr lang="en-US" sz="36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utomaticità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fluidità</a:t>
            </a:r>
            <a:r>
              <a:rPr lang="en-US" sz="36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 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velocità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realizzazione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</a:p>
          <a:p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utili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per la 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traduzione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ma non </a:t>
            </a:r>
            <a:r>
              <a:rPr lang="en-US" sz="36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indispensabili</a:t>
            </a:r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</a:p>
          <a:p>
            <a:endParaRPr lang="en-US" sz="3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36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sono</a:t>
            </a:r>
            <a:r>
              <a:rPr lang="en-US" sz="36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US" sz="36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fondamentale</a:t>
            </a:r>
            <a:r>
              <a:rPr lang="en-US" sz="36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</a:t>
            </a:r>
            <a:r>
              <a:rPr lang="en-US" sz="36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nell’interpretazione</a:t>
            </a:r>
            <a:endParaRPr lang="en-US" sz="3600" dirty="0" smtClean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sz="36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 Groot 2000: 65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57160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1052736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Contemporary translation practices are promoting more and more situations in which the translator’s time-on-task is highly regulated, such that time is regularly assessed as a variable in the final quality equation </a:t>
            </a:r>
          </a:p>
          <a:p>
            <a:endParaRPr lang="en-US" sz="36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36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Pym 2008: 100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89395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0740" y="159295"/>
            <a:ext cx="848251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Procedure</a:t>
            </a:r>
            <a:r>
              <a:rPr lang="en-GB" sz="3200" dirty="0"/>
              <a:t>, method, technique, routine, shift</a:t>
            </a:r>
          </a:p>
          <a:p>
            <a:r>
              <a:rPr lang="en-GB" sz="3200" dirty="0" smtClean="0"/>
              <a:t>procedure</a:t>
            </a:r>
            <a:r>
              <a:rPr lang="en-GB" sz="3200" dirty="0"/>
              <a:t>, </a:t>
            </a:r>
            <a:r>
              <a:rPr lang="en-GB" sz="3200" dirty="0" err="1"/>
              <a:t>metodi</a:t>
            </a:r>
            <a:r>
              <a:rPr lang="en-GB" sz="3200" dirty="0"/>
              <a:t>, </a:t>
            </a:r>
            <a:r>
              <a:rPr lang="en-GB" sz="3200" dirty="0" err="1"/>
              <a:t>tecniche</a:t>
            </a:r>
            <a:r>
              <a:rPr lang="en-GB" sz="3200" dirty="0"/>
              <a:t>, routine,  </a:t>
            </a:r>
            <a:r>
              <a:rPr lang="en-GB" sz="3200" dirty="0" err="1" smtClean="0"/>
              <a:t>spostamento</a:t>
            </a:r>
            <a:r>
              <a:rPr lang="en-GB" sz="3200" dirty="0" smtClean="0"/>
              <a:t>, </a:t>
            </a:r>
            <a:r>
              <a:rPr lang="en-GB" sz="3200" dirty="0" err="1" smtClean="0"/>
              <a:t>trasferimento</a:t>
            </a:r>
            <a:endParaRPr lang="en-GB" sz="3200" dirty="0" smtClean="0"/>
          </a:p>
          <a:p>
            <a:endParaRPr lang="en-GB" sz="3200" dirty="0" smtClean="0"/>
          </a:p>
          <a:p>
            <a:r>
              <a:rPr lang="en-GB" sz="3200" dirty="0" err="1" smtClean="0"/>
              <a:t>Sono</a:t>
            </a:r>
            <a:r>
              <a:rPr lang="en-GB" sz="3200" dirty="0" smtClean="0"/>
              <a:t> </a:t>
            </a:r>
            <a:r>
              <a:rPr lang="en-GB" sz="3200" dirty="0" err="1" smtClean="0"/>
              <a:t>questi</a:t>
            </a:r>
            <a:r>
              <a:rPr lang="en-GB" sz="3200" dirty="0" smtClean="0"/>
              <a:t> I termini </a:t>
            </a:r>
            <a:r>
              <a:rPr lang="en-GB" sz="3200" dirty="0" err="1" smtClean="0"/>
              <a:t>impiegati</a:t>
            </a:r>
            <a:r>
              <a:rPr lang="en-GB" sz="3200" dirty="0" smtClean="0"/>
              <a:t> </a:t>
            </a:r>
            <a:r>
              <a:rPr lang="en-GB" sz="3200" dirty="0" err="1"/>
              <a:t>negli</a:t>
            </a:r>
            <a:r>
              <a:rPr lang="en-GB" sz="3200" dirty="0"/>
              <a:t> </a:t>
            </a:r>
            <a:r>
              <a:rPr lang="en-GB" sz="3200" dirty="0" err="1"/>
              <a:t>studi</a:t>
            </a:r>
            <a:r>
              <a:rPr lang="en-GB" sz="3200" dirty="0"/>
              <a:t> di </a:t>
            </a:r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 smtClean="0"/>
              <a:t>fino</a:t>
            </a:r>
            <a:r>
              <a:rPr lang="en-GB" sz="3200" dirty="0" smtClean="0"/>
              <a:t> </a:t>
            </a:r>
            <a:r>
              <a:rPr lang="en-GB" sz="3200" dirty="0" err="1"/>
              <a:t>agli</a:t>
            </a:r>
            <a:r>
              <a:rPr lang="en-GB" sz="3200" dirty="0"/>
              <a:t> </a:t>
            </a:r>
            <a:r>
              <a:rPr lang="en-GB" sz="3200" dirty="0" err="1"/>
              <a:t>anni</a:t>
            </a:r>
            <a:r>
              <a:rPr lang="en-GB" sz="3200" dirty="0"/>
              <a:t> 1980 </a:t>
            </a:r>
            <a:r>
              <a:rPr lang="en-GB" sz="3200" dirty="0" smtClean="0"/>
              <a:t>per </a:t>
            </a:r>
            <a:r>
              <a:rPr lang="en-GB" sz="3200" dirty="0" err="1"/>
              <a:t>indicare</a:t>
            </a:r>
            <a:r>
              <a:rPr lang="en-GB" sz="3200" dirty="0"/>
              <a:t> I </a:t>
            </a:r>
            <a:r>
              <a:rPr lang="en-GB" sz="3200" dirty="0" err="1"/>
              <a:t>cambiamenti</a:t>
            </a:r>
            <a:r>
              <a:rPr lang="en-GB" sz="3200" dirty="0"/>
              <a:t>, le </a:t>
            </a:r>
            <a:r>
              <a:rPr lang="en-GB" sz="3200" dirty="0" err="1"/>
              <a:t>trasformazioni</a:t>
            </a:r>
            <a:r>
              <a:rPr lang="en-GB" sz="3200" dirty="0"/>
              <a:t>, le </a:t>
            </a:r>
            <a:r>
              <a:rPr lang="en-GB" sz="3200" dirty="0" err="1"/>
              <a:t>soluzioni</a:t>
            </a:r>
            <a:r>
              <a:rPr lang="en-GB" sz="3200" dirty="0"/>
              <a:t> e le </a:t>
            </a:r>
            <a:r>
              <a:rPr lang="en-GB" sz="3200" dirty="0" err="1"/>
              <a:t>decisioni</a:t>
            </a:r>
            <a:r>
              <a:rPr lang="en-GB" sz="3200" dirty="0"/>
              <a:t> </a:t>
            </a:r>
            <a:r>
              <a:rPr lang="en-GB" sz="3200" dirty="0" err="1"/>
              <a:t>adottate</a:t>
            </a:r>
            <a:r>
              <a:rPr lang="en-GB" sz="3200" dirty="0"/>
              <a:t> </a:t>
            </a:r>
            <a:r>
              <a:rPr lang="en-GB" sz="3200" dirty="0" err="1"/>
              <a:t>dai</a:t>
            </a:r>
            <a:r>
              <a:rPr lang="en-GB" sz="3200" dirty="0"/>
              <a:t> </a:t>
            </a:r>
            <a:r>
              <a:rPr lang="en-GB" sz="3200" dirty="0" err="1"/>
              <a:t>traduttori</a:t>
            </a:r>
            <a:r>
              <a:rPr lang="en-GB" sz="3200" dirty="0"/>
              <a:t> per </a:t>
            </a:r>
            <a:r>
              <a:rPr lang="en-GB" sz="3200" dirty="0" err="1"/>
              <a:t>produrre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</a:t>
            </a:r>
            <a:r>
              <a:rPr lang="en-GB" sz="3200" dirty="0" smtClean="0"/>
              <a:t>TA </a:t>
            </a:r>
          </a:p>
          <a:p>
            <a:endParaRPr lang="en-GB" sz="3200" dirty="0"/>
          </a:p>
          <a:p>
            <a:r>
              <a:rPr lang="en-GB" sz="3200" dirty="0" smtClean="0"/>
              <a:t>per </a:t>
            </a:r>
            <a:r>
              <a:rPr lang="en-GB" sz="3200" dirty="0" err="1"/>
              <a:t>indicare</a:t>
            </a:r>
            <a:r>
              <a:rPr lang="en-GB" sz="3200" dirty="0"/>
              <a:t> </a:t>
            </a:r>
            <a:r>
              <a:rPr lang="en-GB" sz="3200" dirty="0" err="1"/>
              <a:t>il</a:t>
            </a:r>
            <a:r>
              <a:rPr lang="en-GB" sz="3200" dirty="0"/>
              <a:t> </a:t>
            </a:r>
            <a:r>
              <a:rPr lang="en-GB" sz="3200" dirty="0" err="1"/>
              <a:t>modo</a:t>
            </a:r>
            <a:r>
              <a:rPr lang="en-GB" sz="3200" dirty="0"/>
              <a:t> in cui I </a:t>
            </a:r>
            <a:r>
              <a:rPr lang="en-GB" sz="3200" dirty="0" err="1"/>
              <a:t>traduttori</a:t>
            </a:r>
            <a:r>
              <a:rPr lang="en-GB" sz="3200" dirty="0"/>
              <a:t> </a:t>
            </a:r>
            <a:r>
              <a:rPr lang="en-GB" sz="3200" dirty="0" err="1"/>
              <a:t>trasferivano</a:t>
            </a:r>
            <a:r>
              <a:rPr lang="en-GB" sz="3200" dirty="0"/>
              <a:t> </a:t>
            </a:r>
            <a:r>
              <a:rPr lang="en-GB" sz="3200" dirty="0" err="1"/>
              <a:t>nel</a:t>
            </a:r>
            <a:r>
              <a:rPr lang="en-GB" sz="3200" dirty="0"/>
              <a:t> TA </a:t>
            </a:r>
            <a:r>
              <a:rPr lang="en-GB" sz="3200" dirty="0" err="1"/>
              <a:t>elementi</a:t>
            </a:r>
            <a:r>
              <a:rPr lang="en-GB" sz="3200" dirty="0"/>
              <a:t> del </a:t>
            </a:r>
            <a:r>
              <a:rPr lang="en-GB" sz="3200" dirty="0" smtClean="0"/>
              <a:t>TP</a:t>
            </a:r>
            <a:endParaRPr lang="en-GB" sz="3200" dirty="0"/>
          </a:p>
          <a:p>
            <a:r>
              <a:rPr lang="en-GB" sz="2800" dirty="0" err="1" smtClean="0"/>
              <a:t>Vilnay</a:t>
            </a:r>
            <a:r>
              <a:rPr lang="en-GB" sz="2800" dirty="0" smtClean="0"/>
              <a:t> </a:t>
            </a:r>
            <a:r>
              <a:rPr lang="en-GB" sz="2800" dirty="0" err="1"/>
              <a:t>Darbelnet</a:t>
            </a:r>
            <a:r>
              <a:rPr lang="en-GB" sz="2800" dirty="0"/>
              <a:t> 1958, </a:t>
            </a:r>
            <a:r>
              <a:rPr lang="en-GB" sz="2800" dirty="0" err="1"/>
              <a:t>Malblanc</a:t>
            </a:r>
            <a:r>
              <a:rPr lang="en-GB" sz="2800" dirty="0"/>
              <a:t> 1963, </a:t>
            </a:r>
            <a:r>
              <a:rPr lang="en-GB" sz="2800" dirty="0" err="1"/>
              <a:t>Catford</a:t>
            </a:r>
            <a:r>
              <a:rPr lang="en-GB" sz="2800" dirty="0"/>
              <a:t> 1965, Newmark </a:t>
            </a:r>
            <a:r>
              <a:rPr lang="en-GB" sz="2800" dirty="0" smtClean="0"/>
              <a:t>1988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444589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tangolo 1"/>
          <p:cNvSpPr>
            <a:spLocks noChangeArrowheads="1"/>
          </p:cNvSpPr>
          <p:nvPr/>
        </p:nvSpPr>
        <p:spPr bwMode="auto">
          <a:xfrm>
            <a:off x="323528" y="333375"/>
            <a:ext cx="8424936" cy="507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3600" dirty="0" smtClean="0">
                <a:latin typeface="Cambria" panose="02040503050406030204" pitchFamily="18" charset="0"/>
              </a:rPr>
              <a:t>	</a:t>
            </a:r>
            <a:r>
              <a:rPr lang="en-US" sz="3600" dirty="0" err="1" smtClean="0">
                <a:latin typeface="Cambria" panose="02040503050406030204" pitchFamily="18" charset="0"/>
              </a:rPr>
              <a:t>Strategie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comuni</a:t>
            </a:r>
            <a:r>
              <a:rPr lang="en-US" sz="3600" dirty="0" smtClean="0">
                <a:latin typeface="Cambria" panose="02040503050406030204" pitchFamily="18" charset="0"/>
              </a:rPr>
              <a:t> per T&amp;I</a:t>
            </a:r>
            <a:endParaRPr lang="it-IT" sz="3600" dirty="0">
              <a:latin typeface="Cambria" panose="02040503050406030204" pitchFamily="18" charset="0"/>
            </a:endParaRPr>
          </a:p>
          <a:p>
            <a:r>
              <a:rPr lang="it-IT" sz="3600" dirty="0" smtClean="0">
                <a:latin typeface="Cambria" panose="02040503050406030204" pitchFamily="18" charset="0"/>
              </a:rPr>
              <a:t>	</a:t>
            </a:r>
            <a:r>
              <a:rPr lang="it-IT" sz="3600" dirty="0">
                <a:latin typeface="Cambria" panose="02040503050406030204" pitchFamily="18" charset="0"/>
              </a:rPr>
              <a:t>P</a:t>
            </a:r>
            <a:r>
              <a:rPr lang="it-IT" sz="3600" dirty="0" smtClean="0">
                <a:latin typeface="Cambria" panose="02040503050406030204" pitchFamily="18" charset="0"/>
              </a:rPr>
              <a:t>reparazione</a:t>
            </a:r>
            <a:endParaRPr lang="it-IT" sz="3600" dirty="0">
              <a:latin typeface="Cambria" panose="02040503050406030204" pitchFamily="18" charset="0"/>
            </a:endParaRPr>
          </a:p>
          <a:p>
            <a:pPr lvl="0"/>
            <a:endParaRPr lang="en-GB" sz="3600" dirty="0" smtClean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 err="1" smtClean="0">
                <a:latin typeface="Cambria" panose="02040503050406030204" pitchFamily="18" charset="0"/>
              </a:rPr>
              <a:t>Strategie</a:t>
            </a:r>
            <a:r>
              <a:rPr lang="en-GB" sz="3600" dirty="0" smtClean="0">
                <a:latin typeface="Cambria" panose="02040503050406030204" pitchFamily="18" charset="0"/>
              </a:rPr>
              <a:t> di </a:t>
            </a:r>
            <a:r>
              <a:rPr lang="en-GB" sz="3600" dirty="0" err="1" smtClean="0">
                <a:latin typeface="Cambria" panose="02040503050406030204" pitchFamily="18" charset="0"/>
              </a:rPr>
              <a:t>ricerca</a:t>
            </a:r>
            <a:r>
              <a:rPr lang="en-GB" sz="3600" dirty="0" smtClean="0">
                <a:latin typeface="Cambria" panose="02040503050406030204" pitchFamily="18" charset="0"/>
              </a:rPr>
              <a:t> e di </a:t>
            </a:r>
            <a:r>
              <a:rPr lang="en-GB" sz="3600" dirty="0" err="1" smtClean="0">
                <a:latin typeface="Cambria" panose="02040503050406030204" pitchFamily="18" charset="0"/>
              </a:rPr>
              <a:t>preparazione</a:t>
            </a:r>
            <a:endParaRPr lang="it-IT" sz="3600" dirty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it-IT" sz="3600" dirty="0" smtClean="0">
                <a:latin typeface="Cambria" panose="02040503050406030204" pitchFamily="18" charset="0"/>
              </a:rPr>
              <a:t>I</a:t>
            </a:r>
            <a:r>
              <a:rPr lang="en-US" sz="3600" dirty="0" err="1" smtClean="0">
                <a:latin typeface="Cambria" panose="02040503050406030204" pitchFamily="18" charset="0"/>
              </a:rPr>
              <a:t>ntegrazione</a:t>
            </a:r>
            <a:r>
              <a:rPr lang="en-US" sz="3600" dirty="0" smtClean="0">
                <a:latin typeface="Cambria" panose="02040503050406030204" pitchFamily="18" charset="0"/>
              </a:rPr>
              <a:t> di </a:t>
            </a:r>
            <a:r>
              <a:rPr lang="en-US" sz="3600" dirty="0" err="1" smtClean="0">
                <a:latin typeface="Cambria" panose="02040503050406030204" pitchFamily="18" charset="0"/>
              </a:rPr>
              <a:t>nuove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en-US" sz="3600" dirty="0" err="1" smtClean="0">
                <a:latin typeface="Cambria" panose="02040503050406030204" pitchFamily="18" charset="0"/>
              </a:rPr>
              <a:t>conoscenze</a:t>
            </a:r>
            <a:endParaRPr lang="en-US" sz="3600" dirty="0" smtClean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Cambria" panose="02040503050406030204" pitchFamily="18" charset="0"/>
              </a:rPr>
              <a:t>A</a:t>
            </a:r>
            <a:r>
              <a:rPr lang="en-GB" sz="3600" dirty="0" err="1" smtClean="0">
                <a:latin typeface="Cambria" panose="02040503050406030204" pitchFamily="18" charset="0"/>
              </a:rPr>
              <a:t>ttivazione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delle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conoscenze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pertinenti</a:t>
            </a:r>
            <a:r>
              <a:rPr lang="en-GB" sz="3600" dirty="0" smtClean="0">
                <a:latin typeface="Cambria" panose="02040503050406030204" pitchFamily="18" charset="0"/>
              </a:rPr>
              <a:t> e </a:t>
            </a:r>
            <a:r>
              <a:rPr lang="en-GB" sz="3600" dirty="0" err="1" smtClean="0">
                <a:latin typeface="Cambria" panose="02040503050406030204" pitchFamily="18" charset="0"/>
              </a:rPr>
              <a:t>degli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schemi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mentali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legati</a:t>
            </a:r>
            <a:r>
              <a:rPr lang="en-GB" sz="3600" dirty="0" smtClean="0">
                <a:latin typeface="Cambria" panose="02040503050406030204" pitchFamily="18" charset="0"/>
              </a:rPr>
              <a:t> ad </a:t>
            </a:r>
            <a:r>
              <a:rPr lang="en-GB" sz="3600" dirty="0" err="1" smtClean="0">
                <a:latin typeface="Cambria" panose="02040503050406030204" pitchFamily="18" charset="0"/>
              </a:rPr>
              <a:t>una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materia</a:t>
            </a:r>
            <a:r>
              <a:rPr lang="en-GB" sz="3600" dirty="0" smtClean="0">
                <a:latin typeface="Cambria" panose="02040503050406030204" pitchFamily="18" charset="0"/>
              </a:rPr>
              <a:t> </a:t>
            </a:r>
            <a:r>
              <a:rPr lang="en-GB" sz="3600" dirty="0" err="1" smtClean="0">
                <a:latin typeface="Cambria" panose="02040503050406030204" pitchFamily="18" charset="0"/>
              </a:rPr>
              <a:t>specifica</a:t>
            </a:r>
            <a:endParaRPr lang="it-IT" sz="3600" dirty="0">
              <a:latin typeface="Cambria" panose="02040503050406030204" pitchFamily="18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 err="1" smtClean="0">
                <a:latin typeface="Cambria" panose="02040503050406030204" pitchFamily="18" charset="0"/>
              </a:rPr>
              <a:t>glossari</a:t>
            </a:r>
            <a:endParaRPr lang="it-IT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1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2880" y="371476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z="2400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Durante la traduzione/interpretazione</a:t>
            </a:r>
            <a:r>
              <a:rPr lang="it-IT" sz="2400" dirty="0">
                <a:latin typeface="Cambria" panose="02040503050406030204" pitchFamily="18" charset="0"/>
              </a:rPr>
              <a:t/>
            </a:r>
            <a:br>
              <a:rPr lang="it-IT" sz="2400" dirty="0">
                <a:latin typeface="Cambria" panose="02040503050406030204" pitchFamily="18" charset="0"/>
              </a:rPr>
            </a:br>
            <a:endParaRPr lang="it-IT" altLang="it-IT" sz="2400" dirty="0" smtClean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435280" cy="5073427"/>
          </a:xfrm>
        </p:spPr>
        <p:txBody>
          <a:bodyPr>
            <a:normAutofit/>
          </a:bodyPr>
          <a:lstStyle/>
          <a:p>
            <a:pPr lvl="0"/>
            <a:r>
              <a:rPr lang="en-US" dirty="0" err="1">
                <a:latin typeface="Cambria" panose="02040503050406030204" pitchFamily="18" charset="0"/>
              </a:rPr>
              <a:t>t</a:t>
            </a:r>
            <a:r>
              <a:rPr lang="en-US" dirty="0" err="1" smtClean="0">
                <a:latin typeface="Cambria" panose="02040503050406030204" pitchFamily="18" charset="0"/>
              </a:rPr>
              <a:t>raduzione</a:t>
            </a:r>
            <a:r>
              <a:rPr lang="en-US" dirty="0" smtClean="0">
                <a:latin typeface="Cambria" panose="02040503050406030204" pitchFamily="18" charset="0"/>
              </a:rPr>
              <a:t> a </a:t>
            </a:r>
            <a:r>
              <a:rPr lang="en-US" dirty="0" err="1" smtClean="0">
                <a:latin typeface="Cambria" panose="02040503050406030204" pitchFamily="18" charset="0"/>
              </a:rPr>
              <a:t>senso</a:t>
            </a:r>
            <a:r>
              <a:rPr lang="en-US" dirty="0" smtClean="0">
                <a:latin typeface="Cambria" panose="02040503050406030204" pitchFamily="18" charset="0"/>
              </a:rPr>
              <a:t>, </a:t>
            </a:r>
            <a:r>
              <a:rPr lang="en-US" dirty="0" err="1" smtClean="0">
                <a:latin typeface="Cambria" panose="02040503050406030204" pitchFamily="18" charset="0"/>
              </a:rPr>
              <a:t>dinamica</a:t>
            </a:r>
            <a:r>
              <a:rPr lang="en-US" dirty="0" smtClean="0">
                <a:latin typeface="Cambria" panose="02040503050406030204" pitchFamily="18" charset="0"/>
              </a:rPr>
              <a:t>, </a:t>
            </a:r>
            <a:r>
              <a:rPr lang="en-US" dirty="0" err="1" smtClean="0">
                <a:latin typeface="Cambria" panose="02040503050406030204" pitchFamily="18" charset="0"/>
              </a:rPr>
              <a:t>equivalenza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</a:rPr>
              <a:t>funzionale</a:t>
            </a:r>
            <a:endParaRPr lang="en-US" dirty="0" smtClean="0">
              <a:latin typeface="Cambria" panose="02040503050406030204" pitchFamily="18" charset="0"/>
            </a:endParaRPr>
          </a:p>
          <a:p>
            <a:pPr lvl="0"/>
            <a:r>
              <a:rPr lang="en-US" dirty="0" err="1">
                <a:latin typeface="Cambria" panose="02040503050406030204" pitchFamily="18" charset="0"/>
              </a:rPr>
              <a:t>t</a:t>
            </a:r>
            <a:r>
              <a:rPr lang="en-US" dirty="0" err="1" smtClean="0">
                <a:latin typeface="Cambria" panose="02040503050406030204" pitchFamily="18" charset="0"/>
              </a:rPr>
              <a:t>raduzione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</a:rPr>
              <a:t>letterale</a:t>
            </a:r>
            <a:r>
              <a:rPr lang="en-US" dirty="0" smtClean="0">
                <a:latin typeface="Cambria" panose="02040503050406030204" pitchFamily="18" charset="0"/>
              </a:rPr>
              <a:t>/</a:t>
            </a:r>
            <a:r>
              <a:rPr lang="en-US" dirty="0" err="1" smtClean="0">
                <a:latin typeface="Cambria" panose="02040503050406030204" pitchFamily="18" charset="0"/>
              </a:rPr>
              <a:t>transcodage</a:t>
            </a:r>
            <a:endParaRPr lang="it-IT" dirty="0">
              <a:latin typeface="Cambria" panose="02040503050406030204" pitchFamily="18" charset="0"/>
            </a:endParaRPr>
          </a:p>
          <a:p>
            <a:pPr lvl="0"/>
            <a:r>
              <a:rPr lang="it-IT" dirty="0">
                <a:latin typeface="Cambria" panose="02040503050406030204" pitchFamily="18" charset="0"/>
              </a:rPr>
              <a:t>p</a:t>
            </a:r>
            <a:r>
              <a:rPr lang="it-IT" dirty="0" smtClean="0">
                <a:latin typeface="Cambria" panose="02040503050406030204" pitchFamily="18" charset="0"/>
              </a:rPr>
              <a:t>restiti/calchi/naturalizzazione</a:t>
            </a:r>
            <a:endParaRPr lang="it-IT" dirty="0">
              <a:latin typeface="Cambria" panose="02040503050406030204" pitchFamily="18" charset="0"/>
            </a:endParaRPr>
          </a:p>
          <a:p>
            <a:pPr lvl="0"/>
            <a:r>
              <a:rPr lang="en-GB" dirty="0" err="1" smtClean="0">
                <a:latin typeface="Cambria" panose="02040503050406030204" pitchFamily="18" charset="0"/>
              </a:rPr>
              <a:t>compensazione</a:t>
            </a:r>
            <a:r>
              <a:rPr lang="en-GB" dirty="0" smtClean="0">
                <a:latin typeface="Cambria" panose="02040503050406030204" pitchFamily="18" charset="0"/>
              </a:rPr>
              <a:t>/</a:t>
            </a:r>
            <a:r>
              <a:rPr lang="en-GB" dirty="0" err="1" smtClean="0">
                <a:latin typeface="Cambria" panose="02040503050406030204" pitchFamily="18" charset="0"/>
              </a:rPr>
              <a:t>ristrutturazione</a:t>
            </a:r>
            <a:r>
              <a:rPr lang="en-GB" dirty="0" smtClean="0">
                <a:latin typeface="Cambria" panose="02040503050406030204" pitchFamily="18" charset="0"/>
              </a:rPr>
              <a:t> </a:t>
            </a:r>
            <a:r>
              <a:rPr lang="fr-FR" dirty="0" smtClean="0">
                <a:latin typeface="Cambria" panose="02040503050406030204" pitchFamily="18" charset="0"/>
              </a:rPr>
              <a:t>/</a:t>
            </a:r>
            <a:r>
              <a:rPr lang="fr-FR" dirty="0" err="1" smtClean="0">
                <a:latin typeface="Cambria" panose="02040503050406030204" pitchFamily="18" charset="0"/>
              </a:rPr>
              <a:t>riformulazione</a:t>
            </a:r>
            <a:endParaRPr lang="it-IT" dirty="0">
              <a:latin typeface="Cambria" panose="02040503050406030204" pitchFamily="18" charset="0"/>
            </a:endParaRPr>
          </a:p>
          <a:p>
            <a:pPr lvl="0"/>
            <a:r>
              <a:rPr lang="en-GB" dirty="0" err="1" smtClean="0">
                <a:latin typeface="Cambria" panose="02040503050406030204" pitchFamily="18" charset="0"/>
              </a:rPr>
              <a:t>generalizzazione</a:t>
            </a:r>
            <a:r>
              <a:rPr lang="en-GB" dirty="0" smtClean="0">
                <a:latin typeface="Cambria" panose="02040503050406030204" pitchFamily="18" charset="0"/>
              </a:rPr>
              <a:t>/ </a:t>
            </a:r>
            <a:r>
              <a:rPr lang="it-IT" dirty="0" smtClean="0">
                <a:latin typeface="Cambria" panose="02040503050406030204" pitchFamily="18" charset="0"/>
              </a:rPr>
              <a:t>impiego di un termine sovraordinato</a:t>
            </a:r>
            <a:endParaRPr lang="it-IT" dirty="0">
              <a:latin typeface="Cambria" panose="02040503050406030204" pitchFamily="18" charset="0"/>
            </a:endParaRPr>
          </a:p>
          <a:p>
            <a:pPr lvl="0"/>
            <a:r>
              <a:rPr lang="it-IT" dirty="0" err="1">
                <a:latin typeface="Cambria" panose="02040503050406030204" pitchFamily="18" charset="0"/>
              </a:rPr>
              <a:t>s</a:t>
            </a:r>
            <a:r>
              <a:rPr lang="en-US" dirty="0" err="1" smtClean="0">
                <a:latin typeface="Cambria" panose="02040503050406030204" pitchFamily="18" charset="0"/>
              </a:rPr>
              <a:t>pecificazione</a:t>
            </a:r>
            <a:r>
              <a:rPr lang="en-US" dirty="0" smtClean="0">
                <a:latin typeface="Cambria" panose="02040503050406030204" pitchFamily="18" charset="0"/>
              </a:rPr>
              <a:t>/</a:t>
            </a:r>
            <a:r>
              <a:rPr lang="en-US" dirty="0" err="1" smtClean="0">
                <a:latin typeface="Cambria" panose="02040503050406030204" pitchFamily="18" charset="0"/>
              </a:rPr>
              <a:t>impiego</a:t>
            </a:r>
            <a:r>
              <a:rPr lang="en-US" dirty="0" smtClean="0">
                <a:latin typeface="Cambria" panose="02040503050406030204" pitchFamily="18" charset="0"/>
              </a:rPr>
              <a:t> di un </a:t>
            </a:r>
            <a:r>
              <a:rPr lang="en-US" dirty="0" err="1" smtClean="0">
                <a:latin typeface="Cambria" panose="02040503050406030204" pitchFamily="18" charset="0"/>
              </a:rPr>
              <a:t>iponimo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  <a:endParaRPr lang="it-IT" dirty="0">
              <a:latin typeface="Cambria" panose="02040503050406030204" pitchFamily="18" charset="0"/>
            </a:endParaRPr>
          </a:p>
          <a:p>
            <a:pPr eaLnBrk="1" hangingPunct="1">
              <a:buFontTx/>
              <a:buNone/>
            </a:pPr>
            <a:endParaRPr lang="it-IT" altLang="it-IT" dirty="0" smtClean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1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95288" y="1652935"/>
            <a:ext cx="83407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457200" indent="-457200"/>
            <a:r>
              <a:rPr lang="en-GB" dirty="0" err="1" smtClean="0">
                <a:latin typeface="Cambria" panose="02040503050406030204" pitchFamily="18" charset="0"/>
              </a:rPr>
              <a:t>parafrasi</a:t>
            </a:r>
            <a:r>
              <a:rPr lang="en-GB" dirty="0" smtClean="0">
                <a:latin typeface="Cambria" panose="02040503050406030204" pitchFamily="18" charset="0"/>
              </a:rPr>
              <a:t>/</a:t>
            </a:r>
            <a:r>
              <a:rPr lang="en-GB" dirty="0" err="1" smtClean="0">
                <a:latin typeface="Cambria" panose="02040503050406030204" pitchFamily="18" charset="0"/>
              </a:rPr>
              <a:t>chiarimenti</a:t>
            </a:r>
            <a:r>
              <a:rPr lang="en-GB" dirty="0" smtClean="0">
                <a:latin typeface="Cambria" panose="02040503050406030204" pitchFamily="18" charset="0"/>
              </a:rPr>
              <a:t>/</a:t>
            </a:r>
            <a:r>
              <a:rPr lang="en-GB" dirty="0" err="1" smtClean="0">
                <a:latin typeface="Cambria" panose="02040503050406030204" pitchFamily="18" charset="0"/>
              </a:rPr>
              <a:t>spiegazioni</a:t>
            </a:r>
            <a:endParaRPr lang="en-GB" dirty="0" smtClean="0">
              <a:latin typeface="Cambria" panose="02040503050406030204" pitchFamily="18" charset="0"/>
            </a:endParaRPr>
          </a:p>
          <a:p>
            <a:pPr marL="457200" indent="-457200"/>
            <a:r>
              <a:rPr lang="en-GB" dirty="0" smtClean="0">
                <a:latin typeface="Cambria" panose="02040503050406030204" pitchFamily="18" charset="0"/>
              </a:rPr>
              <a:t>o</a:t>
            </a:r>
            <a:r>
              <a:rPr lang="fr-FR" dirty="0" err="1" smtClean="0">
                <a:latin typeface="Cambria" panose="02040503050406030204" pitchFamily="18" charset="0"/>
              </a:rPr>
              <a:t>missioni</a:t>
            </a:r>
            <a:endParaRPr lang="fr-FR" dirty="0" smtClean="0">
              <a:latin typeface="Cambria" panose="02040503050406030204" pitchFamily="18" charset="0"/>
            </a:endParaRPr>
          </a:p>
          <a:p>
            <a:pPr marL="457200" indent="-457200"/>
            <a:r>
              <a:rPr lang="fr-FR" dirty="0">
                <a:latin typeface="Cambria" panose="02040503050406030204" pitchFamily="18" charset="0"/>
              </a:rPr>
              <a:t>c</a:t>
            </a:r>
            <a:r>
              <a:rPr lang="en-GB" dirty="0" err="1" smtClean="0">
                <a:latin typeface="Cambria" panose="02040503050406030204" pitchFamily="18" charset="0"/>
              </a:rPr>
              <a:t>ompressione</a:t>
            </a:r>
            <a:endParaRPr lang="it-IT" dirty="0">
              <a:latin typeface="Cambria" panose="02040503050406030204" pitchFamily="18" charset="0"/>
            </a:endParaRPr>
          </a:p>
          <a:p>
            <a:pPr marL="457200" indent="-457200"/>
            <a:r>
              <a:rPr lang="it-IT" dirty="0" smtClean="0">
                <a:latin typeface="Cambria" panose="02040503050406030204" pitchFamily="18" charset="0"/>
              </a:rPr>
              <a:t>aggiunte/espansione </a:t>
            </a:r>
            <a:endParaRPr lang="it-IT" dirty="0">
              <a:latin typeface="Cambria" panose="02040503050406030204" pitchFamily="18" charset="0"/>
            </a:endParaRPr>
          </a:p>
          <a:p>
            <a:pPr lvl="0"/>
            <a:r>
              <a:rPr lang="en-US" dirty="0" smtClean="0">
                <a:latin typeface="Cambria" panose="02040503050406030204" pitchFamily="18" charset="0"/>
              </a:rPr>
              <a:t> 	</a:t>
            </a:r>
            <a:r>
              <a:rPr lang="en-US" dirty="0" err="1" smtClean="0">
                <a:latin typeface="Cambria" panose="02040503050406030204" pitchFamily="18" charset="0"/>
              </a:rPr>
              <a:t>modifica</a:t>
            </a:r>
            <a:r>
              <a:rPr lang="en-US" dirty="0" smtClean="0">
                <a:latin typeface="Cambria" panose="02040503050406030204" pitchFamily="18" charset="0"/>
              </a:rPr>
              <a:t> di </a:t>
            </a:r>
            <a:r>
              <a:rPr lang="en-US" dirty="0" err="1" smtClean="0">
                <a:latin typeface="Cambria" panose="02040503050406030204" pitchFamily="18" charset="0"/>
              </a:rPr>
              <a:t>enfasi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</a:p>
          <a:p>
            <a:pPr lvl="0"/>
            <a:r>
              <a:rPr lang="en-US" dirty="0">
                <a:latin typeface="Cambria" panose="02040503050406030204" pitchFamily="18" charset="0"/>
              </a:rPr>
              <a:t> </a:t>
            </a:r>
            <a:r>
              <a:rPr lang="en-US" dirty="0" smtClean="0">
                <a:latin typeface="Cambria" panose="02040503050406030204" pitchFamily="18" charset="0"/>
              </a:rPr>
              <a:t>	</a:t>
            </a:r>
            <a:r>
              <a:rPr lang="en-US" dirty="0" err="1" smtClean="0">
                <a:latin typeface="Cambria" panose="02040503050406030204" pitchFamily="18" charset="0"/>
              </a:rPr>
              <a:t>riformulazione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  <a:r>
              <a:rPr lang="en-US" dirty="0" err="1" smtClean="0">
                <a:latin typeface="Cambria" panose="02040503050406030204" pitchFamily="18" charset="0"/>
              </a:rPr>
              <a:t>parallela</a:t>
            </a:r>
            <a:r>
              <a:rPr lang="en-US" dirty="0" smtClean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050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395537" y="765175"/>
            <a:ext cx="828092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sz="3200" dirty="0" err="1" smtClean="0">
                <a:latin typeface="Cambria" panose="02040503050406030204" pitchFamily="18" charset="0"/>
              </a:rPr>
              <a:t>Strategie</a:t>
            </a:r>
            <a:r>
              <a:rPr lang="en-GB" sz="3200" dirty="0" smtClean="0">
                <a:latin typeface="Cambria" panose="02040503050406030204" pitchFamily="18" charset="0"/>
              </a:rPr>
              <a:t> </a:t>
            </a:r>
            <a:r>
              <a:rPr lang="en-GB" sz="3200" dirty="0" err="1" smtClean="0">
                <a:latin typeface="Cambria" panose="02040503050406030204" pitchFamily="18" charset="0"/>
              </a:rPr>
              <a:t>specifiche</a:t>
            </a:r>
            <a:r>
              <a:rPr lang="en-GB" sz="3200" dirty="0" smtClean="0">
                <a:latin typeface="Cambria" panose="02040503050406030204" pitchFamily="18" charset="0"/>
              </a:rPr>
              <a:t> </a:t>
            </a:r>
            <a:r>
              <a:rPr lang="en-GB" sz="3200" dirty="0" err="1" smtClean="0">
                <a:latin typeface="Cambria" panose="02040503050406030204" pitchFamily="18" charset="0"/>
              </a:rPr>
              <a:t>pe</a:t>
            </a:r>
            <a:r>
              <a:rPr lang="en-GB" sz="3200" dirty="0" smtClean="0">
                <a:latin typeface="Cambria" panose="02040503050406030204" pitchFamily="18" charset="0"/>
              </a:rPr>
              <a:t> la </a:t>
            </a:r>
            <a:r>
              <a:rPr lang="en-GB" sz="3200" dirty="0" err="1" smtClean="0">
                <a:latin typeface="Cambria" panose="02040503050406030204" pitchFamily="18" charset="0"/>
              </a:rPr>
              <a:t>traduzione</a:t>
            </a:r>
            <a:r>
              <a:rPr lang="en-GB" sz="3200" dirty="0" smtClean="0">
                <a:latin typeface="Cambria" panose="02040503050406030204" pitchFamily="18" charset="0"/>
              </a:rPr>
              <a:t>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GB" sz="3200" dirty="0" smtClean="0">
              <a:latin typeface="Cambria" panose="0204050305040603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mbria" panose="02040503050406030204" pitchFamily="18" charset="0"/>
              </a:rPr>
              <a:t>M</a:t>
            </a:r>
            <a:r>
              <a:rPr lang="it-IT" sz="3200" dirty="0" err="1" smtClean="0">
                <a:latin typeface="Cambria" panose="02040503050406030204" pitchFamily="18" charset="0"/>
              </a:rPr>
              <a:t>odulazione</a:t>
            </a:r>
            <a:r>
              <a:rPr lang="it-IT" sz="3200" dirty="0" smtClean="0">
                <a:latin typeface="Cambria" panose="02040503050406030204" pitchFamily="18" charset="0"/>
              </a:rPr>
              <a:t>, variazione</a:t>
            </a:r>
            <a:endParaRPr lang="it-IT" sz="3200" dirty="0">
              <a:latin typeface="Cambria" panose="0204050305040603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 smtClean="0">
                <a:latin typeface="Cambria" panose="02040503050406030204" pitchFamily="18" charset="0"/>
              </a:rPr>
              <a:t>M</a:t>
            </a:r>
            <a:r>
              <a:rPr lang="en-US" sz="3200" dirty="0" err="1" smtClean="0">
                <a:latin typeface="Cambria" panose="02040503050406030204" pitchFamily="18" charset="0"/>
              </a:rPr>
              <a:t>odifiche</a:t>
            </a:r>
            <a:r>
              <a:rPr lang="en-US" sz="3200" dirty="0" smtClean="0">
                <a:latin typeface="Cambria" panose="02040503050406030204" pitchFamily="18" charset="0"/>
              </a:rPr>
              <a:t> </a:t>
            </a:r>
            <a:r>
              <a:rPr lang="en-US" sz="3200" dirty="0" err="1" smtClean="0">
                <a:latin typeface="Cambria" panose="02040503050406030204" pitchFamily="18" charset="0"/>
              </a:rPr>
              <a:t>culturali</a:t>
            </a:r>
            <a:r>
              <a:rPr lang="en-US" sz="3200" dirty="0" smtClean="0">
                <a:latin typeface="Cambria" panose="02040503050406030204" pitchFamily="18" charset="0"/>
              </a:rPr>
              <a:t> - </a:t>
            </a:r>
            <a:r>
              <a:rPr lang="en-US" sz="3200" dirty="0" err="1" smtClean="0">
                <a:latin typeface="Cambria" panose="02040503050406030204" pitchFamily="18" charset="0"/>
              </a:rPr>
              <a:t>estraniamento</a:t>
            </a:r>
            <a:r>
              <a:rPr lang="en-US" sz="3200" dirty="0" smtClean="0">
                <a:latin typeface="Cambria" panose="02040503050406030204" pitchFamily="18" charset="0"/>
              </a:rPr>
              <a:t>  o </a:t>
            </a:r>
            <a:r>
              <a:rPr lang="en-US" sz="3200" dirty="0" err="1" smtClean="0">
                <a:latin typeface="Cambria" panose="02040503050406030204" pitchFamily="18" charset="0"/>
              </a:rPr>
              <a:t>avvicinamento</a:t>
            </a:r>
            <a:r>
              <a:rPr lang="en-US" sz="3200" dirty="0" smtClean="0">
                <a:latin typeface="Cambria" panose="02040503050406030204" pitchFamily="18" charset="0"/>
              </a:rPr>
              <a:t>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 smtClean="0">
                <a:latin typeface="Cambria" panose="02040503050406030204" pitchFamily="18" charset="0"/>
              </a:rPr>
              <a:t>Cambio di registro</a:t>
            </a:r>
            <a:endParaRPr lang="it-IT" sz="3200" dirty="0">
              <a:latin typeface="Cambria" panose="0204050305040603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 smtClean="0">
                <a:latin typeface="Cambria" panose="02040503050406030204" pitchFamily="18" charset="0"/>
              </a:rPr>
              <a:t>Modifica dello schema retorico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 smtClean="0">
                <a:latin typeface="Cambria" panose="02040503050406030204" pitchFamily="18" charset="0"/>
              </a:rPr>
              <a:t>Uso di un antonimo con una negazione</a:t>
            </a:r>
            <a:endParaRPr lang="it-IT" sz="3200" dirty="0">
              <a:latin typeface="Cambria" panose="02040503050406030204" pitchFamily="18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3200" dirty="0" err="1" smtClean="0">
                <a:latin typeface="Cambria" panose="02040503050406030204" pitchFamily="18" charset="0"/>
              </a:rPr>
              <a:t>S</a:t>
            </a:r>
            <a:r>
              <a:rPr lang="en-US" sz="3200" dirty="0" err="1" smtClean="0">
                <a:latin typeface="Cambria" panose="02040503050406030204" pitchFamily="18" charset="0"/>
              </a:rPr>
              <a:t>trumenti</a:t>
            </a:r>
            <a:r>
              <a:rPr lang="en-US" sz="3200" dirty="0" smtClean="0">
                <a:latin typeface="Cambria" panose="02040503050406030204" pitchFamily="18" charset="0"/>
              </a:rPr>
              <a:t> </a:t>
            </a:r>
            <a:r>
              <a:rPr lang="en-US" sz="3200" dirty="0" err="1" smtClean="0">
                <a:latin typeface="Cambria" panose="02040503050406030204" pitchFamily="18" charset="0"/>
              </a:rPr>
              <a:t>retorici</a:t>
            </a:r>
            <a:r>
              <a:rPr lang="en-US" sz="3200" dirty="0" smtClean="0">
                <a:latin typeface="Cambria" panose="02040503050406030204" pitchFamily="18" charset="0"/>
              </a:rPr>
              <a:t>, </a:t>
            </a:r>
            <a:r>
              <a:rPr lang="en-US" sz="3200" dirty="0" err="1" smtClean="0">
                <a:latin typeface="Cambria" panose="02040503050406030204" pitchFamily="18" charset="0"/>
              </a:rPr>
              <a:t>giochi</a:t>
            </a:r>
            <a:r>
              <a:rPr lang="en-US" sz="3200" dirty="0" smtClean="0">
                <a:latin typeface="Cambria" panose="02040503050406030204" pitchFamily="18" charset="0"/>
              </a:rPr>
              <a:t> di parole</a:t>
            </a:r>
            <a:endParaRPr lang="it-IT" sz="3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75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474345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trategie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in </a:t>
            </a:r>
            <a:r>
              <a:rPr lang="it-IT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interpretazione</a:t>
            </a:r>
          </a:p>
          <a:p>
            <a:pPr>
              <a:spcAft>
                <a:spcPts val="0"/>
              </a:spcAft>
            </a:pP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anticipazione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stalling/</a:t>
            </a:r>
            <a:r>
              <a:rPr lang="it-IT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attesa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egmentazione</a:t>
            </a:r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chunking/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saucissonage</a:t>
            </a: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elezione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delle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informazioni</a:t>
            </a: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alternanza</a:t>
            </a:r>
            <a:r>
              <a:rPr lang="en-GB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dall’interpretazione</a:t>
            </a:r>
            <a:r>
              <a:rPr lang="en-GB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letterale</a:t>
            </a:r>
            <a:r>
              <a:rPr lang="en-GB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quella</a:t>
            </a:r>
            <a:r>
              <a:rPr lang="en-GB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 </a:t>
            </a: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senso</a:t>
            </a: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1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1560" y="1052736"/>
            <a:ext cx="83529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prosodia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intonazione</a:t>
            </a:r>
            <a:r>
              <a:rPr lang="en-US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accentuare</a:t>
            </a:r>
            <a:r>
              <a:rPr lang="en-US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singole</a:t>
            </a:r>
            <a:r>
              <a:rPr lang="en-US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parole</a:t>
            </a: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pause</a:t>
            </a: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it-IT" sz="3200" dirty="0" smtClean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iprodurre il suono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naturalizzazione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adattamento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fonologico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it-IT" sz="3200" dirty="0" smtClean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it-IT" sz="3200" dirty="0" smtClean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</a:t>
            </a:r>
            <a:r>
              <a:rPr lang="it-IT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opo l’interpretazione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integrare</a:t>
            </a:r>
            <a:r>
              <a:rPr lang="en-GB" sz="3200" dirty="0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glossari</a:t>
            </a:r>
            <a:endParaRPr lang="it-IT" sz="3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8319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86862" y="908194"/>
            <a:ext cx="78251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en-GB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Per </a:t>
            </a: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l’IS</a:t>
            </a:r>
            <a:endParaRPr lang="en-GB" sz="3200" dirty="0" smtClean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en-GB" sz="3200" dirty="0" smtClean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Décalage</a:t>
            </a:r>
            <a:endParaRPr lang="en-GB" sz="3200" dirty="0" smtClean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mpiego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di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soluzioni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aperte</a:t>
            </a:r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strategia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del least commitment 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endParaRPr lang="it-IT" sz="3200" dirty="0" smtClean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chiedere </a:t>
            </a:r>
            <a:r>
              <a:rPr lang="it-IT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intervento collega</a:t>
            </a:r>
          </a:p>
          <a:p>
            <a:pPr marL="342900" lvl="0" indent="-342900">
              <a:spcAft>
                <a:spcPts val="0"/>
              </a:spcAft>
              <a:buFont typeface="Times" panose="02020603050405020304" pitchFamily="18" charset="0"/>
              <a:buChar char="•"/>
              <a:tabLst>
                <a:tab pos="457200" algn="l"/>
              </a:tabLst>
            </a:pPr>
            <a:r>
              <a:rPr lang="it-IT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pegnere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il</a:t>
            </a:r>
            <a:r>
              <a:rPr lang="en-GB" sz="3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GB" sz="3200" dirty="0" err="1" smtClean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microfono</a:t>
            </a:r>
            <a:endParaRPr lang="it-IT" sz="3200" dirty="0" smtClean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/>
            <a:endParaRPr lang="en-GB" sz="3200" dirty="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932245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32522" y="89654"/>
            <a:ext cx="870667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Bibliografia </a:t>
            </a:r>
          </a:p>
          <a:p>
            <a:r>
              <a:rPr lang="it-IT" sz="2800" dirty="0" smtClean="0"/>
              <a:t>Riccardi </a:t>
            </a:r>
            <a:r>
              <a:rPr lang="it-IT" sz="2800" dirty="0" smtClean="0"/>
              <a:t>Alessandra 2019, Interprete e mediatore: evoluzione delle definizioni, </a:t>
            </a:r>
            <a:r>
              <a:rPr lang="it-IT" sz="2800" i="1" dirty="0" smtClean="0"/>
              <a:t>RITT</a:t>
            </a:r>
            <a:r>
              <a:rPr lang="it-IT" sz="2800" dirty="0" smtClean="0"/>
              <a:t>, 203-217</a:t>
            </a:r>
            <a:endParaRPr lang="it-IT" sz="2800" dirty="0"/>
          </a:p>
          <a:p>
            <a:r>
              <a:rPr lang="it-IT" sz="2800" dirty="0"/>
              <a:t>Riccardi </a:t>
            </a:r>
            <a:r>
              <a:rPr lang="it-IT" sz="2800" dirty="0" smtClean="0"/>
              <a:t>A. 2019 The </a:t>
            </a:r>
            <a:r>
              <a:rPr lang="it-IT" sz="2800" dirty="0" err="1" smtClean="0"/>
              <a:t>concept</a:t>
            </a:r>
            <a:r>
              <a:rPr lang="it-IT" sz="2800" dirty="0" smtClean="0"/>
              <a:t> of </a:t>
            </a:r>
            <a:r>
              <a:rPr lang="it-IT" sz="2800" dirty="0" err="1" smtClean="0"/>
              <a:t>Strategies</a:t>
            </a:r>
            <a:r>
              <a:rPr lang="it-IT" sz="2800" dirty="0" smtClean="0"/>
              <a:t> in </a:t>
            </a:r>
            <a:r>
              <a:rPr lang="it-IT" sz="2800" dirty="0" err="1" smtClean="0"/>
              <a:t>Translation</a:t>
            </a:r>
            <a:r>
              <a:rPr lang="it-IT" sz="2800" dirty="0" smtClean="0"/>
              <a:t> and </a:t>
            </a:r>
            <a:r>
              <a:rPr lang="it-IT" sz="2800" dirty="0" err="1" smtClean="0"/>
              <a:t>Interpreting</a:t>
            </a:r>
            <a:r>
              <a:rPr lang="it-IT" sz="2800" dirty="0" smtClean="0"/>
              <a:t>  </a:t>
            </a:r>
            <a:r>
              <a:rPr lang="it-IT" sz="2800" dirty="0" err="1" smtClean="0"/>
              <a:t>Studies</a:t>
            </a:r>
            <a:r>
              <a:rPr lang="it-IT" sz="2800" dirty="0" smtClean="0"/>
              <a:t>: </a:t>
            </a:r>
            <a:r>
              <a:rPr lang="it-IT" sz="2800" dirty="0" err="1" smtClean="0"/>
              <a:t>Shared</a:t>
            </a:r>
            <a:r>
              <a:rPr lang="it-IT" sz="2800" dirty="0" smtClean="0"/>
              <a:t> and Dissimilar </a:t>
            </a:r>
            <a:r>
              <a:rPr lang="it-IT" sz="2800" dirty="0" err="1" smtClean="0"/>
              <a:t>Features</a:t>
            </a:r>
            <a:r>
              <a:rPr lang="it-IT" sz="2800" dirty="0" smtClean="0"/>
              <a:t>, in E. Dal </a:t>
            </a:r>
            <a:r>
              <a:rPr lang="it-IT" sz="2800" dirty="0" err="1" smtClean="0"/>
              <a:t>Fovo</a:t>
            </a:r>
            <a:r>
              <a:rPr lang="it-IT" sz="2800" dirty="0" smtClean="0"/>
              <a:t> and P. Gentile </a:t>
            </a:r>
            <a:r>
              <a:rPr lang="it-IT" sz="2800" dirty="0" err="1" smtClean="0"/>
              <a:t>eds</a:t>
            </a:r>
            <a:r>
              <a:rPr lang="it-IT" sz="2800" dirty="0" smtClean="0"/>
              <a:t>, </a:t>
            </a:r>
            <a:r>
              <a:rPr lang="it-IT" sz="2800" i="1" dirty="0" err="1" smtClean="0"/>
              <a:t>Translation</a:t>
            </a:r>
            <a:r>
              <a:rPr lang="it-IT" sz="2800" i="1" dirty="0" smtClean="0"/>
              <a:t> and </a:t>
            </a:r>
            <a:r>
              <a:rPr lang="it-IT" sz="2800" i="1" dirty="0" err="1" smtClean="0"/>
              <a:t>Interpreting</a:t>
            </a:r>
            <a:r>
              <a:rPr lang="it-IT" sz="2800" i="1" dirty="0" smtClean="0"/>
              <a:t> – </a:t>
            </a:r>
            <a:r>
              <a:rPr lang="it-IT" sz="2800" i="1" dirty="0" err="1" smtClean="0"/>
              <a:t>Convergence</a:t>
            </a:r>
            <a:r>
              <a:rPr lang="it-IT" sz="2800" i="1" dirty="0" smtClean="0"/>
              <a:t>, </a:t>
            </a:r>
            <a:r>
              <a:rPr lang="it-IT" sz="2800" i="1" dirty="0" err="1" smtClean="0"/>
              <a:t>Contact</a:t>
            </a:r>
            <a:r>
              <a:rPr lang="it-IT" sz="2800" i="1" dirty="0" smtClean="0"/>
              <a:t> and </a:t>
            </a:r>
            <a:r>
              <a:rPr lang="it-IT" sz="2800" i="1" dirty="0" err="1" smtClean="0"/>
              <a:t>Interaction</a:t>
            </a:r>
            <a:r>
              <a:rPr lang="it-IT" sz="2800" dirty="0" smtClean="0"/>
              <a:t>, Peter Lang, Oxford, New York 63-85</a:t>
            </a:r>
          </a:p>
          <a:p>
            <a:r>
              <a:rPr lang="it-IT" sz="2800" dirty="0">
                <a:cs typeface="Cambria"/>
              </a:rPr>
              <a:t>Riccardi </a:t>
            </a:r>
            <a:r>
              <a:rPr lang="it-IT" sz="2800" dirty="0" smtClean="0">
                <a:cs typeface="Cambria"/>
              </a:rPr>
              <a:t>A. </a:t>
            </a:r>
            <a:r>
              <a:rPr lang="it-IT" sz="2800" dirty="0">
                <a:cs typeface="Cambria"/>
              </a:rPr>
              <a:t>(1999): “Interpretazione simultanea: strategie generali e specifiche” in </a:t>
            </a:r>
            <a:r>
              <a:rPr lang="it-IT" sz="2800" i="1" dirty="0">
                <a:cs typeface="Cambria"/>
              </a:rPr>
              <a:t>Interpretazione simultanea e consecutiva- problemi teorici e metodologie </a:t>
            </a:r>
            <a:r>
              <a:rPr lang="it-IT" sz="2800" i="1">
                <a:cs typeface="Cambria"/>
              </a:rPr>
              <a:t>didattiche </a:t>
            </a:r>
            <a:r>
              <a:rPr lang="it-IT" sz="2800" smtClean="0">
                <a:cs typeface="Cambria"/>
              </a:rPr>
              <a:t>C</a:t>
            </a:r>
            <a:r>
              <a:rPr lang="it-IT" sz="2800" dirty="0">
                <a:cs typeface="Cambria"/>
              </a:rPr>
              <a:t>. Falbo, C. Russo &amp; F. Straniero, Milano, Hoepli</a:t>
            </a:r>
            <a:r>
              <a:rPr lang="it-IT" sz="2800" dirty="0" smtClean="0">
                <a:cs typeface="Cambria"/>
              </a:rPr>
              <a:t>, </a:t>
            </a:r>
            <a:r>
              <a:rPr lang="it-IT" sz="2800" dirty="0">
                <a:cs typeface="Cambria"/>
              </a:rPr>
              <a:t>161-174</a:t>
            </a:r>
          </a:p>
          <a:p>
            <a:r>
              <a:rPr lang="it-IT" sz="2800" dirty="0" smtClean="0"/>
              <a:t>Riccardi </a:t>
            </a:r>
            <a:r>
              <a:rPr lang="it-IT" sz="2800" dirty="0" smtClean="0"/>
              <a:t>A. </a:t>
            </a:r>
            <a:r>
              <a:rPr lang="it-IT" sz="2800" dirty="0"/>
              <a:t>(</a:t>
            </a:r>
            <a:r>
              <a:rPr lang="it-IT" sz="2800" dirty="0" smtClean="0"/>
              <a:t>2003)</a:t>
            </a:r>
            <a:r>
              <a:rPr lang="it-IT" sz="2800" dirty="0"/>
              <a:t>, </a:t>
            </a:r>
            <a:r>
              <a:rPr lang="it-IT" sz="2800" i="1" dirty="0"/>
              <a:t>Dalla Traduzione all’Interpretazione. Studi d’interpretazione simultanea</a:t>
            </a:r>
            <a:r>
              <a:rPr lang="it-IT" sz="2800" dirty="0"/>
              <a:t>, Milano: Led, pp. </a:t>
            </a:r>
            <a:r>
              <a:rPr lang="it-IT" sz="2800" dirty="0" smtClean="0"/>
              <a:t>203-230. capitolo sulla Qualità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0764486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19545" y="1433644"/>
            <a:ext cx="8084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cs typeface="Cambria"/>
              </a:rPr>
              <a:t>Bibliografia opzionale sulle strategie: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Riccardi</a:t>
            </a:r>
            <a:r>
              <a:rPr lang="en-US" sz="2800" dirty="0" smtClean="0"/>
              <a:t> A. 2005 On the Evolution of Interpreting Strategies in Simultaneous Interpreting. </a:t>
            </a:r>
            <a:r>
              <a:rPr lang="it-IT" sz="2800" i="1" dirty="0" smtClean="0"/>
              <a:t>META</a:t>
            </a:r>
            <a:r>
              <a:rPr lang="it-IT" sz="2800" dirty="0" smtClean="0"/>
              <a:t>, vol. 50, n.2, aprile 2005, p. 753-767</a:t>
            </a:r>
          </a:p>
          <a:p>
            <a:endParaRPr lang="it-IT" sz="2800" dirty="0" smtClean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7745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5098" y="622571"/>
            <a:ext cx="896890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Vinay, J.-P., and </a:t>
            </a:r>
            <a:r>
              <a:rPr lang="en-GB" sz="3200" dirty="0" err="1"/>
              <a:t>Darbelnet</a:t>
            </a:r>
            <a:r>
              <a:rPr lang="en-GB" sz="3200" dirty="0"/>
              <a:t>, J. (1958). </a:t>
            </a:r>
            <a:r>
              <a:rPr lang="en-US" sz="3200" i="1" dirty="0" err="1"/>
              <a:t>Stylistique</a:t>
            </a:r>
            <a:r>
              <a:rPr lang="en-US" sz="3200" i="1" dirty="0"/>
              <a:t> </a:t>
            </a:r>
            <a:r>
              <a:rPr lang="en-US" sz="3200" i="1" dirty="0" err="1"/>
              <a:t>Comparée</a:t>
            </a:r>
            <a:r>
              <a:rPr lang="en-US" sz="3200" i="1" dirty="0"/>
              <a:t> du </a:t>
            </a:r>
            <a:r>
              <a:rPr lang="en-US" sz="3200" i="1" dirty="0" err="1"/>
              <a:t>français</a:t>
            </a:r>
            <a:r>
              <a:rPr lang="en-US" sz="3200" i="1" dirty="0"/>
              <a:t> et de </a:t>
            </a:r>
            <a:r>
              <a:rPr lang="en-US" sz="3200" i="1" dirty="0" err="1" smtClean="0"/>
              <a:t>l’anglais</a:t>
            </a:r>
            <a:r>
              <a:rPr lang="en-US" sz="3200" dirty="0"/>
              <a:t>. </a:t>
            </a:r>
            <a:r>
              <a:rPr lang="nl-BE" sz="3200" dirty="0"/>
              <a:t>Paris: </a:t>
            </a:r>
            <a:r>
              <a:rPr lang="nl-BE" sz="3200" dirty="0" smtClean="0"/>
              <a:t>Didier</a:t>
            </a:r>
          </a:p>
          <a:p>
            <a:endParaRPr lang="it-IT" sz="3200" dirty="0" smtClean="0"/>
          </a:p>
          <a:p>
            <a:r>
              <a:rPr lang="en-GB" sz="3200" dirty="0" err="1"/>
              <a:t>Malblanc</a:t>
            </a:r>
            <a:r>
              <a:rPr lang="en-GB" sz="3200" dirty="0"/>
              <a:t>, A. (1963). </a:t>
            </a:r>
            <a:r>
              <a:rPr lang="en-GB" sz="3200" i="1" dirty="0" err="1"/>
              <a:t>Stylistique</a:t>
            </a:r>
            <a:r>
              <a:rPr lang="en-GB" sz="3200" i="1" dirty="0"/>
              <a:t> </a:t>
            </a:r>
            <a:r>
              <a:rPr lang="en-GB" sz="3200" i="1" dirty="0" err="1"/>
              <a:t>comparée</a:t>
            </a:r>
            <a:r>
              <a:rPr lang="en-GB" sz="3200" i="1" dirty="0"/>
              <a:t> du </a:t>
            </a:r>
            <a:r>
              <a:rPr lang="en-GB" sz="3200" i="1" dirty="0" err="1"/>
              <a:t>français</a:t>
            </a:r>
            <a:r>
              <a:rPr lang="en-GB" sz="3200" i="1" dirty="0"/>
              <a:t> et de </a:t>
            </a:r>
            <a:r>
              <a:rPr lang="en-GB" sz="3200" i="1" dirty="0" err="1"/>
              <a:t>l'allemand</a:t>
            </a:r>
            <a:r>
              <a:rPr lang="en-GB" sz="3200" dirty="0"/>
              <a:t>. Paris: </a:t>
            </a:r>
            <a:r>
              <a:rPr lang="en-GB" sz="3200" dirty="0" smtClean="0"/>
              <a:t>Didier</a:t>
            </a:r>
          </a:p>
          <a:p>
            <a:endParaRPr lang="en-GB" sz="3200" dirty="0"/>
          </a:p>
          <a:p>
            <a:r>
              <a:rPr lang="en-GB" sz="3200" dirty="0" err="1"/>
              <a:t>Catford</a:t>
            </a:r>
            <a:r>
              <a:rPr lang="en-GB" sz="3200" dirty="0"/>
              <a:t>, J. C. (1965). </a:t>
            </a:r>
            <a:r>
              <a:rPr lang="en-GB" sz="3200" i="1" dirty="0"/>
              <a:t>A Linguistic Theory of Translation</a:t>
            </a:r>
            <a:r>
              <a:rPr lang="en-GB" sz="3200" dirty="0"/>
              <a:t>. Oxford: Oxford University </a:t>
            </a:r>
            <a:r>
              <a:rPr lang="en-GB" sz="3200" dirty="0" smtClean="0"/>
              <a:t>Press</a:t>
            </a:r>
            <a:endParaRPr lang="it-IT" sz="3200" dirty="0"/>
          </a:p>
          <a:p>
            <a:endParaRPr lang="en-GB" sz="3200" dirty="0" smtClean="0"/>
          </a:p>
          <a:p>
            <a:r>
              <a:rPr lang="en-GB" sz="3200" dirty="0"/>
              <a:t>Newmark, P. (1988). </a:t>
            </a:r>
            <a:r>
              <a:rPr lang="en-GB" sz="3200" i="1" dirty="0"/>
              <a:t>A Textbook of Translation</a:t>
            </a:r>
            <a:r>
              <a:rPr lang="en-GB" sz="3200" dirty="0"/>
              <a:t>. Prentice Hall: London.</a:t>
            </a:r>
            <a:endParaRPr lang="it-IT" sz="32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2482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800" b="1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A general </a:t>
            </a:r>
            <a:r>
              <a:rPr lang="it-IT" altLang="it-IT" sz="2800" b="1" dirty="0" err="1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definition</a:t>
            </a:r>
            <a:r>
              <a:rPr lang="it-IT" altLang="it-IT" sz="2800" b="1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 of </a:t>
            </a:r>
            <a:r>
              <a:rPr lang="it-IT" altLang="it-IT" sz="2800" b="1" dirty="0" err="1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strategy</a:t>
            </a:r>
            <a:r>
              <a:rPr lang="it-IT" altLang="it-IT" sz="2800" b="1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 </a:t>
            </a:r>
            <a:br>
              <a:rPr lang="it-IT" altLang="it-IT" sz="2800" b="1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</a:br>
            <a:r>
              <a:rPr lang="it-IT" altLang="it-IT" sz="2800" b="1" dirty="0" err="1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discourse</a:t>
            </a:r>
            <a:r>
              <a:rPr lang="it-IT" altLang="it-IT" sz="2800" b="1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 </a:t>
            </a:r>
            <a:r>
              <a:rPr lang="it-IT" altLang="it-IT" sz="2800" b="1" dirty="0" err="1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comprehension</a:t>
            </a:r>
            <a:r>
              <a:rPr lang="it-IT" altLang="it-IT" sz="2800" b="1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 and production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altLang="it-IT" sz="2800" dirty="0" smtClean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it-IT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The objective of a strategy is not only the reaching of a goal but that of reaching it “in some optimal way (e.g. quickly, effectively, or with low cost)”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altLang="it-IT" sz="28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GB" altLang="it-IT" sz="2800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Van </a:t>
            </a:r>
            <a:r>
              <a:rPr lang="en-GB" altLang="it-IT" sz="2800" dirty="0" err="1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Dijk</a:t>
            </a:r>
            <a:r>
              <a:rPr lang="en-GB" altLang="it-IT" sz="2800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 and </a:t>
            </a:r>
            <a:r>
              <a:rPr lang="en-GB" altLang="it-IT" sz="2800" dirty="0" err="1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Kintsch</a:t>
            </a:r>
            <a:r>
              <a:rPr lang="en-GB" altLang="it-IT" sz="2800" dirty="0" smtClean="0">
                <a:latin typeface="Cambria" panose="02040503050406030204" pitchFamily="18" charset="0"/>
                <a:ea typeface="ＭＳ Ｐゴシック" panose="020B0600070205080204" pitchFamily="34" charset="-128"/>
              </a:rPr>
              <a:t> 1983: 62</a:t>
            </a:r>
          </a:p>
        </p:txBody>
      </p:sp>
    </p:spTree>
    <p:extLst>
      <p:ext uri="{BB962C8B-B14F-4D97-AF65-F5344CB8AC3E}">
        <p14:creationId xmlns:p14="http://schemas.microsoft.com/office/powerpoint/2010/main" val="943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89107" y="525296"/>
            <a:ext cx="84046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</a:t>
            </a:r>
            <a:r>
              <a:rPr lang="en-GB" sz="3200" dirty="0" smtClean="0"/>
              <a:t>l </a:t>
            </a:r>
            <a:r>
              <a:rPr lang="en-GB" sz="3200" dirty="0" err="1" smtClean="0"/>
              <a:t>termine</a:t>
            </a:r>
            <a:r>
              <a:rPr lang="en-GB" sz="3200" dirty="0" smtClean="0"/>
              <a:t> </a:t>
            </a:r>
            <a:r>
              <a:rPr lang="en-GB" sz="3200" dirty="0" err="1" smtClean="0"/>
              <a:t>strategia</a:t>
            </a:r>
            <a:r>
              <a:rPr lang="en-GB" sz="3200" dirty="0" smtClean="0"/>
              <a:t> </a:t>
            </a:r>
            <a:r>
              <a:rPr lang="en-GB" sz="3200" dirty="0" err="1" smtClean="0"/>
              <a:t>fu</a:t>
            </a:r>
            <a:r>
              <a:rPr lang="en-GB" sz="3200" dirty="0" smtClean="0"/>
              <a:t> </a:t>
            </a:r>
            <a:r>
              <a:rPr lang="en-GB" sz="3200" dirty="0" err="1" smtClean="0"/>
              <a:t>importato</a:t>
            </a:r>
            <a:r>
              <a:rPr lang="en-GB" sz="3200" dirty="0" smtClean="0"/>
              <a:t> </a:t>
            </a:r>
            <a:r>
              <a:rPr lang="en-GB" sz="3200" dirty="0" err="1" smtClean="0"/>
              <a:t>dagli</a:t>
            </a:r>
            <a:r>
              <a:rPr lang="en-GB" sz="3200" dirty="0" smtClean="0"/>
              <a:t> </a:t>
            </a:r>
            <a:r>
              <a:rPr lang="en-GB" sz="3200" dirty="0" err="1" smtClean="0"/>
              <a:t>studi</a:t>
            </a:r>
            <a:r>
              <a:rPr lang="en-GB" sz="3200" dirty="0" smtClean="0"/>
              <a:t> </a:t>
            </a:r>
            <a:r>
              <a:rPr lang="en-GB" sz="3200" dirty="0" err="1" smtClean="0"/>
              <a:t>relativi</a:t>
            </a:r>
            <a:r>
              <a:rPr lang="en-GB" sz="3200" dirty="0" smtClean="0"/>
              <a:t> </a:t>
            </a:r>
            <a:r>
              <a:rPr lang="en-GB" sz="3200" dirty="0" err="1" smtClean="0"/>
              <a:t>all’acquisizione</a:t>
            </a:r>
            <a:r>
              <a:rPr lang="en-GB" sz="3200" dirty="0" smtClean="0"/>
              <a:t> </a:t>
            </a:r>
            <a:r>
              <a:rPr lang="en-GB" sz="3200" dirty="0" err="1" smtClean="0"/>
              <a:t>della</a:t>
            </a:r>
            <a:r>
              <a:rPr lang="en-GB" sz="3200" dirty="0" smtClean="0"/>
              <a:t> </a:t>
            </a:r>
            <a:r>
              <a:rPr lang="en-GB" sz="3200" dirty="0" err="1" smtClean="0"/>
              <a:t>seconda</a:t>
            </a:r>
            <a:r>
              <a:rPr lang="en-GB" sz="3200" dirty="0" smtClean="0"/>
              <a:t> lingua </a:t>
            </a:r>
          </a:p>
          <a:p>
            <a:endParaRPr lang="en-GB" sz="3200" dirty="0"/>
          </a:p>
          <a:p>
            <a:r>
              <a:rPr lang="en-GB" sz="3200" dirty="0" smtClean="0"/>
              <a:t>“potentially </a:t>
            </a:r>
            <a:r>
              <a:rPr lang="en-GB" sz="3200" dirty="0"/>
              <a:t>conscious plans for solving what the individual presents itself (sic) as a problem in reaching a particular communicative goal” </a:t>
            </a:r>
            <a:r>
              <a:rPr lang="en-GB" sz="3200" dirty="0" smtClean="0"/>
              <a:t>(</a:t>
            </a:r>
            <a:r>
              <a:rPr lang="en-GB" sz="3200" dirty="0" err="1"/>
              <a:t>Færch</a:t>
            </a:r>
            <a:r>
              <a:rPr lang="en-GB" sz="3200" dirty="0"/>
              <a:t> and Kasper </a:t>
            </a:r>
            <a:r>
              <a:rPr lang="en-GB" sz="3200" dirty="0" smtClean="0"/>
              <a:t>1983</a:t>
            </a:r>
            <a:r>
              <a:rPr lang="en-GB" sz="3200" dirty="0"/>
              <a:t>: </a:t>
            </a:r>
            <a:r>
              <a:rPr lang="en-GB" sz="3200" dirty="0" smtClean="0"/>
              <a:t>36)</a:t>
            </a:r>
          </a:p>
          <a:p>
            <a:endParaRPr lang="en-GB" sz="3200" dirty="0"/>
          </a:p>
          <a:p>
            <a:r>
              <a:rPr lang="en-GB" sz="2800" dirty="0" err="1"/>
              <a:t>Faerch</a:t>
            </a:r>
            <a:r>
              <a:rPr lang="en-GB" sz="2800" dirty="0"/>
              <a:t>, C. and Kasper, G. (1983). ‘Plan and Strategies in Foreign Language Communication’. </a:t>
            </a:r>
            <a:endParaRPr lang="en-GB" sz="2800" dirty="0" smtClean="0"/>
          </a:p>
          <a:p>
            <a:r>
              <a:rPr lang="en-GB" sz="2800" dirty="0" smtClean="0"/>
              <a:t>In </a:t>
            </a:r>
            <a:r>
              <a:rPr lang="en-GB" sz="2800" dirty="0"/>
              <a:t>C. </a:t>
            </a:r>
            <a:r>
              <a:rPr lang="en-GB" sz="2800" dirty="0" err="1"/>
              <a:t>Faerch</a:t>
            </a:r>
            <a:r>
              <a:rPr lang="en-GB" sz="2800" dirty="0"/>
              <a:t>, and G. Kasper (</a:t>
            </a:r>
            <a:r>
              <a:rPr lang="en-GB" sz="2800" dirty="0" err="1"/>
              <a:t>eds</a:t>
            </a:r>
            <a:r>
              <a:rPr lang="en-GB" sz="2800" dirty="0"/>
              <a:t>),</a:t>
            </a:r>
            <a:r>
              <a:rPr lang="en-GB" sz="2800" i="1" dirty="0"/>
              <a:t> Strategies in Interlanguage Communication</a:t>
            </a:r>
            <a:r>
              <a:rPr lang="en-GB" sz="2800" dirty="0"/>
              <a:t>, pp. 20-60. London: Longman</a:t>
            </a:r>
            <a:r>
              <a:rPr lang="en-GB" sz="2800" dirty="0" smtClean="0"/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9058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67544" y="47667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  <a:p>
            <a:r>
              <a:rPr lang="en-GB" sz="3200" dirty="0" err="1"/>
              <a:t>Definizione</a:t>
            </a:r>
            <a:r>
              <a:rPr lang="en-GB" sz="3200" dirty="0"/>
              <a:t> </a:t>
            </a:r>
            <a:r>
              <a:rPr lang="en-GB" sz="3200" dirty="0" err="1"/>
              <a:t>spesso</a:t>
            </a:r>
            <a:r>
              <a:rPr lang="en-GB" sz="3200" dirty="0"/>
              <a:t> </a:t>
            </a:r>
            <a:r>
              <a:rPr lang="en-GB" sz="3200" dirty="0" err="1"/>
              <a:t>ripresa</a:t>
            </a:r>
            <a:r>
              <a:rPr lang="en-GB" sz="3200" dirty="0"/>
              <a:t> da </a:t>
            </a:r>
            <a:r>
              <a:rPr lang="en-GB" sz="3200" dirty="0" err="1"/>
              <a:t>studiosi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</a:t>
            </a:r>
            <a:r>
              <a:rPr lang="en-GB" sz="3200" dirty="0" err="1"/>
              <a:t>hanno</a:t>
            </a:r>
            <a:r>
              <a:rPr lang="en-GB" sz="3200" dirty="0"/>
              <a:t> </a:t>
            </a:r>
            <a:r>
              <a:rPr lang="en-GB" sz="3200" dirty="0" err="1"/>
              <a:t>optato</a:t>
            </a:r>
            <a:r>
              <a:rPr lang="en-GB" sz="3200" dirty="0"/>
              <a:t> per un </a:t>
            </a:r>
            <a:r>
              <a:rPr lang="en-GB" sz="3200" dirty="0" err="1"/>
              <a:t>orientamento</a:t>
            </a:r>
            <a:r>
              <a:rPr lang="en-GB" sz="3200" dirty="0"/>
              <a:t> </a:t>
            </a:r>
            <a:r>
              <a:rPr lang="en-GB" sz="3200" dirty="0" err="1"/>
              <a:t>psicolinguistico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 err="1"/>
              <a:t>Traduzione</a:t>
            </a:r>
            <a:r>
              <a:rPr lang="en-GB" sz="3200" dirty="0"/>
              <a:t> </a:t>
            </a:r>
            <a:r>
              <a:rPr lang="en-GB" sz="3200" dirty="0" err="1"/>
              <a:t>considerata</a:t>
            </a:r>
            <a:r>
              <a:rPr lang="en-GB" sz="3200" dirty="0"/>
              <a:t>  come </a:t>
            </a:r>
            <a:r>
              <a:rPr lang="en-GB" sz="3200" dirty="0" err="1"/>
              <a:t>processo</a:t>
            </a:r>
            <a:r>
              <a:rPr lang="en-GB" sz="3200" dirty="0"/>
              <a:t>, non come </a:t>
            </a:r>
            <a:r>
              <a:rPr lang="en-GB" sz="3200" dirty="0" err="1"/>
              <a:t>prodotto</a:t>
            </a:r>
            <a:r>
              <a:rPr lang="en-GB" sz="3200" dirty="0"/>
              <a:t>. </a:t>
            </a:r>
            <a:endParaRPr lang="it-IT" sz="3200" dirty="0"/>
          </a:p>
          <a:p>
            <a:endParaRPr lang="en-GB" sz="3200" dirty="0" smtClean="0"/>
          </a:p>
          <a:p>
            <a:r>
              <a:rPr lang="en-GB" sz="3200" dirty="0" smtClean="0"/>
              <a:t>E</a:t>
            </a:r>
            <a:r>
              <a:rPr lang="en-GB" sz="3200" dirty="0"/>
              <a:t>’ </a:t>
            </a:r>
            <a:r>
              <a:rPr lang="en-GB" sz="3200" dirty="0" err="1"/>
              <a:t>stata</a:t>
            </a:r>
            <a:r>
              <a:rPr lang="en-GB" sz="3200" dirty="0"/>
              <a:t> in </a:t>
            </a:r>
            <a:r>
              <a:rPr lang="en-GB" sz="3200" dirty="0" err="1"/>
              <a:t>particolare</a:t>
            </a:r>
            <a:r>
              <a:rPr lang="en-GB" sz="3200" dirty="0"/>
              <a:t> </a:t>
            </a:r>
            <a:r>
              <a:rPr lang="en-GB" sz="3200" dirty="0" err="1"/>
              <a:t>attraverso</a:t>
            </a:r>
            <a:r>
              <a:rPr lang="en-GB" sz="3200" dirty="0"/>
              <a:t> </a:t>
            </a:r>
            <a:r>
              <a:rPr lang="en-GB" sz="3200" dirty="0" err="1"/>
              <a:t>l’adozione</a:t>
            </a:r>
            <a:r>
              <a:rPr lang="en-GB" sz="3200" dirty="0"/>
              <a:t> </a:t>
            </a:r>
            <a:r>
              <a:rPr lang="en-GB" sz="3200" dirty="0" err="1"/>
              <a:t>dei</a:t>
            </a:r>
            <a:r>
              <a:rPr lang="en-GB" sz="3200" dirty="0"/>
              <a:t> </a:t>
            </a:r>
            <a:r>
              <a:rPr lang="en-GB" sz="3200" i="1" dirty="0"/>
              <a:t>Think Aloud Protocols </a:t>
            </a:r>
            <a:r>
              <a:rPr lang="en-GB" sz="3200" dirty="0"/>
              <a:t>(TAP) come </a:t>
            </a:r>
            <a:r>
              <a:rPr lang="en-GB" sz="3200" dirty="0" err="1"/>
              <a:t>metodo</a:t>
            </a:r>
            <a:r>
              <a:rPr lang="en-GB" sz="3200" dirty="0"/>
              <a:t> di </a:t>
            </a:r>
            <a:r>
              <a:rPr lang="en-GB" sz="3200" dirty="0" err="1"/>
              <a:t>ricerca</a:t>
            </a:r>
            <a:r>
              <a:rPr lang="en-GB" sz="3200" dirty="0"/>
              <a:t> per </a:t>
            </a:r>
            <a:r>
              <a:rPr lang="en-GB" sz="3200" dirty="0" err="1"/>
              <a:t>l’analisi</a:t>
            </a:r>
            <a:r>
              <a:rPr lang="en-GB" sz="3200" dirty="0"/>
              <a:t> del </a:t>
            </a:r>
            <a:r>
              <a:rPr lang="en-GB" sz="3200" dirty="0" err="1"/>
              <a:t>processo</a:t>
            </a:r>
            <a:r>
              <a:rPr lang="en-GB" sz="3200" dirty="0"/>
              <a:t> </a:t>
            </a:r>
            <a:r>
              <a:rPr lang="en-GB" sz="3200" dirty="0" err="1"/>
              <a:t>traduttivo</a:t>
            </a:r>
            <a:r>
              <a:rPr lang="en-GB" sz="3200" dirty="0"/>
              <a:t> </a:t>
            </a:r>
            <a:r>
              <a:rPr lang="en-GB" sz="3200" dirty="0" err="1"/>
              <a:t>che</a:t>
            </a:r>
            <a:r>
              <a:rPr lang="en-GB" sz="3200" dirty="0"/>
              <a:t> la </a:t>
            </a:r>
            <a:r>
              <a:rPr lang="en-GB" sz="3200" dirty="0" err="1"/>
              <a:t>nozione</a:t>
            </a:r>
            <a:r>
              <a:rPr lang="en-GB" sz="3200" dirty="0"/>
              <a:t> di </a:t>
            </a:r>
            <a:r>
              <a:rPr lang="en-GB" sz="3200" dirty="0" err="1"/>
              <a:t>strategia</a:t>
            </a:r>
            <a:r>
              <a:rPr lang="en-GB" sz="3200" dirty="0"/>
              <a:t> </a:t>
            </a:r>
            <a:r>
              <a:rPr lang="en-GB" sz="3200" dirty="0" err="1"/>
              <a:t>si</a:t>
            </a:r>
            <a:r>
              <a:rPr lang="en-GB" sz="3200" dirty="0"/>
              <a:t> diffuse  </a:t>
            </a: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231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57200" y="814313"/>
            <a:ext cx="816428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err="1"/>
              <a:t>Krings</a:t>
            </a:r>
            <a:r>
              <a:rPr lang="en-GB" sz="3200" dirty="0"/>
              <a:t> (1986: 18) </a:t>
            </a:r>
            <a:r>
              <a:rPr lang="en-GB" sz="3200" dirty="0" err="1"/>
              <a:t>è</a:t>
            </a:r>
            <a:r>
              <a:rPr lang="en-GB" sz="3200" dirty="0"/>
              <a:t> </a:t>
            </a:r>
            <a:r>
              <a:rPr lang="en-GB" sz="3200" dirty="0" err="1"/>
              <a:t>stato</a:t>
            </a:r>
            <a:r>
              <a:rPr lang="en-GB" sz="3200" dirty="0"/>
              <a:t> </a:t>
            </a:r>
            <a:r>
              <a:rPr lang="en-GB" sz="3200" dirty="0" err="1"/>
              <a:t>uno</a:t>
            </a:r>
            <a:r>
              <a:rPr lang="en-GB" sz="3200" dirty="0"/>
              <a:t> </a:t>
            </a:r>
            <a:r>
              <a:rPr lang="en-GB" sz="3200" dirty="0" err="1"/>
              <a:t>dei</a:t>
            </a:r>
            <a:r>
              <a:rPr lang="en-GB" sz="3200" dirty="0"/>
              <a:t> </a:t>
            </a:r>
            <a:r>
              <a:rPr lang="en-GB" sz="3200" dirty="0" err="1"/>
              <a:t>primi</a:t>
            </a:r>
            <a:r>
              <a:rPr lang="en-GB" sz="3200" dirty="0"/>
              <a:t> ad </a:t>
            </a:r>
            <a:r>
              <a:rPr lang="en-GB" sz="3200" dirty="0" err="1"/>
              <a:t>adottare</a:t>
            </a:r>
            <a:r>
              <a:rPr lang="en-GB" sz="3200" dirty="0"/>
              <a:t> I TAP</a:t>
            </a:r>
          </a:p>
          <a:p>
            <a:r>
              <a:rPr lang="nl-BE" sz="3200" i="1" dirty="0"/>
              <a:t>Was in den Köpfen von Übersetzern vorgeht: Eine empirische Untersuchung zur Struktur des Übersetzungsprozesses an fortgeschrittenen Französischlernern</a:t>
            </a:r>
            <a:r>
              <a:rPr lang="nl-BE" sz="3200" dirty="0"/>
              <a:t>, </a:t>
            </a:r>
            <a:r>
              <a:rPr lang="en-GB" sz="3200" dirty="0" err="1"/>
              <a:t>Tübingen</a:t>
            </a:r>
            <a:r>
              <a:rPr lang="en-GB" sz="3200" dirty="0"/>
              <a:t>: </a:t>
            </a:r>
            <a:r>
              <a:rPr lang="en-GB" sz="3200" dirty="0" err="1"/>
              <a:t>Narr</a:t>
            </a:r>
            <a:endParaRPr lang="en-GB" sz="3200" dirty="0"/>
          </a:p>
          <a:p>
            <a:r>
              <a:rPr lang="en-US" sz="3200" dirty="0" err="1">
                <a:latin typeface="Cambria" panose="02040503050406030204" pitchFamily="18" charset="0"/>
              </a:rPr>
              <a:t>Krings</a:t>
            </a:r>
            <a:r>
              <a:rPr lang="en-US" sz="3200" dirty="0">
                <a:latin typeface="Cambria" panose="02040503050406030204" pitchFamily="18" charset="0"/>
              </a:rPr>
              <a:t> (1986:18) </a:t>
            </a:r>
          </a:p>
          <a:p>
            <a:endParaRPr lang="en-US" sz="3200" dirty="0">
              <a:latin typeface="Cambria" panose="02040503050406030204" pitchFamily="18" charset="0"/>
            </a:endParaRPr>
          </a:p>
          <a:p>
            <a:r>
              <a:rPr lang="en-US" sz="3200" dirty="0">
                <a:latin typeface="Cambria" panose="02040503050406030204" pitchFamily="18" charset="0"/>
              </a:rPr>
              <a:t>translator's </a:t>
            </a:r>
            <a:r>
              <a:rPr lang="en-US" sz="3200" i="1" dirty="0">
                <a:latin typeface="Cambria" panose="02040503050406030204" pitchFamily="18" charset="0"/>
              </a:rPr>
              <a:t>potentially</a:t>
            </a:r>
            <a:r>
              <a:rPr lang="en-US" sz="3200" dirty="0">
                <a:latin typeface="Cambria" panose="02040503050406030204" pitchFamily="18" charset="0"/>
              </a:rPr>
              <a:t> conscious plans for solving concrete translation problems in the framework of a concrete translation task</a:t>
            </a:r>
            <a:endParaRPr lang="it-IT" altLang="it-IT" sz="3200" dirty="0">
              <a:latin typeface="Cambria" panose="020405030504060302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8237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83661" y="1361870"/>
            <a:ext cx="81128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translation strategy is a potentially conscious procedure for the solution of a problem which an individual is faced with when translating a text segment from one language into another</a:t>
            </a:r>
          </a:p>
          <a:p>
            <a:endParaRPr lang="en-GB" sz="3200" dirty="0" smtClean="0"/>
          </a:p>
          <a:p>
            <a:r>
              <a:rPr lang="en-GB" sz="3200" dirty="0" err="1" smtClean="0"/>
              <a:t>Lörscher</a:t>
            </a:r>
            <a:r>
              <a:rPr lang="en-GB" sz="3200" dirty="0"/>
              <a:t>, W. (1991). </a:t>
            </a:r>
            <a:r>
              <a:rPr lang="en-GB" sz="3200" i="1" dirty="0"/>
              <a:t>Translation Performance, Translation  Process, and Translation Strategies. A Psycholinguistic Investigation</a:t>
            </a:r>
            <a:r>
              <a:rPr lang="en-GB" sz="3200" dirty="0"/>
              <a:t>. </a:t>
            </a:r>
            <a:r>
              <a:rPr lang="en-GB" sz="3200" dirty="0" err="1"/>
              <a:t>Tübingen</a:t>
            </a:r>
            <a:r>
              <a:rPr lang="en-GB" sz="3200" dirty="0"/>
              <a:t>, </a:t>
            </a:r>
            <a:r>
              <a:rPr lang="en-GB" sz="3200" dirty="0" err="1" smtClean="0"/>
              <a:t>Narr</a:t>
            </a:r>
            <a:endParaRPr lang="en-GB" sz="3200" dirty="0" smtClean="0"/>
          </a:p>
          <a:p>
            <a:endParaRPr lang="en-GB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505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1741</TotalTime>
  <Words>1816</Words>
  <Application>Microsoft Office PowerPoint</Application>
  <PresentationFormat>Presentazione su schermo (4:3)</PresentationFormat>
  <Paragraphs>237</Paragraphs>
  <Slides>38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48" baseType="lpstr">
      <vt:lpstr>ＭＳ Ｐゴシック</vt:lpstr>
      <vt:lpstr>游ゴシック</vt:lpstr>
      <vt:lpstr>Arial</vt:lpstr>
      <vt:lpstr>Calibri</vt:lpstr>
      <vt:lpstr>Calibri Light</vt:lpstr>
      <vt:lpstr>Cambria</vt:lpstr>
      <vt:lpstr>MS Mincho</vt:lpstr>
      <vt:lpstr>Times</vt:lpstr>
      <vt:lpstr>Times New Roman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 general definition of strategy  discourse comprehension and production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Chesterman, A. (2016/1997) Memes of Translation. The spread of ideas in translation theory. Rev. edition, Amsterdam/Philadelphia: John Benjamins. </vt:lpstr>
      <vt:lpstr>Sylvia Kalina 1998: 114 </vt:lpstr>
      <vt:lpstr>Strategie imposte /richieste dall’IS</vt:lpstr>
      <vt:lpstr>L’IS quale processo si basa su un comportamento strategico che viene messo in atto a tutti i livelli </vt:lpstr>
      <vt:lpstr>Presentazione standard di PowerPoint</vt:lpstr>
      <vt:lpstr>Presentazione standard di PowerPoint</vt:lpstr>
      <vt:lpstr>Presentazione standard di PowerPoint</vt:lpstr>
      <vt:lpstr>Kirchhoff (1976) </vt:lpstr>
      <vt:lpstr>Presentazione standard di PowerPoint</vt:lpstr>
      <vt:lpstr>Kalina 1996, 1998 </vt:lpstr>
      <vt:lpstr>Production strategies</vt:lpstr>
      <vt:lpstr>emergency strategies </vt:lpstr>
      <vt:lpstr>Presentazione standard di PowerPoint</vt:lpstr>
      <vt:lpstr>Le tattiche adottate seguono i principi</vt:lpstr>
      <vt:lpstr>Riccardi (1996, 1998)   interaction of  strategies</vt:lpstr>
      <vt:lpstr>Presentazione standard di PowerPoint</vt:lpstr>
      <vt:lpstr>Presentazione standard di PowerPoint</vt:lpstr>
      <vt:lpstr>Presentazione standard di PowerPoint</vt:lpstr>
      <vt:lpstr>Durante la traduzione/interpretazione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RICCARDI ALESSANDRA</cp:lastModifiedBy>
  <cp:revision>119</cp:revision>
  <dcterms:created xsi:type="dcterms:W3CDTF">2013-01-17T10:05:34Z</dcterms:created>
  <dcterms:modified xsi:type="dcterms:W3CDTF">2020-01-13T17:36:39Z</dcterms:modified>
</cp:coreProperties>
</file>