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61" r:id="rId4"/>
    <p:sldId id="262" r:id="rId5"/>
    <p:sldId id="355" r:id="rId6"/>
    <p:sldId id="258" r:id="rId7"/>
    <p:sldId id="354" r:id="rId8"/>
    <p:sldId id="259" r:id="rId9"/>
    <p:sldId id="263" r:id="rId10"/>
    <p:sldId id="264" r:id="rId11"/>
    <p:sldId id="353" r:id="rId12"/>
    <p:sldId id="265" r:id="rId13"/>
    <p:sldId id="340" r:id="rId14"/>
    <p:sldId id="266" r:id="rId15"/>
    <p:sldId id="267" r:id="rId16"/>
    <p:sldId id="269" r:id="rId17"/>
    <p:sldId id="270" r:id="rId18"/>
    <p:sldId id="341" r:id="rId19"/>
    <p:sldId id="271" r:id="rId20"/>
    <p:sldId id="272" r:id="rId21"/>
    <p:sldId id="273" r:id="rId22"/>
    <p:sldId id="274" r:id="rId23"/>
    <p:sldId id="275" r:id="rId24"/>
    <p:sldId id="356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76" d="100"/>
          <a:sy n="76" d="100"/>
        </p:scale>
        <p:origin x="10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D391-9D4B-41CF-A02D-29622BE1523E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53AF-8498-4CB8-AD07-55F78916A8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92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B01588-0781-48EA-AFD0-20AC17A86A35}" type="slidenum">
              <a:rPr lang="en-US" altLang="it-IT"/>
              <a:pPr eaLnBrk="1" hangingPunct="1"/>
              <a:t>3</a:t>
            </a:fld>
            <a:endParaRPr lang="en-US" altLang="it-IT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algn="just"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42467FC-36D1-4186-AA9A-E88C4CE10A6B}" type="slidenum">
              <a:rPr lang="en-US" altLang="it-IT" sz="1200"/>
              <a:pPr/>
              <a:t>17</a:t>
            </a:fld>
            <a:endParaRPr lang="en-US" altLang="it-IT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76149C0-6525-43C5-BBCD-6BA5A50FE94E}" type="slidenum">
              <a:rPr lang="en-US" altLang="it-IT" sz="1200"/>
              <a:pPr/>
              <a:t>20</a:t>
            </a:fld>
            <a:endParaRPr lang="en-US" altLang="it-IT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DAF7CF8-8FFB-42B6-9D4F-FCB83D19F515}" type="slidenum">
              <a:rPr lang="en-US" altLang="it-IT" sz="1200"/>
              <a:pPr/>
              <a:t>21</a:t>
            </a:fld>
            <a:endParaRPr lang="en-US" altLang="it-IT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518A442-3CDC-4D6C-A68C-E4AEBFBB1B15}" type="slidenum">
              <a:rPr lang="en-US" altLang="it-IT" sz="1200"/>
              <a:pPr/>
              <a:t>22</a:t>
            </a:fld>
            <a:endParaRPr lang="en-US" altLang="it-IT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B68D296-9B19-4CF1-B532-D65E6BC4B5BC}" type="slidenum">
              <a:rPr lang="en-US" altLang="it-IT" sz="1200"/>
              <a:pPr/>
              <a:t>23</a:t>
            </a:fld>
            <a:endParaRPr lang="en-US" altLang="it-IT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D4C9-30BE-42C6-A734-618D45BA37DC}" type="slidenum">
              <a:rPr lang="en-US" altLang="it-IT"/>
              <a:pPr/>
              <a:t>5</a:t>
            </a:fld>
            <a:endParaRPr lang="en-US" altLang="it-IT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48FC9-49E2-4E2F-B100-76418BD8F4C7}" type="slidenum">
              <a:rPr lang="en-US" altLang="it-IT"/>
              <a:pPr/>
              <a:t>7</a:t>
            </a:fld>
            <a:endParaRPr lang="en-US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21B0869-B2BE-41A8-9D2D-D33E793FE5BF}" type="slidenum">
              <a:rPr lang="en-US" altLang="it-IT" sz="1200"/>
              <a:pPr/>
              <a:t>9</a:t>
            </a:fld>
            <a:endParaRPr lang="en-US" altLang="it-IT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CE05115-AEB2-4C1B-AA9C-FCBDAC26993A}" type="slidenum">
              <a:rPr lang="en-US" altLang="it-IT" sz="1200"/>
              <a:pPr/>
              <a:t>10</a:t>
            </a:fld>
            <a:endParaRPr lang="en-US" altLang="it-IT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E646382-70EE-4F52-B244-ED5B7C328100}" type="slidenum">
              <a:rPr lang="en-US" altLang="it-IT" sz="1200"/>
              <a:pPr/>
              <a:t>12</a:t>
            </a:fld>
            <a:endParaRPr lang="en-US" altLang="it-IT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43267EA-5195-4B9B-9F88-B0F613ECFC83}" type="slidenum">
              <a:rPr lang="en-US" altLang="it-IT" sz="1200"/>
              <a:pPr/>
              <a:t>14</a:t>
            </a:fld>
            <a:endParaRPr lang="en-US" altLang="it-IT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6F342F6-DE8E-45C4-A614-ABEE38611598}" type="slidenum">
              <a:rPr lang="en-US" altLang="it-IT" sz="1200"/>
              <a:pPr/>
              <a:t>15</a:t>
            </a:fld>
            <a:endParaRPr lang="en-US" altLang="it-IT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6BF1E3B-E9AF-4C07-8BDC-65556E204042}" type="slidenum">
              <a:rPr lang="en-US" altLang="it-IT" sz="1200"/>
              <a:pPr/>
              <a:t>16</a:t>
            </a:fld>
            <a:endParaRPr lang="en-US" altLang="it-IT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11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10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214D-916F-4C91-9180-0F8BA7C4D67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72986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00E1-D208-49EE-AC53-A407615B45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7134864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81A-C384-4EA0-B210-6D689C0B9DA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1271862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A264-DC83-4C0A-B1CF-DD121EFE770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97294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76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4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32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4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3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654E-910E-4AD4-8386-85610B6686D5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267"/>
            <a:ext cx="7772400" cy="1185486"/>
          </a:xfrm>
        </p:spPr>
        <p:txBody>
          <a:bodyPr/>
          <a:lstStyle/>
          <a:p>
            <a:r>
              <a:rPr lang="it-IT" dirty="0" smtClean="0"/>
              <a:t>Metalli in Medicina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928992" cy="5544616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Corso da 4 CFU (32 ore di lezione): 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Prof. S. Geremia</a:t>
            </a:r>
            <a:endParaRPr lang="it-IT" b="1" dirty="0">
              <a:solidFill>
                <a:schemeClr val="tx1"/>
              </a:solidFill>
            </a:endParaRP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Parte introduttiva. </a:t>
            </a:r>
            <a:r>
              <a:rPr lang="it-IT" dirty="0">
                <a:solidFill>
                  <a:schemeClr val="tx1"/>
                </a:solidFill>
              </a:rPr>
              <a:t>Metalli di transizione, considerazioni generali: proprietà caratteristiche, numeri di coordinazione e </a:t>
            </a:r>
            <a:r>
              <a:rPr lang="it-IT" dirty="0" smtClean="0">
                <a:solidFill>
                  <a:schemeClr val="tx1"/>
                </a:solidFill>
              </a:rPr>
              <a:t>geometrie. Il legame nei composti di coordinazione. Il campo cristallino e teoria hard-soft. Proprietà spettroscopiche. Reattività </a:t>
            </a:r>
            <a:r>
              <a:rPr lang="it-IT" dirty="0">
                <a:solidFill>
                  <a:schemeClr val="tx1"/>
                </a:solidFill>
              </a:rPr>
              <a:t>dei complessi metallici: sostituzioni e </a:t>
            </a:r>
            <a:r>
              <a:rPr lang="it-IT" dirty="0" smtClean="0">
                <a:solidFill>
                  <a:schemeClr val="tx1"/>
                </a:solidFill>
              </a:rPr>
              <a:t>reazioni redox. Leganti </a:t>
            </a:r>
            <a:r>
              <a:rPr lang="it-IT" dirty="0">
                <a:solidFill>
                  <a:schemeClr val="tx1"/>
                </a:solidFill>
              </a:rPr>
              <a:t>biologici: acqua, anioni, aminoacidi, peptidi e proteine, </a:t>
            </a:r>
            <a:r>
              <a:rPr lang="it-IT" dirty="0" err="1">
                <a:solidFill>
                  <a:schemeClr val="tx1"/>
                </a:solidFill>
              </a:rPr>
              <a:t>nucleobasi</a:t>
            </a:r>
            <a:r>
              <a:rPr lang="it-IT" dirty="0">
                <a:solidFill>
                  <a:schemeClr val="tx1"/>
                </a:solidFill>
              </a:rPr>
              <a:t>, eme</a:t>
            </a:r>
            <a:r>
              <a:rPr lang="it-IT" dirty="0" smtClean="0">
                <a:solidFill>
                  <a:schemeClr val="tx1"/>
                </a:solidFill>
              </a:rPr>
              <a:t>. Lantanidi e Attinidi. Elementi essenziali. 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Prof. E. Alessio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Principi di chimica nucleare. Strategie generali per aumentare la selettività e ridurre la tossicità sistemica dei composti metallici (strategie di </a:t>
            </a:r>
            <a:r>
              <a:rPr lang="it-IT" dirty="0" err="1">
                <a:solidFill>
                  <a:schemeClr val="tx1"/>
                </a:solidFill>
              </a:rPr>
              <a:t>targeting</a:t>
            </a:r>
            <a:r>
              <a:rPr lang="it-IT" dirty="0">
                <a:solidFill>
                  <a:schemeClr val="tx1"/>
                </a:solidFill>
              </a:rPr>
              <a:t> e di attivazione). Terapia di chelazione (sindromi da </a:t>
            </a:r>
            <a:r>
              <a:rPr lang="it-IT" dirty="0" err="1">
                <a:solidFill>
                  <a:schemeClr val="tx1"/>
                </a:solidFill>
              </a:rPr>
              <a:t>overload</a:t>
            </a:r>
            <a:r>
              <a:rPr lang="it-IT" dirty="0">
                <a:solidFill>
                  <a:schemeClr val="tx1"/>
                </a:solidFill>
              </a:rPr>
              <a:t> di ferro e di rame, intossicazione da metalli esogeni). Antitumorali a base di platino, rutenio, arsenico, gallio, oro. </a:t>
            </a:r>
            <a:r>
              <a:rPr lang="it-IT" dirty="0" err="1">
                <a:solidFill>
                  <a:schemeClr val="tx1"/>
                </a:solidFill>
              </a:rPr>
              <a:t>Radiofarmaci</a:t>
            </a:r>
            <a:r>
              <a:rPr lang="it-IT" dirty="0">
                <a:solidFill>
                  <a:schemeClr val="tx1"/>
                </a:solidFill>
              </a:rPr>
              <a:t> per diagnosi SPECT e PET e terapia (radio-immunoterapia). Agenti di contrasto per risonanza magnetica (MRI). Il possibile ruolo dei metalli nella terapia fotodinamica. </a:t>
            </a:r>
            <a:r>
              <a:rPr lang="it-IT" dirty="0" err="1">
                <a:solidFill>
                  <a:schemeClr val="tx1"/>
                </a:solidFill>
              </a:rPr>
              <a:t>Boron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neutron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capture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therapy</a:t>
            </a:r>
            <a:r>
              <a:rPr lang="it-IT" dirty="0">
                <a:solidFill>
                  <a:schemeClr val="tx1"/>
                </a:solidFill>
              </a:rPr>
              <a:t>. Antibatterici inorganici (principalmente Ag). Antimalarici. Strategie di inibizione di enzimi e metallo-enzimi. Uso di </a:t>
            </a:r>
            <a:r>
              <a:rPr lang="it-IT" dirty="0" err="1">
                <a:solidFill>
                  <a:schemeClr val="tx1"/>
                </a:solidFill>
              </a:rPr>
              <a:t>nanoparticelle</a:t>
            </a:r>
            <a:r>
              <a:rPr lang="it-IT" dirty="0">
                <a:solidFill>
                  <a:schemeClr val="tx1"/>
                </a:solidFill>
              </a:rPr>
              <a:t> metalliche (in particolare di oro) per diagnostica e terapia (e.g. terapia fototermica</a:t>
            </a:r>
            <a:r>
              <a:rPr lang="it-IT" dirty="0" smtClean="0">
                <a:solidFill>
                  <a:schemeClr val="tx1"/>
                </a:solidFill>
              </a:rPr>
              <a:t>).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76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Complessi</a:t>
            </a:r>
            <a:endParaRPr lang="en-US" altLang="it-IT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00808"/>
            <a:ext cx="8763000" cy="19812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Le molecole o ioni che si coordinano al metallo sono chiamati </a:t>
            </a:r>
            <a:r>
              <a:rPr lang="it-IT" sz="2800" dirty="0" smtClean="0">
                <a:solidFill>
                  <a:srgbClr val="FF0000"/>
                </a:solidFill>
              </a:rPr>
              <a:t>leganti</a:t>
            </a:r>
            <a:r>
              <a:rPr lang="it-IT" sz="2800" dirty="0" smtClean="0"/>
              <a:t>. </a:t>
            </a:r>
          </a:p>
          <a:p>
            <a:r>
              <a:rPr lang="it-IT" sz="2800" dirty="0" smtClean="0"/>
              <a:t>Di solito sono anioni o molecole polari che hanno </a:t>
            </a:r>
            <a:r>
              <a:rPr lang="it-IT" sz="2800" dirty="0" smtClean="0">
                <a:solidFill>
                  <a:srgbClr val="FF0000"/>
                </a:solidFill>
              </a:rPr>
              <a:t>coppie solitarie  di elettroni </a:t>
            </a:r>
            <a:r>
              <a:rPr lang="it-IT" sz="2800" dirty="0" smtClean="0"/>
              <a:t>per interagire con il metallo.</a:t>
            </a:r>
            <a:endParaRPr lang="en-US" altLang="it-IT" sz="2800" dirty="0" smtClean="0"/>
          </a:p>
        </p:txBody>
      </p:sp>
      <p:pic>
        <p:nvPicPr>
          <p:cNvPr id="4100" name="Picture 5" descr="24_00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063625" y="4419600"/>
            <a:ext cx="7015163" cy="1828800"/>
          </a:xfrm>
        </p:spPr>
      </p:pic>
    </p:spTree>
    <p:extLst>
      <p:ext uri="{BB962C8B-B14F-4D97-AF65-F5344CB8AC3E}">
        <p14:creationId xmlns:p14="http://schemas.microsoft.com/office/powerpoint/2010/main" val="272244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35845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400" dirty="0">
                <a:latin typeface="+mj-lt"/>
                <a:ea typeface="+mj-ea"/>
                <a:cs typeface="+mj-cs"/>
              </a:rPr>
              <a:t>Esempi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400" dirty="0">
                <a:latin typeface="+mj-lt"/>
                <a:ea typeface="+mj-ea"/>
                <a:cs typeface="+mj-cs"/>
              </a:rPr>
              <a:t>di leganti</a:t>
            </a:r>
          </a:p>
        </p:txBody>
      </p:sp>
      <p:pic>
        <p:nvPicPr>
          <p:cNvPr id="6" name="Picture 4" descr="F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>
            <a:off x="3635895" y="0"/>
            <a:ext cx="5294824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226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t-IT" sz="4900" dirty="0" smtClean="0"/>
              <a:t>Un </a:t>
            </a:r>
            <a:r>
              <a:rPr lang="en-US" altLang="it-IT" sz="4900" dirty="0" err="1" smtClean="0"/>
              <a:t>mistero</a:t>
            </a:r>
            <a:r>
              <a:rPr lang="en-US" altLang="it-IT" sz="4900" dirty="0" smtClean="0"/>
              <a:t> </a:t>
            </a:r>
            <a:r>
              <a:rPr lang="en-US" altLang="it-IT" sz="4900" dirty="0" err="1" smtClean="0"/>
              <a:t>Chimico</a:t>
            </a:r>
            <a:r>
              <a:rPr lang="en-US" altLang="it-IT" dirty="0" smtClean="0"/>
              <a:t>:</a:t>
            </a:r>
            <a:br>
              <a:rPr lang="en-US" altLang="it-IT" dirty="0" smtClean="0"/>
            </a:br>
            <a:r>
              <a:rPr lang="en-US" altLang="it-IT" sz="3200" b="1" dirty="0" err="1" smtClean="0">
                <a:solidFill>
                  <a:srgbClr val="8000FF"/>
                </a:solidFill>
              </a:rPr>
              <a:t>Stesso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metallo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,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stessi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leganti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,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diversi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colori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e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diverso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numero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di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ioni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quando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disciolti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in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acqua</a:t>
            </a:r>
            <a:endParaRPr lang="en-US" altLang="it-IT" dirty="0" smtClean="0"/>
          </a:p>
        </p:txBody>
      </p:sp>
      <p:pic>
        <p:nvPicPr>
          <p:cNvPr id="5124" name="Picture 5" descr="2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5"/>
          <a:stretch>
            <a:fillRect/>
          </a:stretch>
        </p:blipFill>
        <p:spPr>
          <a:xfrm>
            <a:off x="286072" y="1752525"/>
            <a:ext cx="8534400" cy="24685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64427"/>
            <a:ext cx="1199614" cy="16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4645314"/>
            <a:ext cx="6827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sz="2800" b="1" dirty="0"/>
              <a:t>Alfred Werner - Nobel </a:t>
            </a:r>
            <a:r>
              <a:rPr lang="en-GB" altLang="it-IT" sz="2800" b="1" dirty="0" err="1"/>
              <a:t>Prizewinner</a:t>
            </a:r>
            <a:r>
              <a:rPr lang="en-GB" altLang="it-IT" sz="2800" b="1" dirty="0"/>
              <a:t> 1913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69701"/>
            <a:ext cx="1588299" cy="15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58587" y="4117603"/>
            <a:ext cx="362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Mistero risolto da: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3784036" y="5261242"/>
            <a:ext cx="5359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combinò l'interpretazione dell'isomeria geometrica e le modalità di reazione per ricavare il numero di coordinazione e la geometria dei complessi ottaedrici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4355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964488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Osservò che </a:t>
            </a:r>
            <a:r>
              <a:rPr lang="it-IT" b="1" dirty="0"/>
              <a:t>due composti</a:t>
            </a:r>
            <a:r>
              <a:rPr lang="it-IT" dirty="0"/>
              <a:t> hanno identica formula </a:t>
            </a:r>
            <a:r>
              <a:rPr lang="it-IT" dirty="0" smtClean="0"/>
              <a:t>empirica CoCl</a:t>
            </a:r>
            <a:r>
              <a:rPr lang="it-IT" baseline="-25000" dirty="0" smtClean="0"/>
              <a:t>3</a:t>
            </a:r>
            <a:r>
              <a:rPr lang="it-IT" dirty="0" smtClean="0"/>
              <a:t>.4NH</a:t>
            </a:r>
            <a:r>
              <a:rPr lang="it-IT" baseline="-25000" dirty="0" smtClean="0"/>
              <a:t>3</a:t>
            </a:r>
            <a:r>
              <a:rPr lang="it-IT" dirty="0" smtClean="0"/>
              <a:t> </a:t>
            </a:r>
            <a:r>
              <a:rPr lang="it-IT" dirty="0"/>
              <a:t>ma proprietà distinte (colore).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</a:t>
            </a:r>
            <a:r>
              <a:rPr lang="it-IT" dirty="0"/>
              <a:t>cloruri nei composti manifestavano inoltre </a:t>
            </a:r>
            <a:r>
              <a:rPr lang="it-IT" b="1" dirty="0"/>
              <a:t>reattività diversa </a:t>
            </a:r>
            <a:r>
              <a:rPr lang="it-IT" dirty="0"/>
              <a:t>con AgNO</a:t>
            </a:r>
            <a:r>
              <a:rPr lang="it-IT" baseline="-25000" dirty="0"/>
              <a:t>3</a:t>
            </a:r>
            <a:r>
              <a:rPr lang="it-IT" dirty="0"/>
              <a:t>: </a:t>
            </a:r>
          </a:p>
          <a:p>
            <a:r>
              <a:rPr lang="it-IT" dirty="0"/>
              <a:t>	CoCl</a:t>
            </a:r>
            <a:r>
              <a:rPr lang="it-IT" baseline="-25000" dirty="0"/>
              <a:t>3</a:t>
            </a:r>
            <a:r>
              <a:rPr lang="it-IT" dirty="0"/>
              <a:t>.6NH</a:t>
            </a:r>
            <a:r>
              <a:rPr lang="it-IT" baseline="-25000" dirty="0"/>
              <a:t>3  </a:t>
            </a:r>
            <a:r>
              <a:rPr lang="it-IT" dirty="0"/>
              <a:t>+ Ag</a:t>
            </a:r>
            <a:r>
              <a:rPr lang="it-IT" baseline="30000" dirty="0"/>
              <a:t>+</a:t>
            </a:r>
            <a:r>
              <a:rPr lang="it-IT" dirty="0"/>
              <a:t> in eccesso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3AgCl</a:t>
            </a:r>
            <a:r>
              <a:rPr lang="it-IT" dirty="0">
                <a:sym typeface="Symbol"/>
              </a:rPr>
              <a:t></a:t>
            </a:r>
            <a:r>
              <a:rPr lang="it-IT" dirty="0"/>
              <a:t> </a:t>
            </a:r>
          </a:p>
          <a:p>
            <a:r>
              <a:rPr lang="it-IT" dirty="0"/>
              <a:t>	CoCl</a:t>
            </a:r>
            <a:r>
              <a:rPr lang="it-IT" baseline="-25000" dirty="0"/>
              <a:t>3</a:t>
            </a:r>
            <a:r>
              <a:rPr lang="it-IT" dirty="0"/>
              <a:t>.5NH</a:t>
            </a:r>
            <a:r>
              <a:rPr lang="it-IT" baseline="-25000" dirty="0"/>
              <a:t>3  </a:t>
            </a:r>
            <a:r>
              <a:rPr lang="it-IT" dirty="0"/>
              <a:t>+ Ag</a:t>
            </a:r>
            <a:r>
              <a:rPr lang="it-IT" baseline="30000" dirty="0"/>
              <a:t>+</a:t>
            </a:r>
            <a:r>
              <a:rPr lang="it-IT" dirty="0"/>
              <a:t> in eccesso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2AgCl</a:t>
            </a:r>
            <a:r>
              <a:rPr lang="it-IT" dirty="0">
                <a:sym typeface="Symbol"/>
              </a:rPr>
              <a:t></a:t>
            </a:r>
            <a:r>
              <a:rPr lang="it-IT" dirty="0"/>
              <a:t> </a:t>
            </a:r>
          </a:p>
          <a:p>
            <a:r>
              <a:rPr lang="it-IT" dirty="0"/>
              <a:t>	CoCl</a:t>
            </a:r>
            <a:r>
              <a:rPr lang="it-IT" baseline="-25000" dirty="0"/>
              <a:t>3</a:t>
            </a:r>
            <a:r>
              <a:rPr lang="it-IT" dirty="0"/>
              <a:t>.4NH</a:t>
            </a:r>
            <a:r>
              <a:rPr lang="it-IT" baseline="-25000" dirty="0"/>
              <a:t>3 </a:t>
            </a:r>
            <a:r>
              <a:rPr lang="it-IT" dirty="0"/>
              <a:t>+ Ag</a:t>
            </a:r>
            <a:r>
              <a:rPr lang="it-IT" baseline="30000" dirty="0"/>
              <a:t>+</a:t>
            </a:r>
            <a:r>
              <a:rPr lang="it-IT" dirty="0"/>
              <a:t> in eccesso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1AgCl</a:t>
            </a:r>
            <a:r>
              <a:rPr lang="it-IT" dirty="0">
                <a:sym typeface="Symbol"/>
              </a:rPr>
              <a:t></a:t>
            </a:r>
            <a:r>
              <a:rPr lang="it-IT" dirty="0"/>
              <a:t> per le due forme 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Werner</a:t>
            </a:r>
            <a:r>
              <a:rPr lang="it-IT" dirty="0"/>
              <a:t> giunse alle seguenti </a:t>
            </a:r>
            <a:r>
              <a:rPr lang="it-IT" b="1" dirty="0"/>
              <a:t>conclusioni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 smtClean="0"/>
              <a:t>"I </a:t>
            </a:r>
            <a:r>
              <a:rPr lang="it-IT" dirty="0"/>
              <a:t>composti Co(NH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r>
              <a:rPr lang="it-IT" baseline="-25000" dirty="0"/>
              <a:t>5</a:t>
            </a:r>
            <a:r>
              <a:rPr lang="it-IT" dirty="0"/>
              <a:t>Cl</a:t>
            </a:r>
            <a:r>
              <a:rPr lang="it-IT" baseline="-25000" dirty="0"/>
              <a:t>3 </a:t>
            </a:r>
            <a:r>
              <a:rPr lang="it-IT" dirty="0"/>
              <a:t>derivano da Co(NH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r>
              <a:rPr lang="it-IT" baseline="-25000" dirty="0"/>
              <a:t>6</a:t>
            </a:r>
            <a:r>
              <a:rPr lang="it-IT" dirty="0"/>
              <a:t>Cl</a:t>
            </a:r>
            <a:r>
              <a:rPr lang="it-IT" baseline="-25000" dirty="0"/>
              <a:t>3</a:t>
            </a:r>
            <a:r>
              <a:rPr lang="it-IT" dirty="0"/>
              <a:t> per perdita di una molecola di NH</a:t>
            </a:r>
            <a:r>
              <a:rPr lang="it-IT" baseline="-25000" dirty="0"/>
              <a:t>3</a:t>
            </a:r>
            <a:r>
              <a:rPr lang="it-IT" dirty="0"/>
              <a:t>. Simultaneamente cambia la </a:t>
            </a:r>
            <a:r>
              <a:rPr lang="it-IT" b="1" dirty="0"/>
              <a:t>funzione</a:t>
            </a:r>
            <a:r>
              <a:rPr lang="it-IT" dirty="0"/>
              <a:t> di un alogenuro: </a:t>
            </a:r>
            <a:r>
              <a:rPr lang="it-IT" dirty="0" smtClean="0"/>
              <a:t>in </a:t>
            </a:r>
            <a:r>
              <a:rPr lang="it-IT" dirty="0"/>
              <a:t>Co(NH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r>
              <a:rPr lang="it-IT" baseline="-25000" dirty="0"/>
              <a:t>5</a:t>
            </a:r>
            <a:r>
              <a:rPr lang="it-IT" dirty="0"/>
              <a:t>Cl</a:t>
            </a:r>
            <a:r>
              <a:rPr lang="it-IT" baseline="-25000" dirty="0"/>
              <a:t>3</a:t>
            </a:r>
            <a:r>
              <a:rPr lang="it-IT" dirty="0"/>
              <a:t> due cloruri hanno carattere ionico mentre il terzo si comporta come il cloro nel </a:t>
            </a:r>
            <a:r>
              <a:rPr lang="it-IT" dirty="0" err="1"/>
              <a:t>cloroetano</a:t>
            </a:r>
            <a:r>
              <a:rPr lang="it-IT" dirty="0"/>
              <a:t>, cioè non è ionico”.</a:t>
            </a:r>
          </a:p>
        </p:txBody>
      </p:sp>
    </p:spTree>
    <p:extLst>
      <p:ext uri="{BB962C8B-B14F-4D97-AF65-F5344CB8AC3E}">
        <p14:creationId xmlns:p14="http://schemas.microsoft.com/office/powerpoint/2010/main" val="1163291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Teoria</a:t>
            </a:r>
            <a:r>
              <a:rPr lang="en-US" altLang="it-IT" dirty="0" smtClean="0"/>
              <a:t> di Werner</a:t>
            </a:r>
          </a:p>
        </p:txBody>
      </p:sp>
      <p:pic>
        <p:nvPicPr>
          <p:cNvPr id="6148" name="Picture 5" descr="24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 b="54660"/>
          <a:stretch>
            <a:fillRect/>
          </a:stretch>
        </p:blipFill>
        <p:spPr>
          <a:xfrm>
            <a:off x="0" y="685800"/>
            <a:ext cx="3884613" cy="3886200"/>
          </a:xfrm>
        </p:spPr>
      </p:pic>
      <p:sp>
        <p:nvSpPr>
          <p:cNvPr id="3" name="Rettangolo 2"/>
          <p:cNvSpPr/>
          <p:nvPr/>
        </p:nvSpPr>
        <p:spPr>
          <a:xfrm>
            <a:off x="323528" y="436510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 smtClean="0"/>
              <a:t>Werner</a:t>
            </a:r>
            <a:r>
              <a:rPr lang="it-IT" sz="2800" dirty="0" smtClean="0"/>
              <a:t> postulò il punto più importante della sua teoria: </a:t>
            </a:r>
          </a:p>
          <a:p>
            <a:r>
              <a:rPr lang="it-IT" sz="2800" dirty="0" smtClean="0"/>
              <a:t>nella serie dei composti di Co(III)  il metallo presenta un numero di coordinazione costante di 6. </a:t>
            </a:r>
          </a:p>
          <a:p>
            <a:r>
              <a:rPr lang="it-IT" sz="2800" dirty="0" smtClean="0"/>
              <a:t>La formulazione doveva essere: </a:t>
            </a:r>
          </a:p>
          <a:p>
            <a:r>
              <a:rPr lang="it-IT" sz="2800" dirty="0" smtClean="0"/>
              <a:t>[Co(NH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)</a:t>
            </a:r>
            <a:r>
              <a:rPr lang="it-IT" sz="2800" baseline="-25000" dirty="0"/>
              <a:t>6</a:t>
            </a:r>
            <a:r>
              <a:rPr lang="it-IT" sz="2800" dirty="0" smtClean="0"/>
              <a:t>]Cl</a:t>
            </a:r>
            <a:r>
              <a:rPr lang="it-IT" sz="2800" baseline="-25000" dirty="0"/>
              <a:t>3</a:t>
            </a:r>
            <a:r>
              <a:rPr lang="it-IT" sz="2800" dirty="0" smtClean="0"/>
              <a:t>, [Co(NH</a:t>
            </a:r>
            <a:r>
              <a:rPr lang="it-IT" sz="2800" baseline="-25000" dirty="0"/>
              <a:t>3</a:t>
            </a:r>
            <a:r>
              <a:rPr lang="it-IT" sz="2800" dirty="0" smtClean="0"/>
              <a:t>)</a:t>
            </a:r>
            <a:r>
              <a:rPr lang="it-IT" sz="2800" baseline="-25000" dirty="0"/>
              <a:t>5</a:t>
            </a:r>
            <a:r>
              <a:rPr lang="it-IT" sz="2800" dirty="0" smtClean="0"/>
              <a:t>Cl]Cl</a:t>
            </a:r>
            <a:r>
              <a:rPr lang="it-IT" sz="2800" baseline="-25000" dirty="0"/>
              <a:t>2</a:t>
            </a:r>
            <a:r>
              <a:rPr lang="it-IT" sz="2800" dirty="0" smtClean="0"/>
              <a:t>, e [Co(NH</a:t>
            </a:r>
            <a:r>
              <a:rPr lang="it-IT" sz="2800" baseline="-25000" dirty="0"/>
              <a:t>3</a:t>
            </a:r>
            <a:r>
              <a:rPr lang="it-IT" sz="2800" dirty="0" smtClean="0"/>
              <a:t>)</a:t>
            </a:r>
            <a:r>
              <a:rPr lang="it-IT" sz="2800" baseline="-25000" dirty="0"/>
              <a:t>4</a:t>
            </a:r>
            <a:r>
              <a:rPr lang="it-IT" sz="2800" dirty="0" smtClean="0"/>
              <a:t>Cl</a:t>
            </a:r>
            <a:r>
              <a:rPr lang="it-IT" sz="2800" baseline="-25000" dirty="0"/>
              <a:t>2</a:t>
            </a:r>
            <a:r>
              <a:rPr lang="it-IT" sz="2800" dirty="0" smtClean="0"/>
              <a:t>]Cl.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1484784"/>
            <a:ext cx="4656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Numero di ossidazione III: Co</a:t>
            </a:r>
            <a:r>
              <a:rPr lang="it-IT" sz="2800" baseline="30000" dirty="0" smtClean="0">
                <a:solidFill>
                  <a:srgbClr val="FF0000"/>
                </a:solidFill>
              </a:rPr>
              <a:t>3+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Numero di coordinazione 6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24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7" y="84584"/>
            <a:ext cx="9144000" cy="53610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dirty="0" err="1" smtClean="0"/>
              <a:t>Teoria</a:t>
            </a:r>
            <a:r>
              <a:rPr lang="en-US" altLang="it-IT" dirty="0" smtClean="0"/>
              <a:t> di Werner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65184"/>
            <a:ext cx="9144000" cy="32078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Il metallo centrale ed i leganti sono direttamente connessi  con un legame analogo ad un legame covalente e formano la sfera di coordinazione del complesso. </a:t>
            </a:r>
          </a:p>
          <a:p>
            <a:r>
              <a:rPr lang="it-IT" sz="2800" dirty="0" smtClean="0"/>
              <a:t>In CoCl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∙ 6 NH</a:t>
            </a:r>
            <a:r>
              <a:rPr lang="it-IT" sz="2800" baseline="-25000" dirty="0"/>
              <a:t>3</a:t>
            </a:r>
            <a:r>
              <a:rPr lang="it-IT" sz="2800" dirty="0" smtClean="0"/>
              <a:t>, tutti e sei i leganti sono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e i 3 ioni cloruro sono fuori dalla sfera di coordinazione.</a:t>
            </a:r>
          </a:p>
          <a:p>
            <a:r>
              <a:rPr lang="it-IT" sz="2800" dirty="0" smtClean="0"/>
              <a:t>In CoCl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∙ 5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il cinque gruppi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e un cloruro sono legati al cobalto, e gli altri due ioni cloruro sono fuori della sfera.</a:t>
            </a:r>
          </a:p>
          <a:p>
            <a:r>
              <a:rPr lang="it-IT" sz="2800" dirty="0" smtClean="0"/>
              <a:t>In CoCl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∙ 4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quattro molecole di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e due ioni cloruro sono legati al cobalto, e l’altro cloruro è esterno alla sfera di coordinazione.</a:t>
            </a:r>
          </a:p>
          <a:p>
            <a:pPr eaLnBrk="1" hangingPunct="1"/>
            <a:endParaRPr lang="en-US" altLang="it-IT" sz="28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3664" y="3356992"/>
            <a:ext cx="15922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dirty="0"/>
              <a:t>[</a:t>
            </a:r>
            <a:r>
              <a:rPr lang="en-GB" altLang="it-IT" b="1" dirty="0"/>
              <a:t>Co(NH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]Cl</a:t>
            </a:r>
            <a:r>
              <a:rPr lang="en-GB" altLang="it-IT" b="1" baseline="-25000" dirty="0"/>
              <a:t>3</a:t>
            </a:r>
            <a:endParaRPr lang="en-GB" altLang="it-IT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0564" y="3356992"/>
            <a:ext cx="18335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b="1" dirty="0"/>
              <a:t>[Co(NH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)</a:t>
            </a:r>
            <a:r>
              <a:rPr lang="en-GB" altLang="it-IT" b="1" baseline="-25000" dirty="0"/>
              <a:t>5</a:t>
            </a:r>
            <a:r>
              <a:rPr lang="en-GB" altLang="it-IT" b="1" dirty="0"/>
              <a:t>Cl]Cl</a:t>
            </a:r>
            <a:r>
              <a:rPr lang="en-GB" altLang="it-IT" b="1" baseline="-25000" dirty="0"/>
              <a:t>2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14902" y="3356992"/>
            <a:ext cx="18335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b="1" dirty="0"/>
              <a:t>[Co(NH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)</a:t>
            </a:r>
            <a:r>
              <a:rPr lang="en-GB" altLang="it-IT" b="1" baseline="-25000" dirty="0"/>
              <a:t>4</a:t>
            </a:r>
            <a:r>
              <a:rPr lang="en-GB" altLang="it-IT" b="1" dirty="0"/>
              <a:t>Cl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]Cl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126309"/>
            <a:ext cx="1555750" cy="161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4139009"/>
            <a:ext cx="15430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062809"/>
            <a:ext cx="15700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6425" y="3910409"/>
            <a:ext cx="1828800" cy="1828800"/>
          </a:xfrm>
          <a:prstGeom prst="bracketPair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971925" y="3986609"/>
            <a:ext cx="1828800" cy="1828800"/>
          </a:xfrm>
          <a:prstGeom prst="bracketPair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967538" y="3910409"/>
            <a:ext cx="1828800" cy="1828800"/>
          </a:xfrm>
          <a:prstGeom prst="bracketPair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435225" y="3910409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/>
              <a:t>3+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800725" y="3910409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/>
              <a:t>2+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752032" y="3848497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/>
              <a:t>+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987425" y="6044009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444625" y="6044009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901825" y="6044009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492625" y="6044009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4949825" y="6044009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845425" y="6044009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58825" y="6425009"/>
            <a:ext cx="12731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2400">
                <a:latin typeface="Times" charset="0"/>
              </a:rPr>
              <a:t>      3 Cl</a:t>
            </a:r>
            <a:r>
              <a:rPr lang="en-US" altLang="it-IT" sz="2400" baseline="30000">
                <a:latin typeface="Times" charset="0"/>
              </a:rPr>
              <a:t>-</a:t>
            </a:r>
            <a:endParaRPr lang="en-US" altLang="it-IT" sz="2400">
              <a:latin typeface="Times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489450" y="6388497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/>
              <a:t>2 Cl</a:t>
            </a:r>
            <a:r>
              <a:rPr lang="en-US" altLang="it-IT" sz="2400" baseline="30000" dirty="0"/>
              <a:t>-</a:t>
            </a:r>
            <a:endParaRPr lang="en-US" altLang="it-IT" sz="2400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485063" y="6428184"/>
            <a:ext cx="119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/>
              <a:t>1 Cl</a:t>
            </a:r>
            <a:r>
              <a:rPr lang="en-US" altLang="it-IT" sz="2400" baseline="30000" dirty="0"/>
              <a:t>-</a:t>
            </a:r>
            <a:endParaRPr lang="en-US" altLang="it-IT" sz="2400" dirty="0"/>
          </a:p>
        </p:txBody>
      </p:sp>
    </p:spTree>
    <p:extLst>
      <p:ext uri="{BB962C8B-B14F-4D97-AF65-F5344CB8AC3E}">
        <p14:creationId xmlns:p14="http://schemas.microsoft.com/office/powerpoint/2010/main" val="4187161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21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Teoria</a:t>
            </a:r>
            <a:r>
              <a:rPr lang="en-US" altLang="it-IT" dirty="0" smtClean="0"/>
              <a:t> di</a:t>
            </a:r>
            <a:r>
              <a:rPr lang="en-US" altLang="it-IT" dirty="0"/>
              <a:t> </a:t>
            </a:r>
            <a:r>
              <a:rPr lang="en-US" altLang="it-IT" dirty="0" smtClean="0"/>
              <a:t>Werner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40768"/>
            <a:ext cx="8458200" cy="190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it-IT" sz="2800" dirty="0" smtClean="0">
                <a:sym typeface="Wingdings" pitchFamily="2" charset="2"/>
              </a:rPr>
              <a:t>	</a:t>
            </a:r>
            <a:r>
              <a:rPr lang="it-IT" sz="2800" dirty="0" err="1" smtClean="0"/>
              <a:t>Werner</a:t>
            </a:r>
            <a:r>
              <a:rPr lang="it-IT" sz="2800" dirty="0" smtClean="0"/>
              <a:t> ha proposto di mettere tutte le molecole e gli </a:t>
            </a:r>
            <a:r>
              <a:rPr lang="it-IT" sz="2800" dirty="0"/>
              <a:t>ioni direttamente </a:t>
            </a:r>
            <a:r>
              <a:rPr lang="it-IT" sz="2800" dirty="0" smtClean="0"/>
              <a:t>legati </a:t>
            </a:r>
            <a:r>
              <a:rPr lang="it-IT" sz="2800" dirty="0"/>
              <a:t>al </a:t>
            </a:r>
            <a:r>
              <a:rPr lang="it-IT" sz="2800" dirty="0" smtClean="0"/>
              <a:t>metallo, all'interno della </a:t>
            </a:r>
            <a:r>
              <a:rPr lang="it-IT" sz="2800" dirty="0" smtClean="0">
                <a:solidFill>
                  <a:srgbClr val="FF0000"/>
                </a:solidFill>
              </a:rPr>
              <a:t>sfera di coordinazione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tra parentesi </a:t>
            </a:r>
            <a:r>
              <a:rPr lang="it-IT" sz="2800" dirty="0" smtClean="0"/>
              <a:t>e quelle non vincolate, </a:t>
            </a:r>
            <a:r>
              <a:rPr lang="it-IT" sz="2800" dirty="0" smtClean="0">
                <a:solidFill>
                  <a:srgbClr val="FF0000"/>
                </a:solidFill>
              </a:rPr>
              <a:t>anioni «liberi»</a:t>
            </a:r>
            <a:r>
              <a:rPr lang="it-IT" sz="2800" dirty="0" smtClean="0"/>
              <a:t>, che si dissociano quindi dallo ione complesso quando disciolto in acqua, </a:t>
            </a:r>
            <a:r>
              <a:rPr lang="it-IT" sz="2800" dirty="0" smtClean="0">
                <a:solidFill>
                  <a:srgbClr val="FF0000"/>
                </a:solidFill>
              </a:rPr>
              <a:t>al di fuori delle parentesi</a:t>
            </a:r>
            <a:r>
              <a:rPr lang="it-IT" sz="2800" dirty="0" smtClean="0"/>
              <a:t>.</a:t>
            </a:r>
            <a:endParaRPr lang="en-US" altLang="it-IT" sz="2800" dirty="0" smtClean="0">
              <a:sym typeface="Wingdings" pitchFamily="2" charset="2"/>
            </a:endParaRPr>
          </a:p>
        </p:txBody>
      </p:sp>
      <p:pic>
        <p:nvPicPr>
          <p:cNvPr id="9220" name="Picture 4" descr="24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5"/>
          <a:stretch>
            <a:fillRect/>
          </a:stretch>
        </p:blipFill>
        <p:spPr>
          <a:xfrm>
            <a:off x="939800" y="3666034"/>
            <a:ext cx="6908800" cy="1998662"/>
          </a:xfrm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638800" y="4293096"/>
            <a:ext cx="2209800" cy="13716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8966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59832" y="764704"/>
            <a:ext cx="5976664" cy="5760640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/>
              <a:t>Il secondo importante contributo di </a:t>
            </a:r>
            <a:r>
              <a:rPr lang="it-IT" sz="2800" dirty="0" err="1"/>
              <a:t>Werner</a:t>
            </a:r>
            <a:r>
              <a:rPr lang="it-IT" sz="2800" dirty="0"/>
              <a:t> fu il riconoscimento che i legami nei complessi potevano essere trattati con i normali principi strutturali relativi all’</a:t>
            </a:r>
            <a:r>
              <a:rPr lang="it-IT" sz="2800" b="1" dirty="0"/>
              <a:t>isomeria</a:t>
            </a:r>
            <a:r>
              <a:rPr lang="it-IT" sz="2800" dirty="0"/>
              <a:t>. </a:t>
            </a:r>
          </a:p>
          <a:p>
            <a:r>
              <a:rPr lang="it-IT" sz="2800" dirty="0"/>
              <a:t>Il numero e le proprietà degli isomeri gli consenti di formulare correttamente </a:t>
            </a:r>
            <a:r>
              <a:rPr lang="it-IT" sz="2800" dirty="0" smtClean="0"/>
              <a:t>l’esistenza </a:t>
            </a:r>
            <a:r>
              <a:rPr lang="it-IT" sz="2800" dirty="0"/>
              <a:t>di </a:t>
            </a:r>
            <a:r>
              <a:rPr lang="it-IT" sz="2800" b="1" dirty="0"/>
              <a:t>due isomeri </a:t>
            </a:r>
            <a:r>
              <a:rPr lang="it-IT" sz="2800" dirty="0"/>
              <a:t>per</a:t>
            </a:r>
            <a:r>
              <a:rPr lang="it-IT" sz="2800" b="1" dirty="0"/>
              <a:t> </a:t>
            </a:r>
            <a:r>
              <a:rPr lang="it-IT" sz="2800" dirty="0"/>
              <a:t>[Co(NH</a:t>
            </a:r>
            <a:r>
              <a:rPr lang="it-IT" sz="2800" baseline="-25000" dirty="0"/>
              <a:t>3</a:t>
            </a:r>
            <a:r>
              <a:rPr lang="it-IT" sz="2800" dirty="0"/>
              <a:t>)</a:t>
            </a:r>
            <a:r>
              <a:rPr lang="it-IT" sz="2800" baseline="-25000" dirty="0"/>
              <a:t>4</a:t>
            </a:r>
            <a:r>
              <a:rPr lang="it-IT" sz="2800" dirty="0"/>
              <a:t>Cl</a:t>
            </a:r>
            <a:r>
              <a:rPr lang="it-IT" sz="2800" baseline="-25000" dirty="0"/>
              <a:t>2</a:t>
            </a:r>
            <a:r>
              <a:rPr lang="it-IT" sz="2800" dirty="0"/>
              <a:t>]Cl lo portò a concludere che la </a:t>
            </a:r>
            <a:r>
              <a:rPr lang="it-IT" sz="2800" dirty="0">
                <a:solidFill>
                  <a:srgbClr val="FF0000"/>
                </a:solidFill>
              </a:rPr>
              <a:t>geometria</a:t>
            </a:r>
            <a:r>
              <a:rPr lang="it-IT" sz="2800" dirty="0"/>
              <a:t> </a:t>
            </a:r>
            <a:r>
              <a:rPr lang="it-IT" sz="2800" dirty="0" smtClean="0"/>
              <a:t>di questi complessi doveva </a:t>
            </a:r>
            <a:r>
              <a:rPr lang="it-IT" sz="2800" dirty="0"/>
              <a:t>essere </a:t>
            </a:r>
            <a:r>
              <a:rPr lang="it-IT" sz="2800" b="1" dirty="0">
                <a:solidFill>
                  <a:srgbClr val="FF0000"/>
                </a:solidFill>
              </a:rPr>
              <a:t>ottaedrica</a:t>
            </a:r>
            <a:r>
              <a:rPr lang="it-IT" sz="2800" dirty="0"/>
              <a:t>. </a:t>
            </a:r>
          </a:p>
          <a:p>
            <a:pPr lvl="1"/>
            <a:r>
              <a:rPr lang="it-IT" altLang="it-IT" sz="2400" dirty="0" smtClean="0"/>
              <a:t>Una delle due forme ha due atomi di cloro uno accanto all'altro </a:t>
            </a:r>
            <a:r>
              <a:rPr lang="it-IT" altLang="it-IT" sz="2400" dirty="0" smtClean="0">
                <a:solidFill>
                  <a:srgbClr val="FF0000"/>
                </a:solidFill>
              </a:rPr>
              <a:t>isomero cis</a:t>
            </a:r>
          </a:p>
          <a:p>
            <a:pPr lvl="1"/>
            <a:r>
              <a:rPr lang="it-IT" altLang="it-IT" sz="2400" dirty="0" smtClean="0"/>
              <a:t>L'altro ha gli atomi di cloro uno di fronte all'altro </a:t>
            </a:r>
            <a:r>
              <a:rPr lang="it-IT" altLang="it-IT" sz="2400" dirty="0" smtClean="0">
                <a:solidFill>
                  <a:srgbClr val="FF0000"/>
                </a:solidFill>
              </a:rPr>
              <a:t>isomero trans</a:t>
            </a:r>
            <a:endParaRPr lang="en-US" altLang="it-IT" sz="2400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5" descr="24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>
            <a:fillRect/>
          </a:stretch>
        </p:blipFill>
        <p:spPr>
          <a:xfrm>
            <a:off x="381000" y="1600200"/>
            <a:ext cx="2522538" cy="4578350"/>
          </a:xfrm>
        </p:spPr>
      </p:pic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57200" y="1600200"/>
            <a:ext cx="2286000" cy="21336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57200" y="4114800"/>
            <a:ext cx="2286000" cy="21336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626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err="1" smtClean="0"/>
              <a:t>Teoria</a:t>
            </a:r>
            <a:r>
              <a:rPr lang="en-US" altLang="it-IT" dirty="0" smtClean="0"/>
              <a:t> di Werner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89609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11272" grpId="0" animBg="1"/>
      <p:bldP spid="11272" grpId="1" animBg="1"/>
      <p:bldP spid="112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ven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93" y="764704"/>
            <a:ext cx="5963814" cy="34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3568" y="418034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L’osservazione di due soli isomeri geometrici è tuttavia una condizione necessaria ma non sufficiente per provare l’esistenza di un complesso ottaedrico.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Infatti, nulla vieta che il terzo isomero geometrico non </a:t>
            </a:r>
            <a:r>
              <a:rPr lang="it-IT" sz="2800" dirty="0" smtClean="0"/>
              <a:t>fosse ancora stato </a:t>
            </a:r>
            <a:r>
              <a:rPr lang="it-IT" sz="2800" dirty="0"/>
              <a:t>isolato per motivi di stabilità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26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err="1" smtClean="0"/>
              <a:t>Teoria</a:t>
            </a:r>
            <a:r>
              <a:rPr lang="en-US" altLang="it-IT" dirty="0" smtClean="0"/>
              <a:t> di Werner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047960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31"/>
            <a:ext cx="9144000" cy="1143000"/>
          </a:xfrm>
        </p:spPr>
        <p:txBody>
          <a:bodyPr/>
          <a:lstStyle/>
          <a:p>
            <a:r>
              <a:rPr lang="it-IT" dirty="0" smtClean="0"/>
              <a:t>Quando si parla di coordinazione?</a:t>
            </a:r>
            <a:endParaRPr lang="en-US" altLang="it-IT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8743" y="1628800"/>
            <a:ext cx="8640960" cy="1152128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Quando un orbitale di un legante con coppie solitarie si sovrappone con un orbitale vuoto di un metallo</a:t>
            </a:r>
            <a:endParaRPr lang="en-US" altLang="it-IT" sz="2800" b="1" dirty="0" smtClean="0">
              <a:solidFill>
                <a:srgbClr val="0070C0"/>
              </a:solidFill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47664" y="3586699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M</a:t>
            </a:r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 rot="-1501236">
            <a:off x="1830239" y="3213637"/>
            <a:ext cx="1143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 rot="1049337">
            <a:off x="1830239" y="3899437"/>
            <a:ext cx="1143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609826" y="35946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L</a:t>
            </a: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2363639" y="3366037"/>
            <a:ext cx="1295400" cy="838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2820839" y="362415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2820839" y="385275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70975" y="5567389"/>
            <a:ext cx="9036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 err="1" smtClean="0">
                <a:solidFill>
                  <a:srgbClr val="8000FF"/>
                </a:solidFill>
              </a:rPr>
              <a:t>Cosi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i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leganti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devono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avere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delle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coppie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solitarie</a:t>
            </a:r>
            <a:r>
              <a:rPr lang="en-US" altLang="it-IT" b="1" dirty="0" smtClean="0">
                <a:solidFill>
                  <a:srgbClr val="8000FF"/>
                </a:solidFill>
              </a:rPr>
              <a:t> di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elettroni</a:t>
            </a:r>
            <a:endParaRPr lang="en-US" altLang="it-IT" b="1" dirty="0">
              <a:solidFill>
                <a:srgbClr val="8000FF"/>
              </a:solidFill>
            </a:endParaRP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689223" y="3449332"/>
            <a:ext cx="40891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dirty="0" smtClean="0"/>
              <a:t>A volte chiamato legame covalente di coordinazione</a:t>
            </a:r>
            <a:endParaRPr lang="en-US" altLang="it-IT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6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3505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dirty="0" smtClean="0">
                <a:ea typeface="ＭＳ Ｐゴシック" pitchFamily="28" charset="-128"/>
              </a:rPr>
              <a:t>Metalli, non metalli e semimetalli</a:t>
            </a:r>
            <a:endParaRPr lang="it-IT" altLang="it-IT" dirty="0">
              <a:ea typeface="ＭＳ Ｐゴシック" pitchFamily="28" charset="-128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98763" y="802432"/>
            <a:ext cx="7962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dirty="0" smtClean="0">
                <a:ea typeface="ＭＳ Ｐゴシック" pitchFamily="28" charset="-128"/>
              </a:rPr>
              <a:t>A </a:t>
            </a:r>
            <a:r>
              <a:rPr lang="en-US" altLang="it-IT" dirty="0" err="1" smtClean="0">
                <a:ea typeface="ＭＳ Ｐゴシック" pitchFamily="28" charset="-128"/>
              </a:rPr>
              <a:t>seconda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delle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loro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proprietà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fisiche</a:t>
            </a:r>
            <a:r>
              <a:rPr lang="en-US" altLang="it-IT" dirty="0" smtClean="0">
                <a:ea typeface="ＭＳ Ｐゴシック" pitchFamily="28" charset="-128"/>
              </a:rPr>
              <a:t> e </a:t>
            </a:r>
            <a:r>
              <a:rPr lang="en-US" altLang="it-IT" dirty="0" err="1" smtClean="0">
                <a:ea typeface="ＭＳ Ｐゴシック" pitchFamily="28" charset="-128"/>
              </a:rPr>
              <a:t>chimiche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gli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elementi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si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possono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suddividere</a:t>
            </a:r>
            <a:r>
              <a:rPr lang="en-US" altLang="it-IT" dirty="0" smtClean="0">
                <a:ea typeface="ＭＳ Ｐゴシック" pitchFamily="28" charset="-128"/>
              </a:rPr>
              <a:t> in </a:t>
            </a:r>
            <a:r>
              <a:rPr lang="en-US" altLang="it-IT" b="1" dirty="0" err="1" smtClean="0">
                <a:ea typeface="ＭＳ Ｐゴシック" pitchFamily="28" charset="-128"/>
              </a:rPr>
              <a:t>metalli</a:t>
            </a:r>
            <a:r>
              <a:rPr lang="en-US" altLang="it-IT" dirty="0" smtClean="0">
                <a:ea typeface="ＭＳ Ｐゴシック" pitchFamily="28" charset="-128"/>
              </a:rPr>
              <a:t>, </a:t>
            </a:r>
            <a:r>
              <a:rPr lang="en-US" altLang="it-IT" b="1" dirty="0" smtClean="0">
                <a:ea typeface="ＭＳ Ｐゴシック" pitchFamily="28" charset="-128"/>
              </a:rPr>
              <a:t>non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b="1" dirty="0" err="1" smtClean="0">
                <a:ea typeface="ＭＳ Ｐゴシック" pitchFamily="28" charset="-128"/>
              </a:rPr>
              <a:t>metalli</a:t>
            </a:r>
            <a:r>
              <a:rPr lang="en-US" altLang="it-IT" dirty="0" smtClean="0">
                <a:ea typeface="ＭＳ Ｐゴシック" pitchFamily="28" charset="-128"/>
              </a:rPr>
              <a:t> e </a:t>
            </a:r>
            <a:r>
              <a:rPr lang="en-US" altLang="it-IT" b="1" dirty="0" err="1" smtClean="0">
                <a:ea typeface="ＭＳ Ｐゴシック" pitchFamily="28" charset="-128"/>
              </a:rPr>
              <a:t>semimetalli</a:t>
            </a:r>
            <a:r>
              <a:rPr lang="en-US" altLang="it-IT" dirty="0" smtClean="0">
                <a:ea typeface="ＭＳ Ｐゴシック" pitchFamily="28" charset="-128"/>
              </a:rPr>
              <a:t>.</a:t>
            </a:r>
            <a:endParaRPr lang="en-US" altLang="it-IT" dirty="0">
              <a:ea typeface="ＭＳ Ｐゴシック" pitchFamily="28" charset="-128"/>
            </a:endParaRPr>
          </a:p>
        </p:txBody>
      </p:sp>
      <p:pic>
        <p:nvPicPr>
          <p:cNvPr id="8" name="Picture 5" descr="9,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77" y="2368074"/>
            <a:ext cx="5142071" cy="242062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491723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800" dirty="0" smtClean="0">
                <a:ea typeface="ＭＳ Ｐゴシック" pitchFamily="28" charset="-128"/>
              </a:rPr>
              <a:t>I </a:t>
            </a:r>
            <a:r>
              <a:rPr lang="en-US" altLang="it-IT" sz="2800" b="1" dirty="0" err="1" smtClean="0">
                <a:ea typeface="ＭＳ Ｐゴシック" pitchFamily="28" charset="-128"/>
              </a:rPr>
              <a:t>metalli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sono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più</a:t>
            </a:r>
            <a:r>
              <a:rPr lang="en-US" altLang="it-IT" sz="2800" dirty="0" smtClean="0">
                <a:ea typeface="ＭＳ Ｐゴシック" pitchFamily="28" charset="-128"/>
              </a:rPr>
              <a:t> di 80 e </a:t>
            </a:r>
            <a:r>
              <a:rPr lang="en-US" altLang="it-IT" sz="2800" dirty="0" err="1" smtClean="0">
                <a:ea typeface="ＭＳ Ｐゴシック" pitchFamily="28" charset="-128"/>
              </a:rPr>
              <a:t>occupano</a:t>
            </a:r>
            <a:r>
              <a:rPr lang="en-US" altLang="it-IT" sz="2800" dirty="0" smtClean="0">
                <a:ea typeface="ＭＳ Ｐゴシック" pitchFamily="28" charset="-128"/>
              </a:rPr>
              <a:t> la parte </a:t>
            </a:r>
            <a:r>
              <a:rPr lang="en-US" altLang="it-IT" sz="2800" dirty="0" err="1" smtClean="0">
                <a:ea typeface="ＭＳ Ｐゴシック" pitchFamily="28" charset="-128"/>
              </a:rPr>
              <a:t>sinistra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della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tavola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periodica</a:t>
            </a:r>
            <a:r>
              <a:rPr lang="en-US" altLang="it-IT" sz="2800" dirty="0" smtClean="0">
                <a:ea typeface="ＭＳ Ｐゴシック" pitchFamily="28" charset="-128"/>
              </a:rPr>
              <a:t>.</a:t>
            </a:r>
          </a:p>
          <a:p>
            <a:r>
              <a:rPr lang="en-US" altLang="it-IT" sz="2800" dirty="0" err="1">
                <a:ea typeface="ＭＳ Ｐゴシック" pitchFamily="28" charset="-128"/>
              </a:rPr>
              <a:t>N</a:t>
            </a:r>
            <a:r>
              <a:rPr lang="en-US" altLang="it-IT" sz="2800" dirty="0" err="1" smtClean="0">
                <a:ea typeface="ＭＳ Ｐゴシック" pitchFamily="28" charset="-128"/>
              </a:rPr>
              <a:t>ello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stato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elementare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metallico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sono</a:t>
            </a:r>
            <a:r>
              <a:rPr lang="en-US" altLang="it-IT" sz="2800" dirty="0" smtClean="0">
                <a:ea typeface="ＭＳ Ｐゴシック" pitchFamily="28" charset="-128"/>
              </a:rPr>
              <a:t> solidi, </a:t>
            </a:r>
            <a:r>
              <a:rPr lang="en-US" altLang="it-IT" sz="2800" dirty="0" err="1" smtClean="0">
                <a:ea typeface="ＭＳ Ｐゴシック" pitchFamily="28" charset="-128"/>
              </a:rPr>
              <a:t>duri</a:t>
            </a:r>
            <a:r>
              <a:rPr lang="en-US" altLang="it-IT" sz="2800" dirty="0" smtClean="0">
                <a:ea typeface="ＭＳ Ｐゴシック" pitchFamily="28" charset="-128"/>
              </a:rPr>
              <a:t>, </a:t>
            </a:r>
            <a:r>
              <a:rPr lang="en-US" altLang="it-IT" sz="2800" dirty="0" err="1" smtClean="0">
                <a:ea typeface="ＭＳ Ｐゴシック" pitchFamily="28" charset="-128"/>
              </a:rPr>
              <a:t>lucenti</a:t>
            </a:r>
            <a:r>
              <a:rPr lang="en-US" altLang="it-IT" sz="2800" dirty="0" smtClean="0">
                <a:ea typeface="ＭＳ Ｐゴシック" pitchFamily="28" charset="-128"/>
              </a:rPr>
              <a:t>, </a:t>
            </a:r>
            <a:r>
              <a:rPr lang="en-US" altLang="it-IT" sz="2800" dirty="0" err="1" smtClean="0">
                <a:ea typeface="ＭＳ Ｐゴシック" pitchFamily="28" charset="-128"/>
              </a:rPr>
              <a:t>malleabili</a:t>
            </a:r>
            <a:r>
              <a:rPr lang="en-US" altLang="it-IT" sz="2800" dirty="0" smtClean="0">
                <a:ea typeface="ＭＳ Ｐゴシック" pitchFamily="28" charset="-128"/>
              </a:rPr>
              <a:t>, </a:t>
            </a:r>
            <a:r>
              <a:rPr lang="en-US" altLang="it-IT" sz="2800" dirty="0" err="1" smtClean="0">
                <a:ea typeface="ＭＳ Ｐゴシック" pitchFamily="28" charset="-128"/>
              </a:rPr>
              <a:t>duttili</a:t>
            </a:r>
            <a:r>
              <a:rPr lang="en-US" altLang="it-IT" sz="2800" dirty="0" smtClean="0">
                <a:ea typeface="ＭＳ Ｐゴシック" pitchFamily="28" charset="-128"/>
              </a:rPr>
              <a:t> e </a:t>
            </a:r>
            <a:r>
              <a:rPr lang="en-US" altLang="it-IT" sz="2800" dirty="0" err="1" smtClean="0">
                <a:ea typeface="ＭＳ Ｐゴシック" pitchFamily="28" charset="-128"/>
              </a:rPr>
              <a:t>conducono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calore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ed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elettricità</a:t>
            </a:r>
            <a:r>
              <a:rPr lang="en-US" altLang="it-IT" sz="2800" dirty="0" smtClean="0">
                <a:ea typeface="ＭＳ Ｐゴシック" pitchFamily="28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4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smtClean="0"/>
              <a:t>Il </a:t>
            </a:r>
            <a:r>
              <a:rPr lang="en-US" altLang="it-IT" dirty="0" err="1" smtClean="0"/>
              <a:t>legame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Metallo-Legante</a:t>
            </a:r>
            <a:endParaRPr lang="en-US" altLang="it-IT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106" y="1412776"/>
            <a:ext cx="8065365" cy="2590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800" dirty="0" smtClean="0"/>
              <a:t>Il legame di coordinazione può essere visto anche come una reazione acido-base di Lewis</a:t>
            </a:r>
          </a:p>
          <a:p>
            <a:pPr algn="ctr"/>
            <a:endParaRPr lang="it-IT" sz="2800" dirty="0" smtClean="0"/>
          </a:p>
          <a:p>
            <a:pPr lvl="1" eaLnBrk="1" hangingPunct="1"/>
            <a:r>
              <a:rPr lang="en-US" altLang="it-IT" sz="2400" dirty="0" smtClean="0"/>
              <a:t>Il </a:t>
            </a:r>
            <a:r>
              <a:rPr lang="en-US" altLang="it-IT" sz="2400" dirty="0" err="1" smtClean="0"/>
              <a:t>legante</a:t>
            </a:r>
            <a:r>
              <a:rPr lang="en-US" altLang="it-IT" sz="2400" dirty="0" smtClean="0"/>
              <a:t> (base di Lewis) ha </a:t>
            </a:r>
            <a:r>
              <a:rPr lang="en-US" altLang="it-IT" sz="2400" dirty="0" err="1" smtClean="0"/>
              <a:t>una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coppia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elettroni</a:t>
            </a:r>
            <a:r>
              <a:rPr lang="en-US" altLang="it-IT" sz="2400" dirty="0" smtClean="0"/>
              <a:t> di non </a:t>
            </a:r>
            <a:r>
              <a:rPr lang="en-US" altLang="it-IT" sz="2400" dirty="0" err="1" smtClean="0"/>
              <a:t>legame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che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può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essere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ceduta</a:t>
            </a:r>
            <a:r>
              <a:rPr lang="en-US" altLang="it-IT" sz="2400" dirty="0" smtClean="0"/>
              <a:t>.</a:t>
            </a:r>
          </a:p>
          <a:p>
            <a:pPr lvl="1"/>
            <a:r>
              <a:rPr lang="en-US" altLang="it-IT" sz="2400" dirty="0" smtClean="0"/>
              <a:t>Il </a:t>
            </a:r>
            <a:r>
              <a:rPr lang="en-US" altLang="it-IT" sz="2400" dirty="0" err="1" smtClean="0"/>
              <a:t>metallo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acido</a:t>
            </a:r>
            <a:r>
              <a:rPr lang="en-US" altLang="it-IT" sz="2400" dirty="0" smtClean="0"/>
              <a:t> di Lewis) ha </a:t>
            </a:r>
            <a:r>
              <a:rPr lang="en-US" altLang="it-IT" sz="2400" dirty="0" err="1" smtClean="0"/>
              <a:t>degli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orbitali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vuoti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adatti</a:t>
            </a:r>
            <a:r>
              <a:rPr lang="en-US" altLang="it-IT" sz="2400" dirty="0" smtClean="0"/>
              <a:t> ad </a:t>
            </a:r>
            <a:r>
              <a:rPr lang="en-US" altLang="it-IT" sz="2400" dirty="0" err="1" smtClean="0"/>
              <a:t>accettare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una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coppia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elettroni</a:t>
            </a:r>
            <a:r>
              <a:rPr lang="en-US" altLang="it-IT" sz="2400" dirty="0" smtClean="0"/>
              <a:t>.</a:t>
            </a:r>
          </a:p>
        </p:txBody>
      </p:sp>
      <p:pic>
        <p:nvPicPr>
          <p:cNvPr id="12292" name="Picture 5" descr="24_01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1043608" y="4149080"/>
            <a:ext cx="7531100" cy="1752600"/>
          </a:xfrm>
        </p:spPr>
      </p:pic>
    </p:spTree>
    <p:extLst>
      <p:ext uri="{BB962C8B-B14F-4D97-AF65-F5344CB8AC3E}">
        <p14:creationId xmlns:p14="http://schemas.microsoft.com/office/powerpoint/2010/main" val="396649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smtClean="0"/>
              <a:t>Il </a:t>
            </a:r>
            <a:r>
              <a:rPr lang="en-US" altLang="it-IT" dirty="0" err="1" smtClean="0"/>
              <a:t>legame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Metallo-Legante</a:t>
            </a:r>
            <a:endParaRPr lang="en-US" altLang="it-IT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2823" y="1988840"/>
            <a:ext cx="5334000" cy="2438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800" dirty="0" smtClean="0"/>
              <a:t>	Le caratteristiche chimiche dei leganti e </a:t>
            </a:r>
            <a:r>
              <a:rPr lang="it-IT" sz="2800" dirty="0"/>
              <a:t>la loro geometria di </a:t>
            </a:r>
            <a:r>
              <a:rPr lang="it-IT" sz="2800" dirty="0" smtClean="0"/>
              <a:t>coordinazione al metallo possono alterare notevolmente le proprietà del metallo stesso, come il colore, o la facilità di ossidazione.</a:t>
            </a:r>
            <a:endParaRPr lang="en-US" altLang="it-IT" sz="2800" dirty="0" smtClean="0"/>
          </a:p>
        </p:txBody>
      </p:sp>
      <p:pic>
        <p:nvPicPr>
          <p:cNvPr id="13316" name="Picture 5" descr="2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20399" b="7440"/>
          <a:stretch>
            <a:fillRect/>
          </a:stretch>
        </p:blipFill>
        <p:spPr>
          <a:xfrm>
            <a:off x="5334000" y="1219200"/>
            <a:ext cx="1755775" cy="5486400"/>
          </a:xfrm>
        </p:spPr>
      </p:pic>
    </p:spTree>
    <p:extLst>
      <p:ext uri="{BB962C8B-B14F-4D97-AF65-F5344CB8AC3E}">
        <p14:creationId xmlns:p14="http://schemas.microsoft.com/office/powerpoint/2010/main" val="1766123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</a:t>
            </a:r>
            <a:r>
              <a:rPr lang="en-US" altLang="it-IT" dirty="0"/>
              <a:t> </a:t>
            </a:r>
            <a:r>
              <a:rPr lang="en-US" altLang="it-IT" dirty="0" err="1" smtClean="0"/>
              <a:t>Ossidazione</a:t>
            </a:r>
            <a:endParaRPr lang="en-US" altLang="it-IT" dirty="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en-US" altLang="it-IT" sz="2800" dirty="0" smtClean="0"/>
              <a:t>	</a:t>
            </a:r>
            <a:r>
              <a:rPr lang="it-IT" sz="2800" dirty="0" smtClean="0"/>
              <a:t>Conoscendo la carica dello ione complesso e la carica di ciascun legante, si può determinare il numero di ossidazione del metallo.</a:t>
            </a:r>
            <a:endParaRPr lang="en-US" altLang="it-IT" sz="2800" dirty="0" smtClean="0"/>
          </a:p>
        </p:txBody>
      </p:sp>
      <p:pic>
        <p:nvPicPr>
          <p:cNvPr id="14340" name="Picture 5" descr="24_02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3350" y="1676400"/>
            <a:ext cx="3795713" cy="1981200"/>
          </a:xfrm>
        </p:spPr>
      </p:pic>
      <p:sp>
        <p:nvSpPr>
          <p:cNvPr id="2" name="Rettangolo 1"/>
          <p:cNvSpPr/>
          <p:nvPr/>
        </p:nvSpPr>
        <p:spPr>
          <a:xfrm>
            <a:off x="2627784" y="1700808"/>
            <a:ext cx="792088" cy="504056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50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Ossidazione</a:t>
            </a:r>
            <a:endParaRPr lang="en-US" altLang="it-IT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9125" y="1325563"/>
            <a:ext cx="7772400" cy="15224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it-IT" sz="2800" dirty="0" smtClean="0"/>
              <a:t>	</a:t>
            </a:r>
            <a:r>
              <a:rPr lang="en-US" altLang="it-IT" sz="2800" dirty="0" err="1" smtClean="0"/>
              <a:t>Oppure</a:t>
            </a:r>
            <a:r>
              <a:rPr lang="en-US" altLang="it-IT" sz="2800" dirty="0" smtClean="0"/>
              <a:t>, </a:t>
            </a:r>
            <a:r>
              <a:rPr lang="en-US" altLang="it-IT" sz="2800" dirty="0" err="1" smtClean="0"/>
              <a:t>conoscendo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il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numero</a:t>
            </a:r>
            <a:r>
              <a:rPr lang="en-US" altLang="it-IT" sz="2800" dirty="0" smtClean="0"/>
              <a:t> di </a:t>
            </a:r>
            <a:r>
              <a:rPr lang="en-US" altLang="it-IT" sz="2800" dirty="0" err="1" smtClean="0"/>
              <a:t>ossidazione</a:t>
            </a:r>
            <a:r>
              <a:rPr lang="en-US" altLang="it-IT" sz="2800" dirty="0" smtClean="0"/>
              <a:t> del </a:t>
            </a:r>
            <a:r>
              <a:rPr lang="en-US" altLang="it-IT" sz="2800" dirty="0" err="1" smtClean="0"/>
              <a:t>metallo</a:t>
            </a:r>
            <a:r>
              <a:rPr lang="en-US" altLang="it-IT" sz="2800" dirty="0" smtClean="0"/>
              <a:t> e la </a:t>
            </a:r>
            <a:r>
              <a:rPr lang="en-US" altLang="it-IT" sz="2800" dirty="0" err="1" smtClean="0"/>
              <a:t>carica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leganti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può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calcolare</a:t>
            </a:r>
            <a:r>
              <a:rPr lang="en-US" altLang="it-IT" sz="2800" dirty="0" smtClean="0"/>
              <a:t> la </a:t>
            </a:r>
            <a:r>
              <a:rPr lang="en-US" altLang="it-IT" sz="2800" dirty="0" err="1" smtClean="0"/>
              <a:t>carica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dello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complesso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15364" name="Picture 6" descr="24_02-03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500188" y="4316413"/>
            <a:ext cx="5267325" cy="1828800"/>
          </a:xfrm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947738" y="2990850"/>
            <a:ext cx="4475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2800" b="1" dirty="0" err="1" smtClean="0">
                <a:solidFill>
                  <a:srgbClr val="00197D"/>
                </a:solidFill>
              </a:rPr>
              <a:t>Esempio</a:t>
            </a:r>
            <a:r>
              <a:rPr lang="en-US" altLang="it-IT" sz="2800" b="1" dirty="0" smtClean="0">
                <a:solidFill>
                  <a:srgbClr val="00197D"/>
                </a:solidFill>
              </a:rPr>
              <a:t>:  </a:t>
            </a:r>
            <a:r>
              <a:rPr lang="en-US" altLang="it-IT" sz="2800" b="1" dirty="0">
                <a:solidFill>
                  <a:srgbClr val="00197D"/>
                </a:solidFill>
              </a:rPr>
              <a:t>Cr(III)(H</a:t>
            </a:r>
            <a:r>
              <a:rPr lang="en-US" altLang="it-IT" sz="2800" b="1" baseline="-25000" dirty="0">
                <a:solidFill>
                  <a:srgbClr val="00197D"/>
                </a:solidFill>
              </a:rPr>
              <a:t>2</a:t>
            </a:r>
            <a:r>
              <a:rPr lang="en-US" altLang="it-IT" sz="2800" b="1" dirty="0">
                <a:solidFill>
                  <a:srgbClr val="00197D"/>
                </a:solidFill>
              </a:rPr>
              <a:t>O)</a:t>
            </a:r>
            <a:r>
              <a:rPr lang="en-US" altLang="it-IT" sz="2800" b="1" baseline="-25000" dirty="0">
                <a:solidFill>
                  <a:srgbClr val="00197D"/>
                </a:solidFill>
              </a:rPr>
              <a:t>4</a:t>
            </a:r>
            <a:r>
              <a:rPr lang="en-US" altLang="it-IT" sz="2800" b="1" dirty="0">
                <a:solidFill>
                  <a:srgbClr val="00197D"/>
                </a:solidFill>
              </a:rPr>
              <a:t>Cl</a:t>
            </a:r>
            <a:r>
              <a:rPr lang="en-US" altLang="it-IT" sz="2800" b="1" baseline="-25000" dirty="0">
                <a:solidFill>
                  <a:srgbClr val="00197D"/>
                </a:solidFill>
              </a:rPr>
              <a:t>2</a:t>
            </a:r>
            <a:endParaRPr lang="en-US" altLang="it-IT" sz="2800" b="1" dirty="0">
              <a:solidFill>
                <a:srgbClr val="00197D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84168" y="4293096"/>
            <a:ext cx="792088" cy="504056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471303" y="5644868"/>
            <a:ext cx="3049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4000" b="1" dirty="0" smtClean="0">
                <a:solidFill>
                  <a:srgbClr val="00197D"/>
                </a:solidFill>
              </a:rPr>
              <a:t>[Cr(H</a:t>
            </a:r>
            <a:r>
              <a:rPr lang="en-US" altLang="it-IT" sz="4000" b="1" baseline="-25000" dirty="0" smtClean="0">
                <a:solidFill>
                  <a:srgbClr val="00197D"/>
                </a:solidFill>
              </a:rPr>
              <a:t>2</a:t>
            </a:r>
            <a:r>
              <a:rPr lang="en-US" altLang="it-IT" sz="4000" b="1" dirty="0" smtClean="0">
                <a:solidFill>
                  <a:srgbClr val="00197D"/>
                </a:solidFill>
              </a:rPr>
              <a:t>O)</a:t>
            </a:r>
            <a:r>
              <a:rPr lang="en-US" altLang="it-IT" sz="4000" b="1" baseline="-25000" dirty="0" smtClean="0">
                <a:solidFill>
                  <a:srgbClr val="00197D"/>
                </a:solidFill>
              </a:rPr>
              <a:t>4</a:t>
            </a:r>
            <a:r>
              <a:rPr lang="en-US" altLang="it-IT" sz="4000" b="1" dirty="0" smtClean="0">
                <a:solidFill>
                  <a:srgbClr val="00197D"/>
                </a:solidFill>
              </a:rPr>
              <a:t>Cl</a:t>
            </a:r>
            <a:r>
              <a:rPr lang="en-US" altLang="it-IT" sz="4000" b="1" baseline="-25000" dirty="0" smtClean="0">
                <a:solidFill>
                  <a:srgbClr val="00197D"/>
                </a:solidFill>
              </a:rPr>
              <a:t>2</a:t>
            </a:r>
            <a:r>
              <a:rPr lang="en-US" altLang="it-IT" sz="4000" b="1" dirty="0" smtClean="0">
                <a:solidFill>
                  <a:srgbClr val="00197D"/>
                </a:solidFill>
              </a:rPr>
              <a:t>]</a:t>
            </a:r>
            <a:r>
              <a:rPr lang="en-US" altLang="it-IT" sz="4000" b="1" baseline="30000" dirty="0" smtClean="0">
                <a:solidFill>
                  <a:srgbClr val="00197D"/>
                </a:solidFill>
              </a:rPr>
              <a:t>+</a:t>
            </a:r>
            <a:endParaRPr lang="en-US" altLang="it-IT" sz="4000" b="1" baseline="30000" dirty="0">
              <a:solidFill>
                <a:srgbClr val="00197D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6995920" y="4827984"/>
            <a:ext cx="1248488" cy="8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35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esempi: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27584" y="1556792"/>
            <a:ext cx="7772400" cy="446449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Determinare lo stato di ossidazione del centro metallico nei seguenti complessi:</a:t>
            </a:r>
          </a:p>
          <a:p>
            <a:r>
              <a:rPr lang="it-IT" dirty="0" smtClean="0"/>
              <a:t>[CuNH</a:t>
            </a:r>
            <a:r>
              <a:rPr lang="it-IT" baseline="-25000" dirty="0" smtClean="0"/>
              <a:t>3</a:t>
            </a:r>
            <a:r>
              <a:rPr lang="it-IT" dirty="0" smtClean="0"/>
              <a:t>Cl</a:t>
            </a:r>
            <a:r>
              <a:rPr lang="it-IT" baseline="-25000" dirty="0" smtClean="0"/>
              <a:t>5</a:t>
            </a:r>
            <a:r>
              <a:rPr lang="it-IT" dirty="0" smtClean="0"/>
              <a:t>]</a:t>
            </a:r>
            <a:r>
              <a:rPr lang="it-IT" baseline="30000" dirty="0" smtClean="0"/>
              <a:t>3-</a:t>
            </a:r>
            <a:endParaRPr lang="it-IT" dirty="0"/>
          </a:p>
          <a:p>
            <a:r>
              <a:rPr lang="it-IT" dirty="0" smtClean="0"/>
              <a:t>K</a:t>
            </a:r>
            <a:r>
              <a:rPr lang="it-IT" baseline="-25000" dirty="0" smtClean="0"/>
              <a:t>3</a:t>
            </a:r>
            <a:r>
              <a:rPr lang="it-IT" dirty="0" smtClean="0"/>
              <a:t>Fe(CN)</a:t>
            </a:r>
            <a:r>
              <a:rPr lang="it-IT" baseline="-25000" dirty="0" smtClean="0"/>
              <a:t>6</a:t>
            </a:r>
          </a:p>
          <a:p>
            <a:endParaRPr lang="it-IT" baseline="-25000" dirty="0"/>
          </a:p>
          <a:p>
            <a:endParaRPr lang="it-IT" baseline="-25000" dirty="0" smtClean="0"/>
          </a:p>
          <a:p>
            <a:r>
              <a:rPr lang="it-IT" dirty="0"/>
              <a:t>Determinare </a:t>
            </a:r>
            <a:r>
              <a:rPr lang="it-IT" dirty="0" smtClean="0"/>
              <a:t>la carica dello ione complesso sapendo lo stato di ossidazione del centro metallico:</a:t>
            </a:r>
          </a:p>
          <a:p>
            <a:r>
              <a:rPr lang="it-IT" dirty="0" smtClean="0"/>
              <a:t>[Co(III)(NH</a:t>
            </a:r>
            <a:r>
              <a:rPr lang="it-IT" baseline="-25000" dirty="0" smtClean="0"/>
              <a:t>3</a:t>
            </a:r>
            <a:r>
              <a:rPr lang="it-IT" dirty="0" smtClean="0"/>
              <a:t>)</a:t>
            </a:r>
            <a:r>
              <a:rPr lang="it-IT" baseline="-25000" dirty="0" smtClean="0"/>
              <a:t>5</a:t>
            </a:r>
            <a:r>
              <a:rPr lang="it-IT" dirty="0" smtClean="0"/>
              <a:t>NO</a:t>
            </a:r>
            <a:r>
              <a:rPr lang="it-IT" baseline="-25000" dirty="0" smtClean="0"/>
              <a:t>2</a:t>
            </a:r>
            <a:r>
              <a:rPr lang="it-IT" dirty="0" smtClean="0"/>
              <a:t>]</a:t>
            </a:r>
            <a:r>
              <a:rPr lang="it-IT" baseline="30000" dirty="0" smtClean="0"/>
              <a:t>x</a:t>
            </a:r>
          </a:p>
          <a:p>
            <a:r>
              <a:rPr lang="it-IT" dirty="0" smtClean="0"/>
              <a:t>[Pd(II)(NH</a:t>
            </a:r>
            <a:r>
              <a:rPr lang="it-IT" baseline="-25000" dirty="0" smtClean="0"/>
              <a:t>3</a:t>
            </a:r>
            <a:r>
              <a:rPr lang="it-IT" dirty="0" smtClean="0"/>
              <a:t>)</a:t>
            </a:r>
            <a:r>
              <a:rPr lang="it-IT" baseline="-25000" dirty="0" smtClean="0"/>
              <a:t>3</a:t>
            </a:r>
            <a:r>
              <a:rPr lang="it-IT" dirty="0" smtClean="0"/>
              <a:t>Cl]</a:t>
            </a:r>
            <a:r>
              <a:rPr lang="it-IT" baseline="30000" dirty="0" smtClean="0"/>
              <a:t>x</a:t>
            </a:r>
          </a:p>
          <a:p>
            <a:r>
              <a:rPr lang="it-IT" dirty="0" smtClean="0"/>
              <a:t>[Ni(0)(CN)</a:t>
            </a:r>
            <a:r>
              <a:rPr lang="it-IT" baseline="-25000" dirty="0" smtClean="0"/>
              <a:t>4</a:t>
            </a:r>
            <a:r>
              <a:rPr lang="it-IT" dirty="0" smtClean="0"/>
              <a:t>]</a:t>
            </a:r>
            <a:r>
              <a:rPr lang="it-IT" baseline="30000" dirty="0" smtClean="0"/>
              <a:t>x</a:t>
            </a:r>
            <a:endParaRPr lang="it-IT" baseline="30000" dirty="0"/>
          </a:p>
          <a:p>
            <a:endParaRPr lang="it-IT" baseline="30000" dirty="0" smtClean="0"/>
          </a:p>
          <a:p>
            <a:endParaRPr lang="it-IT" baseline="-25000" dirty="0" smtClean="0"/>
          </a:p>
          <a:p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285793936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3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/>
          <a:stretch/>
        </p:blipFill>
        <p:spPr bwMode="auto">
          <a:xfrm>
            <a:off x="1066800" y="2008908"/>
            <a:ext cx="5715000" cy="481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048000" y="251460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1BCAE"/>
              </a:gs>
              <a:gs pos="100000">
                <a:srgbClr val="D33005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35696" y="1988840"/>
            <a:ext cx="378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 err="1" smtClean="0">
                <a:solidFill>
                  <a:srgbClr val="FF7518"/>
                </a:solidFill>
              </a:rPr>
              <a:t>Blocco</a:t>
            </a:r>
            <a:r>
              <a:rPr lang="en-GB" altLang="it-IT" b="1" dirty="0" smtClean="0">
                <a:solidFill>
                  <a:srgbClr val="FF7518"/>
                </a:solidFill>
              </a:rPr>
              <a:t> d: </a:t>
            </a:r>
            <a:r>
              <a:rPr lang="en-GB" altLang="it-IT" b="1" dirty="0" err="1" smtClean="0">
                <a:solidFill>
                  <a:srgbClr val="FF7518"/>
                </a:solidFill>
              </a:rPr>
              <a:t>elementi</a:t>
            </a:r>
            <a:r>
              <a:rPr lang="en-GB" altLang="it-IT" b="1" dirty="0" smtClean="0">
                <a:solidFill>
                  <a:srgbClr val="FF7518"/>
                </a:solidFill>
              </a:rPr>
              <a:t> di </a:t>
            </a:r>
            <a:r>
              <a:rPr lang="en-GB" altLang="it-IT" b="1" dirty="0" err="1" smtClean="0">
                <a:solidFill>
                  <a:srgbClr val="FF7518"/>
                </a:solidFill>
              </a:rPr>
              <a:t>transizione</a:t>
            </a:r>
            <a:endParaRPr lang="en-GB" altLang="it-IT" b="1" dirty="0">
              <a:solidFill>
                <a:srgbClr val="FF7518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rot="5400000">
            <a:off x="7086600" y="556260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187207" y="5114059"/>
            <a:ext cx="2698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 err="1" smtClean="0"/>
              <a:t>Blocco</a:t>
            </a:r>
            <a:r>
              <a:rPr lang="en-GB" altLang="it-IT" b="1" dirty="0" smtClean="0"/>
              <a:t> f: </a:t>
            </a:r>
            <a:endParaRPr lang="en-GB" altLang="it-IT" b="1" dirty="0"/>
          </a:p>
          <a:p>
            <a:r>
              <a:rPr lang="en-GB" altLang="it-IT" b="1" dirty="0" err="1" smtClean="0"/>
              <a:t>Elementi</a:t>
            </a:r>
            <a:r>
              <a:rPr lang="en-GB" altLang="it-IT" b="1" dirty="0" smtClean="0"/>
              <a:t> di </a:t>
            </a:r>
            <a:r>
              <a:rPr lang="en-GB" altLang="it-IT" b="1" dirty="0" err="1" smtClean="0"/>
              <a:t>transizione</a:t>
            </a:r>
            <a:endParaRPr lang="en-GB" altLang="it-IT" b="1" dirty="0" smtClean="0"/>
          </a:p>
          <a:p>
            <a:r>
              <a:rPr lang="en-GB" altLang="it-IT" b="1" dirty="0" err="1" smtClean="0"/>
              <a:t>interna</a:t>
            </a:r>
            <a:endParaRPr lang="en-GB" altLang="it-IT" b="1" dirty="0" smtClean="0"/>
          </a:p>
          <a:p>
            <a:endParaRPr lang="en-GB" altLang="it-IT" b="1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953250" y="3582988"/>
            <a:ext cx="195897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3d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4d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5d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6d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491413" y="3736975"/>
            <a:ext cx="12287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t-IT" i="1"/>
              <a:t>l =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it-IT" i="1"/>
              <a:t>m</a:t>
            </a:r>
            <a:r>
              <a:rPr lang="en-US" altLang="it-IT" i="1" baseline="-25000"/>
              <a:t>l</a:t>
            </a:r>
            <a:r>
              <a:rPr lang="en-US" altLang="it-IT" i="1"/>
              <a:t> =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it-IT" i="1"/>
              <a:t>-2,-1,0,1,2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5072063" y="3813175"/>
            <a:ext cx="19192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5072063" y="4159250"/>
            <a:ext cx="1919287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5072063" y="4619625"/>
            <a:ext cx="19192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5072063" y="5003800"/>
            <a:ext cx="191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5080000"/>
            <a:ext cx="173037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 4f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 5f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0" y="5464175"/>
            <a:ext cx="1268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i="1"/>
              <a:t>l = 3</a:t>
            </a:r>
          </a:p>
          <a:p>
            <a:pPr eaLnBrk="1" hangingPunct="1"/>
            <a:r>
              <a:rPr lang="en-US" altLang="it-IT" i="1"/>
              <a:t>m</a:t>
            </a:r>
            <a:r>
              <a:rPr lang="en-US" altLang="it-IT" i="1" baseline="-25000"/>
              <a:t>l</a:t>
            </a:r>
            <a:r>
              <a:rPr lang="en-US" altLang="it-IT" i="1"/>
              <a:t> =</a:t>
            </a:r>
          </a:p>
          <a:p>
            <a:pPr eaLnBrk="1" hangingPunct="1"/>
            <a:r>
              <a:rPr lang="en-US" altLang="it-IT" i="1"/>
              <a:t>-3,-2,-1,0,</a:t>
            </a:r>
          </a:p>
          <a:p>
            <a:pPr eaLnBrk="1" hangingPunct="1"/>
            <a:r>
              <a:rPr lang="en-US" altLang="it-IT" i="1"/>
              <a:t>1,2,3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Metalli di transizione</a:t>
            </a:r>
            <a:endParaRPr lang="it-IT" dirty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1697971" y="715322"/>
            <a:ext cx="6234766" cy="985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it-IT" sz="2800" dirty="0" err="1" smtClean="0"/>
              <a:t>elementi</a:t>
            </a:r>
            <a:r>
              <a:rPr lang="en-GB" altLang="it-IT" sz="2800" dirty="0" smtClean="0"/>
              <a:t> con </a:t>
            </a:r>
            <a:r>
              <a:rPr lang="en-GB" altLang="it-IT" sz="2800" dirty="0" err="1" smtClean="0"/>
              <a:t>elettroni</a:t>
            </a:r>
            <a:r>
              <a:rPr lang="en-GB" altLang="it-IT" sz="2800" dirty="0" smtClean="0"/>
              <a:t> di </a:t>
            </a:r>
            <a:r>
              <a:rPr lang="en-GB" altLang="it-IT" sz="2800" dirty="0" err="1" smtClean="0"/>
              <a:t>valenza</a:t>
            </a:r>
            <a:r>
              <a:rPr lang="en-GB" altLang="it-IT" sz="2800" dirty="0" smtClean="0"/>
              <a:t> d o 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it-IT" sz="2800" dirty="0" smtClean="0"/>
              <a:t>	i.e. </a:t>
            </a:r>
            <a:r>
              <a:rPr lang="en-GB" altLang="it-IT" sz="2800" dirty="0" err="1" smtClean="0"/>
              <a:t>Metalli</a:t>
            </a:r>
            <a:r>
              <a:rPr lang="en-GB" altLang="it-IT" sz="2800" dirty="0" smtClean="0"/>
              <a:t> del </a:t>
            </a:r>
            <a:r>
              <a:rPr lang="en-GB" altLang="it-IT" sz="2800" dirty="0" err="1" smtClean="0"/>
              <a:t>blocco</a:t>
            </a:r>
            <a:r>
              <a:rPr lang="en-GB" altLang="it-IT" sz="2800" dirty="0" smtClean="0"/>
              <a:t> d o f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5716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 animBg="1"/>
      <p:bldP spid="6156" grpId="0" animBg="1"/>
      <p:bldP spid="6157" grpId="0" animBg="1"/>
      <p:bldP spid="6158" grpId="0" animBg="1"/>
      <p:bldP spid="6159" grpId="0"/>
      <p:bldP spid="6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1" y="1052736"/>
            <a:ext cx="4151823" cy="31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it-IT" dirty="0" smtClean="0"/>
              <a:t>Orbitali d ed f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67" y="3573016"/>
            <a:ext cx="5578703" cy="316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13343" y="195004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Orbitali d</a:t>
            </a:r>
          </a:p>
          <a:p>
            <a:r>
              <a:rPr lang="it-IT" dirty="0" smtClean="0"/>
              <a:t>m=-2,-</a:t>
            </a:r>
            <a:r>
              <a:rPr lang="it-IT" dirty="0" smtClean="0"/>
              <a:t>1,0,1,2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5001418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Orbitali f</a:t>
            </a:r>
          </a:p>
          <a:p>
            <a:r>
              <a:rPr lang="it-IT" dirty="0" smtClean="0"/>
              <a:t>m=-3,-2,-</a:t>
            </a:r>
            <a:r>
              <a:rPr lang="it-IT" dirty="0" smtClean="0"/>
              <a:t>1,0,1,2,3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9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err="1">
                <a:ea typeface="ＭＳ Ｐゴシック" pitchFamily="28" charset="-128"/>
              </a:rPr>
              <a:t>Raggio</a:t>
            </a:r>
            <a:r>
              <a:rPr lang="en-US" altLang="it-IT" dirty="0">
                <a:ea typeface="ＭＳ Ｐゴシック" pitchFamily="28" charset="-128"/>
              </a:rPr>
              <a:t> </a:t>
            </a:r>
            <a:r>
              <a:rPr lang="en-US" altLang="it-IT" dirty="0" err="1">
                <a:ea typeface="ＭＳ Ｐゴシック" pitchFamily="28" charset="-128"/>
              </a:rPr>
              <a:t>Atomico</a:t>
            </a:r>
            <a:endParaRPr lang="en-US" altLang="it-IT" dirty="0">
              <a:ea typeface="ＭＳ Ｐゴシック" pitchFamily="28" charset="-128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368760" y="980728"/>
            <a:ext cx="6635080" cy="564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erie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transizione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e 5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it-IT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6628" name="Picture 4" descr="ch21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1" y="1605880"/>
            <a:ext cx="7391400" cy="43434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5973768"/>
            <a:ext cx="419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Contrazione Lantanidica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151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704" y="22387"/>
            <a:ext cx="8229600" cy="1143000"/>
          </a:xfrm>
        </p:spPr>
        <p:txBody>
          <a:bodyPr>
            <a:noAutofit/>
          </a:bodyPr>
          <a:lstStyle/>
          <a:p>
            <a:r>
              <a:rPr lang="it-IT" altLang="it-IT" dirty="0">
                <a:ea typeface="ＭＳ Ｐゴシック" pitchFamily="28" charset="-128"/>
              </a:rPr>
              <a:t>Ionizzazione dei </a:t>
            </a:r>
            <a:r>
              <a:rPr lang="it-IT" altLang="it-IT" dirty="0" smtClean="0">
                <a:ea typeface="ＭＳ Ｐゴシック" pitchFamily="28" charset="-128"/>
              </a:rPr>
              <a:t>metalli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it-IT" dirty="0" smtClean="0">
                <a:ea typeface="ＭＳ Ｐゴシック" pitchFamily="28" charset="-128"/>
              </a:rPr>
              <a:t>Le </a:t>
            </a:r>
            <a:r>
              <a:rPr lang="en-US" altLang="it-IT" dirty="0" err="1" smtClean="0">
                <a:ea typeface="ＭＳ Ｐゴシック" pitchFamily="28" charset="-128"/>
              </a:rPr>
              <a:t>proprietà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chimiche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dei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metalli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dipendono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dalla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loro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tendenza</a:t>
            </a:r>
            <a:r>
              <a:rPr lang="en-US" altLang="it-IT" dirty="0" smtClean="0">
                <a:ea typeface="ＭＳ Ｐゴシック" pitchFamily="28" charset="-128"/>
              </a:rPr>
              <a:t> a </a:t>
            </a:r>
            <a:r>
              <a:rPr lang="en-US" altLang="it-IT" dirty="0" err="1" smtClean="0">
                <a:ea typeface="ＭＳ Ｐゴシック" pitchFamily="28" charset="-128"/>
              </a:rPr>
              <a:t>perdere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elettroni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diventando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ioni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positivi</a:t>
            </a:r>
            <a:r>
              <a:rPr lang="en-US" altLang="it-IT" dirty="0" smtClean="0">
                <a:ea typeface="ＭＳ Ｐゴシック" pitchFamily="28" charset="-128"/>
              </a:rPr>
              <a:t>.</a:t>
            </a:r>
          </a:p>
          <a:p>
            <a:endParaRPr lang="it-IT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2636912"/>
            <a:ext cx="836520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-IT" b="1" dirty="0" err="1" smtClean="0">
                <a:ea typeface="ＭＳ Ｐゴシック" pitchFamily="28" charset="-128"/>
              </a:rPr>
              <a:t>L’energia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b="1" dirty="0" smtClean="0">
                <a:ea typeface="ＭＳ Ｐゴシック" pitchFamily="28" charset="-128"/>
              </a:rPr>
              <a:t>di prima </a:t>
            </a:r>
            <a:r>
              <a:rPr lang="en-US" altLang="it-IT" b="1" dirty="0" err="1" smtClean="0">
                <a:ea typeface="ＭＳ Ｐゴシック" pitchFamily="28" charset="-128"/>
              </a:rPr>
              <a:t>ionizzazione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aumenta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lungo</a:t>
            </a:r>
            <a:r>
              <a:rPr lang="en-US" altLang="it-IT" dirty="0" smtClean="0">
                <a:ea typeface="ＭＳ Ｐゴシック" pitchFamily="28" charset="-128"/>
              </a:rPr>
              <a:t> un </a:t>
            </a:r>
            <a:r>
              <a:rPr lang="en-US" altLang="it-IT" dirty="0" err="1" smtClean="0">
                <a:ea typeface="ＭＳ Ｐゴシック" pitchFamily="28" charset="-128"/>
              </a:rPr>
              <a:t>periodo</a:t>
            </a:r>
            <a:r>
              <a:rPr lang="en-US" altLang="it-IT" dirty="0" smtClean="0">
                <a:ea typeface="ＭＳ Ｐゴシック" pitchFamily="28" charset="-128"/>
              </a:rPr>
              <a:t> e </a:t>
            </a:r>
            <a:r>
              <a:rPr lang="en-US" altLang="it-IT" dirty="0" err="1" smtClean="0">
                <a:ea typeface="ＭＳ Ｐゴシック" pitchFamily="28" charset="-128"/>
              </a:rPr>
              <a:t>diminuisce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lungo</a:t>
            </a:r>
            <a:r>
              <a:rPr lang="en-US" altLang="it-IT" dirty="0" smtClean="0">
                <a:ea typeface="ＭＳ Ｐゴシック" pitchFamily="28" charset="-128"/>
              </a:rPr>
              <a:t> un </a:t>
            </a:r>
            <a:r>
              <a:rPr lang="en-US" altLang="it-IT" dirty="0" err="1" smtClean="0">
                <a:ea typeface="ＭＳ Ｐゴシック" pitchFamily="28" charset="-128"/>
              </a:rPr>
              <a:t>gruppo</a:t>
            </a:r>
            <a:r>
              <a:rPr lang="en-US" altLang="it-IT" dirty="0" smtClean="0">
                <a:ea typeface="ＭＳ Ｐゴシック" pitchFamily="28" charset="-128"/>
              </a:rPr>
              <a:t>.</a:t>
            </a:r>
          </a:p>
          <a:p>
            <a:pPr marL="0" indent="0"/>
            <a:endParaRPr lang="en-US" altLang="it-IT" dirty="0" smtClean="0">
              <a:ea typeface="ＭＳ Ｐゴシック" pitchFamily="28" charset="-128"/>
            </a:endParaRPr>
          </a:p>
          <a:p>
            <a:pPr marL="0" indent="0"/>
            <a:r>
              <a:rPr lang="en-US" altLang="it-IT" dirty="0" smtClean="0">
                <a:ea typeface="ＭＳ Ｐゴシック" pitchFamily="28" charset="-128"/>
              </a:rPr>
              <a:t>		</a:t>
            </a:r>
            <a:endParaRPr lang="en-US" altLang="it-IT" baseline="30000" dirty="0">
              <a:ea typeface="ＭＳ Ｐゴシック" pitchFamily="28" charset="-128"/>
            </a:endParaRPr>
          </a:p>
        </p:txBody>
      </p:sp>
      <p:pic>
        <p:nvPicPr>
          <p:cNvPr id="5" name="Picture 6" descr="9,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752776"/>
            <a:ext cx="5472608" cy="280258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3505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IT" dirty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9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altLang="it-IT" dirty="0" err="1" smtClean="0">
                <a:ea typeface="ＭＳ Ｐゴシック" pitchFamily="28" charset="-128"/>
              </a:rPr>
              <a:t>Energia</a:t>
            </a:r>
            <a:r>
              <a:rPr lang="en-US" altLang="it-IT" dirty="0" smtClean="0">
                <a:ea typeface="ＭＳ Ｐゴシック" pitchFamily="28" charset="-128"/>
              </a:rPr>
              <a:t> di </a:t>
            </a:r>
            <a:r>
              <a:rPr lang="en-US" altLang="it-IT" dirty="0" err="1" smtClean="0">
                <a:ea typeface="ＭＳ Ｐゴシック" pitchFamily="28" charset="-128"/>
              </a:rPr>
              <a:t>Ionizzazione</a:t>
            </a:r>
            <a:endParaRPr lang="en-US" altLang="it-IT" dirty="0">
              <a:ea typeface="ＭＳ Ｐゴシック" pitchFamily="28" charset="-128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79967"/>
            <a:ext cx="849694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di prima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rosso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e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terza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ionizzazione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di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metalli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transizione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prima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riga</a:t>
            </a:r>
            <a:endParaRPr lang="it-IT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4580" name="Picture 4" descr="figure_2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410200" cy="3851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t="41667" r="30673" b="30208"/>
          <a:stretch>
            <a:fillRect/>
          </a:stretch>
        </p:blipFill>
        <p:spPr bwMode="auto">
          <a:xfrm>
            <a:off x="340137" y="3004176"/>
            <a:ext cx="8604002" cy="30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105" y="0"/>
            <a:ext cx="8229600" cy="692696"/>
          </a:xfrm>
        </p:spPr>
        <p:txBody>
          <a:bodyPr>
            <a:noAutofit/>
          </a:bodyPr>
          <a:lstStyle/>
          <a:p>
            <a:r>
              <a:rPr lang="it-IT" dirty="0" smtClean="0"/>
              <a:t>Elettronegatività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9514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800" dirty="0" smtClean="0"/>
              <a:t>I metalli sono generalmente degli elementi a bassa elettronegatività (elevata </a:t>
            </a:r>
            <a:r>
              <a:rPr lang="it-IT" sz="2800" dirty="0" err="1" smtClean="0"/>
              <a:t>elettronpositività</a:t>
            </a:r>
            <a:r>
              <a:rPr lang="it-IT" sz="2800" dirty="0" smtClean="0"/>
              <a:t>)</a:t>
            </a: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Gli elettroni che partecipano al legame chimico che coinvolge un metallo sono generalmente localizzati prevalentemente negli atomi più elettronegativi che lo circondano (leganti) il particolare legame chimico che si viene a formare viene chiamato legame di coordinazione.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4" name="Picture 5" descr="9,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4136"/>
            <a:ext cx="8781236" cy="409723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Complessi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metallici</a:t>
            </a:r>
            <a:endParaRPr lang="en-US" altLang="it-IT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599" y="4343400"/>
            <a:ext cx="8887691" cy="24384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Un atomo di metallo legato ad un gruppo di molecole o ioni è chiamato </a:t>
            </a:r>
            <a:r>
              <a:rPr lang="it-IT" sz="2800" dirty="0" smtClean="0">
                <a:solidFill>
                  <a:srgbClr val="FF0000"/>
                </a:solidFill>
              </a:rPr>
              <a:t>complesso metallico</a:t>
            </a:r>
            <a:r>
              <a:rPr lang="en-US" altLang="it-IT" sz="2800" dirty="0" smtClean="0"/>
              <a:t>.</a:t>
            </a:r>
          </a:p>
          <a:p>
            <a:r>
              <a:rPr lang="it-IT" sz="2800" dirty="0" smtClean="0"/>
              <a:t>Se il complesso è carico, è uno </a:t>
            </a:r>
            <a:r>
              <a:rPr lang="it-IT" sz="2800" dirty="0" smtClean="0">
                <a:solidFill>
                  <a:srgbClr val="FF0000"/>
                </a:solidFill>
              </a:rPr>
              <a:t>ione complesso.</a:t>
            </a:r>
            <a:endParaRPr lang="en-US" altLang="it-IT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sz="2800" dirty="0" smtClean="0"/>
              <a:t>Composti contenenti complessi sono </a:t>
            </a:r>
            <a:r>
              <a:rPr lang="it-IT" sz="2800" dirty="0" smtClean="0">
                <a:solidFill>
                  <a:srgbClr val="FF0000"/>
                </a:solidFill>
              </a:rPr>
              <a:t>composti di coordinazione</a:t>
            </a:r>
            <a:r>
              <a:rPr lang="it-IT" sz="2800" dirty="0" smtClean="0"/>
              <a:t>.</a:t>
            </a:r>
            <a:endParaRPr lang="en-US" altLang="it-IT" sz="2800" dirty="0" smtClean="0"/>
          </a:p>
        </p:txBody>
      </p:sp>
      <p:pic>
        <p:nvPicPr>
          <p:cNvPr id="2" name="Picture 5" descr="24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20399" b="59280"/>
          <a:stretch>
            <a:fillRect/>
          </a:stretch>
        </p:blipFill>
        <p:spPr>
          <a:xfrm>
            <a:off x="2915816" y="908720"/>
            <a:ext cx="2627784" cy="3208879"/>
          </a:xfrm>
        </p:spPr>
      </p:pic>
    </p:spTree>
    <p:extLst>
      <p:ext uri="{BB962C8B-B14F-4D97-AF65-F5344CB8AC3E}">
        <p14:creationId xmlns:p14="http://schemas.microsoft.com/office/powerpoint/2010/main" val="3688012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1091</Words>
  <Application>Microsoft Office PowerPoint</Application>
  <PresentationFormat>Presentazione su schermo (4:3)</PresentationFormat>
  <Paragraphs>150</Paragraphs>
  <Slides>24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Symbol</vt:lpstr>
      <vt:lpstr>Times</vt:lpstr>
      <vt:lpstr>Times New Roman</vt:lpstr>
      <vt:lpstr>Wingdings</vt:lpstr>
      <vt:lpstr>Tema di Office</vt:lpstr>
      <vt:lpstr>Metalli in Medicina</vt:lpstr>
      <vt:lpstr>Presentazione standard di PowerPoint</vt:lpstr>
      <vt:lpstr>Presentazione standard di PowerPoint</vt:lpstr>
      <vt:lpstr>Orbitali d ed f</vt:lpstr>
      <vt:lpstr>Raggio Atomico</vt:lpstr>
      <vt:lpstr>Ionizzazione dei metalli</vt:lpstr>
      <vt:lpstr>Energia di Ionizzazione</vt:lpstr>
      <vt:lpstr>Elettronegatività</vt:lpstr>
      <vt:lpstr>Complessi metallici</vt:lpstr>
      <vt:lpstr>Complessi</vt:lpstr>
      <vt:lpstr>Presentazione standard di PowerPoint</vt:lpstr>
      <vt:lpstr>Un mistero Chimico: Stesso metallo, stessi leganti, diversi colori e diverso numero di ioni quando disciolti in acqua</vt:lpstr>
      <vt:lpstr>Presentazione standard di PowerPoint</vt:lpstr>
      <vt:lpstr>Teoria di Werner</vt:lpstr>
      <vt:lpstr>Teoria di Werner</vt:lpstr>
      <vt:lpstr>Teoria di Werner</vt:lpstr>
      <vt:lpstr>Presentazione standard di PowerPoint</vt:lpstr>
      <vt:lpstr>Presentazione standard di PowerPoint</vt:lpstr>
      <vt:lpstr>Quando si parla di coordinazione?</vt:lpstr>
      <vt:lpstr>Il legame Metallo-Legante</vt:lpstr>
      <vt:lpstr>Il legame Metallo-Legante</vt:lpstr>
      <vt:lpstr>Numero di Ossidazione</vt:lpstr>
      <vt:lpstr>Numero di Ossidazione</vt:lpstr>
      <vt:lpstr>Altri esempi: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 in Medicina</dc:title>
  <dc:creator>direzione</dc:creator>
  <cp:lastModifiedBy>GEREMIA</cp:lastModifiedBy>
  <cp:revision>80</cp:revision>
  <dcterms:created xsi:type="dcterms:W3CDTF">2017-02-25T16:16:47Z</dcterms:created>
  <dcterms:modified xsi:type="dcterms:W3CDTF">2020-04-20T09:51:41Z</dcterms:modified>
</cp:coreProperties>
</file>