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13"/>
  </p:notesMasterIdLst>
  <p:sldIdLst>
    <p:sldId id="257" r:id="rId2"/>
    <p:sldId id="357" r:id="rId3"/>
    <p:sldId id="356" r:id="rId4"/>
    <p:sldId id="337" r:id="rId5"/>
    <p:sldId id="338" r:id="rId6"/>
    <p:sldId id="358" r:id="rId7"/>
    <p:sldId id="354" r:id="rId8"/>
    <p:sldId id="353" r:id="rId9"/>
    <p:sldId id="359" r:id="rId10"/>
    <p:sldId id="342" r:id="rId11"/>
    <p:sldId id="341" r:id="rId12"/>
  </p:sldIdLst>
  <p:sldSz cx="9144000" cy="6858000" type="screen4x3"/>
  <p:notesSz cx="6858000" cy="9144000"/>
  <p:defaultTextStyle>
    <a:defPPr>
      <a:defRPr lang="it-IT"/>
    </a:defPPr>
    <a:lvl1pPr algn="l" defTabSz="457200" rtl="0" fontAlgn="base">
      <a:spcBef>
        <a:spcPct val="0"/>
      </a:spcBef>
      <a:spcAft>
        <a:spcPct val="0"/>
      </a:spcAft>
      <a:defRPr kern="1200">
        <a:solidFill>
          <a:schemeClr val="tx1"/>
        </a:solidFill>
        <a:latin typeface="Arial" pitchFamily="-1" charset="0"/>
        <a:ea typeface="ＭＳ Ｐゴシック" pitchFamily="-1" charset="-128"/>
        <a:cs typeface="ＭＳ Ｐゴシック" pitchFamily="-1" charset="-128"/>
      </a:defRPr>
    </a:lvl1pPr>
    <a:lvl2pPr marL="457200" algn="l" defTabSz="457200" rtl="0" fontAlgn="base">
      <a:spcBef>
        <a:spcPct val="0"/>
      </a:spcBef>
      <a:spcAft>
        <a:spcPct val="0"/>
      </a:spcAft>
      <a:defRPr kern="1200">
        <a:solidFill>
          <a:schemeClr val="tx1"/>
        </a:solidFill>
        <a:latin typeface="Arial" pitchFamily="-1" charset="0"/>
        <a:ea typeface="ＭＳ Ｐゴシック" pitchFamily="-1" charset="-128"/>
        <a:cs typeface="ＭＳ Ｐゴシック" pitchFamily="-1" charset="-128"/>
      </a:defRPr>
    </a:lvl2pPr>
    <a:lvl3pPr marL="914400" algn="l" defTabSz="457200" rtl="0" fontAlgn="base">
      <a:spcBef>
        <a:spcPct val="0"/>
      </a:spcBef>
      <a:spcAft>
        <a:spcPct val="0"/>
      </a:spcAft>
      <a:defRPr kern="1200">
        <a:solidFill>
          <a:schemeClr val="tx1"/>
        </a:solidFill>
        <a:latin typeface="Arial" pitchFamily="-1" charset="0"/>
        <a:ea typeface="ＭＳ Ｐゴシック" pitchFamily="-1" charset="-128"/>
        <a:cs typeface="ＭＳ Ｐゴシック" pitchFamily="-1" charset="-128"/>
      </a:defRPr>
    </a:lvl3pPr>
    <a:lvl4pPr marL="1371600" algn="l" defTabSz="457200" rtl="0" fontAlgn="base">
      <a:spcBef>
        <a:spcPct val="0"/>
      </a:spcBef>
      <a:spcAft>
        <a:spcPct val="0"/>
      </a:spcAft>
      <a:defRPr kern="1200">
        <a:solidFill>
          <a:schemeClr val="tx1"/>
        </a:solidFill>
        <a:latin typeface="Arial" pitchFamily="-1" charset="0"/>
        <a:ea typeface="ＭＳ Ｐゴシック" pitchFamily="-1" charset="-128"/>
        <a:cs typeface="ＭＳ Ｐゴシック" pitchFamily="-1" charset="-128"/>
      </a:defRPr>
    </a:lvl4pPr>
    <a:lvl5pPr marL="1828800" algn="l" defTabSz="457200" rtl="0" fontAlgn="base">
      <a:spcBef>
        <a:spcPct val="0"/>
      </a:spcBef>
      <a:spcAft>
        <a:spcPct val="0"/>
      </a:spcAft>
      <a:defRPr kern="1200">
        <a:solidFill>
          <a:schemeClr val="tx1"/>
        </a:solidFill>
        <a:latin typeface="Arial" pitchFamily="-1" charset="0"/>
        <a:ea typeface="ＭＳ Ｐゴシック" pitchFamily="-1" charset="-128"/>
        <a:cs typeface="ＭＳ Ｐゴシック" pitchFamily="-1" charset="-128"/>
      </a:defRPr>
    </a:lvl5pPr>
    <a:lvl6pPr marL="2286000" algn="l" defTabSz="457200" rtl="0" eaLnBrk="1" latinLnBrk="0" hangingPunct="1">
      <a:defRPr kern="1200">
        <a:solidFill>
          <a:schemeClr val="tx1"/>
        </a:solidFill>
        <a:latin typeface="Arial" pitchFamily="-1" charset="0"/>
        <a:ea typeface="ＭＳ Ｐゴシック" pitchFamily="-1" charset="-128"/>
        <a:cs typeface="ＭＳ Ｐゴシック" pitchFamily="-1" charset="-128"/>
      </a:defRPr>
    </a:lvl6pPr>
    <a:lvl7pPr marL="2743200" algn="l" defTabSz="457200" rtl="0" eaLnBrk="1" latinLnBrk="0" hangingPunct="1">
      <a:defRPr kern="1200">
        <a:solidFill>
          <a:schemeClr val="tx1"/>
        </a:solidFill>
        <a:latin typeface="Arial" pitchFamily="-1" charset="0"/>
        <a:ea typeface="ＭＳ Ｐゴシック" pitchFamily="-1" charset="-128"/>
        <a:cs typeface="ＭＳ Ｐゴシック" pitchFamily="-1" charset="-128"/>
      </a:defRPr>
    </a:lvl7pPr>
    <a:lvl8pPr marL="3200400" algn="l" defTabSz="457200" rtl="0" eaLnBrk="1" latinLnBrk="0" hangingPunct="1">
      <a:defRPr kern="1200">
        <a:solidFill>
          <a:schemeClr val="tx1"/>
        </a:solidFill>
        <a:latin typeface="Arial" pitchFamily="-1" charset="0"/>
        <a:ea typeface="ＭＳ Ｐゴシック" pitchFamily="-1" charset="-128"/>
        <a:cs typeface="ＭＳ Ｐゴシック" pitchFamily="-1" charset="-128"/>
      </a:defRPr>
    </a:lvl8pPr>
    <a:lvl9pPr marL="3657600" algn="l" defTabSz="457200" rtl="0" eaLnBrk="1" latinLnBrk="0" hangingPunct="1">
      <a:defRPr kern="1200">
        <a:solidFill>
          <a:schemeClr val="tx1"/>
        </a:solidFill>
        <a:latin typeface="Arial" pitchFamily="-1" charset="0"/>
        <a:ea typeface="ＭＳ Ｐゴシック" pitchFamily="-1" charset="-128"/>
        <a:cs typeface="ＭＳ Ｐゴシック" pitchFamily="-1"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277" autoAdjust="0"/>
    <p:restoredTop sz="93677" autoAdjust="0"/>
  </p:normalViewPr>
  <p:slideViewPr>
    <p:cSldViewPr snapToGrid="0" snapToObjects="1">
      <p:cViewPr>
        <p:scale>
          <a:sx n="69" d="100"/>
          <a:sy n="69" d="100"/>
        </p:scale>
        <p:origin x="1208"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072"/>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40525005-3748-354A-8657-78697661F109}" type="datetime1">
              <a:rPr lang="it-IT"/>
              <a:pPr>
                <a:defRPr/>
              </a:pPr>
              <a:t>27/01/20</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smtClean="0"/>
              <a:t>Fare clic per modificare gli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endParaRPr lang="it-IT" noProof="0"/>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5603C24B-B9AC-374D-8B87-1D24445A2472}" type="slidenum">
              <a:rPr lang="it-IT"/>
              <a:pPr>
                <a:defRPr/>
              </a:pPr>
              <a:t>‹n.›</a:t>
            </a:fld>
            <a:endParaRPr lang="it-IT"/>
          </a:p>
        </p:txBody>
      </p:sp>
    </p:spTree>
    <p:extLst>
      <p:ext uri="{BB962C8B-B14F-4D97-AF65-F5344CB8AC3E}">
        <p14:creationId xmlns:p14="http://schemas.microsoft.com/office/powerpoint/2010/main" val="2211492018"/>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 charset="-128"/>
        <a:cs typeface="ＭＳ Ｐゴシック" pitchFamily="-1"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egnaposto immagine diapositiva 1"/>
          <p:cNvSpPr>
            <a:spLocks noGrp="1" noRot="1" noChangeAspect="1"/>
          </p:cNvSpPr>
          <p:nvPr>
            <p:ph type="sldImg"/>
          </p:nvPr>
        </p:nvSpPr>
        <p:spPr bwMode="auto">
          <a:noFill/>
          <a:ln>
            <a:solidFill>
              <a:srgbClr val="000000"/>
            </a:solidFill>
            <a:miter lim="800000"/>
            <a:headEnd/>
            <a:tailEnd/>
          </a:ln>
        </p:spPr>
      </p:sp>
      <p:sp>
        <p:nvSpPr>
          <p:cNvPr id="15363"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dirty="0" smtClean="0"/>
          </a:p>
        </p:txBody>
      </p:sp>
      <p:sp>
        <p:nvSpPr>
          <p:cNvPr id="15364"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D87D4FE-9C25-1449-B552-D0043333FC9A}" type="slidenum">
              <a:rPr lang="it-IT" smtClean="0">
                <a:latin typeface="Arial" pitchFamily="-1" charset="0"/>
                <a:ea typeface="ＭＳ Ｐゴシック" pitchFamily="-1" charset="-128"/>
                <a:cs typeface="ＭＳ Ｐゴシック" pitchFamily="-1" charset="-128"/>
              </a:rPr>
              <a:pPr fontAlgn="base">
                <a:spcBef>
                  <a:spcPct val="0"/>
                </a:spcBef>
                <a:spcAft>
                  <a:spcPct val="0"/>
                </a:spcAft>
              </a:pPr>
              <a:t>1</a:t>
            </a:fld>
            <a:endParaRPr lang="it-IT" smtClean="0">
              <a:latin typeface="Arial" pitchFamily="-1" charset="0"/>
              <a:ea typeface="ＭＳ Ｐゴシック" pitchFamily="-1" charset="-128"/>
              <a:cs typeface="ＭＳ Ｐゴシック" pitchFamily="-1" charset="-128"/>
            </a:endParaRPr>
          </a:p>
        </p:txBody>
      </p:sp>
    </p:spTree>
    <p:extLst>
      <p:ext uri="{BB962C8B-B14F-4D97-AF65-F5344CB8AC3E}">
        <p14:creationId xmlns:p14="http://schemas.microsoft.com/office/powerpoint/2010/main" val="26346216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pPr>
              <a:defRPr/>
            </a:pPr>
            <a:fld id="{70AADA03-3ABB-6740-8646-2AD1A4FA9B00}" type="datetime1">
              <a:rPr lang="it-IT" smtClean="0"/>
              <a:pPr>
                <a:defRPr/>
              </a:pPr>
              <a:t>27/01/20</a:t>
            </a:fld>
            <a:endParaRPr lang="it-IT"/>
          </a:p>
        </p:txBody>
      </p:sp>
      <p:sp>
        <p:nvSpPr>
          <p:cNvPr id="5" name="Segnaposto piè di pagina 4"/>
          <p:cNvSpPr>
            <a:spLocks noGrp="1"/>
          </p:cNvSpPr>
          <p:nvPr>
            <p:ph type="ftr" sz="quarter" idx="11"/>
          </p:nvPr>
        </p:nvSpPr>
        <p:spPr/>
        <p:txBody>
          <a:bodyPr/>
          <a:lstStyle/>
          <a:p>
            <a:pPr>
              <a:defRPr/>
            </a:pPr>
            <a:endParaRPr lang="it-IT"/>
          </a:p>
        </p:txBody>
      </p:sp>
      <p:sp>
        <p:nvSpPr>
          <p:cNvPr id="6" name="Segnaposto numero diapositiva 5"/>
          <p:cNvSpPr>
            <a:spLocks noGrp="1"/>
          </p:cNvSpPr>
          <p:nvPr>
            <p:ph type="sldNum" sz="quarter" idx="12"/>
          </p:nvPr>
        </p:nvSpPr>
        <p:spPr/>
        <p:txBody>
          <a:bodyPr/>
          <a:lstStyle/>
          <a:p>
            <a:pPr>
              <a:defRPr/>
            </a:pPr>
            <a:fld id="{8A199D40-B664-E54D-801D-2844EC90E4B4}" type="slidenum">
              <a:rPr lang="it-IT" smtClean="0"/>
              <a:pPr>
                <a:defRPr/>
              </a:pPr>
              <a:t>‹n.›</a:t>
            </a:fld>
            <a:endParaRPr lang="it-IT"/>
          </a:p>
        </p:txBody>
      </p:sp>
    </p:spTree>
    <p:extLst>
      <p:ext uri="{BB962C8B-B14F-4D97-AF65-F5344CB8AC3E}">
        <p14:creationId xmlns:p14="http://schemas.microsoft.com/office/powerpoint/2010/main" val="3065723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pPr>
              <a:defRPr/>
            </a:pPr>
            <a:fld id="{8DA57720-420C-C048-A663-6CB86C30E53C}" type="datetime1">
              <a:rPr lang="it-IT" smtClean="0"/>
              <a:pPr>
                <a:defRPr/>
              </a:pPr>
              <a:t>27/01/20</a:t>
            </a:fld>
            <a:endParaRPr lang="it-IT"/>
          </a:p>
        </p:txBody>
      </p:sp>
      <p:sp>
        <p:nvSpPr>
          <p:cNvPr id="5" name="Segnaposto piè di pagina 4"/>
          <p:cNvSpPr>
            <a:spLocks noGrp="1"/>
          </p:cNvSpPr>
          <p:nvPr>
            <p:ph type="ftr" sz="quarter" idx="11"/>
          </p:nvPr>
        </p:nvSpPr>
        <p:spPr/>
        <p:txBody>
          <a:bodyPr/>
          <a:lstStyle/>
          <a:p>
            <a:pPr>
              <a:defRPr/>
            </a:pPr>
            <a:endParaRPr lang="it-IT"/>
          </a:p>
        </p:txBody>
      </p:sp>
      <p:sp>
        <p:nvSpPr>
          <p:cNvPr id="6" name="Segnaposto numero diapositiva 5"/>
          <p:cNvSpPr>
            <a:spLocks noGrp="1"/>
          </p:cNvSpPr>
          <p:nvPr>
            <p:ph type="sldNum" sz="quarter" idx="12"/>
          </p:nvPr>
        </p:nvSpPr>
        <p:spPr/>
        <p:txBody>
          <a:bodyPr/>
          <a:lstStyle/>
          <a:p>
            <a:pPr>
              <a:defRPr/>
            </a:pPr>
            <a:fld id="{25B72BED-0C82-154A-900A-C54CF0558879}" type="slidenum">
              <a:rPr lang="it-IT" smtClean="0"/>
              <a:pPr>
                <a:defRPr/>
              </a:pPr>
              <a:t>‹n.›</a:t>
            </a:fld>
            <a:endParaRPr lang="it-IT"/>
          </a:p>
        </p:txBody>
      </p:sp>
    </p:spTree>
    <p:extLst>
      <p:ext uri="{BB962C8B-B14F-4D97-AF65-F5344CB8AC3E}">
        <p14:creationId xmlns:p14="http://schemas.microsoft.com/office/powerpoint/2010/main" val="3831750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pPr>
              <a:defRPr/>
            </a:pPr>
            <a:fld id="{97583441-5867-614F-9A1B-92F0BB311FCD}" type="datetime1">
              <a:rPr lang="it-IT" smtClean="0"/>
              <a:pPr>
                <a:defRPr/>
              </a:pPr>
              <a:t>27/01/20</a:t>
            </a:fld>
            <a:endParaRPr lang="it-IT"/>
          </a:p>
        </p:txBody>
      </p:sp>
      <p:sp>
        <p:nvSpPr>
          <p:cNvPr id="5" name="Segnaposto piè di pagina 4"/>
          <p:cNvSpPr>
            <a:spLocks noGrp="1"/>
          </p:cNvSpPr>
          <p:nvPr>
            <p:ph type="ftr" sz="quarter" idx="11"/>
          </p:nvPr>
        </p:nvSpPr>
        <p:spPr/>
        <p:txBody>
          <a:bodyPr/>
          <a:lstStyle/>
          <a:p>
            <a:pPr>
              <a:defRPr/>
            </a:pPr>
            <a:endParaRPr lang="it-IT"/>
          </a:p>
        </p:txBody>
      </p:sp>
      <p:sp>
        <p:nvSpPr>
          <p:cNvPr id="6" name="Segnaposto numero diapositiva 5"/>
          <p:cNvSpPr>
            <a:spLocks noGrp="1"/>
          </p:cNvSpPr>
          <p:nvPr>
            <p:ph type="sldNum" sz="quarter" idx="12"/>
          </p:nvPr>
        </p:nvSpPr>
        <p:spPr/>
        <p:txBody>
          <a:bodyPr/>
          <a:lstStyle/>
          <a:p>
            <a:pPr>
              <a:defRPr/>
            </a:pPr>
            <a:fld id="{1CD0B0EE-022E-E24D-BD2D-7789EF391081}" type="slidenum">
              <a:rPr lang="it-IT" smtClean="0"/>
              <a:pPr>
                <a:defRPr/>
              </a:pPr>
              <a:t>‹n.›</a:t>
            </a:fld>
            <a:endParaRPr lang="it-IT"/>
          </a:p>
        </p:txBody>
      </p:sp>
    </p:spTree>
    <p:extLst>
      <p:ext uri="{BB962C8B-B14F-4D97-AF65-F5344CB8AC3E}">
        <p14:creationId xmlns:p14="http://schemas.microsoft.com/office/powerpoint/2010/main" val="320620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pPr>
              <a:defRPr/>
            </a:pPr>
            <a:fld id="{9ADE4869-485E-E84C-87B6-815E9CE76EE4}" type="datetime1">
              <a:rPr lang="it-IT" smtClean="0"/>
              <a:pPr>
                <a:defRPr/>
              </a:pPr>
              <a:t>27/01/20</a:t>
            </a:fld>
            <a:endParaRPr lang="it-IT"/>
          </a:p>
        </p:txBody>
      </p:sp>
      <p:sp>
        <p:nvSpPr>
          <p:cNvPr id="5" name="Segnaposto piè di pagina 4"/>
          <p:cNvSpPr>
            <a:spLocks noGrp="1"/>
          </p:cNvSpPr>
          <p:nvPr>
            <p:ph type="ftr" sz="quarter" idx="11"/>
          </p:nvPr>
        </p:nvSpPr>
        <p:spPr/>
        <p:txBody>
          <a:bodyPr/>
          <a:lstStyle/>
          <a:p>
            <a:pPr>
              <a:defRPr/>
            </a:pPr>
            <a:endParaRPr lang="it-IT"/>
          </a:p>
        </p:txBody>
      </p:sp>
      <p:sp>
        <p:nvSpPr>
          <p:cNvPr id="6" name="Segnaposto numero diapositiva 5"/>
          <p:cNvSpPr>
            <a:spLocks noGrp="1"/>
          </p:cNvSpPr>
          <p:nvPr>
            <p:ph type="sldNum" sz="quarter" idx="12"/>
          </p:nvPr>
        </p:nvSpPr>
        <p:spPr/>
        <p:txBody>
          <a:bodyPr/>
          <a:lstStyle/>
          <a:p>
            <a:pPr>
              <a:defRPr/>
            </a:pPr>
            <a:fld id="{93F36AF2-0D7B-B94E-9B3C-F82ACB5740B2}" type="slidenum">
              <a:rPr lang="it-IT" smtClean="0"/>
              <a:pPr>
                <a:defRPr/>
              </a:pPr>
              <a:t>‹n.›</a:t>
            </a:fld>
            <a:endParaRPr lang="it-IT"/>
          </a:p>
        </p:txBody>
      </p:sp>
    </p:spTree>
    <p:extLst>
      <p:ext uri="{BB962C8B-B14F-4D97-AF65-F5344CB8AC3E}">
        <p14:creationId xmlns:p14="http://schemas.microsoft.com/office/powerpoint/2010/main" val="18548906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pPr>
              <a:defRPr/>
            </a:pPr>
            <a:fld id="{D968DA5C-47B6-3448-96B6-A206796921AD}" type="datetime1">
              <a:rPr lang="it-IT" smtClean="0"/>
              <a:pPr>
                <a:defRPr/>
              </a:pPr>
              <a:t>27/01/20</a:t>
            </a:fld>
            <a:endParaRPr lang="it-IT"/>
          </a:p>
        </p:txBody>
      </p:sp>
      <p:sp>
        <p:nvSpPr>
          <p:cNvPr id="5" name="Segnaposto piè di pagina 4"/>
          <p:cNvSpPr>
            <a:spLocks noGrp="1"/>
          </p:cNvSpPr>
          <p:nvPr>
            <p:ph type="ftr" sz="quarter" idx="11"/>
          </p:nvPr>
        </p:nvSpPr>
        <p:spPr/>
        <p:txBody>
          <a:bodyPr/>
          <a:lstStyle/>
          <a:p>
            <a:pPr>
              <a:defRPr/>
            </a:pPr>
            <a:endParaRPr lang="it-IT"/>
          </a:p>
        </p:txBody>
      </p:sp>
      <p:sp>
        <p:nvSpPr>
          <p:cNvPr id="6" name="Segnaposto numero diapositiva 5"/>
          <p:cNvSpPr>
            <a:spLocks noGrp="1"/>
          </p:cNvSpPr>
          <p:nvPr>
            <p:ph type="sldNum" sz="quarter" idx="12"/>
          </p:nvPr>
        </p:nvSpPr>
        <p:spPr/>
        <p:txBody>
          <a:bodyPr/>
          <a:lstStyle/>
          <a:p>
            <a:pPr>
              <a:defRPr/>
            </a:pPr>
            <a:fld id="{8BE578B3-633B-5D4F-821A-620DE911D1D5}" type="slidenum">
              <a:rPr lang="it-IT" smtClean="0"/>
              <a:pPr>
                <a:defRPr/>
              </a:pPr>
              <a:t>‹n.›</a:t>
            </a:fld>
            <a:endParaRPr lang="it-IT"/>
          </a:p>
        </p:txBody>
      </p:sp>
    </p:spTree>
    <p:extLst>
      <p:ext uri="{BB962C8B-B14F-4D97-AF65-F5344CB8AC3E}">
        <p14:creationId xmlns:p14="http://schemas.microsoft.com/office/powerpoint/2010/main" val="2306268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pPr>
              <a:defRPr/>
            </a:pPr>
            <a:fld id="{E4B23B4D-6992-0A4E-929D-67B25C7D56A6}" type="datetime1">
              <a:rPr lang="it-IT" smtClean="0"/>
              <a:pPr>
                <a:defRPr/>
              </a:pPr>
              <a:t>27/01/20</a:t>
            </a:fld>
            <a:endParaRPr lang="it-IT"/>
          </a:p>
        </p:txBody>
      </p:sp>
      <p:sp>
        <p:nvSpPr>
          <p:cNvPr id="6" name="Segnaposto piè di pagina 5"/>
          <p:cNvSpPr>
            <a:spLocks noGrp="1"/>
          </p:cNvSpPr>
          <p:nvPr>
            <p:ph type="ftr" sz="quarter" idx="11"/>
          </p:nvPr>
        </p:nvSpPr>
        <p:spPr/>
        <p:txBody>
          <a:bodyPr/>
          <a:lstStyle/>
          <a:p>
            <a:pPr>
              <a:defRPr/>
            </a:pPr>
            <a:endParaRPr lang="it-IT"/>
          </a:p>
        </p:txBody>
      </p:sp>
      <p:sp>
        <p:nvSpPr>
          <p:cNvPr id="7" name="Segnaposto numero diapositiva 6"/>
          <p:cNvSpPr>
            <a:spLocks noGrp="1"/>
          </p:cNvSpPr>
          <p:nvPr>
            <p:ph type="sldNum" sz="quarter" idx="12"/>
          </p:nvPr>
        </p:nvSpPr>
        <p:spPr/>
        <p:txBody>
          <a:bodyPr/>
          <a:lstStyle/>
          <a:p>
            <a:pPr>
              <a:defRPr/>
            </a:pPr>
            <a:fld id="{7937FF47-35F1-2F48-9CAF-7EC2C57DD133}" type="slidenum">
              <a:rPr lang="it-IT" smtClean="0"/>
              <a:pPr>
                <a:defRPr/>
              </a:pPr>
              <a:t>‹n.›</a:t>
            </a:fld>
            <a:endParaRPr lang="it-IT"/>
          </a:p>
        </p:txBody>
      </p:sp>
    </p:spTree>
    <p:extLst>
      <p:ext uri="{BB962C8B-B14F-4D97-AF65-F5344CB8AC3E}">
        <p14:creationId xmlns:p14="http://schemas.microsoft.com/office/powerpoint/2010/main" val="4037490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pPr>
              <a:defRPr/>
            </a:pPr>
            <a:fld id="{6918CB82-FA40-AF41-9E1B-FB013D56D48E}" type="datetime1">
              <a:rPr lang="it-IT" smtClean="0"/>
              <a:pPr>
                <a:defRPr/>
              </a:pPr>
              <a:t>27/01/20</a:t>
            </a:fld>
            <a:endParaRPr lang="it-IT"/>
          </a:p>
        </p:txBody>
      </p:sp>
      <p:sp>
        <p:nvSpPr>
          <p:cNvPr id="8" name="Segnaposto piè di pagina 7"/>
          <p:cNvSpPr>
            <a:spLocks noGrp="1"/>
          </p:cNvSpPr>
          <p:nvPr>
            <p:ph type="ftr" sz="quarter" idx="11"/>
          </p:nvPr>
        </p:nvSpPr>
        <p:spPr/>
        <p:txBody>
          <a:bodyPr/>
          <a:lstStyle/>
          <a:p>
            <a:pPr>
              <a:defRPr/>
            </a:pPr>
            <a:endParaRPr lang="it-IT"/>
          </a:p>
        </p:txBody>
      </p:sp>
      <p:sp>
        <p:nvSpPr>
          <p:cNvPr id="9" name="Segnaposto numero diapositiva 8"/>
          <p:cNvSpPr>
            <a:spLocks noGrp="1"/>
          </p:cNvSpPr>
          <p:nvPr>
            <p:ph type="sldNum" sz="quarter" idx="12"/>
          </p:nvPr>
        </p:nvSpPr>
        <p:spPr/>
        <p:txBody>
          <a:bodyPr/>
          <a:lstStyle/>
          <a:p>
            <a:pPr>
              <a:defRPr/>
            </a:pPr>
            <a:fld id="{015F5C50-722B-1841-99BB-873AC243AC18}" type="slidenum">
              <a:rPr lang="it-IT" smtClean="0"/>
              <a:pPr>
                <a:defRPr/>
              </a:pPr>
              <a:t>‹n.›</a:t>
            </a:fld>
            <a:endParaRPr lang="it-IT"/>
          </a:p>
        </p:txBody>
      </p:sp>
    </p:spTree>
    <p:extLst>
      <p:ext uri="{BB962C8B-B14F-4D97-AF65-F5344CB8AC3E}">
        <p14:creationId xmlns:p14="http://schemas.microsoft.com/office/powerpoint/2010/main" val="4258103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pPr>
              <a:defRPr/>
            </a:pPr>
            <a:fld id="{072631D5-E0D0-C547-AE5F-5890135990C2}" type="datetime1">
              <a:rPr lang="it-IT" smtClean="0"/>
              <a:pPr>
                <a:defRPr/>
              </a:pPr>
              <a:t>27/01/20</a:t>
            </a:fld>
            <a:endParaRPr lang="it-IT"/>
          </a:p>
        </p:txBody>
      </p:sp>
      <p:sp>
        <p:nvSpPr>
          <p:cNvPr id="4" name="Segnaposto piè di pagina 3"/>
          <p:cNvSpPr>
            <a:spLocks noGrp="1"/>
          </p:cNvSpPr>
          <p:nvPr>
            <p:ph type="ftr" sz="quarter" idx="11"/>
          </p:nvPr>
        </p:nvSpPr>
        <p:spPr/>
        <p:txBody>
          <a:bodyPr/>
          <a:lstStyle/>
          <a:p>
            <a:pPr>
              <a:defRPr/>
            </a:pPr>
            <a:endParaRPr lang="it-IT"/>
          </a:p>
        </p:txBody>
      </p:sp>
      <p:sp>
        <p:nvSpPr>
          <p:cNvPr id="5" name="Segnaposto numero diapositiva 4"/>
          <p:cNvSpPr>
            <a:spLocks noGrp="1"/>
          </p:cNvSpPr>
          <p:nvPr>
            <p:ph type="sldNum" sz="quarter" idx="12"/>
          </p:nvPr>
        </p:nvSpPr>
        <p:spPr/>
        <p:txBody>
          <a:bodyPr/>
          <a:lstStyle/>
          <a:p>
            <a:pPr>
              <a:defRPr/>
            </a:pPr>
            <a:fld id="{3A73F7C7-1128-1D4A-9463-C6EB5E22D2E8}" type="slidenum">
              <a:rPr lang="it-IT" smtClean="0"/>
              <a:pPr>
                <a:defRPr/>
              </a:pPr>
              <a:t>‹n.›</a:t>
            </a:fld>
            <a:endParaRPr lang="it-IT"/>
          </a:p>
        </p:txBody>
      </p:sp>
    </p:spTree>
    <p:extLst>
      <p:ext uri="{BB962C8B-B14F-4D97-AF65-F5344CB8AC3E}">
        <p14:creationId xmlns:p14="http://schemas.microsoft.com/office/powerpoint/2010/main" val="800957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pPr>
              <a:defRPr/>
            </a:pPr>
            <a:fld id="{1D9F4796-D94C-5C42-B4B1-C1AEB01BD467}" type="datetime1">
              <a:rPr lang="it-IT" smtClean="0"/>
              <a:pPr>
                <a:defRPr/>
              </a:pPr>
              <a:t>27/01/20</a:t>
            </a:fld>
            <a:endParaRPr lang="it-IT"/>
          </a:p>
        </p:txBody>
      </p:sp>
      <p:sp>
        <p:nvSpPr>
          <p:cNvPr id="3" name="Segnaposto piè di pagina 2"/>
          <p:cNvSpPr>
            <a:spLocks noGrp="1"/>
          </p:cNvSpPr>
          <p:nvPr>
            <p:ph type="ftr" sz="quarter" idx="11"/>
          </p:nvPr>
        </p:nvSpPr>
        <p:spPr/>
        <p:txBody>
          <a:bodyPr/>
          <a:lstStyle/>
          <a:p>
            <a:pPr>
              <a:defRPr/>
            </a:pPr>
            <a:endParaRPr lang="it-IT"/>
          </a:p>
        </p:txBody>
      </p:sp>
      <p:sp>
        <p:nvSpPr>
          <p:cNvPr id="4" name="Segnaposto numero diapositiva 3"/>
          <p:cNvSpPr>
            <a:spLocks noGrp="1"/>
          </p:cNvSpPr>
          <p:nvPr>
            <p:ph type="sldNum" sz="quarter" idx="12"/>
          </p:nvPr>
        </p:nvSpPr>
        <p:spPr/>
        <p:txBody>
          <a:bodyPr/>
          <a:lstStyle/>
          <a:p>
            <a:pPr>
              <a:defRPr/>
            </a:pPr>
            <a:fld id="{BC35B610-282A-1D41-8291-617D14259152}" type="slidenum">
              <a:rPr lang="it-IT" smtClean="0"/>
              <a:pPr>
                <a:defRPr/>
              </a:pPr>
              <a:t>‹n.›</a:t>
            </a:fld>
            <a:endParaRPr lang="it-IT"/>
          </a:p>
        </p:txBody>
      </p:sp>
    </p:spTree>
    <p:extLst>
      <p:ext uri="{BB962C8B-B14F-4D97-AF65-F5344CB8AC3E}">
        <p14:creationId xmlns:p14="http://schemas.microsoft.com/office/powerpoint/2010/main" val="3613146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pPr>
              <a:defRPr/>
            </a:pPr>
            <a:fld id="{5DD4E726-BF29-9B44-AE40-BC884080E7BE}" type="datetime1">
              <a:rPr lang="it-IT" smtClean="0"/>
              <a:pPr>
                <a:defRPr/>
              </a:pPr>
              <a:t>27/01/20</a:t>
            </a:fld>
            <a:endParaRPr lang="it-IT"/>
          </a:p>
        </p:txBody>
      </p:sp>
      <p:sp>
        <p:nvSpPr>
          <p:cNvPr id="6" name="Segnaposto piè di pagina 5"/>
          <p:cNvSpPr>
            <a:spLocks noGrp="1"/>
          </p:cNvSpPr>
          <p:nvPr>
            <p:ph type="ftr" sz="quarter" idx="11"/>
          </p:nvPr>
        </p:nvSpPr>
        <p:spPr/>
        <p:txBody>
          <a:bodyPr/>
          <a:lstStyle/>
          <a:p>
            <a:pPr>
              <a:defRPr/>
            </a:pPr>
            <a:endParaRPr lang="it-IT"/>
          </a:p>
        </p:txBody>
      </p:sp>
      <p:sp>
        <p:nvSpPr>
          <p:cNvPr id="7" name="Segnaposto numero diapositiva 6"/>
          <p:cNvSpPr>
            <a:spLocks noGrp="1"/>
          </p:cNvSpPr>
          <p:nvPr>
            <p:ph type="sldNum" sz="quarter" idx="12"/>
          </p:nvPr>
        </p:nvSpPr>
        <p:spPr/>
        <p:txBody>
          <a:bodyPr/>
          <a:lstStyle/>
          <a:p>
            <a:pPr>
              <a:defRPr/>
            </a:pPr>
            <a:fld id="{2A101472-8E69-8743-BA3C-B4A43143C062}" type="slidenum">
              <a:rPr lang="it-IT" smtClean="0"/>
              <a:pPr>
                <a:defRPr/>
              </a:pPr>
              <a:t>‹n.›</a:t>
            </a:fld>
            <a:endParaRPr lang="it-IT"/>
          </a:p>
        </p:txBody>
      </p:sp>
    </p:spTree>
    <p:extLst>
      <p:ext uri="{BB962C8B-B14F-4D97-AF65-F5344CB8AC3E}">
        <p14:creationId xmlns:p14="http://schemas.microsoft.com/office/powerpoint/2010/main" val="1789856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pPr>
              <a:defRPr/>
            </a:pPr>
            <a:fld id="{C20809FA-6BEF-6F47-BDB7-AFFACAC71A39}" type="datetime1">
              <a:rPr lang="it-IT" smtClean="0"/>
              <a:pPr>
                <a:defRPr/>
              </a:pPr>
              <a:t>27/01/20</a:t>
            </a:fld>
            <a:endParaRPr lang="it-IT"/>
          </a:p>
        </p:txBody>
      </p:sp>
      <p:sp>
        <p:nvSpPr>
          <p:cNvPr id="6" name="Segnaposto piè di pagina 5"/>
          <p:cNvSpPr>
            <a:spLocks noGrp="1"/>
          </p:cNvSpPr>
          <p:nvPr>
            <p:ph type="ftr" sz="quarter" idx="11"/>
          </p:nvPr>
        </p:nvSpPr>
        <p:spPr/>
        <p:txBody>
          <a:bodyPr/>
          <a:lstStyle/>
          <a:p>
            <a:pPr>
              <a:defRPr/>
            </a:pPr>
            <a:endParaRPr lang="it-IT"/>
          </a:p>
        </p:txBody>
      </p:sp>
      <p:sp>
        <p:nvSpPr>
          <p:cNvPr id="7" name="Segnaposto numero diapositiva 6"/>
          <p:cNvSpPr>
            <a:spLocks noGrp="1"/>
          </p:cNvSpPr>
          <p:nvPr>
            <p:ph type="sldNum" sz="quarter" idx="12"/>
          </p:nvPr>
        </p:nvSpPr>
        <p:spPr/>
        <p:txBody>
          <a:bodyPr/>
          <a:lstStyle/>
          <a:p>
            <a:pPr>
              <a:defRPr/>
            </a:pPr>
            <a:fld id="{69535467-8135-7C47-8529-42B6658FA6D4}" type="slidenum">
              <a:rPr lang="it-IT" smtClean="0"/>
              <a:pPr>
                <a:defRPr/>
              </a:pPr>
              <a:t>‹n.›</a:t>
            </a:fld>
            <a:endParaRPr lang="it-IT"/>
          </a:p>
        </p:txBody>
      </p:sp>
    </p:spTree>
    <p:extLst>
      <p:ext uri="{BB962C8B-B14F-4D97-AF65-F5344CB8AC3E}">
        <p14:creationId xmlns:p14="http://schemas.microsoft.com/office/powerpoint/2010/main" val="140193071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78839831-B9D8-F845-A65C-CBA8F93AC495}" type="datetime1">
              <a:rPr lang="it-IT" smtClean="0"/>
              <a:pPr>
                <a:defRPr/>
              </a:pPr>
              <a:t>27/01/20</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4433765-345F-FD4F-90A5-3AEE2410C3B3}" type="slidenum">
              <a:rPr lang="it-IT" smtClean="0"/>
              <a:pPr>
                <a:defRPr/>
              </a:pPr>
              <a:t>‹n.›</a:t>
            </a:fld>
            <a:endParaRPr lang="it-IT"/>
          </a:p>
        </p:txBody>
      </p:sp>
    </p:spTree>
    <p:extLst>
      <p:ext uri="{BB962C8B-B14F-4D97-AF65-F5344CB8AC3E}">
        <p14:creationId xmlns:p14="http://schemas.microsoft.com/office/powerpoint/2010/main" val="256067946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4338" name="Rectangle 3"/>
          <p:cNvSpPr>
            <a:spLocks noChangeArrowheads="1"/>
          </p:cNvSpPr>
          <p:nvPr/>
        </p:nvSpPr>
        <p:spPr bwMode="auto">
          <a:xfrm>
            <a:off x="0" y="2030693"/>
            <a:ext cx="9144000" cy="2806700"/>
          </a:xfrm>
          <a:prstGeom prst="rect">
            <a:avLst/>
          </a:prstGeom>
          <a:solidFill>
            <a:schemeClr val="accent5">
              <a:lumMod val="60000"/>
              <a:lumOff val="40000"/>
            </a:schemeClr>
          </a:solidFill>
          <a:ln w="9525">
            <a:noFill/>
            <a:miter lim="800000"/>
            <a:headEnd/>
            <a:tailEnd/>
          </a:ln>
        </p:spPr>
        <p:txBody>
          <a:bodyPr wrap="none" anchor="ctr">
            <a:prstTxWarp prst="textNoShape">
              <a:avLst/>
            </a:prstTxWarp>
          </a:bodyPr>
          <a:lstStyle/>
          <a:p>
            <a:pPr algn="ctr"/>
            <a:endParaRPr lang="it-IT">
              <a:latin typeface="Calibri" pitchFamily="-1" charset="0"/>
            </a:endParaRPr>
          </a:p>
        </p:txBody>
      </p:sp>
      <p:sp>
        <p:nvSpPr>
          <p:cNvPr id="14339" name="CasellaDiTesto 3"/>
          <p:cNvSpPr txBox="1">
            <a:spLocks noChangeArrowheads="1"/>
          </p:cNvSpPr>
          <p:nvPr/>
        </p:nvSpPr>
        <p:spPr bwMode="auto">
          <a:xfrm>
            <a:off x="839297" y="2339240"/>
            <a:ext cx="8010525" cy="1938992"/>
          </a:xfrm>
          <a:prstGeom prst="rect">
            <a:avLst/>
          </a:prstGeom>
          <a:noFill/>
          <a:ln w="9525">
            <a:noFill/>
            <a:miter lim="800000"/>
            <a:headEnd/>
            <a:tailEnd/>
          </a:ln>
        </p:spPr>
        <p:txBody>
          <a:bodyPr>
            <a:prstTxWarp prst="textNoShape">
              <a:avLst/>
            </a:prstTxWarp>
            <a:spAutoFit/>
          </a:bodyPr>
          <a:lstStyle/>
          <a:p>
            <a:pPr algn="ctr"/>
            <a:r>
              <a:rPr lang="it-IT" sz="2400" dirty="0" smtClean="0">
                <a:solidFill>
                  <a:schemeClr val="accent1">
                    <a:lumMod val="75000"/>
                  </a:schemeClr>
                </a:solidFill>
              </a:rPr>
              <a:t>Fondamenti teorici per la traduzione e l’interpretazione</a:t>
            </a:r>
          </a:p>
          <a:p>
            <a:pPr algn="ctr"/>
            <a:r>
              <a:rPr lang="it-IT" sz="3200" dirty="0" smtClean="0">
                <a:solidFill>
                  <a:schemeClr val="accent1">
                    <a:lumMod val="75000"/>
                  </a:schemeClr>
                </a:solidFill>
                <a:latin typeface="Calibri" pitchFamily="-1" charset="0"/>
              </a:rPr>
              <a:t>Alessandra </a:t>
            </a:r>
            <a:r>
              <a:rPr lang="it-IT" sz="3200" dirty="0">
                <a:solidFill>
                  <a:schemeClr val="accent1">
                    <a:lumMod val="75000"/>
                  </a:schemeClr>
                </a:solidFill>
                <a:latin typeface="Calibri" pitchFamily="-1" charset="0"/>
              </a:rPr>
              <a:t>RICCARDI</a:t>
            </a:r>
          </a:p>
          <a:p>
            <a:pPr algn="ctr"/>
            <a:endParaRPr lang="it-IT" sz="3200" dirty="0" smtClean="0">
              <a:solidFill>
                <a:schemeClr val="accent1">
                  <a:lumMod val="75000"/>
                </a:schemeClr>
              </a:solidFill>
            </a:endParaRPr>
          </a:p>
          <a:p>
            <a:pPr algn="ctr"/>
            <a:endParaRPr lang="it-IT" sz="3200" dirty="0">
              <a:solidFill>
                <a:schemeClr val="accent1">
                  <a:lumMod val="75000"/>
                </a:schemeClr>
              </a:solidFill>
              <a:latin typeface="Calibri" pitchFamily="-1" charset="0"/>
            </a:endParaRPr>
          </a:p>
        </p:txBody>
      </p:sp>
      <p:pic>
        <p:nvPicPr>
          <p:cNvPr id="14341" name="Picture 7" descr="C:\Documents and Settings\vmosetti\My Documents\Personale\cindy\Università.png"/>
          <p:cNvPicPr>
            <a:picLocks noChangeAspect="1" noChangeArrowheads="1"/>
          </p:cNvPicPr>
          <p:nvPr/>
        </p:nvPicPr>
        <p:blipFill>
          <a:blip r:embed="rId3"/>
          <a:srcRect/>
          <a:stretch>
            <a:fillRect/>
          </a:stretch>
        </p:blipFill>
        <p:spPr bwMode="auto">
          <a:xfrm>
            <a:off x="341313" y="5667375"/>
            <a:ext cx="4046537" cy="835025"/>
          </a:xfrm>
          <a:prstGeom prst="rect">
            <a:avLst/>
          </a:prstGeom>
          <a:solidFill>
            <a:schemeClr val="accent5">
              <a:lumMod val="20000"/>
              <a:lumOff val="80000"/>
            </a:schemeClr>
          </a:solidFill>
          <a:ln w="9525">
            <a:noFill/>
            <a:miter lim="800000"/>
            <a:headEnd/>
            <a:tailEnd/>
          </a:ln>
        </p:spPr>
      </p:pic>
      <p:sp>
        <p:nvSpPr>
          <p:cNvPr id="14342" name="Text Box 9"/>
          <p:cNvSpPr txBox="1">
            <a:spLocks noChangeArrowheads="1"/>
          </p:cNvSpPr>
          <p:nvPr/>
        </p:nvSpPr>
        <p:spPr bwMode="auto">
          <a:xfrm>
            <a:off x="2549768" y="3496409"/>
            <a:ext cx="4602145" cy="923330"/>
          </a:xfrm>
          <a:prstGeom prst="rect">
            <a:avLst/>
          </a:prstGeom>
          <a:noFill/>
          <a:ln w="9525">
            <a:noFill/>
            <a:miter lim="800000"/>
            <a:headEnd/>
            <a:tailEnd/>
          </a:ln>
        </p:spPr>
        <p:txBody>
          <a:bodyPr wrap="square">
            <a:prstTxWarp prst="textNoShape">
              <a:avLst/>
            </a:prstTxWarp>
            <a:spAutoFit/>
          </a:bodyPr>
          <a:lstStyle/>
          <a:p>
            <a:pPr algn="ctr"/>
            <a:r>
              <a:rPr lang="it-IT" dirty="0" smtClean="0">
                <a:solidFill>
                  <a:schemeClr val="accent1">
                    <a:lumMod val="75000"/>
                  </a:schemeClr>
                </a:solidFill>
                <a:latin typeface="Calibri" pitchFamily="-1" charset="0"/>
              </a:rPr>
              <a:t>Trieste, 27 gennaio 2020</a:t>
            </a:r>
          </a:p>
          <a:p>
            <a:pPr algn="ctr"/>
            <a:r>
              <a:rPr lang="it-IT" dirty="0" smtClean="0">
                <a:solidFill>
                  <a:schemeClr val="accent1">
                    <a:lumMod val="75000"/>
                  </a:schemeClr>
                </a:solidFill>
                <a:latin typeface="Calibri" pitchFamily="-1" charset="0"/>
              </a:rPr>
              <a:t>Interpreti nella storia </a:t>
            </a:r>
          </a:p>
          <a:p>
            <a:pPr algn="ctr"/>
            <a:r>
              <a:rPr lang="it-IT" dirty="0" smtClean="0">
                <a:solidFill>
                  <a:schemeClr val="accent1">
                    <a:lumMod val="75000"/>
                  </a:schemeClr>
                </a:solidFill>
                <a:latin typeface="Calibri" pitchFamily="-1" charset="0"/>
              </a:rPr>
              <a:t>aspetti etici della professione</a:t>
            </a:r>
            <a:endParaRPr lang="it-IT" dirty="0">
              <a:solidFill>
                <a:schemeClr val="accent1">
                  <a:lumMod val="75000"/>
                </a:schemeClr>
              </a:solidFill>
              <a:latin typeface="Calibri" pitchFamily="-1" charset="0"/>
            </a:endParaRPr>
          </a:p>
        </p:txBody>
      </p:sp>
      <p:sp>
        <p:nvSpPr>
          <p:cNvPr id="2" name="CasellaDiTesto 1"/>
          <p:cNvSpPr txBox="1"/>
          <p:nvPr/>
        </p:nvSpPr>
        <p:spPr>
          <a:xfrm>
            <a:off x="4597400" y="5334000"/>
            <a:ext cx="4457700" cy="1200329"/>
          </a:xfrm>
          <a:prstGeom prst="rect">
            <a:avLst/>
          </a:prstGeom>
          <a:noFill/>
        </p:spPr>
        <p:txBody>
          <a:bodyPr wrap="square" rtlCol="0">
            <a:spAutoFit/>
          </a:bodyPr>
          <a:lstStyle/>
          <a:p>
            <a:endParaRPr lang="it-IT" dirty="0">
              <a:solidFill>
                <a:schemeClr val="tx2">
                  <a:lumMod val="75000"/>
                </a:schemeClr>
              </a:solidFill>
            </a:endParaRPr>
          </a:p>
          <a:p>
            <a:r>
              <a:rPr lang="it-IT" dirty="0" smtClean="0">
                <a:solidFill>
                  <a:schemeClr val="tx2">
                    <a:lumMod val="75000"/>
                  </a:schemeClr>
                </a:solidFill>
                <a:latin typeface="+mn-lt"/>
              </a:rPr>
              <a:t>Dipartimento </a:t>
            </a:r>
            <a:r>
              <a:rPr lang="it-IT" dirty="0">
                <a:solidFill>
                  <a:schemeClr val="tx2">
                    <a:lumMod val="75000"/>
                  </a:schemeClr>
                </a:solidFill>
                <a:latin typeface="+mn-lt"/>
              </a:rPr>
              <a:t>di Scienze Giuridiche, del Linguaggio, dell`Interpretazione e della Traduzione</a:t>
            </a:r>
          </a:p>
        </p:txBody>
      </p:sp>
      <p:sp>
        <p:nvSpPr>
          <p:cNvPr id="3" name="CasellaDiTesto 2"/>
          <p:cNvSpPr txBox="1"/>
          <p:nvPr/>
        </p:nvSpPr>
        <p:spPr>
          <a:xfrm>
            <a:off x="2391507" y="486669"/>
            <a:ext cx="4906107" cy="646331"/>
          </a:xfrm>
          <a:prstGeom prst="rect">
            <a:avLst/>
          </a:prstGeom>
          <a:noFill/>
        </p:spPr>
        <p:txBody>
          <a:bodyPr wrap="square" rtlCol="0">
            <a:spAutoFit/>
          </a:bodyPr>
          <a:lstStyle/>
          <a:p>
            <a:pPr algn="ctr"/>
            <a:r>
              <a:rPr lang="it-IT" dirty="0" smtClean="0">
                <a:solidFill>
                  <a:schemeClr val="tx2">
                    <a:lumMod val="75000"/>
                  </a:schemeClr>
                </a:solidFill>
              </a:rPr>
              <a:t>Laurea Magistrale in traduzione specialistica e interpretazione di conferenza</a:t>
            </a:r>
            <a:endParaRPr lang="it-IT"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25295" y="1107360"/>
            <a:ext cx="8249054" cy="4154984"/>
          </a:xfrm>
          <a:prstGeom prst="rect">
            <a:avLst/>
          </a:prstGeom>
          <a:noFill/>
        </p:spPr>
        <p:txBody>
          <a:bodyPr wrap="square" rtlCol="0">
            <a:spAutoFit/>
          </a:bodyPr>
          <a:lstStyle/>
          <a:p>
            <a:r>
              <a:rPr lang="it-IT" sz="2400" dirty="0"/>
              <a:t>Capo </a:t>
            </a:r>
            <a:r>
              <a:rPr lang="it-IT" sz="2400" dirty="0" smtClean="0"/>
              <a:t>interprete– </a:t>
            </a:r>
            <a:r>
              <a:rPr lang="it-IT" sz="2400" dirty="0" err="1" smtClean="0"/>
              <a:t>Lagerdolmetscher</a:t>
            </a:r>
            <a:r>
              <a:rPr lang="it-IT" sz="2400" dirty="0" smtClean="0"/>
              <a:t> </a:t>
            </a:r>
          </a:p>
          <a:p>
            <a:r>
              <a:rPr lang="it-IT" sz="2400" dirty="0"/>
              <a:t>funzione separata</a:t>
            </a:r>
          </a:p>
          <a:p>
            <a:r>
              <a:rPr lang="it-IT" sz="2400" dirty="0" smtClean="0"/>
              <a:t>varia </a:t>
            </a:r>
            <a:r>
              <a:rPr lang="it-IT" sz="2400" dirty="0"/>
              <a:t>da campo a campo, </a:t>
            </a:r>
          </a:p>
          <a:p>
            <a:r>
              <a:rPr lang="it-IT" sz="2400" dirty="0"/>
              <a:t>varia anche la loro nomina, a seconda di quello che serve, </a:t>
            </a:r>
            <a:r>
              <a:rPr lang="it-IT" sz="2400" b="1" dirty="0" smtClean="0"/>
              <a:t>esame</a:t>
            </a:r>
          </a:p>
          <a:p>
            <a:endParaRPr lang="it-IT" sz="2400" b="1" dirty="0"/>
          </a:p>
          <a:p>
            <a:r>
              <a:rPr lang="it-IT" sz="2400" dirty="0" smtClean="0"/>
              <a:t>Funzioni: arrivo </a:t>
            </a:r>
            <a:r>
              <a:rPr lang="it-IT" sz="2400" dirty="0"/>
              <a:t>dei nuovi, cambio di blocco, discorso di benvenuto, </a:t>
            </a:r>
            <a:endParaRPr lang="it-IT" sz="2400" dirty="0" smtClean="0"/>
          </a:p>
          <a:p>
            <a:r>
              <a:rPr lang="it-IT" sz="2400" dirty="0" smtClean="0"/>
              <a:t>Interpretare </a:t>
            </a:r>
            <a:r>
              <a:rPr lang="it-IT" sz="2400" dirty="0"/>
              <a:t>le regole/regolamento del lager </a:t>
            </a:r>
            <a:r>
              <a:rPr lang="it-IT" sz="2400" dirty="0" smtClean="0"/>
              <a:t> </a:t>
            </a:r>
            <a:endParaRPr lang="it-IT" sz="2400" dirty="0" smtClean="0"/>
          </a:p>
          <a:p>
            <a:r>
              <a:rPr lang="it-IT" sz="2400" dirty="0" smtClean="0"/>
              <a:t>per </a:t>
            </a:r>
            <a:r>
              <a:rPr lang="it-IT" sz="2400" dirty="0"/>
              <a:t>le </a:t>
            </a:r>
            <a:r>
              <a:rPr lang="it-IT" sz="2400" b="1" dirty="0"/>
              <a:t>punizioni</a:t>
            </a:r>
            <a:r>
              <a:rPr lang="it-IT" sz="2400" dirty="0"/>
              <a:t> </a:t>
            </a:r>
          </a:p>
          <a:p>
            <a:endParaRPr lang="it-IT" sz="2400" dirty="0"/>
          </a:p>
        </p:txBody>
      </p:sp>
    </p:spTree>
    <p:extLst>
      <p:ext uri="{BB962C8B-B14F-4D97-AF65-F5344CB8AC3E}">
        <p14:creationId xmlns:p14="http://schemas.microsoft.com/office/powerpoint/2010/main" val="243930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778213" y="1070043"/>
            <a:ext cx="7607029" cy="4832092"/>
          </a:xfrm>
          <a:prstGeom prst="rect">
            <a:avLst/>
          </a:prstGeom>
          <a:noFill/>
        </p:spPr>
        <p:txBody>
          <a:bodyPr wrap="square" rtlCol="0">
            <a:spAutoFit/>
          </a:bodyPr>
          <a:lstStyle/>
          <a:p>
            <a:r>
              <a:rPr lang="de-DE" sz="2800" dirty="0" err="1">
                <a:latin typeface="+mn-lt"/>
              </a:rPr>
              <a:t>Interpreti</a:t>
            </a:r>
            <a:r>
              <a:rPr lang="de-DE" sz="2800" dirty="0">
                <a:latin typeface="+mn-lt"/>
              </a:rPr>
              <a:t> </a:t>
            </a:r>
            <a:r>
              <a:rPr lang="de-DE" sz="2800" dirty="0" err="1">
                <a:latin typeface="+mn-lt"/>
              </a:rPr>
              <a:t>nei</a:t>
            </a:r>
            <a:r>
              <a:rPr lang="de-DE" sz="2800" dirty="0">
                <a:latin typeface="+mn-lt"/>
              </a:rPr>
              <a:t> </a:t>
            </a:r>
            <a:r>
              <a:rPr lang="de-DE" sz="2800" dirty="0" smtClean="0">
                <a:latin typeface="+mn-lt"/>
              </a:rPr>
              <a:t>Lager</a:t>
            </a:r>
          </a:p>
          <a:p>
            <a:r>
              <a:rPr lang="it-IT" sz="2800" dirty="0" err="1">
                <a:latin typeface="+mn-lt"/>
              </a:rPr>
              <a:t>Tryuk</a:t>
            </a:r>
            <a:r>
              <a:rPr lang="it-IT" sz="2800" dirty="0">
                <a:latin typeface="+mn-lt"/>
              </a:rPr>
              <a:t>, M. (2016). </a:t>
            </a:r>
            <a:r>
              <a:rPr lang="en-US" sz="2800" dirty="0">
                <a:latin typeface="+mn-lt"/>
              </a:rPr>
              <a:t>Interpreting and translating in Nazi concentration camps during World War II. </a:t>
            </a:r>
            <a:r>
              <a:rPr lang="it-IT" sz="2800" i="1" dirty="0">
                <a:latin typeface="+mn-lt"/>
              </a:rPr>
              <a:t>Linguistica </a:t>
            </a:r>
            <a:r>
              <a:rPr lang="it-IT" sz="2800" i="1" dirty="0" err="1">
                <a:latin typeface="+mn-lt"/>
              </a:rPr>
              <a:t>Antverpiensia</a:t>
            </a:r>
            <a:r>
              <a:rPr lang="it-IT" sz="2800" i="1" dirty="0">
                <a:latin typeface="+mn-lt"/>
              </a:rPr>
              <a:t>, </a:t>
            </a:r>
            <a:r>
              <a:rPr lang="it-IT" sz="2800" i="1" dirty="0" smtClean="0">
                <a:latin typeface="+mn-lt"/>
              </a:rPr>
              <a:t>15</a:t>
            </a:r>
            <a:r>
              <a:rPr lang="it-IT" sz="2800" dirty="0">
                <a:latin typeface="+mn-lt"/>
              </a:rPr>
              <a:t>, 121–141 </a:t>
            </a:r>
            <a:endParaRPr lang="de-DE" sz="2800" dirty="0">
              <a:latin typeface="+mn-lt"/>
            </a:endParaRPr>
          </a:p>
          <a:p>
            <a:endParaRPr lang="de-DE" sz="2800" dirty="0">
              <a:latin typeface="+mn-lt"/>
            </a:endParaRPr>
          </a:p>
          <a:p>
            <a:endParaRPr lang="de-DE" sz="2800" dirty="0" smtClean="0">
              <a:latin typeface="+mn-lt"/>
            </a:endParaRPr>
          </a:p>
          <a:p>
            <a:endParaRPr lang="de-DE" sz="2800" dirty="0">
              <a:latin typeface="+mn-lt"/>
            </a:endParaRPr>
          </a:p>
          <a:p>
            <a:r>
              <a:rPr lang="de-DE" sz="2800" dirty="0" smtClean="0">
                <a:latin typeface="+mn-lt"/>
              </a:rPr>
              <a:t>Andres</a:t>
            </a:r>
            <a:r>
              <a:rPr lang="de-DE" sz="2800" dirty="0">
                <a:latin typeface="+mn-lt"/>
              </a:rPr>
              <a:t>, Dörte / Kaindl, Klaus / Kurz, Ingrid (</a:t>
            </a:r>
            <a:r>
              <a:rPr lang="de-DE" sz="2800" dirty="0" err="1">
                <a:latin typeface="+mn-lt"/>
              </a:rPr>
              <a:t>eds</a:t>
            </a:r>
            <a:r>
              <a:rPr lang="de-DE" sz="2800" dirty="0">
                <a:latin typeface="+mn-lt"/>
              </a:rPr>
              <a:t>) (2017</a:t>
            </a:r>
            <a:r>
              <a:rPr lang="de-DE" sz="2800" i="1" dirty="0">
                <a:latin typeface="+mn-lt"/>
              </a:rPr>
              <a:t>) Dolmetscherinnen und Dolmetscher im Netz der Mach, </a:t>
            </a:r>
            <a:r>
              <a:rPr lang="de-DE" sz="2800" dirty="0">
                <a:latin typeface="+mn-lt"/>
              </a:rPr>
              <a:t>Berlin, Frank &amp; </a:t>
            </a:r>
            <a:r>
              <a:rPr lang="de-DE" sz="2800" dirty="0" err="1" smtClean="0">
                <a:latin typeface="+mn-lt"/>
              </a:rPr>
              <a:t>Timme</a:t>
            </a:r>
            <a:endParaRPr lang="it-IT" sz="2800" dirty="0"/>
          </a:p>
          <a:p>
            <a:endParaRPr lang="de-DE" sz="2800" dirty="0" smtClean="0">
              <a:latin typeface="+mn-lt"/>
            </a:endParaRPr>
          </a:p>
        </p:txBody>
      </p:sp>
    </p:spTree>
    <p:extLst>
      <p:ext uri="{BB962C8B-B14F-4D97-AF65-F5344CB8AC3E}">
        <p14:creationId xmlns:p14="http://schemas.microsoft.com/office/powerpoint/2010/main" val="889695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41176" y="922238"/>
            <a:ext cx="7931020" cy="5509200"/>
          </a:xfrm>
          <a:prstGeom prst="rect">
            <a:avLst/>
          </a:prstGeom>
          <a:noFill/>
        </p:spPr>
        <p:txBody>
          <a:bodyPr wrap="square" rtlCol="0">
            <a:spAutoFit/>
          </a:bodyPr>
          <a:lstStyle/>
          <a:p>
            <a:r>
              <a:rPr lang="en-GB" sz="3200" dirty="0">
                <a:latin typeface="+mn-lt"/>
              </a:rPr>
              <a:t>For translators and interpreters, accountability means that they are increasingly held responsible for the consequences of their behaviour and therefore have to reflect carefully about how their decisions, both textual and non-textual, impact the lives of others. </a:t>
            </a:r>
            <a:endParaRPr lang="en-GB" sz="3200" dirty="0" smtClean="0">
              <a:latin typeface="+mn-lt"/>
            </a:endParaRPr>
          </a:p>
          <a:p>
            <a:r>
              <a:rPr lang="en-GB" sz="3200" dirty="0" smtClean="0">
                <a:latin typeface="+mn-lt"/>
              </a:rPr>
              <a:t>Importantly</a:t>
            </a:r>
            <a:r>
              <a:rPr lang="en-GB" sz="3200" dirty="0">
                <a:latin typeface="+mn-lt"/>
              </a:rPr>
              <a:t>, a translator or interpreter must be able to justify a decision (morally) to him- or herself as well as those who might question it. (Baker &amp; Maier, 2011: 3).</a:t>
            </a:r>
            <a:endParaRPr lang="it-IT" sz="3200" dirty="0">
              <a:latin typeface="+mn-lt"/>
            </a:endParaRPr>
          </a:p>
        </p:txBody>
      </p:sp>
    </p:spTree>
    <p:extLst>
      <p:ext uri="{BB962C8B-B14F-4D97-AF65-F5344CB8AC3E}">
        <p14:creationId xmlns:p14="http://schemas.microsoft.com/office/powerpoint/2010/main" val="334423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64592" y="493776"/>
            <a:ext cx="8979408" cy="5958376"/>
          </a:xfrm>
          <a:prstGeom prst="rect">
            <a:avLst/>
          </a:prstGeom>
          <a:noFill/>
        </p:spPr>
        <p:txBody>
          <a:bodyPr wrap="square" rtlCol="0">
            <a:spAutoFit/>
          </a:bodyPr>
          <a:lstStyle/>
          <a:p>
            <a:r>
              <a:rPr lang="en-GB" sz="2800" dirty="0"/>
              <a:t>The decisions made during the course of translating and interpreting can potentially have considerable impact on the survival of individuals and even whole communities; at the very least they can impact the quality of life of those who rely on the translator or interpreter to mediate for them, whether in business meetings or healthcare encounters, in daily interaction between host country officials and vulnerable migrants, or in preparing instructions for the use of a food mixer (Baker &amp; Maier, 2011: 4)</a:t>
            </a:r>
            <a:endParaRPr lang="it-IT" sz="2800" dirty="0"/>
          </a:p>
          <a:p>
            <a:endParaRPr lang="en-GB" sz="2400" dirty="0" smtClean="0"/>
          </a:p>
          <a:p>
            <a:r>
              <a:rPr lang="en-GB" sz="2400" dirty="0" smtClean="0"/>
              <a:t>Baker </a:t>
            </a:r>
            <a:r>
              <a:rPr lang="en-GB" sz="2400" dirty="0"/>
              <a:t>M. &amp; Maier C. (2011) “Ethics in Interpreter &amp; Translator Training”, </a:t>
            </a:r>
            <a:r>
              <a:rPr lang="en-GB" sz="2400" i="1" dirty="0"/>
              <a:t>The Interpreter and Translator Trainer</a:t>
            </a:r>
            <a:r>
              <a:rPr lang="en-GB" sz="2400" dirty="0"/>
              <a:t>, 5:1, 1-14</a:t>
            </a:r>
            <a:endParaRPr lang="it-IT" sz="2400" dirty="0"/>
          </a:p>
          <a:p>
            <a:r>
              <a:rPr lang="en-GB" sz="2800" dirty="0"/>
              <a:t> </a:t>
            </a:r>
            <a:endParaRPr lang="it-IT" sz="2800" dirty="0"/>
          </a:p>
        </p:txBody>
      </p:sp>
    </p:spTree>
    <p:extLst>
      <p:ext uri="{BB962C8B-B14F-4D97-AF65-F5344CB8AC3E}">
        <p14:creationId xmlns:p14="http://schemas.microsoft.com/office/powerpoint/2010/main" val="1894412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55170" y="352697"/>
            <a:ext cx="8196943" cy="5262979"/>
          </a:xfrm>
          <a:prstGeom prst="rect">
            <a:avLst/>
          </a:prstGeom>
          <a:noFill/>
        </p:spPr>
        <p:txBody>
          <a:bodyPr wrap="square" rtlCol="0">
            <a:spAutoFit/>
          </a:bodyPr>
          <a:lstStyle/>
          <a:p>
            <a:pPr algn="ctr"/>
            <a:r>
              <a:rPr lang="it-IT" sz="2800" b="1" dirty="0"/>
              <a:t>Principi etici per l’interpretazione</a:t>
            </a:r>
            <a:endParaRPr lang="it-IT" sz="2800" dirty="0"/>
          </a:p>
          <a:p>
            <a:r>
              <a:rPr lang="it-IT" sz="2800" dirty="0"/>
              <a:t> </a:t>
            </a:r>
          </a:p>
          <a:p>
            <a:r>
              <a:rPr lang="it-IT" sz="2800" dirty="0">
                <a:latin typeface="+mn-lt"/>
              </a:rPr>
              <a:t>Competenza 	</a:t>
            </a:r>
            <a:r>
              <a:rPr lang="it-IT" sz="2800" dirty="0" smtClean="0">
                <a:latin typeface="+mn-lt"/>
              </a:rPr>
              <a:t>			qualità </a:t>
            </a:r>
            <a:r>
              <a:rPr lang="it-IT" sz="2800" dirty="0">
                <a:latin typeface="+mn-lt"/>
              </a:rPr>
              <a:t>(equivalenza, </a:t>
            </a:r>
            <a:r>
              <a:rPr lang="it-IT" sz="2800" dirty="0" smtClean="0">
                <a:latin typeface="+mn-lt"/>
              </a:rPr>
              <a:t>											accuratezza</a:t>
            </a:r>
            <a:r>
              <a:rPr lang="it-IT" sz="2800" dirty="0">
                <a:latin typeface="+mn-lt"/>
              </a:rPr>
              <a:t>), expertise, </a:t>
            </a:r>
            <a:r>
              <a:rPr lang="it-IT" sz="2800" dirty="0" smtClean="0">
                <a:latin typeface="+mn-lt"/>
              </a:rPr>
              <a:t>										linguistico/culturale</a:t>
            </a:r>
            <a:endParaRPr lang="it-IT" sz="2800" dirty="0">
              <a:latin typeface="+mn-lt"/>
            </a:endParaRPr>
          </a:p>
          <a:p>
            <a:r>
              <a:rPr lang="it-IT" sz="2800" dirty="0">
                <a:latin typeface="+mn-lt"/>
              </a:rPr>
              <a:t> </a:t>
            </a:r>
          </a:p>
          <a:p>
            <a:r>
              <a:rPr lang="it-IT" sz="2800" dirty="0" smtClean="0">
                <a:latin typeface="+mn-lt"/>
              </a:rPr>
              <a:t>Integrità</a:t>
            </a:r>
            <a:r>
              <a:rPr lang="it-IT" sz="2800" dirty="0">
                <a:latin typeface="+mn-lt"/>
              </a:rPr>
              <a:t> </a:t>
            </a:r>
            <a:r>
              <a:rPr lang="it-IT" sz="2800" dirty="0" smtClean="0">
                <a:latin typeface="+mn-lt"/>
              </a:rPr>
              <a:t>morale 			senza </a:t>
            </a:r>
            <a:r>
              <a:rPr lang="it-IT" sz="2800" dirty="0">
                <a:latin typeface="+mn-lt"/>
              </a:rPr>
              <a:t>interessi </a:t>
            </a:r>
            <a:r>
              <a:rPr lang="it-IT" sz="2800" dirty="0" smtClean="0">
                <a:latin typeface="+mn-lt"/>
              </a:rPr>
              <a:t>													personali</a:t>
            </a:r>
            <a:r>
              <a:rPr lang="it-IT" sz="2800" dirty="0">
                <a:latin typeface="+mn-lt"/>
              </a:rPr>
              <a:t>, declinando </a:t>
            </a:r>
            <a:r>
              <a:rPr lang="it-IT" sz="2800" dirty="0" smtClean="0">
                <a:latin typeface="+mn-lt"/>
              </a:rPr>
              <a:t>											offerte </a:t>
            </a:r>
            <a:r>
              <a:rPr lang="it-IT" sz="2800" dirty="0">
                <a:latin typeface="+mn-lt"/>
              </a:rPr>
              <a:t>che possono </a:t>
            </a:r>
            <a:r>
              <a:rPr lang="it-IT" sz="2800" dirty="0" smtClean="0">
                <a:latin typeface="+mn-lt"/>
              </a:rPr>
              <a:t>											ledere </a:t>
            </a:r>
            <a:r>
              <a:rPr lang="it-IT" sz="2800" dirty="0">
                <a:latin typeface="+mn-lt"/>
              </a:rPr>
              <a:t>la dignità </a:t>
            </a:r>
            <a:r>
              <a:rPr lang="it-IT" sz="2800" dirty="0" smtClean="0">
                <a:latin typeface="+mn-lt"/>
              </a:rPr>
              <a:t>												professionale</a:t>
            </a:r>
            <a:endParaRPr lang="it-IT" sz="2800" dirty="0">
              <a:latin typeface="+mn-lt"/>
            </a:endParaRPr>
          </a:p>
          <a:p>
            <a:r>
              <a:rPr lang="it-IT" sz="2800" dirty="0">
                <a:latin typeface="+mn-lt"/>
              </a:rPr>
              <a:t> </a:t>
            </a:r>
          </a:p>
        </p:txBody>
      </p:sp>
    </p:spTree>
    <p:extLst>
      <p:ext uri="{BB962C8B-B14F-4D97-AF65-F5344CB8AC3E}">
        <p14:creationId xmlns:p14="http://schemas.microsoft.com/office/powerpoint/2010/main" val="2095409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967154" y="1107831"/>
            <a:ext cx="7640515" cy="5016758"/>
          </a:xfrm>
          <a:prstGeom prst="rect">
            <a:avLst/>
          </a:prstGeom>
        </p:spPr>
        <p:txBody>
          <a:bodyPr wrap="square">
            <a:spAutoFit/>
          </a:bodyPr>
          <a:lstStyle/>
          <a:p>
            <a:pPr>
              <a:spcAft>
                <a:spcPts val="0"/>
              </a:spcAft>
            </a:pPr>
            <a:r>
              <a:rPr lang="it-IT" sz="3200" dirty="0">
                <a:latin typeface="Times New Roman" panose="02020603050405020304" pitchFamily="18" charset="0"/>
                <a:ea typeface="Calibri" panose="020F0502020204030204" pitchFamily="34" charset="0"/>
                <a:cs typeface="Times New Roman" panose="02020603050405020304" pitchFamily="18" charset="0"/>
              </a:rPr>
              <a:t>Confidenzialità			delle informazioni</a:t>
            </a:r>
          </a:p>
          <a:p>
            <a:pPr>
              <a:spcAft>
                <a:spcPts val="0"/>
              </a:spcAft>
            </a:pPr>
            <a:r>
              <a:rPr lang="it-IT" sz="3200" dirty="0">
                <a:latin typeface="Times New Roman" panose="02020603050405020304" pitchFamily="18" charset="0"/>
                <a:ea typeface="Calibri" panose="020F0502020204030204" pitchFamily="34" charset="0"/>
                <a:cs typeface="Times New Roman" panose="02020603050405020304" pitchFamily="18" charset="0"/>
              </a:rPr>
              <a:t> </a:t>
            </a:r>
          </a:p>
          <a:p>
            <a:pPr>
              <a:spcAft>
                <a:spcPts val="0"/>
              </a:spcAft>
            </a:pPr>
            <a:r>
              <a:rPr lang="it-IT" sz="3200" dirty="0">
                <a:latin typeface="Times New Roman" panose="02020603050405020304" pitchFamily="18" charset="0"/>
                <a:ea typeface="Calibri" panose="020F0502020204030204" pitchFamily="34" charset="0"/>
                <a:cs typeface="Times New Roman" panose="02020603050405020304" pitchFamily="18" charset="0"/>
              </a:rPr>
              <a:t>Solidarietà 				con i colleghi</a:t>
            </a:r>
          </a:p>
          <a:p>
            <a:pPr marL="3147060" indent="-3147060">
              <a:spcAft>
                <a:spcPts val="0"/>
              </a:spcAft>
            </a:pPr>
            <a:r>
              <a:rPr lang="it-IT" sz="3200" dirty="0">
                <a:latin typeface="Times New Roman" panose="02020603050405020304" pitchFamily="18" charset="0"/>
                <a:ea typeface="Calibri" panose="020F0502020204030204" pitchFamily="34" charset="0"/>
                <a:cs typeface="Times New Roman" panose="02020603050405020304" pitchFamily="18" charset="0"/>
              </a:rPr>
              <a:t> </a:t>
            </a:r>
          </a:p>
          <a:p>
            <a:pPr marL="3147060" indent="-3147060">
              <a:spcAft>
                <a:spcPts val="0"/>
              </a:spcAft>
            </a:pPr>
            <a:r>
              <a:rPr lang="it-IT" sz="3200" dirty="0">
                <a:latin typeface="Times New Roman" panose="02020603050405020304" pitchFamily="18" charset="0"/>
                <a:ea typeface="Calibri" panose="020F0502020204030204" pitchFamily="34" charset="0"/>
                <a:cs typeface="Times New Roman" panose="02020603050405020304" pitchFamily="18" charset="0"/>
              </a:rPr>
              <a:t>Imparzialità, neutralità, fedeltà</a:t>
            </a:r>
          </a:p>
          <a:p>
            <a:pPr marL="4053840" lvl="1" indent="-449580">
              <a:spcAft>
                <a:spcPts val="0"/>
              </a:spcAft>
            </a:pPr>
            <a:r>
              <a:rPr lang="it-IT" sz="3200" dirty="0" smtClean="0">
                <a:latin typeface="Times New Roman" panose="02020603050405020304" pitchFamily="18" charset="0"/>
                <a:ea typeface="Calibri" panose="020F0502020204030204" pitchFamily="34" charset="0"/>
                <a:cs typeface="Times New Roman" panose="02020603050405020304" pitchFamily="18" charset="0"/>
              </a:rPr>
              <a:t>	verso </a:t>
            </a:r>
            <a:r>
              <a:rPr lang="it-IT" sz="3200" dirty="0">
                <a:latin typeface="Times New Roman" panose="02020603050405020304" pitchFamily="18" charset="0"/>
                <a:ea typeface="Calibri" panose="020F0502020204030204" pitchFamily="34" charset="0"/>
                <a:cs typeface="Times New Roman" panose="02020603050405020304" pitchFamily="18" charset="0"/>
              </a:rPr>
              <a:t>entrambi</a:t>
            </a:r>
          </a:p>
          <a:p>
            <a:pPr marL="4053840" lvl="1" indent="-449580">
              <a:spcAft>
                <a:spcPts val="0"/>
              </a:spcAft>
            </a:pPr>
            <a:r>
              <a:rPr lang="it-IT" sz="3200" dirty="0" smtClean="0">
                <a:latin typeface="Times New Roman" panose="02020603050405020304" pitchFamily="18" charset="0"/>
                <a:ea typeface="Calibri" panose="020F0502020204030204" pitchFamily="34" charset="0"/>
                <a:cs typeface="Times New Roman" panose="02020603050405020304" pitchFamily="18" charset="0"/>
              </a:rPr>
              <a:t>	interlocutori</a:t>
            </a:r>
            <a:endParaRPr lang="it-IT" sz="3200" dirty="0">
              <a:latin typeface="Times New Roman" panose="02020603050405020304" pitchFamily="18" charset="0"/>
              <a:ea typeface="Calibri" panose="020F0502020204030204" pitchFamily="34" charset="0"/>
              <a:cs typeface="Times New Roman" panose="02020603050405020304" pitchFamily="18" charset="0"/>
            </a:endParaRPr>
          </a:p>
          <a:p>
            <a:pPr marL="4053840" lvl="1" indent="-449580">
              <a:spcAft>
                <a:spcPts val="0"/>
              </a:spcAft>
            </a:pPr>
            <a:r>
              <a:rPr lang="it-IT" sz="3200" dirty="0" smtClean="0">
                <a:latin typeface="Times New Roman" panose="02020603050405020304" pitchFamily="18" charset="0"/>
                <a:ea typeface="Calibri" panose="020F0502020204030204" pitchFamily="34" charset="0"/>
                <a:cs typeface="Times New Roman" panose="02020603050405020304" pitchFamily="18" charset="0"/>
              </a:rPr>
              <a:t>		(</a:t>
            </a:r>
            <a:r>
              <a:rPr lang="it-IT" sz="3200" dirty="0" err="1" smtClean="0">
                <a:latin typeface="Times New Roman" panose="02020603050405020304" pitchFamily="18" charset="0"/>
                <a:ea typeface="Calibri" panose="020F0502020204030204" pitchFamily="34" charset="0"/>
                <a:cs typeface="Times New Roman" panose="02020603050405020304" pitchFamily="18" charset="0"/>
              </a:rPr>
              <a:t>int</a:t>
            </a:r>
            <a:r>
              <a:rPr lang="it-IT" sz="3200" dirty="0" smtClean="0">
                <a:latin typeface="Times New Roman" panose="02020603050405020304" pitchFamily="18" charset="0"/>
                <a:ea typeface="Calibri" panose="020F0502020204030204" pitchFamily="34" charset="0"/>
                <a:cs typeface="Times New Roman" panose="02020603050405020304" pitchFamily="18" charset="0"/>
              </a:rPr>
              <a:t>. in ambito giudiziario,</a:t>
            </a:r>
          </a:p>
          <a:p>
            <a:pPr marL="4053840" lvl="1" indent="-449580">
              <a:spcAft>
                <a:spcPts val="0"/>
              </a:spcAft>
            </a:pPr>
            <a:r>
              <a:rPr lang="it-IT" sz="3200" dirty="0" smtClean="0">
                <a:latin typeface="Times New Roman" panose="02020603050405020304" pitchFamily="18" charset="0"/>
                <a:ea typeface="Calibri" panose="020F0502020204030204" pitchFamily="34" charset="0"/>
                <a:cs typeface="Times New Roman" panose="02020603050405020304" pitchFamily="18" charset="0"/>
              </a:rPr>
              <a:t>	servizi pubblici)</a:t>
            </a:r>
            <a:endParaRPr lang="it-IT" sz="32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834249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914400" y="578498"/>
            <a:ext cx="7259216" cy="4832092"/>
          </a:xfrm>
          <a:prstGeom prst="rect">
            <a:avLst/>
          </a:prstGeom>
          <a:noFill/>
        </p:spPr>
        <p:txBody>
          <a:bodyPr wrap="square" rtlCol="0">
            <a:spAutoFit/>
          </a:bodyPr>
          <a:lstStyle/>
          <a:p>
            <a:r>
              <a:rPr lang="it-IT" sz="2800" dirty="0">
                <a:latin typeface="+mn-lt"/>
              </a:rPr>
              <a:t>Lealtà, affidabilità				</a:t>
            </a:r>
          </a:p>
          <a:p>
            <a:r>
              <a:rPr lang="it-IT" sz="2800" dirty="0">
                <a:latin typeface="+mn-lt"/>
              </a:rPr>
              <a:t> </a:t>
            </a:r>
          </a:p>
          <a:p>
            <a:r>
              <a:rPr lang="it-IT" sz="2800" dirty="0">
                <a:latin typeface="+mn-lt"/>
              </a:rPr>
              <a:t>Trasparenza				rispetto al proprio </a:t>
            </a:r>
            <a:r>
              <a:rPr lang="it-IT" sz="2800" dirty="0" smtClean="0">
                <a:latin typeface="+mn-lt"/>
              </a:rPr>
              <a:t>ruolo 								strategie</a:t>
            </a:r>
            <a:r>
              <a:rPr lang="it-IT" sz="2800" dirty="0">
                <a:latin typeface="+mn-lt"/>
              </a:rPr>
              <a:t>, scelte</a:t>
            </a:r>
          </a:p>
          <a:p>
            <a:r>
              <a:rPr lang="it-IT" sz="2800" dirty="0">
                <a:latin typeface="+mn-lt"/>
              </a:rPr>
              <a:t> </a:t>
            </a:r>
          </a:p>
          <a:p>
            <a:r>
              <a:rPr lang="it-IT" sz="2800" dirty="0" smtClean="0">
                <a:latin typeface="+mn-lt"/>
              </a:rPr>
              <a:t>True </a:t>
            </a:r>
            <a:r>
              <a:rPr lang="it-IT" sz="2800" dirty="0" err="1">
                <a:latin typeface="+mn-lt"/>
              </a:rPr>
              <a:t>interpreter</a:t>
            </a:r>
            <a:endParaRPr lang="it-IT" sz="2800" dirty="0">
              <a:latin typeface="+mn-lt"/>
            </a:endParaRPr>
          </a:p>
          <a:p>
            <a:r>
              <a:rPr lang="it-IT" sz="2800" dirty="0" err="1">
                <a:latin typeface="+mn-lt"/>
              </a:rPr>
              <a:t>Honest</a:t>
            </a:r>
            <a:r>
              <a:rPr lang="it-IT" sz="2800" dirty="0">
                <a:latin typeface="+mn-lt"/>
              </a:rPr>
              <a:t> </a:t>
            </a:r>
            <a:r>
              <a:rPr lang="it-IT" sz="2800" dirty="0" err="1">
                <a:latin typeface="+mn-lt"/>
              </a:rPr>
              <a:t>spokesperson</a:t>
            </a:r>
            <a:r>
              <a:rPr lang="it-IT" sz="2800" dirty="0">
                <a:latin typeface="+mn-lt"/>
              </a:rPr>
              <a:t>, </a:t>
            </a:r>
            <a:r>
              <a:rPr lang="it-IT" sz="2800" dirty="0" err="1">
                <a:latin typeface="+mn-lt"/>
              </a:rPr>
              <a:t>faithful</a:t>
            </a:r>
            <a:r>
              <a:rPr lang="it-IT" sz="2800" dirty="0">
                <a:latin typeface="+mn-lt"/>
              </a:rPr>
              <a:t> </a:t>
            </a:r>
            <a:r>
              <a:rPr lang="it-IT" sz="2800" dirty="0" err="1">
                <a:latin typeface="+mn-lt"/>
              </a:rPr>
              <a:t>echo</a:t>
            </a:r>
            <a:r>
              <a:rPr lang="it-IT" sz="2800" dirty="0">
                <a:latin typeface="+mn-lt"/>
              </a:rPr>
              <a:t>, </a:t>
            </a:r>
          </a:p>
          <a:p>
            <a:r>
              <a:rPr lang="it-IT" sz="2800" dirty="0">
                <a:latin typeface="+mn-lt"/>
              </a:rPr>
              <a:t>Visibilità/invisibilità</a:t>
            </a:r>
          </a:p>
          <a:p>
            <a:r>
              <a:rPr lang="it-IT" sz="2800" dirty="0">
                <a:latin typeface="+mn-lt"/>
              </a:rPr>
              <a:t> </a:t>
            </a:r>
          </a:p>
          <a:p>
            <a:pPr algn="ctr"/>
            <a:r>
              <a:rPr lang="it-IT" sz="2800" dirty="0">
                <a:latin typeface="+mn-lt"/>
              </a:rPr>
              <a:t>Variano per tipo di interpretazione?</a:t>
            </a:r>
          </a:p>
          <a:p>
            <a:r>
              <a:rPr lang="it-IT" sz="2800" dirty="0">
                <a:latin typeface="+mn-lt"/>
              </a:rPr>
              <a:t> </a:t>
            </a:r>
          </a:p>
        </p:txBody>
      </p:sp>
    </p:spTree>
    <p:extLst>
      <p:ext uri="{BB962C8B-B14F-4D97-AF65-F5344CB8AC3E}">
        <p14:creationId xmlns:p14="http://schemas.microsoft.com/office/powerpoint/2010/main" val="184679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55643" y="269156"/>
            <a:ext cx="8852170" cy="5693866"/>
          </a:xfrm>
          <a:prstGeom prst="rect">
            <a:avLst/>
          </a:prstGeom>
          <a:noFill/>
        </p:spPr>
        <p:txBody>
          <a:bodyPr wrap="square" rtlCol="0">
            <a:spAutoFit/>
          </a:bodyPr>
          <a:lstStyle/>
          <a:p>
            <a:pPr algn="ctr"/>
            <a:r>
              <a:rPr lang="it-IT" sz="2800" dirty="0">
                <a:latin typeface="+mn-lt"/>
              </a:rPr>
              <a:t>Interpreti </a:t>
            </a:r>
            <a:r>
              <a:rPr lang="it-IT" sz="2800" dirty="0" smtClean="0">
                <a:latin typeface="+mn-lt"/>
              </a:rPr>
              <a:t>professionisti</a:t>
            </a:r>
            <a:r>
              <a:rPr lang="it-IT" sz="2800" dirty="0">
                <a:latin typeface="+mn-lt"/>
              </a:rPr>
              <a:t>/</a:t>
            </a:r>
            <a:r>
              <a:rPr lang="it-IT" sz="2800" dirty="0" smtClean="0">
                <a:latin typeface="+mn-lt"/>
              </a:rPr>
              <a:t>Interpreti </a:t>
            </a:r>
            <a:r>
              <a:rPr lang="it-IT" sz="2800" dirty="0">
                <a:latin typeface="+mn-lt"/>
              </a:rPr>
              <a:t>non </a:t>
            </a:r>
            <a:r>
              <a:rPr lang="it-IT" sz="2800" dirty="0" smtClean="0">
                <a:latin typeface="+mn-lt"/>
              </a:rPr>
              <a:t>professionisti</a:t>
            </a:r>
          </a:p>
          <a:p>
            <a:endParaRPr lang="it-IT" sz="2800" dirty="0">
              <a:latin typeface="+mn-lt"/>
            </a:endParaRPr>
          </a:p>
          <a:p>
            <a:r>
              <a:rPr lang="it-IT" sz="2800" dirty="0" smtClean="0">
                <a:latin typeface="+mn-lt"/>
              </a:rPr>
              <a:t>interpreti </a:t>
            </a:r>
            <a:r>
              <a:rPr lang="it-IT" sz="2800" dirty="0">
                <a:latin typeface="+mn-lt"/>
              </a:rPr>
              <a:t>in zone di </a:t>
            </a:r>
            <a:r>
              <a:rPr lang="it-IT" sz="2800" dirty="0" smtClean="0">
                <a:latin typeface="+mn-lt"/>
              </a:rPr>
              <a:t>conflitto, per </a:t>
            </a:r>
            <a:r>
              <a:rPr lang="it-IT" sz="2800" dirty="0">
                <a:latin typeface="+mn-lt"/>
              </a:rPr>
              <a:t>ONG, organizzazioni </a:t>
            </a:r>
            <a:r>
              <a:rPr lang="it-IT" sz="2800" dirty="0" smtClean="0">
                <a:latin typeface="+mn-lt"/>
              </a:rPr>
              <a:t>umanitarie, </a:t>
            </a:r>
          </a:p>
          <a:p>
            <a:r>
              <a:rPr lang="it-IT" sz="2800" dirty="0" smtClean="0">
                <a:latin typeface="+mn-lt"/>
              </a:rPr>
              <a:t>interpreti </a:t>
            </a:r>
            <a:r>
              <a:rPr lang="it-IT" sz="2800" dirty="0">
                <a:latin typeface="+mn-lt"/>
              </a:rPr>
              <a:t>militari, a contratto, interpreti umanitari e per media </a:t>
            </a:r>
          </a:p>
          <a:p>
            <a:r>
              <a:rPr lang="it-IT" sz="2800" dirty="0">
                <a:latin typeface="+mn-lt"/>
              </a:rPr>
              <a:t>m</a:t>
            </a:r>
            <a:r>
              <a:rPr lang="it-IT" sz="2800" dirty="0" smtClean="0">
                <a:latin typeface="+mn-lt"/>
              </a:rPr>
              <a:t>ansioni </a:t>
            </a:r>
            <a:r>
              <a:rPr lang="it-IT" sz="2800" dirty="0">
                <a:latin typeface="+mn-lt"/>
              </a:rPr>
              <a:t>e compiti vari, non solo </a:t>
            </a:r>
            <a:r>
              <a:rPr lang="it-IT" sz="2800" dirty="0" smtClean="0">
                <a:latin typeface="+mn-lt"/>
              </a:rPr>
              <a:t>linguistico/culturali</a:t>
            </a:r>
          </a:p>
          <a:p>
            <a:endParaRPr lang="it-IT" sz="2800" dirty="0">
              <a:latin typeface="+mn-lt"/>
            </a:endParaRPr>
          </a:p>
          <a:p>
            <a:r>
              <a:rPr lang="it-IT" sz="2800" dirty="0" smtClean="0">
                <a:latin typeface="+mn-lt"/>
              </a:rPr>
              <a:t>Facile trovarsi in difficoltà se </a:t>
            </a:r>
            <a:r>
              <a:rPr lang="it-IT" sz="2800" dirty="0">
                <a:latin typeface="+mn-lt"/>
              </a:rPr>
              <a:t>non si è istruiti sui propri compiti</a:t>
            </a:r>
          </a:p>
          <a:p>
            <a:endParaRPr lang="it-IT" sz="2800" dirty="0" smtClean="0">
              <a:latin typeface="+mn-lt"/>
            </a:endParaRPr>
          </a:p>
          <a:p>
            <a:r>
              <a:rPr lang="it-IT" sz="2800" dirty="0" smtClean="0">
                <a:latin typeface="+mn-lt"/>
              </a:rPr>
              <a:t>AIIC </a:t>
            </a:r>
            <a:r>
              <a:rPr lang="it-IT" sz="2800" dirty="0">
                <a:latin typeface="+mn-lt"/>
              </a:rPr>
              <a:t>Guida pratica per l’impiego dei traduttori e interpreti civili e delle persone che ricorrono ai loro </a:t>
            </a:r>
            <a:r>
              <a:rPr lang="it-IT" sz="2800" dirty="0" smtClean="0">
                <a:latin typeface="+mn-lt"/>
              </a:rPr>
              <a:t>servizi</a:t>
            </a:r>
            <a:endParaRPr lang="it-IT" sz="2800" dirty="0">
              <a:latin typeface="+mn-lt"/>
            </a:endParaRPr>
          </a:p>
        </p:txBody>
      </p:sp>
    </p:spTree>
    <p:extLst>
      <p:ext uri="{BB962C8B-B14F-4D97-AF65-F5344CB8AC3E}">
        <p14:creationId xmlns:p14="http://schemas.microsoft.com/office/powerpoint/2010/main" val="5152942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11478638" y="5058383"/>
            <a:ext cx="184731" cy="369332"/>
          </a:xfrm>
          <a:prstGeom prst="rect">
            <a:avLst/>
          </a:prstGeom>
          <a:noFill/>
        </p:spPr>
        <p:txBody>
          <a:bodyPr wrap="none" rtlCol="0">
            <a:spAutoFit/>
          </a:bodyPr>
          <a:lstStyle/>
          <a:p>
            <a:endParaRPr lang="it-IT"/>
          </a:p>
        </p:txBody>
      </p:sp>
      <p:sp>
        <p:nvSpPr>
          <p:cNvPr id="4" name="CasellaDiTesto 3"/>
          <p:cNvSpPr txBox="1"/>
          <p:nvPr/>
        </p:nvSpPr>
        <p:spPr>
          <a:xfrm>
            <a:off x="373224" y="1119675"/>
            <a:ext cx="8304245" cy="4031873"/>
          </a:xfrm>
          <a:prstGeom prst="rect">
            <a:avLst/>
          </a:prstGeom>
          <a:noFill/>
        </p:spPr>
        <p:txBody>
          <a:bodyPr wrap="square" rtlCol="0">
            <a:spAutoFit/>
          </a:bodyPr>
          <a:lstStyle/>
          <a:p>
            <a:r>
              <a:rPr lang="de-DE" sz="3200" dirty="0" err="1"/>
              <a:t>Interpreti</a:t>
            </a:r>
            <a:r>
              <a:rPr lang="de-DE" sz="3200" dirty="0"/>
              <a:t> </a:t>
            </a:r>
            <a:r>
              <a:rPr lang="de-DE" sz="3200" dirty="0" err="1"/>
              <a:t>nei</a:t>
            </a:r>
            <a:r>
              <a:rPr lang="de-DE" sz="3200" dirty="0"/>
              <a:t> Lager (Auschwitz/Birkenau)</a:t>
            </a:r>
            <a:endParaRPr lang="it-IT" sz="3200" dirty="0"/>
          </a:p>
          <a:p>
            <a:r>
              <a:rPr lang="it-IT" sz="3200" dirty="0"/>
              <a:t>multilinguismo, 35-40 lingue, </a:t>
            </a:r>
          </a:p>
          <a:p>
            <a:endParaRPr lang="it-IT" sz="3200" dirty="0" smtClean="0"/>
          </a:p>
          <a:p>
            <a:r>
              <a:rPr lang="it-IT" sz="3200" dirty="0" smtClean="0"/>
              <a:t>comunicazione </a:t>
            </a:r>
            <a:r>
              <a:rPr lang="it-IT" sz="3200" dirty="0"/>
              <a:t>in tedesco/</a:t>
            </a:r>
            <a:r>
              <a:rPr lang="it-IT" sz="3200" dirty="0" err="1"/>
              <a:t>lagerszpracha</a:t>
            </a:r>
            <a:r>
              <a:rPr lang="it-IT" sz="3200" dirty="0"/>
              <a:t>, </a:t>
            </a:r>
            <a:endParaRPr lang="it-IT" sz="3200" dirty="0" smtClean="0"/>
          </a:p>
          <a:p>
            <a:endParaRPr lang="it-IT" sz="3200" dirty="0" smtClean="0"/>
          </a:p>
          <a:p>
            <a:r>
              <a:rPr lang="it-IT" sz="3200" dirty="0" smtClean="0"/>
              <a:t>a </a:t>
            </a:r>
            <a:r>
              <a:rPr lang="it-IT" sz="3200" dirty="0"/>
              <a:t>memoria </a:t>
            </a:r>
            <a:endParaRPr lang="it-IT" sz="3200" dirty="0" smtClean="0"/>
          </a:p>
          <a:p>
            <a:r>
              <a:rPr lang="it-IT" sz="3200" dirty="0" smtClean="0"/>
              <a:t>numero </a:t>
            </a:r>
            <a:r>
              <a:rPr lang="it-IT" sz="3200" dirty="0"/>
              <a:t>tatuato, numero baracca, canzoni</a:t>
            </a:r>
          </a:p>
          <a:p>
            <a:r>
              <a:rPr lang="it-IT" sz="3200" dirty="0"/>
              <a:t> </a:t>
            </a:r>
          </a:p>
        </p:txBody>
      </p:sp>
    </p:spTree>
    <p:extLst>
      <p:ext uri="{BB962C8B-B14F-4D97-AF65-F5344CB8AC3E}">
        <p14:creationId xmlns:p14="http://schemas.microsoft.com/office/powerpoint/2010/main" val="1626863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17242" y="485193"/>
            <a:ext cx="8434872" cy="6124754"/>
          </a:xfrm>
          <a:prstGeom prst="rect">
            <a:avLst/>
          </a:prstGeom>
          <a:noFill/>
        </p:spPr>
        <p:txBody>
          <a:bodyPr wrap="square" rtlCol="0">
            <a:spAutoFit/>
          </a:bodyPr>
          <a:lstStyle/>
          <a:p>
            <a:pPr algn="ctr"/>
            <a:r>
              <a:rPr lang="it-IT" sz="2800" dirty="0"/>
              <a:t>3 tipi di </a:t>
            </a:r>
            <a:r>
              <a:rPr lang="it-IT" sz="2800" dirty="0" smtClean="0"/>
              <a:t>interprete </a:t>
            </a:r>
          </a:p>
          <a:p>
            <a:r>
              <a:rPr lang="it-IT" sz="2800" dirty="0" smtClean="0"/>
              <a:t>militare </a:t>
            </a:r>
            <a:r>
              <a:rPr lang="it-IT" sz="2800" dirty="0"/>
              <a:t>SS </a:t>
            </a:r>
            <a:r>
              <a:rPr lang="it-IT" sz="2800" dirty="0" err="1"/>
              <a:t>Politische</a:t>
            </a:r>
            <a:r>
              <a:rPr lang="it-IT" sz="2800" dirty="0"/>
              <a:t> </a:t>
            </a:r>
            <a:r>
              <a:rPr lang="it-IT" sz="2800" dirty="0" err="1"/>
              <a:t>Abteilung</a:t>
            </a:r>
            <a:r>
              <a:rPr lang="it-IT" sz="2800" dirty="0"/>
              <a:t> (amministrazione del campo, Gestapo, </a:t>
            </a:r>
            <a:r>
              <a:rPr lang="it-IT" sz="2800" dirty="0" err="1"/>
              <a:t>Volksdeutsche</a:t>
            </a:r>
            <a:r>
              <a:rPr lang="it-IT" sz="2800" dirty="0"/>
              <a:t> o della </a:t>
            </a:r>
            <a:r>
              <a:rPr lang="it-IT" sz="2800" dirty="0" smtClean="0"/>
              <a:t>Slesia) </a:t>
            </a:r>
            <a:endParaRPr lang="it-IT" sz="2800" dirty="0"/>
          </a:p>
          <a:p>
            <a:r>
              <a:rPr lang="it-IT" sz="2800" dirty="0"/>
              <a:t> </a:t>
            </a:r>
          </a:p>
          <a:p>
            <a:r>
              <a:rPr lang="it-IT" sz="2800" dirty="0"/>
              <a:t>prigioniero/funzionario </a:t>
            </a:r>
            <a:r>
              <a:rPr lang="it-IT" sz="2800" dirty="0" err="1"/>
              <a:t>Politische</a:t>
            </a:r>
            <a:r>
              <a:rPr lang="it-IT" sz="2800" dirty="0"/>
              <a:t> </a:t>
            </a:r>
            <a:r>
              <a:rPr lang="it-IT" sz="2800" dirty="0" err="1"/>
              <a:t>Abteilung</a:t>
            </a:r>
            <a:r>
              <a:rPr lang="it-IT" sz="2800" dirty="0"/>
              <a:t>,  </a:t>
            </a:r>
            <a:endParaRPr lang="it-IT" sz="2800" dirty="0" smtClean="0"/>
          </a:p>
          <a:p>
            <a:r>
              <a:rPr lang="it-IT" sz="2800" dirty="0" smtClean="0"/>
              <a:t>donne</a:t>
            </a:r>
            <a:r>
              <a:rPr lang="it-IT" sz="2800" dirty="0"/>
              <a:t>, segretarie della morte, porta messaggi, ebree slovacche o </a:t>
            </a:r>
            <a:r>
              <a:rPr lang="it-IT" sz="2800" dirty="0" smtClean="0"/>
              <a:t>ungheresi</a:t>
            </a:r>
          </a:p>
          <a:p>
            <a:endParaRPr lang="it-IT" sz="2800" dirty="0"/>
          </a:p>
          <a:p>
            <a:r>
              <a:rPr lang="it-IT" sz="2800" dirty="0"/>
              <a:t>prigioniero semplice, dichiarano di sapere il tedesco </a:t>
            </a:r>
            <a:r>
              <a:rPr lang="it-IT" sz="2800" dirty="0" smtClean="0"/>
              <a:t>erano </a:t>
            </a:r>
            <a:r>
              <a:rPr lang="it-IT" sz="2800" dirty="0"/>
              <a:t>presenti nel comando dove lavoravano altri detenuti, nell’infermeria, in ogni </a:t>
            </a:r>
            <a:r>
              <a:rPr lang="it-IT" sz="2800" dirty="0" smtClean="0"/>
              <a:t>blocco/baracca </a:t>
            </a:r>
            <a:endParaRPr lang="it-IT" sz="2800" dirty="0"/>
          </a:p>
          <a:p>
            <a:r>
              <a:rPr lang="it-IT" sz="2800" dirty="0"/>
              <a:t>		</a:t>
            </a:r>
            <a:endParaRPr lang="it-IT" sz="2800" dirty="0" smtClean="0"/>
          </a:p>
          <a:p>
            <a:r>
              <a:rPr lang="it-IT" sz="2800" dirty="0" smtClean="0"/>
              <a:t>solo </a:t>
            </a:r>
            <a:r>
              <a:rPr lang="it-IT" sz="2800" dirty="0"/>
              <a:t>vantaggio di avere informazioni </a:t>
            </a:r>
            <a:endParaRPr lang="it-IT" sz="2800" dirty="0" smtClean="0"/>
          </a:p>
          <a:p>
            <a:r>
              <a:rPr lang="it-IT" sz="2800" dirty="0" smtClean="0"/>
              <a:t>lavoravano </a:t>
            </a:r>
            <a:r>
              <a:rPr lang="it-IT" sz="2800" dirty="0"/>
              <a:t>come tutti gli </a:t>
            </a:r>
            <a:r>
              <a:rPr lang="it-IT" sz="2800" dirty="0" smtClean="0"/>
              <a:t>altri </a:t>
            </a:r>
            <a:endParaRPr lang="it-IT" sz="2800" dirty="0"/>
          </a:p>
        </p:txBody>
      </p:sp>
    </p:spTree>
    <p:extLst>
      <p:ext uri="{BB962C8B-B14F-4D97-AF65-F5344CB8AC3E}">
        <p14:creationId xmlns:p14="http://schemas.microsoft.com/office/powerpoint/2010/main" val="207607609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1025</TotalTime>
  <Words>461</Words>
  <Application>Microsoft Macintosh PowerPoint</Application>
  <PresentationFormat>Presentazione su schermo (4:3)</PresentationFormat>
  <Paragraphs>81</Paragraphs>
  <Slides>11</Slides>
  <Notes>1</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11</vt:i4>
      </vt:variant>
    </vt:vector>
  </HeadingPairs>
  <TitlesOfParts>
    <vt:vector size="16" baseType="lpstr">
      <vt:lpstr>Calibri</vt:lpstr>
      <vt:lpstr>ＭＳ Ｐゴシック</vt:lpstr>
      <vt:lpstr>Times New Roman</vt:lpstr>
      <vt:lpstr>Arial</vt:lpstr>
      <vt:lpstr>Tema di Office</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vector>
  </TitlesOfParts>
  <Company>home</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Alessandra Riccardi</dc:creator>
  <cp:lastModifiedBy>Utente di Microsoft Office</cp:lastModifiedBy>
  <cp:revision>82</cp:revision>
  <dcterms:created xsi:type="dcterms:W3CDTF">2011-09-28T05:46:17Z</dcterms:created>
  <dcterms:modified xsi:type="dcterms:W3CDTF">2020-01-27T08:53:45Z</dcterms:modified>
</cp:coreProperties>
</file>