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377" r:id="rId2"/>
    <p:sldId id="376" r:id="rId3"/>
    <p:sldId id="378" r:id="rId4"/>
    <p:sldId id="280" r:id="rId5"/>
    <p:sldId id="347" r:id="rId6"/>
    <p:sldId id="285" r:id="rId7"/>
    <p:sldId id="290" r:id="rId8"/>
    <p:sldId id="291" r:id="rId9"/>
    <p:sldId id="385" r:id="rId10"/>
    <p:sldId id="302" r:id="rId11"/>
    <p:sldId id="303" r:id="rId12"/>
    <p:sldId id="282" r:id="rId13"/>
    <p:sldId id="286" r:id="rId14"/>
    <p:sldId id="380" r:id="rId15"/>
    <p:sldId id="386" r:id="rId16"/>
    <p:sldId id="388" r:id="rId17"/>
    <p:sldId id="389" r:id="rId18"/>
    <p:sldId id="390" r:id="rId19"/>
    <p:sldId id="391" r:id="rId20"/>
    <p:sldId id="392" r:id="rId21"/>
    <p:sldId id="393" r:id="rId22"/>
    <p:sldId id="394" r:id="rId23"/>
    <p:sldId id="395" r:id="rId24"/>
    <p:sldId id="396" r:id="rId25"/>
    <p:sldId id="397" r:id="rId26"/>
    <p:sldId id="398" r:id="rId27"/>
    <p:sldId id="400" r:id="rId28"/>
    <p:sldId id="401" r:id="rId29"/>
    <p:sldId id="402" r:id="rId30"/>
    <p:sldId id="403" r:id="rId31"/>
    <p:sldId id="404" r:id="rId32"/>
    <p:sldId id="405" r:id="rId33"/>
    <p:sldId id="406" r:id="rId34"/>
    <p:sldId id="408" r:id="rId35"/>
    <p:sldId id="409" r:id="rId36"/>
    <p:sldId id="410" r:id="rId37"/>
    <p:sldId id="411" r:id="rId38"/>
    <p:sldId id="412" r:id="rId39"/>
    <p:sldId id="414" r:id="rId40"/>
    <p:sldId id="415" r:id="rId41"/>
    <p:sldId id="416" r:id="rId42"/>
    <p:sldId id="417" r:id="rId43"/>
    <p:sldId id="418" r:id="rId44"/>
    <p:sldId id="419" r:id="rId45"/>
    <p:sldId id="420" r:id="rId46"/>
    <p:sldId id="421" r:id="rId47"/>
    <p:sldId id="422" r:id="rId48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0000"/>
    <a:srgbClr val="05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95"/>
    <p:restoredTop sz="90929"/>
  </p:normalViewPr>
  <p:slideViewPr>
    <p:cSldViewPr>
      <p:cViewPr>
        <p:scale>
          <a:sx n="90" d="100"/>
          <a:sy n="90" d="100"/>
        </p:scale>
        <p:origin x="1344" y="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i="0">
                <a:latin typeface="Arial" charset="0"/>
              </a:defRPr>
            </a:lvl1pPr>
          </a:lstStyle>
          <a:p>
            <a:endParaRPr lang="it-IT" altLang="it-IT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latin typeface="Arial" charset="0"/>
              </a:defRPr>
            </a:lvl1pPr>
          </a:lstStyle>
          <a:p>
            <a:endParaRPr lang="it-IT" altLang="it-IT" dirty="0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/>
              <a:t>Fare clic per modificare gli stili del testo dello schema</a:t>
            </a:r>
          </a:p>
          <a:p>
            <a:pPr lvl="1"/>
            <a:r>
              <a:rPr lang="it-IT" altLang="it-IT" dirty="0"/>
              <a:t>Secondo livello</a:t>
            </a:r>
          </a:p>
          <a:p>
            <a:pPr lvl="2"/>
            <a:r>
              <a:rPr lang="it-IT" altLang="it-IT" dirty="0"/>
              <a:t>Terzo livello</a:t>
            </a:r>
          </a:p>
          <a:p>
            <a:pPr lvl="3"/>
            <a:r>
              <a:rPr lang="it-IT" altLang="it-IT" dirty="0"/>
              <a:t>Quarto livello</a:t>
            </a:r>
          </a:p>
          <a:p>
            <a:pPr lvl="4"/>
            <a:r>
              <a:rPr lang="it-IT" altLang="it-IT" dirty="0"/>
              <a:t>Quinto livello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i="0">
                <a:latin typeface="Arial" charset="0"/>
              </a:defRPr>
            </a:lvl1pPr>
          </a:lstStyle>
          <a:p>
            <a:endParaRPr lang="it-IT" altLang="it-IT" dirty="0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>
                <a:latin typeface="Arial" charset="0"/>
              </a:defRPr>
            </a:lvl1pPr>
          </a:lstStyle>
          <a:p>
            <a:fld id="{D31F049E-5089-D244-8405-4E9E728A0C90}" type="slidenum">
              <a:rPr lang="it-IT" altLang="it-IT" smtClean="0"/>
              <a:pPr/>
              <a:t>‹n.›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582294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45177F-1F15-BB40-8B13-76DCF90E3F6D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53691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438FAD-BF20-754F-8F15-4C5EE653B16D}" type="slidenum">
              <a:rPr lang="it-IT" altLang="it-IT"/>
              <a:pPr/>
              <a:t>10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929F2E56-9E8C-C84A-B72D-88574BB6E255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10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384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182AD2-8223-8F45-B89E-5C9617C8EE4D}" type="slidenum">
              <a:rPr lang="it-IT" altLang="it-IT"/>
              <a:pPr/>
              <a:t>11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4B854E90-4202-8946-B37C-A6F6D4382168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11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176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3060B5-41E5-F048-A802-6C783EE73489}" type="slidenum">
              <a:rPr lang="it-IT" altLang="it-IT"/>
              <a:pPr/>
              <a:t>12</a:t>
            </a:fld>
            <a:endParaRPr lang="it-IT" altLang="it-IT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56200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D0CC89-762C-D741-8FC2-A9DF526B9F93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307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B7B827-2C09-C948-8C11-95D81C0DB4D6}" type="slidenum">
              <a:rPr lang="it-IT" altLang="it-IT"/>
              <a:pPr>
                <a:defRPr/>
              </a:pPr>
              <a:t>14</a:t>
            </a:fld>
            <a:endParaRPr lang="it-IT" altLang="it-IT"/>
          </a:p>
        </p:txBody>
      </p:sp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876800" cy="3657600"/>
          </a:xfrm>
          <a:ln/>
        </p:spPr>
      </p:sp>
      <p:sp>
        <p:nvSpPr>
          <p:cNvPr id="3276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230820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D024C-3F7D-7D4A-B48D-9556020844D3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6310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D024C-3F7D-7D4A-B48D-9556020844D3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0197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D024C-3F7D-7D4A-B48D-9556020844D3}" type="slidenum">
              <a:rPr lang="it-IT" altLang="it-IT"/>
              <a:pPr/>
              <a:t>17</a:t>
            </a:fld>
            <a:endParaRPr lang="it-IT" altLang="it-IT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96192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F935A6-83F7-354C-BF50-7A70539310FE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C9EC12E8-26D5-CE42-AEE6-1F192574B1C6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18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458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D024C-3F7D-7D4A-B48D-9556020844D3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9508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45177F-1F15-BB40-8B13-76DCF90E3F6D}" type="slidenum">
              <a:rPr lang="it-IT" altLang="it-IT"/>
              <a:pPr/>
              <a:t>2</a:t>
            </a:fld>
            <a:endParaRPr lang="it-IT" altLang="it-IT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46347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ED167A-BA70-8949-93FA-BFCDA16DD6F4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D2BF0E69-5193-E749-AC8D-9FE9A4C35893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21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200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B696C3-0FF8-184B-97ED-22415AD0B090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D28FFB32-A431-644E-A0EB-21718EA56264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22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079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1D9EFC-9CEA-F746-B763-FCFD78865DBB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6A2FD58D-E813-CF4D-8FE7-5022F7B05C78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23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3426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F99CA-6636-EF47-B838-43BC6A2FAA78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75BB21F3-000D-8348-B66E-2295372BD082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24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6989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F38DBC-202D-5E4A-AA98-E0B643BE3809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96B08C73-FFD4-3D4F-A660-30493CE8BC7C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25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9528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F38DBC-202D-5E4A-AA98-E0B643BE3809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96B08C73-FFD4-3D4F-A660-30493CE8BC7C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26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0762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19A8E9-56BA-6348-9A5B-F52A3DA7788E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875321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D024C-3F7D-7D4A-B48D-9556020844D3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33772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E32FA0-985D-BF44-AD64-07C8CB8EA34C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AE541A85-D6CE-DF4F-874F-CF29963C6B59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30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6853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5F71D-CE21-6740-A14B-D3C86A398C22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6CB3AB28-0CC5-B04F-B972-8B885D3C8C40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34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498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45177F-1F15-BB40-8B13-76DCF90E3F6D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901358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26942F-3389-BD48-B912-5E8C4874B2DA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59513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6320FB-E579-B54F-84F5-EADB0254102A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6E52A100-D144-CF45-A96A-817825C0CAFA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36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741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9E8F08-3389-124F-9DAA-43D77D80B744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A28791C9-B50C-3E44-A224-AFEB33E8179C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37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9774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B22283-5CB8-0346-97D2-63405B3988F8}" type="slidenum">
              <a:rPr lang="it-IT" altLang="it-IT"/>
              <a:pPr/>
              <a:t>38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6FF198AC-B301-AD4A-870D-C265EBF4917A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38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829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BAD593-F045-F74F-A195-084C0642655C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9DC0EC49-BA4D-1B43-B931-823E3ABE60B5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39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548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AD838-7EDA-6649-A82B-44096189C25D}" type="slidenum">
              <a:rPr lang="it-IT" altLang="it-IT"/>
              <a:pPr/>
              <a:t>40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E2CF1066-A834-2A4F-8531-17FEAB6A12FB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40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2344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010840C3-5A16-1141-91EF-B80A049C95EA}" type="slidenum">
              <a:rPr lang="it-IT" altLang="it-IT" sz="1200"/>
              <a:pPr eaLnBrk="1" hangingPunct="1"/>
              <a:t>41</a:t>
            </a:fld>
            <a:endParaRPr lang="it-IT" altLang="it-IT" sz="12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5697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E5A239-ACCE-534B-8A2D-7A32F5236556}" type="slidenum">
              <a:rPr lang="it-IT" altLang="it-IT"/>
              <a:pPr/>
              <a:t>42</a:t>
            </a:fld>
            <a:endParaRPr lang="it-IT" altLang="it-IT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61811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9F3A6BD0-9850-AE49-8488-04847E0812CA}" type="slidenum">
              <a:rPr lang="it-IT" altLang="it-IT" sz="1200"/>
              <a:pPr eaLnBrk="1" hangingPunct="1"/>
              <a:t>43</a:t>
            </a:fld>
            <a:endParaRPr lang="it-IT" altLang="it-IT" sz="120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83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0DC26C-21DF-4049-9438-6D06A4412902}" type="slidenum">
              <a:rPr lang="it-IT" altLang="it-IT"/>
              <a:pPr/>
              <a:t>44</a:t>
            </a:fld>
            <a:endParaRPr lang="it-IT" altLang="it-IT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8793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289EC8-B0BF-0942-A402-A5F27241065E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60016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5B76AD-D0E9-EE4D-9C81-11076B029F8E}" type="slidenum">
              <a:rPr lang="it-IT" altLang="it-IT"/>
              <a:pPr/>
              <a:t>45</a:t>
            </a:fld>
            <a:endParaRPr lang="it-IT" altLang="it-IT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91817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FCC294-0B7E-234A-96FD-10F3C3124907}" type="slidenum">
              <a:rPr lang="it-IT" altLang="it-IT"/>
              <a:pPr/>
              <a:t>46</a:t>
            </a:fld>
            <a:endParaRPr lang="it-IT" altLang="it-IT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52042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B37CC36-3C76-C04D-810F-59F3BA4B90F2}" type="slidenum">
              <a:rPr lang="it-IT" altLang="it-IT"/>
              <a:pPr>
                <a:spcBef>
                  <a:spcPct val="0"/>
                </a:spcBef>
              </a:pPr>
              <a:t>47</a:t>
            </a:fld>
            <a:endParaRPr lang="it-IT" altLang="it-IT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760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278737-182D-954F-AD53-35AE49CFF9FE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62775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BE7C02-4174-A54B-90B4-BAAB5F8D5A57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6824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04D285-C053-BD4D-B54F-7DAFE971BDB3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64001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2408D4-A529-1741-8CA0-A5E85D193E67}" type="slidenum">
              <a:rPr lang="it-IT" altLang="it-IT"/>
              <a:pPr/>
              <a:t>8</a:t>
            </a:fld>
            <a:endParaRPr lang="it-IT" altLang="it-IT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7313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7FA859E6-549F-BF48-8C23-DFA13468A617}" type="slidenum">
              <a:rPr lang="it-IT" altLang="it-IT" sz="1200"/>
              <a:pPr eaLnBrk="1" hangingPunct="1"/>
              <a:t>9</a:t>
            </a:fld>
            <a:endParaRPr lang="it-IT" altLang="it-IT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598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0D8DA8-13BB-AE48-AF0B-ADB07739F90C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7564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45B1B-8CD0-9F43-BEA1-60B9AD9C3057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2822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C6715-42C8-3D44-B1C5-2AB3895737FA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6827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91F32-30F0-D840-8F37-57F0E16B360E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8069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7E34E-B386-A24D-955B-D7985D7153DD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5257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3FA3AF-CB81-044E-A46E-B2AA48AD260C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100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A72FC6-7BDB-AE4A-AF88-8EE8C838B16C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387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76364-8003-274C-A376-C40F8082CAB3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932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D4DC73-9DB3-1246-A197-8BF4220B6238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574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F2A38C-F723-DC49-AA1A-5B10BE20104B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957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29720-FA01-3647-AD5A-E4B29E7A5C3E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5664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/>
              <a:t>Fare clic per modificare gli stili del testo dello schema</a:t>
            </a:r>
          </a:p>
          <a:p>
            <a:pPr lvl="1"/>
            <a:r>
              <a:rPr lang="it-IT" altLang="it-IT" dirty="0"/>
              <a:t>Secondo livello</a:t>
            </a:r>
          </a:p>
          <a:p>
            <a:pPr lvl="2"/>
            <a:r>
              <a:rPr lang="it-IT" altLang="it-IT" dirty="0"/>
              <a:t>Terzo livello</a:t>
            </a:r>
          </a:p>
          <a:p>
            <a:pPr lvl="3"/>
            <a:r>
              <a:rPr lang="it-IT" altLang="it-IT" dirty="0"/>
              <a:t>Quarto livello</a:t>
            </a:r>
          </a:p>
          <a:p>
            <a:pPr lvl="4"/>
            <a:r>
              <a:rPr lang="it-IT" altLang="it-IT" dirty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latin typeface="Arial" charset="0"/>
              </a:defRPr>
            </a:lvl1pPr>
          </a:lstStyle>
          <a:p>
            <a:endParaRPr lang="it-IT" altLang="it-IT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>
                <a:latin typeface="Arial" charset="0"/>
              </a:defRPr>
            </a:lvl1pPr>
          </a:lstStyle>
          <a:p>
            <a:endParaRPr lang="it-IT" altLang="it-IT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latin typeface="Arial" charset="0"/>
              </a:defRPr>
            </a:lvl1pPr>
          </a:lstStyle>
          <a:p>
            <a:fld id="{ABDDC735-C05E-A242-96F7-AE1953A95BDC}" type="slidenum">
              <a:rPr lang="it-IT" altLang="it-IT" smtClean="0"/>
              <a:pPr/>
              <a:t>‹n.›</a:t>
            </a:fld>
            <a:endParaRPr lang="it-IT" alt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0" i="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0" i="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0" i="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0" i="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0" i="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49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5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764704"/>
            <a:ext cx="9188588" cy="518457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259632" y="4221088"/>
            <a:ext cx="2576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Principali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fonti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delle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figure: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259632" y="5034662"/>
            <a:ext cx="4044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Purves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et al.,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NEUROSCIENZE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Zanichelli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259632" y="5466710"/>
            <a:ext cx="5471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Kandel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et al.,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PRINCIPI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DI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NEUROSCIENZE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Ambrosiana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259632" y="5826750"/>
            <a:ext cx="4394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Guyton e Hall,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, Elsevier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259632" y="6186790"/>
            <a:ext cx="4362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Conti et al.,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, Edi-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Ermes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046812" y="260648"/>
            <a:ext cx="5397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latin typeface="Arial" charset="0"/>
                <a:ea typeface="Arial" charset="0"/>
                <a:cs typeface="Arial" charset="0"/>
              </a:rPr>
              <a:t>NEUROFISIOLOGIA</a:t>
            </a:r>
            <a:r>
              <a:rPr lang="en-GB" dirty="0" smtClean="0">
                <a:latin typeface="Arial" charset="0"/>
                <a:ea typeface="Arial" charset="0"/>
                <a:cs typeface="Arial" charset="0"/>
              </a:rPr>
              <a:t> DELLA </a:t>
            </a:r>
            <a:r>
              <a:rPr lang="en-GB" dirty="0" err="1" smtClean="0">
                <a:latin typeface="Arial" charset="0"/>
                <a:ea typeface="Arial" charset="0"/>
                <a:cs typeface="Arial" charset="0"/>
              </a:rPr>
              <a:t>VISIONE</a:t>
            </a:r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749353" y="2276872"/>
            <a:ext cx="3838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per le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lezioni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del prof. P. Paolo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Battaglini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499992" y="3284984"/>
            <a:ext cx="6848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1800" smtClean="0">
                <a:latin typeface="Arial" charset="0"/>
                <a:ea typeface="Arial" charset="0"/>
                <a:cs typeface="Arial" charset="0"/>
              </a:rPr>
              <a:t>v 4.0</a:t>
            </a:r>
            <a:endParaRPr lang="it-IT" sz="1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01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 descr="F_v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11150"/>
            <a:ext cx="9010650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4924" y="44450"/>
            <a:ext cx="900157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 FOVEA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CasellaDiTesto 3"/>
          <p:cNvSpPr txBox="1">
            <a:spLocks noChangeArrowheads="1"/>
          </p:cNvSpPr>
          <p:nvPr/>
        </p:nvSpPr>
        <p:spPr bwMode="auto">
          <a:xfrm>
            <a:off x="7056593" y="6597352"/>
            <a:ext cx="190789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it-IT" altLang="it-IT" sz="1100" dirty="0" err="1">
                <a:latin typeface="Arial" charset="0"/>
                <a:ea typeface="ＭＳ Ｐゴシック" charset="-128"/>
              </a:rPr>
              <a:t>Purves</a:t>
            </a:r>
            <a:r>
              <a:rPr lang="it-IT" altLang="it-IT" sz="1100" dirty="0">
                <a:latin typeface="Arial" charset="0"/>
                <a:ea typeface="ＭＳ Ｐゴシック" charset="-128"/>
              </a:rPr>
              <a:t> et al., Neuroscienze</a:t>
            </a:r>
          </a:p>
        </p:txBody>
      </p:sp>
      <p:pic>
        <p:nvPicPr>
          <p:cNvPr id="92163" name="Immagine 1" descr="fove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33" y="546241"/>
            <a:ext cx="8209607" cy="608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4924" y="44450"/>
            <a:ext cx="900157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 FOVEA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07504" y="44624"/>
            <a:ext cx="89289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2000" cap="all" smtClean="0">
                <a:solidFill>
                  <a:schemeClr val="accent2"/>
                </a:solidFill>
                <a:latin typeface="Arial Rounded MT Bold" charset="0"/>
              </a:rPr>
              <a:t>acuità visiva</a:t>
            </a:r>
            <a:endParaRPr lang="it-IT" altLang="it-IT" sz="2000" cap="all">
              <a:solidFill>
                <a:schemeClr val="accent2"/>
              </a:solidFill>
              <a:latin typeface="Arial Rounded MT Bold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032" y="476672"/>
            <a:ext cx="6237312" cy="623731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644008" y="3501008"/>
            <a:ext cx="4104455" cy="33239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" charset="0"/>
                <a:ea typeface="Arial" charset="0"/>
                <a:cs typeface="Arial" charset="0"/>
              </a:rPr>
              <a:t>I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n oculistica la misurazione della vista (detta anche valutazione del visus o acuità visiva) viene espressa in decimi. Un soggetto ha una vista “normale” quando la sua visione naturale è almeno di 10/10 “dieci decimi” .</a:t>
            </a:r>
          </a:p>
          <a:p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I decimi di riferimento sul tabellone sono ridotti di dimensioni sino a raggiungere il valore “standard” dei più piccoli, che se letti corrispondono appunto ai dieci decimi.</a:t>
            </a:r>
          </a:p>
          <a:p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La distanza di lettura varia da tabellone a tabellone, in base alla dimensione delle lettere.</a:t>
            </a:r>
          </a:p>
          <a:p>
            <a:r>
              <a:rPr lang="it-IT" sz="1400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vere una vista di dieci decimi, significa vedere tutte e dieci le righe del tabellone, 2/10 leggere solo le prime due, 3/10 leggere le prime 3 righe e così via</a:t>
            </a:r>
            <a:endParaRPr lang="it-IT" sz="14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oc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8163"/>
            <a:ext cx="7583488" cy="631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968500" y="76200"/>
            <a:ext cx="5265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dirty="0">
                <a:solidFill>
                  <a:schemeClr val="accent2"/>
                </a:solidFill>
                <a:latin typeface="Arial Rounded MT Bold" charset="0"/>
              </a:rPr>
              <a:t>RETINA, FOVEA E FONDO DELL’OCCHIO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5976664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7789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 smtClean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QUELLO CHE VEDIAMO</a:t>
            </a:r>
            <a:r>
              <a:rPr lang="it-IT" sz="2000" cap="all" dirty="0" smtClean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 è un mosaico di “fovee”</a:t>
            </a:r>
            <a:endParaRPr lang="it-IT" sz="2000" cap="all" dirty="0">
              <a:solidFill>
                <a:schemeClr val="accent2"/>
              </a:solidFill>
              <a:latin typeface="Arial Rounded MT Bold" charset="0"/>
              <a:ea typeface="ＭＳ Ｐゴシック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78"/>
          <a:stretch/>
        </p:blipFill>
        <p:spPr>
          <a:xfrm>
            <a:off x="8316416" y="63602"/>
            <a:ext cx="713000" cy="48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4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254152" y="116632"/>
            <a:ext cx="24699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mtClean="0">
                <a:solidFill>
                  <a:schemeClr val="accent2"/>
                </a:solidFill>
                <a:latin typeface="Arial Rounded MT Bold" charset="0"/>
              </a:rPr>
              <a:t>CAMPO VISIVO</a:t>
            </a:r>
            <a:endParaRPr lang="it-IT" altLang="it-IT" dirty="0">
              <a:solidFill>
                <a:schemeClr val="accent2"/>
              </a:solidFill>
              <a:latin typeface="Arial Rounded MT Bold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45" b="5984"/>
          <a:stretch/>
        </p:blipFill>
        <p:spPr>
          <a:xfrm>
            <a:off x="0" y="2358539"/>
            <a:ext cx="9144000" cy="452684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63" y="0"/>
            <a:ext cx="2567939" cy="256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1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dirty="0" smtClean="0">
                <a:solidFill>
                  <a:schemeClr val="accent2"/>
                </a:solidFill>
                <a:latin typeface="Arial Rounded MT Bold" charset="0"/>
              </a:rPr>
              <a:t>FOTORECETTORI</a:t>
            </a:r>
            <a:endParaRPr lang="it-IT" altLang="it-IT" dirty="0">
              <a:solidFill>
                <a:schemeClr val="accent2"/>
              </a:solidFill>
              <a:latin typeface="Arial Rounded MT Bold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69" y="764704"/>
            <a:ext cx="4236403" cy="530120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4909840" cy="490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4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8016240" cy="5273040"/>
          </a:xfrm>
          <a:prstGeom prst="rect">
            <a:avLst/>
          </a:prstGeom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dirty="0" err="1" smtClean="0">
                <a:solidFill>
                  <a:schemeClr val="accent2"/>
                </a:solidFill>
                <a:latin typeface="Arial Rounded MT Bold" charset="0"/>
              </a:rPr>
              <a:t>FOTOTRASDUZIONE</a:t>
            </a:r>
            <a:endParaRPr lang="it-IT" altLang="it-IT" dirty="0">
              <a:solidFill>
                <a:schemeClr val="accent2"/>
              </a:solidFill>
              <a:latin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79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Immagine 1" descr="03c26p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9" b="21481"/>
          <a:stretch>
            <a:fillRect/>
          </a:stretch>
        </p:blipFill>
        <p:spPr bwMode="auto">
          <a:xfrm>
            <a:off x="774700" y="333201"/>
            <a:ext cx="825658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CasellaDiTesto 3"/>
          <p:cNvSpPr txBox="1">
            <a:spLocks noChangeArrowheads="1"/>
          </p:cNvSpPr>
          <p:nvPr/>
        </p:nvSpPr>
        <p:spPr bwMode="auto">
          <a:xfrm>
            <a:off x="6546584" y="6597352"/>
            <a:ext cx="256192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it-IT" altLang="it-IT" sz="1100" dirty="0">
                <a:latin typeface="Arial" charset="0"/>
                <a:ea typeface="ＭＳ Ｐゴシック" charset="-128"/>
              </a:rPr>
              <a:t>Kandel et al., Principi di Neuroscienze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dirty="0" err="1" smtClean="0">
                <a:solidFill>
                  <a:schemeClr val="accent2"/>
                </a:solidFill>
                <a:latin typeface="Arial Rounded MT Bold" charset="0"/>
              </a:rPr>
              <a:t>FOTOTRASDUZIONE</a:t>
            </a:r>
            <a:endParaRPr lang="it-IT" altLang="it-IT" dirty="0">
              <a:solidFill>
                <a:schemeClr val="accent2"/>
              </a:solidFill>
              <a:latin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23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6656" r="4580" b="35727"/>
          <a:stretch/>
        </p:blipFill>
        <p:spPr>
          <a:xfrm>
            <a:off x="89916" y="1556792"/>
            <a:ext cx="9054084" cy="3818155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dirty="0" err="1" smtClean="0">
                <a:solidFill>
                  <a:schemeClr val="accent2"/>
                </a:solidFill>
                <a:latin typeface="Arial Rounded MT Bold" charset="0"/>
              </a:rPr>
              <a:t>FOTOTRASDUZIONE</a:t>
            </a:r>
            <a:endParaRPr lang="it-IT" altLang="it-IT" dirty="0">
              <a:solidFill>
                <a:schemeClr val="accent2"/>
              </a:solidFill>
              <a:latin typeface="Arial Rounded MT Bold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588224" y="980728"/>
            <a:ext cx="2451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l 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buio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mantiene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aperto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il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canale</a:t>
            </a:r>
            <a:endParaRPr lang="en-GB" sz="12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" name="Connettore 2 4"/>
          <p:cNvCxnSpPr>
            <a:stCxn id="2" idx="2"/>
          </p:cNvCxnSpPr>
          <p:nvPr/>
        </p:nvCxnSpPr>
        <p:spPr>
          <a:xfrm flipH="1">
            <a:off x="6444208" y="1257727"/>
            <a:ext cx="1369672" cy="29633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179512" y="5661248"/>
            <a:ext cx="8784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Adattamento 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alla 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luce: Ca inibisce la </a:t>
            </a:r>
            <a:r>
              <a:rPr lang="it-IT" sz="1400" dirty="0" err="1" smtClean="0">
                <a:latin typeface="Arial" charset="0"/>
                <a:ea typeface="Arial" charset="0"/>
                <a:cs typeface="Arial" charset="0"/>
              </a:rPr>
              <a:t>guanilatociclasi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 (che produce </a:t>
            </a:r>
            <a:r>
              <a:rPr lang="it-IT" sz="1400" dirty="0" err="1" smtClean="0">
                <a:latin typeface="Arial" charset="0"/>
                <a:ea typeface="Arial" charset="0"/>
                <a:cs typeface="Arial" charset="0"/>
              </a:rPr>
              <a:t>cGMP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), mantenendo cosante il livello di </a:t>
            </a:r>
            <a:r>
              <a:rPr lang="it-IT" sz="1400" dirty="0" err="1" smtClean="0">
                <a:latin typeface="Arial" charset="0"/>
                <a:ea typeface="Arial" charset="0"/>
                <a:cs typeface="Arial" charset="0"/>
              </a:rPr>
              <a:t>cGMP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 al buio. Alla luce, la </a:t>
            </a:r>
            <a:r>
              <a:rPr lang="it-IT" sz="1400" dirty="0" err="1" smtClean="0">
                <a:latin typeface="Arial" charset="0"/>
                <a:ea typeface="Arial" charset="0"/>
                <a:cs typeface="Arial" charset="0"/>
              </a:rPr>
              <a:t>guanilatociclasi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 è sempre meno inibita, la concentrazione di </a:t>
            </a:r>
            <a:r>
              <a:rPr lang="it-IT" sz="1400" dirty="0" err="1" smtClean="0">
                <a:latin typeface="Arial" charset="0"/>
                <a:ea typeface="Arial" charset="0"/>
                <a:cs typeface="Arial" charset="0"/>
              </a:rPr>
              <a:t>cGMP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 aumenta e il canale per Na può lentamente riaprirsi</a:t>
            </a:r>
            <a:endParaRPr lang="it-IT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Freccia ad arco 11"/>
          <p:cNvSpPr/>
          <p:nvPr/>
        </p:nvSpPr>
        <p:spPr>
          <a:xfrm rot="5601231">
            <a:off x="8092650" y="4698176"/>
            <a:ext cx="1577775" cy="506513"/>
          </a:xfrm>
          <a:prstGeom prst="circularArrow">
            <a:avLst>
              <a:gd name="adj1" fmla="val 0"/>
              <a:gd name="adj2" fmla="val 1061635"/>
              <a:gd name="adj3" fmla="val 20492149"/>
              <a:gd name="adj4" fmla="val 10102955"/>
              <a:gd name="adj5" fmla="val 1175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10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886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QUADRO GENERALE</a:t>
            </a:r>
            <a:endParaRPr lang="it-IT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087987" y="836712"/>
            <a:ext cx="4968027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Veduta generale delle vie visive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organizzazione </a:t>
            </a:r>
            <a:r>
              <a:rPr lang="it-IT" sz="1800" dirty="0" err="1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anatomo</a:t>
            </a:r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-funzionale dell’occhio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retina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acuità visiva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macchia </a:t>
            </a:r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cieca</a:t>
            </a:r>
            <a:endParaRPr lang="it-IT" sz="1800" dirty="0" smtClean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campo visivo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fotorecettori e </a:t>
            </a:r>
            <a:r>
              <a:rPr lang="it-IT" sz="1800" dirty="0" err="1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fototrasduzione</a:t>
            </a:r>
            <a:endParaRPr lang="it-IT" sz="1800" dirty="0" smtClean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visione dei </a:t>
            </a:r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colori</a:t>
            </a:r>
          </a:p>
          <a:p>
            <a:pPr algn="ctr"/>
            <a:r>
              <a:rPr lang="it-IT" sz="1800" dirty="0" err="1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cellul</a:t>
            </a:r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della retina</a:t>
            </a:r>
            <a:endParaRPr lang="it-IT" sz="1800" dirty="0" smtClean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campi recettivi visivi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vie visive centrali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aree visiva primaria e associative</a:t>
            </a:r>
          </a:p>
          <a:p>
            <a:pPr algn="ctr"/>
            <a:r>
              <a:rPr lang="it-IT" sz="1800" dirty="0" err="1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stereopsi</a:t>
            </a:r>
            <a:endParaRPr lang="it-IT" sz="1800" dirty="0" smtClean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canali funzionali per l’azione e la percezione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motilità intrinseca dell’occhio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riflessi pupillari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movimenti oculari</a:t>
            </a:r>
            <a:endParaRPr lang="it-IT" sz="18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55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509984"/>
            <a:ext cx="8356600" cy="63754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dirty="0" err="1" smtClean="0">
                <a:solidFill>
                  <a:schemeClr val="accent2"/>
                </a:solidFill>
                <a:latin typeface="Arial Rounded MT Bold" charset="0"/>
              </a:rPr>
              <a:t>FOTOTRASDUZIONE</a:t>
            </a:r>
            <a:endParaRPr lang="it-IT" altLang="it-IT" dirty="0">
              <a:solidFill>
                <a:schemeClr val="accent2"/>
              </a:solidFill>
              <a:latin typeface="Arial Rounded MT Bold" charset="0"/>
            </a:endParaRPr>
          </a:p>
        </p:txBody>
      </p:sp>
      <p:sp>
        <p:nvSpPr>
          <p:cNvPr id="5" name="CasellaDiTesto 3"/>
          <p:cNvSpPr txBox="1">
            <a:spLocks noChangeArrowheads="1"/>
          </p:cNvSpPr>
          <p:nvPr/>
        </p:nvSpPr>
        <p:spPr bwMode="auto">
          <a:xfrm>
            <a:off x="6372200" y="6597352"/>
            <a:ext cx="278473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it-IT" altLang="it-IT" sz="1100" smtClean="0">
                <a:latin typeface="Arial" charset="0"/>
                <a:ea typeface="ＭＳ Ｐゴシック" charset="-128"/>
              </a:rPr>
              <a:t>Modificata da </a:t>
            </a:r>
            <a:r>
              <a:rPr lang="it-IT" altLang="it-IT" sz="1100" dirty="0" err="1" smtClean="0">
                <a:latin typeface="Arial" charset="0"/>
                <a:ea typeface="ＭＳ Ｐゴシック" charset="-128"/>
              </a:rPr>
              <a:t>Purves</a:t>
            </a:r>
            <a:r>
              <a:rPr lang="it-IT" altLang="it-IT" sz="1100" dirty="0" smtClean="0">
                <a:latin typeface="Arial" charset="0"/>
                <a:ea typeface="ＭＳ Ｐゴシック" charset="-128"/>
              </a:rPr>
              <a:t> </a:t>
            </a:r>
            <a:r>
              <a:rPr lang="it-IT" altLang="it-IT" sz="1100" dirty="0">
                <a:latin typeface="Arial" charset="0"/>
                <a:ea typeface="ＭＳ Ｐゴシック" charset="-128"/>
              </a:rPr>
              <a:t>et al., Neuroscienze</a:t>
            </a:r>
          </a:p>
        </p:txBody>
      </p:sp>
    </p:spTree>
    <p:extLst>
      <p:ext uri="{BB962C8B-B14F-4D97-AF65-F5344CB8AC3E}">
        <p14:creationId xmlns:p14="http://schemas.microsoft.com/office/powerpoint/2010/main" val="112278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4924" y="44450"/>
            <a:ext cx="900157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 FOTOTRASDUZIONE: COLORI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81847"/>
            <a:ext cx="8496944" cy="554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2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28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16" y="252283"/>
            <a:ext cx="8227640" cy="659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574" y="0"/>
            <a:ext cx="9115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VIE VISIVE INTRARETINICHE</a:t>
            </a:r>
          </a:p>
        </p:txBody>
      </p:sp>
    </p:spTree>
    <p:extLst>
      <p:ext uri="{BB962C8B-B14F-4D97-AF65-F5344CB8AC3E}">
        <p14:creationId xmlns:p14="http://schemas.microsoft.com/office/powerpoint/2010/main" val="119648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Immagine 1" descr="oc21s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84188"/>
            <a:ext cx="8904287" cy="611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8574" y="0"/>
            <a:ext cx="9115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VIE VISIVE INTRARETINICHE</a:t>
            </a:r>
          </a:p>
        </p:txBody>
      </p:sp>
    </p:spTree>
    <p:extLst>
      <p:ext uri="{BB962C8B-B14F-4D97-AF65-F5344CB8AC3E}">
        <p14:creationId xmlns:p14="http://schemas.microsoft.com/office/powerpoint/2010/main" val="190249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Immagine 1" descr="oc22s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692150"/>
            <a:ext cx="8997950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8575" y="0"/>
            <a:ext cx="900792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RISPOSTE ON E OFF</a:t>
            </a:r>
          </a:p>
        </p:txBody>
      </p:sp>
    </p:spTree>
    <p:extLst>
      <p:ext uri="{BB962C8B-B14F-4D97-AF65-F5344CB8AC3E}">
        <p14:creationId xmlns:p14="http://schemas.microsoft.com/office/powerpoint/2010/main" val="148463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CasellaDiTesto 3"/>
          <p:cNvSpPr txBox="1">
            <a:spLocks noChangeArrowheads="1"/>
          </p:cNvSpPr>
          <p:nvPr/>
        </p:nvSpPr>
        <p:spPr bwMode="auto">
          <a:xfrm>
            <a:off x="6588224" y="6597352"/>
            <a:ext cx="25843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it-IT" altLang="it-IT" sz="1100" dirty="0" err="1">
                <a:latin typeface="Arial" charset="0"/>
                <a:ea typeface="ＭＳ Ｐゴシック" charset="-128"/>
              </a:rPr>
              <a:t>Purves</a:t>
            </a:r>
            <a:r>
              <a:rPr lang="it-IT" altLang="it-IT" sz="1100" dirty="0">
                <a:latin typeface="Arial" charset="0"/>
                <a:ea typeface="ＭＳ Ｐゴシック" charset="-128"/>
              </a:rPr>
              <a:t> et al., </a:t>
            </a:r>
            <a:r>
              <a:rPr lang="it-IT" altLang="it-IT" sz="1100" dirty="0" smtClean="0">
                <a:latin typeface="Arial" charset="0"/>
                <a:ea typeface="ＭＳ Ｐゴシック" charset="-128"/>
              </a:rPr>
              <a:t>Neuroscienze, Zanichelli</a:t>
            </a:r>
            <a:endParaRPr lang="it-IT" altLang="it-IT" sz="1100" dirty="0">
              <a:latin typeface="Arial" charset="0"/>
              <a:ea typeface="ＭＳ Ｐゴシック" charset="-128"/>
            </a:endParaRPr>
          </a:p>
        </p:txBody>
      </p:sp>
      <p:pic>
        <p:nvPicPr>
          <p:cNvPr id="108548" name="Immagine 1" descr="on-of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3995737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7504" y="2276872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smtClean="0">
                <a:latin typeface="Arial" charset="0"/>
                <a:ea typeface="Arial" charset="0"/>
                <a:cs typeface="Arial" charset="0"/>
              </a:rPr>
              <a:t>glutammato</a:t>
            </a:r>
            <a:endParaRPr lang="en-GB" sz="1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" name="Connettore 2 4"/>
          <p:cNvCxnSpPr/>
          <p:nvPr/>
        </p:nvCxnSpPr>
        <p:spPr>
          <a:xfrm>
            <a:off x="683568" y="2636912"/>
            <a:ext cx="1800200" cy="1008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107504" y="2978368"/>
            <a:ext cx="1008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err="1" smtClean="0">
                <a:latin typeface="Arial" charset="0"/>
                <a:ea typeface="Arial" charset="0"/>
                <a:cs typeface="Arial" charset="0"/>
              </a:rPr>
              <a:t>recettore</a:t>
            </a:r>
            <a:r>
              <a:rPr lang="en-GB" sz="1400" dirty="0" smtClean="0">
                <a:latin typeface="Arial" charset="0"/>
                <a:ea typeface="Arial" charset="0"/>
                <a:cs typeface="Arial" charset="0"/>
              </a:rPr>
              <a:t> mGluR6 (</a:t>
            </a:r>
            <a:r>
              <a:rPr lang="en-GB" sz="1400" dirty="0" err="1" smtClean="0">
                <a:latin typeface="Arial" charset="0"/>
                <a:ea typeface="Arial" charset="0"/>
                <a:cs typeface="Arial" charset="0"/>
              </a:rPr>
              <a:t>inibitorio</a:t>
            </a:r>
            <a:r>
              <a:rPr lang="en-GB" sz="1400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GB" sz="1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" name="Connettore 2 9"/>
          <p:cNvCxnSpPr>
            <a:stCxn id="9" idx="3"/>
          </p:cNvCxnSpPr>
          <p:nvPr/>
        </p:nvCxnSpPr>
        <p:spPr>
          <a:xfrm>
            <a:off x="1115616" y="3347700"/>
            <a:ext cx="1224136" cy="5853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stCxn id="13" idx="1"/>
          </p:cNvCxnSpPr>
          <p:nvPr/>
        </p:nvCxnSpPr>
        <p:spPr>
          <a:xfrm flipH="1">
            <a:off x="2627784" y="3366284"/>
            <a:ext cx="1080120" cy="566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4" descr="off-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260648"/>
            <a:ext cx="4592637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3707904" y="2996952"/>
            <a:ext cx="1296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latin typeface="Arial" charset="0"/>
                <a:ea typeface="Arial" charset="0"/>
                <a:cs typeface="Arial" charset="0"/>
              </a:rPr>
              <a:t>recettore</a:t>
            </a:r>
            <a:r>
              <a:rPr lang="en-GB" sz="1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400" dirty="0" err="1" smtClean="0">
                <a:latin typeface="Arial" charset="0"/>
                <a:ea typeface="Arial" charset="0"/>
                <a:cs typeface="Arial" charset="0"/>
              </a:rPr>
              <a:t>AMPA</a:t>
            </a:r>
            <a:r>
              <a:rPr lang="en-GB" sz="1400" dirty="0" smtClean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GB" sz="1400" dirty="0" err="1" smtClean="0">
                <a:latin typeface="Arial" charset="0"/>
                <a:ea typeface="Arial" charset="0"/>
                <a:cs typeface="Arial" charset="0"/>
              </a:rPr>
              <a:t>kainato</a:t>
            </a:r>
            <a:r>
              <a:rPr lang="en-GB" sz="1400" dirty="0" smtClean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GB" sz="1400" dirty="0" err="1" smtClean="0">
                <a:latin typeface="Arial" charset="0"/>
                <a:ea typeface="Arial" charset="0"/>
                <a:cs typeface="Arial" charset="0"/>
              </a:rPr>
              <a:t>eccitatorio</a:t>
            </a:r>
            <a:r>
              <a:rPr lang="en-GB" sz="1400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GB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575" y="0"/>
            <a:ext cx="900792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RISPOSTE ON E OFF</a:t>
            </a:r>
          </a:p>
        </p:txBody>
      </p:sp>
    </p:spTree>
    <p:extLst>
      <p:ext uri="{BB962C8B-B14F-4D97-AF65-F5344CB8AC3E}">
        <p14:creationId xmlns:p14="http://schemas.microsoft.com/office/powerpoint/2010/main" val="48921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575" y="0"/>
            <a:ext cx="900792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smtClean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PERCEZIONE DEL CONTRASTO</a:t>
            </a:r>
            <a:endParaRPr lang="it-IT" sz="2000" dirty="0">
              <a:solidFill>
                <a:schemeClr val="accent2"/>
              </a:solidFill>
              <a:latin typeface="Arial Rounded MT Bold" charset="0"/>
              <a:ea typeface="ＭＳ Ｐゴシック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420888"/>
            <a:ext cx="2540000" cy="19812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20888"/>
            <a:ext cx="25400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6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12_01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6" y="558378"/>
            <a:ext cx="8934450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3"/>
          <p:cNvSpPr txBox="1">
            <a:spLocks noChangeArrowheads="1"/>
          </p:cNvSpPr>
          <p:nvPr/>
        </p:nvSpPr>
        <p:spPr bwMode="auto">
          <a:xfrm>
            <a:off x="6588224" y="6597352"/>
            <a:ext cx="25843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it-IT" altLang="it-IT" sz="1100" dirty="0" err="1">
                <a:latin typeface="Arial" charset="0"/>
                <a:ea typeface="ＭＳ Ｐゴシック" charset="-128"/>
              </a:rPr>
              <a:t>Purves</a:t>
            </a:r>
            <a:r>
              <a:rPr lang="it-IT" altLang="it-IT" sz="1100" dirty="0">
                <a:latin typeface="Arial" charset="0"/>
                <a:ea typeface="ＭＳ Ｐゴシック" charset="-128"/>
              </a:rPr>
              <a:t> et al., </a:t>
            </a:r>
            <a:r>
              <a:rPr lang="it-IT" altLang="it-IT" sz="1100" dirty="0" smtClean="0">
                <a:latin typeface="Arial" charset="0"/>
                <a:ea typeface="ＭＳ Ｐゴシック" charset="-128"/>
              </a:rPr>
              <a:t>Neuroscienze, Zanichelli</a:t>
            </a:r>
            <a:endParaRPr lang="it-IT" altLang="it-IT" sz="1100" dirty="0">
              <a:latin typeface="Arial" charset="0"/>
              <a:ea typeface="ＭＳ Ｐゴシック" charset="-128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" y="44624"/>
            <a:ext cx="88840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000" dirty="0" smtClean="0">
                <a:solidFill>
                  <a:schemeClr val="accent2"/>
                </a:solidFill>
                <a:latin typeface="Arial Rounded MT Bold" charset="0"/>
              </a:rPr>
              <a:t>VIE EFFERENTI DALLA RETINA</a:t>
            </a:r>
          </a:p>
        </p:txBody>
      </p:sp>
    </p:spTree>
    <p:extLst>
      <p:ext uri="{BB962C8B-B14F-4D97-AF65-F5344CB8AC3E}">
        <p14:creationId xmlns:p14="http://schemas.microsoft.com/office/powerpoint/2010/main" val="18929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4179046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026" y="3212976"/>
            <a:ext cx="4894974" cy="3262500"/>
          </a:xfrm>
          <a:prstGeom prst="rect">
            <a:avLst/>
          </a:prstGeom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254152" y="116632"/>
            <a:ext cx="24699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mtClean="0">
                <a:solidFill>
                  <a:schemeClr val="accent2"/>
                </a:solidFill>
                <a:latin typeface="Arial Rounded MT Bold" charset="0"/>
              </a:rPr>
              <a:t>CAMPO VISIVO</a:t>
            </a:r>
            <a:endParaRPr lang="it-IT" altLang="it-IT" dirty="0">
              <a:solidFill>
                <a:schemeClr val="accent2"/>
              </a:solidFill>
              <a:latin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08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1" descr="12_15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506809"/>
            <a:ext cx="6318250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52400" y="15007"/>
            <a:ext cx="88840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000" dirty="0" smtClean="0">
                <a:solidFill>
                  <a:schemeClr val="accent2"/>
                </a:solidFill>
                <a:latin typeface="Arial Rounded MT Bold" charset="0"/>
              </a:rPr>
              <a:t>CORPO GENICOLATO LATERALE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444208" y="3140968"/>
            <a:ext cx="1146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smtClean="0">
                <a:latin typeface="Arial" charset="0"/>
                <a:ea typeface="Arial" charset="0"/>
                <a:cs typeface="Arial" charset="0"/>
              </a:rPr>
              <a:t>AREA V1</a:t>
            </a:r>
            <a:endParaRPr lang="en-GB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940152" y="3140968"/>
            <a:ext cx="2088232" cy="3717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3"/>
          <p:cNvSpPr txBox="1">
            <a:spLocks noChangeArrowheads="1"/>
          </p:cNvSpPr>
          <p:nvPr/>
        </p:nvSpPr>
        <p:spPr bwMode="auto">
          <a:xfrm>
            <a:off x="43422" y="6597352"/>
            <a:ext cx="25843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it-IT" altLang="it-IT" sz="1100" dirty="0" err="1">
                <a:latin typeface="Arial" charset="0"/>
                <a:ea typeface="ＭＳ Ｐゴシック" charset="-128"/>
              </a:rPr>
              <a:t>Purves</a:t>
            </a:r>
            <a:r>
              <a:rPr lang="it-IT" altLang="it-IT" sz="1100" dirty="0">
                <a:latin typeface="Arial" charset="0"/>
                <a:ea typeface="ＭＳ Ｐゴシック" charset="-128"/>
              </a:rPr>
              <a:t> et al., </a:t>
            </a:r>
            <a:r>
              <a:rPr lang="it-IT" altLang="it-IT" sz="1100" dirty="0" smtClean="0">
                <a:latin typeface="Arial" charset="0"/>
                <a:ea typeface="ＭＳ Ｐゴシック" charset="-128"/>
              </a:rPr>
              <a:t>Neuroscienze, Zanichelli</a:t>
            </a:r>
            <a:endParaRPr lang="it-IT" altLang="it-IT" sz="1100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50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sual_Pathways_-_UBC_Neuroanatomy_-_Season_1_-_Ep_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92696"/>
            <a:ext cx="9144000" cy="457200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4624"/>
            <a:ext cx="9144000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2000" smtClean="0">
                <a:solidFill>
                  <a:schemeClr val="bg1"/>
                </a:solidFill>
                <a:latin typeface="Arial Rounded MT Bold" charset="0"/>
              </a:rPr>
              <a:t>VIE VISIVE</a:t>
            </a:r>
            <a:endParaRPr lang="it-IT" altLang="it-IT" sz="2000" dirty="0">
              <a:solidFill>
                <a:schemeClr val="bg1"/>
              </a:solidFill>
              <a:latin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0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4925" y="44450"/>
            <a:ext cx="900157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000" dirty="0" smtClean="0">
                <a:solidFill>
                  <a:schemeClr val="accent2"/>
                </a:solidFill>
                <a:latin typeface="Arial Rounded MT Bold" charset="0"/>
              </a:rPr>
              <a:t>AREA VISIVA PRIMARIA</a:t>
            </a:r>
          </a:p>
        </p:txBody>
      </p:sp>
      <p:sp>
        <p:nvSpPr>
          <p:cNvPr id="122883" name="Rettangolo 1"/>
          <p:cNvSpPr>
            <a:spLocks noChangeArrowheads="1"/>
          </p:cNvSpPr>
          <p:nvPr/>
        </p:nvSpPr>
        <p:spPr bwMode="auto">
          <a:xfrm>
            <a:off x="2195513" y="2636838"/>
            <a:ext cx="1512887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it-IT" altLang="it-IT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122884" name="Immagine 1" descr="area 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7063"/>
            <a:ext cx="9147175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308304" y="1268760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latin typeface="Arial" charset="0"/>
                <a:ea typeface="Arial" charset="0"/>
                <a:cs typeface="Arial" charset="0"/>
              </a:rPr>
              <a:t>Stria</a:t>
            </a:r>
            <a:r>
              <a:rPr lang="en-GB" sz="1400" dirty="0" smtClean="0">
                <a:latin typeface="Arial" charset="0"/>
                <a:ea typeface="Arial" charset="0"/>
                <a:cs typeface="Arial" charset="0"/>
              </a:rPr>
              <a:t> di </a:t>
            </a:r>
            <a:r>
              <a:rPr lang="en-GB" sz="1400" dirty="0" err="1" smtClean="0">
                <a:latin typeface="Arial" charset="0"/>
                <a:ea typeface="Arial" charset="0"/>
                <a:cs typeface="Arial" charset="0"/>
              </a:rPr>
              <a:t>Gennari</a:t>
            </a:r>
            <a:endParaRPr lang="en-GB" sz="1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" name="Connettore 2 4"/>
          <p:cNvCxnSpPr>
            <a:stCxn id="2" idx="2"/>
          </p:cNvCxnSpPr>
          <p:nvPr/>
        </p:nvCxnSpPr>
        <p:spPr>
          <a:xfrm flipH="1">
            <a:off x="7812360" y="1576537"/>
            <a:ext cx="210242" cy="33646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>
            <a:stCxn id="2" idx="2"/>
          </p:cNvCxnSpPr>
          <p:nvPr/>
        </p:nvCxnSpPr>
        <p:spPr>
          <a:xfrm>
            <a:off x="8022602" y="1576537"/>
            <a:ext cx="731644" cy="25527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3"/>
          <p:cNvSpPr txBox="1">
            <a:spLocks noChangeArrowheads="1"/>
          </p:cNvSpPr>
          <p:nvPr/>
        </p:nvSpPr>
        <p:spPr bwMode="auto">
          <a:xfrm>
            <a:off x="6588224" y="6597352"/>
            <a:ext cx="25843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it-IT" altLang="it-IT" sz="1100" dirty="0" err="1">
                <a:latin typeface="Arial" charset="0"/>
                <a:ea typeface="ＭＳ Ｐゴシック" charset="-128"/>
              </a:rPr>
              <a:t>Purves</a:t>
            </a:r>
            <a:r>
              <a:rPr lang="it-IT" altLang="it-IT" sz="1100" dirty="0">
                <a:latin typeface="Arial" charset="0"/>
                <a:ea typeface="ＭＳ Ｐゴシック" charset="-128"/>
              </a:rPr>
              <a:t> et al., </a:t>
            </a:r>
            <a:r>
              <a:rPr lang="it-IT" altLang="it-IT" sz="1100" dirty="0" smtClean="0">
                <a:latin typeface="Arial" charset="0"/>
                <a:ea typeface="ＭＳ Ｐゴシック" charset="-128"/>
              </a:rPr>
              <a:t>Neuroscienze, Zanichelli</a:t>
            </a:r>
            <a:endParaRPr lang="it-IT" altLang="it-IT" sz="1100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797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magine 1" descr="12_17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363364"/>
            <a:ext cx="7934325" cy="645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4925" y="44450"/>
            <a:ext cx="900157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000" dirty="0" smtClean="0">
                <a:solidFill>
                  <a:schemeClr val="accent2"/>
                </a:solidFill>
                <a:latin typeface="Arial Rounded MT Bold" charset="0"/>
              </a:rPr>
              <a:t>AREE VISIVE DELLA CORTECCIA CEREBRALE</a:t>
            </a:r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43422" y="6597352"/>
            <a:ext cx="25843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it-IT" altLang="it-IT" sz="1100" dirty="0" err="1">
                <a:latin typeface="Arial" charset="0"/>
                <a:ea typeface="ＭＳ Ｐゴシック" charset="-128"/>
              </a:rPr>
              <a:t>Purves</a:t>
            </a:r>
            <a:r>
              <a:rPr lang="it-IT" altLang="it-IT" sz="1100" dirty="0">
                <a:latin typeface="Arial" charset="0"/>
                <a:ea typeface="ＭＳ Ｐゴシック" charset="-128"/>
              </a:rPr>
              <a:t> et al., </a:t>
            </a:r>
            <a:r>
              <a:rPr lang="it-IT" altLang="it-IT" sz="1100" dirty="0" smtClean="0">
                <a:latin typeface="Arial" charset="0"/>
                <a:ea typeface="ＭＳ Ｐゴシック" charset="-128"/>
              </a:rPr>
              <a:t>Neuroscienze, Zanichelli</a:t>
            </a:r>
            <a:endParaRPr lang="it-IT" altLang="it-IT" sz="1100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262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Immagine 1" descr="12_13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937625" cy="621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3"/>
          <p:cNvSpPr txBox="1">
            <a:spLocks noChangeArrowheads="1"/>
          </p:cNvSpPr>
          <p:nvPr/>
        </p:nvSpPr>
        <p:spPr bwMode="auto">
          <a:xfrm>
            <a:off x="5652120" y="6597352"/>
            <a:ext cx="346120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it-IT" altLang="it-IT" sz="1100" smtClean="0">
                <a:latin typeface="Arial" charset="0"/>
                <a:ea typeface="ＭＳ Ｐゴシック" charset="-128"/>
              </a:rPr>
              <a:t>Modificata da </a:t>
            </a:r>
            <a:r>
              <a:rPr lang="it-IT" altLang="it-IT" sz="1100" dirty="0" err="1" smtClean="0">
                <a:latin typeface="Arial" charset="0"/>
                <a:ea typeface="ＭＳ Ｐゴシック" charset="-128"/>
              </a:rPr>
              <a:t>Purves</a:t>
            </a:r>
            <a:r>
              <a:rPr lang="it-IT" altLang="it-IT" sz="1100" dirty="0" smtClean="0">
                <a:latin typeface="Arial" charset="0"/>
                <a:ea typeface="ＭＳ Ｐゴシック" charset="-128"/>
              </a:rPr>
              <a:t> </a:t>
            </a:r>
            <a:r>
              <a:rPr lang="it-IT" altLang="it-IT" sz="1100" dirty="0">
                <a:latin typeface="Arial" charset="0"/>
                <a:ea typeface="ＭＳ Ｐゴシック" charset="-128"/>
              </a:rPr>
              <a:t>et al., </a:t>
            </a:r>
            <a:r>
              <a:rPr lang="it-IT" altLang="it-IT" sz="1100" dirty="0" smtClean="0">
                <a:latin typeface="Arial" charset="0"/>
                <a:ea typeface="ＭＳ Ｐゴシック" charset="-128"/>
              </a:rPr>
              <a:t>Neuroscienze, Zanichelli</a:t>
            </a:r>
            <a:endParaRPr lang="it-IT" altLang="it-IT" sz="1100" dirty="0">
              <a:latin typeface="Arial" charset="0"/>
              <a:ea typeface="ＭＳ Ｐゴシック" charset="-128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4924" y="44450"/>
            <a:ext cx="900157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000" dirty="0" smtClean="0">
                <a:solidFill>
                  <a:schemeClr val="accent2"/>
                </a:solidFill>
                <a:latin typeface="Arial Rounded MT Bold" charset="0"/>
              </a:rPr>
              <a:t>COLONNE DI DOMINANZA OCULARE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395536" y="1465039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smtClean="0">
                <a:latin typeface="Arial" charset="0"/>
                <a:ea typeface="Arial" charset="0"/>
                <a:cs typeface="Arial" charset="0"/>
              </a:rPr>
              <a:t>I</a:t>
            </a:r>
            <a:endParaRPr lang="en-GB" sz="14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23528" y="1617439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rial" charset="0"/>
                <a:ea typeface="Arial" charset="0"/>
                <a:cs typeface="Arial" charset="0"/>
              </a:rPr>
              <a:t>C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85082" y="1124744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rial" charset="0"/>
                <a:ea typeface="Arial" charset="0"/>
                <a:cs typeface="Arial" charset="0"/>
              </a:rPr>
              <a:t>C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945122" y="836712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rial" charset="0"/>
                <a:ea typeface="Arial" charset="0"/>
                <a:cs typeface="Arial" charset="0"/>
              </a:rPr>
              <a:t>C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67544" y="1321023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Arial" charset="0"/>
                <a:ea typeface="Arial" charset="0"/>
                <a:cs typeface="Arial" charset="0"/>
              </a:rPr>
              <a:t>I</a:t>
            </a:r>
            <a:endParaRPr lang="en-GB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809248" y="960983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smtClean="0">
                <a:latin typeface="Arial" charset="0"/>
                <a:ea typeface="Arial" charset="0"/>
                <a:cs typeface="Arial" charset="0"/>
              </a:rPr>
              <a:t>I</a:t>
            </a:r>
            <a:endParaRPr lang="en-GB" sz="14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660232" y="836712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smtClean="0">
                <a:latin typeface="Arial" charset="0"/>
                <a:ea typeface="Arial" charset="0"/>
                <a:cs typeface="Arial" charset="0"/>
              </a:rPr>
              <a:t>I</a:t>
            </a:r>
            <a:endParaRPr lang="en-GB" sz="14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67544" y="4273351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smtClean="0">
                <a:latin typeface="Arial" charset="0"/>
                <a:ea typeface="Arial" charset="0"/>
                <a:cs typeface="Arial" charset="0"/>
              </a:rPr>
              <a:t>I</a:t>
            </a:r>
            <a:endParaRPr lang="en-GB" sz="14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41066" y="5497487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rial" charset="0"/>
                <a:ea typeface="Arial" charset="0"/>
                <a:cs typeface="Arial" charset="0"/>
              </a:rPr>
              <a:t>C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633754" y="1556792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rial" charset="0"/>
                <a:ea typeface="Arial" charset="0"/>
                <a:cs typeface="Arial" charset="0"/>
              </a:rPr>
              <a:t>C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6026802" y="5445224"/>
            <a:ext cx="149752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Arial" charset="0"/>
                <a:ea typeface="Arial" charset="0"/>
                <a:cs typeface="Arial" charset="0"/>
              </a:rPr>
              <a:t>C: </a:t>
            </a:r>
            <a:r>
              <a:rPr lang="en-GB" sz="1400" dirty="0" err="1" smtClean="0">
                <a:latin typeface="Arial" charset="0"/>
                <a:ea typeface="Arial" charset="0"/>
                <a:cs typeface="Arial" charset="0"/>
              </a:rPr>
              <a:t>contralaterale</a:t>
            </a:r>
            <a:endParaRPr lang="en-GB" sz="1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GB" sz="1400" dirty="0" smtClean="0">
                <a:latin typeface="Arial" charset="0"/>
                <a:ea typeface="Arial" charset="0"/>
                <a:cs typeface="Arial" charset="0"/>
              </a:rPr>
              <a:t> I: </a:t>
            </a:r>
            <a:r>
              <a:rPr lang="en-GB" sz="1400" dirty="0" err="1" smtClean="0">
                <a:latin typeface="Arial" charset="0"/>
                <a:ea typeface="Arial" charset="0"/>
                <a:cs typeface="Arial" charset="0"/>
              </a:rPr>
              <a:t>ipsilaterale</a:t>
            </a:r>
            <a:endParaRPr lang="en-GB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3249378" y="2041103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rial" charset="0"/>
                <a:ea typeface="Arial" charset="0"/>
                <a:cs typeface="Arial" charset="0"/>
              </a:rPr>
              <a:t>C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4401506" y="2060848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rial" charset="0"/>
                <a:ea typeface="Arial" charset="0"/>
                <a:cs typeface="Arial" charset="0"/>
              </a:rPr>
              <a:t>C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833584" y="2041103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smtClean="0">
                <a:latin typeface="Arial" charset="0"/>
                <a:ea typeface="Arial" charset="0"/>
                <a:cs typeface="Arial" charset="0"/>
              </a:rPr>
              <a:t>I</a:t>
            </a:r>
            <a:endParaRPr lang="en-GB" sz="14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004048" y="2041103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smtClean="0">
                <a:latin typeface="Arial" charset="0"/>
                <a:ea typeface="Arial" charset="0"/>
                <a:cs typeface="Arial" charset="0"/>
              </a:rPr>
              <a:t>I</a:t>
            </a:r>
            <a:endParaRPr lang="en-GB" sz="14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100510" y="548680"/>
            <a:ext cx="1401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err="1" smtClean="0">
                <a:latin typeface="Arial" charset="0"/>
                <a:ea typeface="Arial" charset="0"/>
                <a:cs typeface="Arial" charset="0"/>
              </a:rPr>
              <a:t>Dominanza</a:t>
            </a:r>
            <a:r>
              <a:rPr lang="en-GB" sz="11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100" dirty="0" err="1" smtClean="0">
                <a:latin typeface="Arial" charset="0"/>
                <a:ea typeface="Arial" charset="0"/>
                <a:cs typeface="Arial" charset="0"/>
              </a:rPr>
              <a:t>oculare</a:t>
            </a:r>
            <a:endParaRPr lang="en-GB" sz="11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6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Immagine 1" descr="12_08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052736"/>
            <a:ext cx="893445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6524142" y="6597352"/>
            <a:ext cx="25843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it-IT" altLang="it-IT" sz="1100" dirty="0" err="1">
                <a:latin typeface="Arial" charset="0"/>
                <a:ea typeface="ＭＳ Ｐゴシック" charset="-128"/>
              </a:rPr>
              <a:t>Purves</a:t>
            </a:r>
            <a:r>
              <a:rPr lang="it-IT" altLang="it-IT" sz="1100" dirty="0">
                <a:latin typeface="Arial" charset="0"/>
                <a:ea typeface="ＭＳ Ｐゴシック" charset="-128"/>
              </a:rPr>
              <a:t> et al., </a:t>
            </a:r>
            <a:r>
              <a:rPr lang="it-IT" altLang="it-IT" sz="1100" dirty="0" smtClean="0">
                <a:latin typeface="Arial" charset="0"/>
                <a:ea typeface="ＭＳ Ｐゴシック" charset="-128"/>
              </a:rPr>
              <a:t>Neuroscienze, Zanichelli</a:t>
            </a:r>
            <a:endParaRPr lang="it-IT" altLang="it-IT" sz="1100" dirty="0">
              <a:latin typeface="Arial" charset="0"/>
              <a:ea typeface="ＭＳ Ｐゴシック" charset="-128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4924" y="44450"/>
            <a:ext cx="900157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000" dirty="0" err="1" smtClean="0">
                <a:solidFill>
                  <a:schemeClr val="accent2"/>
                </a:solidFill>
                <a:latin typeface="Arial Rounded MT Bold" charset="0"/>
              </a:rPr>
              <a:t>SENSIBILIT</a:t>
            </a:r>
            <a:r>
              <a:rPr lang="it-IT" sz="2000" cap="all" dirty="0" err="1" smtClean="0">
                <a:solidFill>
                  <a:schemeClr val="accent2"/>
                </a:solidFill>
                <a:latin typeface="Arial Rounded MT Bold" charset="0"/>
              </a:rPr>
              <a:t>à</a:t>
            </a:r>
            <a:r>
              <a:rPr lang="it-IT" sz="2000" dirty="0" smtClean="0">
                <a:solidFill>
                  <a:schemeClr val="accent2"/>
                </a:solidFill>
                <a:latin typeface="Arial Rounded MT Bold" charset="0"/>
              </a:rPr>
              <a:t> ALL’ORIENTAMENTO</a:t>
            </a:r>
          </a:p>
        </p:txBody>
      </p:sp>
    </p:spTree>
    <p:extLst>
      <p:ext uri="{BB962C8B-B14F-4D97-AF65-F5344CB8AC3E}">
        <p14:creationId xmlns:p14="http://schemas.microsoft.com/office/powerpoint/2010/main" val="106832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Immagine 1" descr="14c27p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3" t="12099" r="20690" b="11604"/>
          <a:stretch/>
        </p:blipFill>
        <p:spPr bwMode="auto">
          <a:xfrm>
            <a:off x="5095056" y="196850"/>
            <a:ext cx="3581400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924" y="44450"/>
            <a:ext cx="900157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000" dirty="0" smtClean="0">
                <a:solidFill>
                  <a:schemeClr val="accent2"/>
                </a:solidFill>
                <a:latin typeface="Arial Rounded MT Bold" charset="0"/>
              </a:rPr>
              <a:t>COLONNE DI ORIENTAMENTO</a:t>
            </a:r>
          </a:p>
        </p:txBody>
      </p:sp>
      <p:sp>
        <p:nvSpPr>
          <p:cNvPr id="126980" name="CasellaDiTesto 3"/>
          <p:cNvSpPr txBox="1">
            <a:spLocks noChangeArrowheads="1"/>
          </p:cNvSpPr>
          <p:nvPr/>
        </p:nvSpPr>
        <p:spPr bwMode="auto">
          <a:xfrm>
            <a:off x="6585056" y="6551766"/>
            <a:ext cx="252344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it-IT" altLang="it-IT" sz="1100" dirty="0">
                <a:latin typeface="Arial" charset="0"/>
                <a:ea typeface="ＭＳ Ｐゴシック" charset="-128"/>
              </a:rPr>
              <a:t>Kandel et al, Principi di Neuroscienze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7" r="-106"/>
          <a:stretch/>
        </p:blipFill>
        <p:spPr>
          <a:xfrm>
            <a:off x="35496" y="908720"/>
            <a:ext cx="421640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0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 rot="3112219">
            <a:off x="688659" y="3352800"/>
            <a:ext cx="1409700" cy="1247775"/>
            <a:chOff x="1800" y="2112"/>
            <a:chExt cx="888" cy="786"/>
          </a:xfrm>
        </p:grpSpPr>
        <p:sp>
          <p:nvSpPr>
            <p:cNvPr id="16387" name="Oval 3"/>
            <p:cNvSpPr>
              <a:spLocks noChangeArrowheads="1"/>
            </p:cNvSpPr>
            <p:nvPr/>
          </p:nvSpPr>
          <p:spPr bwMode="auto">
            <a:xfrm>
              <a:off x="1800" y="2178"/>
              <a:ext cx="768" cy="72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latin typeface="Arial" charset="0"/>
              </a:endParaRPr>
            </a:p>
          </p:txBody>
        </p:sp>
        <p:sp>
          <p:nvSpPr>
            <p:cNvPr id="16388" name="AutoShape 4"/>
            <p:cNvSpPr>
              <a:spLocks noChangeArrowheads="1"/>
            </p:cNvSpPr>
            <p:nvPr/>
          </p:nvSpPr>
          <p:spPr bwMode="auto">
            <a:xfrm>
              <a:off x="2112" y="2112"/>
              <a:ext cx="576" cy="48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latin typeface="Arial" charset="0"/>
              </a:endParaRPr>
            </a:p>
          </p:txBody>
        </p:sp>
      </p:grpSp>
      <p:grpSp>
        <p:nvGrpSpPr>
          <p:cNvPr id="16389" name="Group 5"/>
          <p:cNvGrpSpPr>
            <a:grpSpLocks/>
          </p:cNvGrpSpPr>
          <p:nvPr/>
        </p:nvGrpSpPr>
        <p:grpSpPr bwMode="auto">
          <a:xfrm rot="2432868">
            <a:off x="2517458" y="3352800"/>
            <a:ext cx="1409700" cy="1247775"/>
            <a:chOff x="3000" y="2112"/>
            <a:chExt cx="888" cy="786"/>
          </a:xfrm>
        </p:grpSpPr>
        <p:sp>
          <p:nvSpPr>
            <p:cNvPr id="16390" name="Oval 6"/>
            <p:cNvSpPr>
              <a:spLocks noChangeArrowheads="1"/>
            </p:cNvSpPr>
            <p:nvPr/>
          </p:nvSpPr>
          <p:spPr bwMode="auto">
            <a:xfrm flipH="1">
              <a:off x="3120" y="2178"/>
              <a:ext cx="768" cy="72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latin typeface="Arial" charset="0"/>
              </a:endParaRPr>
            </a:p>
          </p:txBody>
        </p:sp>
        <p:sp>
          <p:nvSpPr>
            <p:cNvPr id="16391" name="AutoShape 7"/>
            <p:cNvSpPr>
              <a:spLocks noChangeArrowheads="1"/>
            </p:cNvSpPr>
            <p:nvPr/>
          </p:nvSpPr>
          <p:spPr bwMode="auto">
            <a:xfrm flipH="1">
              <a:off x="3000" y="2112"/>
              <a:ext cx="576" cy="48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latin typeface="Arial" charset="0"/>
              </a:endParaRPr>
            </a:p>
          </p:txBody>
        </p:sp>
      </p:grpSp>
      <p:grpSp>
        <p:nvGrpSpPr>
          <p:cNvPr id="16392" name="Group 8"/>
          <p:cNvGrpSpPr>
            <a:grpSpLocks/>
          </p:cNvGrpSpPr>
          <p:nvPr/>
        </p:nvGrpSpPr>
        <p:grpSpPr bwMode="auto">
          <a:xfrm rot="-2217741">
            <a:off x="1769746" y="1676400"/>
            <a:ext cx="1143000" cy="1509713"/>
            <a:chOff x="2481" y="1119"/>
            <a:chExt cx="720" cy="951"/>
          </a:xfrm>
        </p:grpSpPr>
        <p:sp>
          <p:nvSpPr>
            <p:cNvPr id="16393" name="Oval 9"/>
            <p:cNvSpPr>
              <a:spLocks noChangeArrowheads="1"/>
            </p:cNvSpPr>
            <p:nvPr/>
          </p:nvSpPr>
          <p:spPr bwMode="auto">
            <a:xfrm rot="-14469276">
              <a:off x="2457" y="1143"/>
              <a:ext cx="768" cy="72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latin typeface="Arial" charset="0"/>
              </a:endParaRPr>
            </a:p>
          </p:txBody>
        </p:sp>
        <p:sp>
          <p:nvSpPr>
            <p:cNvPr id="16394" name="AutoShape 10"/>
            <p:cNvSpPr>
              <a:spLocks noChangeArrowheads="1"/>
            </p:cNvSpPr>
            <p:nvPr/>
          </p:nvSpPr>
          <p:spPr bwMode="auto">
            <a:xfrm rot="-14469276">
              <a:off x="2611" y="1542"/>
              <a:ext cx="576" cy="48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latin typeface="Arial" charset="0"/>
              </a:endParaRPr>
            </a:p>
          </p:txBody>
        </p:sp>
      </p:grpSp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107504" y="44624"/>
            <a:ext cx="892899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2000" dirty="0" smtClean="0">
                <a:solidFill>
                  <a:schemeClr val="accent2"/>
                </a:solidFill>
                <a:latin typeface="Arial Rounded MT Bold" charset="0"/>
              </a:rPr>
              <a:t>RICOSTRUZIONE DELLE FORME: TRIANGOLO DI </a:t>
            </a:r>
            <a:r>
              <a:rPr lang="it-IT" altLang="it-IT" sz="2000" dirty="0" err="1" smtClean="0">
                <a:solidFill>
                  <a:schemeClr val="accent2"/>
                </a:solidFill>
                <a:latin typeface="Arial Rounded MT Bold" charset="0"/>
              </a:rPr>
              <a:t>KANIZSA</a:t>
            </a:r>
            <a:endParaRPr lang="it-IT" altLang="it-IT" sz="2000" dirty="0">
              <a:solidFill>
                <a:schemeClr val="accent2"/>
              </a:solidFill>
              <a:latin typeface="Arial Rounded MT Bold" charset="0"/>
            </a:endParaRPr>
          </a:p>
        </p:txBody>
      </p:sp>
      <p:grpSp>
        <p:nvGrpSpPr>
          <p:cNvPr id="12" name="Group 18"/>
          <p:cNvGrpSpPr>
            <a:grpSpLocks/>
          </p:cNvGrpSpPr>
          <p:nvPr/>
        </p:nvGrpSpPr>
        <p:grpSpPr bwMode="auto">
          <a:xfrm>
            <a:off x="5365948" y="3352800"/>
            <a:ext cx="1409700" cy="1247775"/>
            <a:chOff x="1800" y="2112"/>
            <a:chExt cx="888" cy="786"/>
          </a:xfrm>
        </p:grpSpPr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1800" y="2178"/>
              <a:ext cx="768" cy="72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latin typeface="Arial" charset="0"/>
              </a:endParaRPr>
            </a:p>
          </p:txBody>
        </p:sp>
        <p:sp>
          <p:nvSpPr>
            <p:cNvPr id="14" name="AutoShape 6"/>
            <p:cNvSpPr>
              <a:spLocks noChangeArrowheads="1"/>
            </p:cNvSpPr>
            <p:nvPr/>
          </p:nvSpPr>
          <p:spPr bwMode="auto">
            <a:xfrm>
              <a:off x="2112" y="2112"/>
              <a:ext cx="576" cy="48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latin typeface="Arial" charset="0"/>
              </a:endParaRPr>
            </a:p>
          </p:txBody>
        </p:sp>
      </p:grpSp>
      <p:grpSp>
        <p:nvGrpSpPr>
          <p:cNvPr id="15" name="Group 19"/>
          <p:cNvGrpSpPr>
            <a:grpSpLocks/>
          </p:cNvGrpSpPr>
          <p:nvPr/>
        </p:nvGrpSpPr>
        <p:grpSpPr bwMode="auto">
          <a:xfrm>
            <a:off x="7194748" y="3352800"/>
            <a:ext cx="1409700" cy="1247775"/>
            <a:chOff x="3000" y="2112"/>
            <a:chExt cx="888" cy="786"/>
          </a:xfrm>
        </p:grpSpPr>
        <p:sp>
          <p:nvSpPr>
            <p:cNvPr id="16" name="Oval 10"/>
            <p:cNvSpPr>
              <a:spLocks noChangeArrowheads="1"/>
            </p:cNvSpPr>
            <p:nvPr/>
          </p:nvSpPr>
          <p:spPr bwMode="auto">
            <a:xfrm flipH="1">
              <a:off x="3120" y="2178"/>
              <a:ext cx="768" cy="72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latin typeface="Arial" charset="0"/>
              </a:endParaRPr>
            </a:p>
          </p:txBody>
        </p:sp>
        <p:sp>
          <p:nvSpPr>
            <p:cNvPr id="17" name="AutoShape 11"/>
            <p:cNvSpPr>
              <a:spLocks noChangeArrowheads="1"/>
            </p:cNvSpPr>
            <p:nvPr/>
          </p:nvSpPr>
          <p:spPr bwMode="auto">
            <a:xfrm flipH="1">
              <a:off x="3000" y="2112"/>
              <a:ext cx="576" cy="48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latin typeface="Arial" charset="0"/>
              </a:endParaRP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6447036" y="1676400"/>
            <a:ext cx="1143000" cy="1509713"/>
            <a:chOff x="2481" y="1119"/>
            <a:chExt cx="720" cy="951"/>
          </a:xfrm>
        </p:grpSpPr>
        <p:sp>
          <p:nvSpPr>
            <p:cNvPr id="19" name="Oval 13"/>
            <p:cNvSpPr>
              <a:spLocks noChangeArrowheads="1"/>
            </p:cNvSpPr>
            <p:nvPr/>
          </p:nvSpPr>
          <p:spPr bwMode="auto">
            <a:xfrm rot="-14469276">
              <a:off x="2457" y="1143"/>
              <a:ext cx="768" cy="72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latin typeface="Arial" charset="0"/>
              </a:endParaRPr>
            </a:p>
          </p:txBody>
        </p:sp>
        <p:sp>
          <p:nvSpPr>
            <p:cNvPr id="20" name="AutoShape 14"/>
            <p:cNvSpPr>
              <a:spLocks noChangeArrowheads="1"/>
            </p:cNvSpPr>
            <p:nvPr/>
          </p:nvSpPr>
          <p:spPr bwMode="auto">
            <a:xfrm rot="-14469276">
              <a:off x="2611" y="1542"/>
              <a:ext cx="576" cy="48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CasellaDiTesto 1"/>
          <p:cNvSpPr txBox="1">
            <a:spLocks noChangeArrowheads="1"/>
          </p:cNvSpPr>
          <p:nvPr/>
        </p:nvSpPr>
        <p:spPr bwMode="auto">
          <a:xfrm>
            <a:off x="6585056" y="6551766"/>
            <a:ext cx="252344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it-IT" altLang="it-IT" sz="1100" dirty="0">
                <a:latin typeface="Arial" charset="0"/>
                <a:ea typeface="ＭＳ Ｐゴシック" charset="-128"/>
              </a:rPr>
              <a:t>Kandel et al, Principi di Neuroscienze</a:t>
            </a:r>
          </a:p>
        </p:txBody>
      </p:sp>
      <p:pic>
        <p:nvPicPr>
          <p:cNvPr id="129027" name="Immagine 2" descr="15c27p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37778" r="8328" b="36296"/>
          <a:stretch>
            <a:fillRect/>
          </a:stretch>
        </p:blipFill>
        <p:spPr bwMode="auto">
          <a:xfrm>
            <a:off x="179388" y="1412875"/>
            <a:ext cx="88646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4925" y="44450"/>
            <a:ext cx="900157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000" dirty="0" smtClean="0">
                <a:solidFill>
                  <a:schemeClr val="accent2"/>
                </a:solidFill>
                <a:latin typeface="Arial Rounded MT Bold" charset="0"/>
              </a:rPr>
              <a:t>BLOBS</a:t>
            </a:r>
          </a:p>
        </p:txBody>
      </p:sp>
    </p:spTree>
    <p:extLst>
      <p:ext uri="{BB962C8B-B14F-4D97-AF65-F5344CB8AC3E}">
        <p14:creationId xmlns:p14="http://schemas.microsoft.com/office/powerpoint/2010/main" val="178852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CasellaDiTesto 1"/>
          <p:cNvSpPr txBox="1">
            <a:spLocks noChangeArrowheads="1"/>
          </p:cNvSpPr>
          <p:nvPr/>
        </p:nvSpPr>
        <p:spPr bwMode="auto">
          <a:xfrm>
            <a:off x="7080385" y="6551766"/>
            <a:ext cx="202811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it-IT" altLang="it-IT" sz="1100" dirty="0" smtClean="0">
                <a:latin typeface="Arial" charset="0"/>
                <a:ea typeface="ＭＳ Ｐゴシック" charset="-128"/>
              </a:rPr>
              <a:t>Conti et al</a:t>
            </a:r>
            <a:r>
              <a:rPr lang="it-IT" altLang="it-IT" sz="1100" smtClean="0">
                <a:latin typeface="Arial" charset="0"/>
                <a:ea typeface="ＭＳ Ｐゴシック" charset="-128"/>
              </a:rPr>
              <a:t>., Fisiologia Medica</a:t>
            </a:r>
            <a:endParaRPr lang="it-IT" altLang="it-IT" sz="1100" dirty="0">
              <a:latin typeface="Arial" charset="0"/>
              <a:ea typeface="ＭＳ Ｐゴシック" charset="-128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08"/>
            <a:ext cx="9144000" cy="5521587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4925" y="44450"/>
            <a:ext cx="900157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000" smtClean="0">
                <a:solidFill>
                  <a:schemeClr val="accent2"/>
                </a:solidFill>
                <a:latin typeface="Arial Rounded MT Bold" charset="0"/>
              </a:rPr>
              <a:t>PROGRESSIONE DELL’INFORMAZIONE VISIVA OLTRE V1</a:t>
            </a:r>
            <a:endParaRPr lang="it-IT" sz="2000" dirty="0" smtClean="0">
              <a:solidFill>
                <a:schemeClr val="accent2"/>
              </a:solidFill>
              <a:latin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12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Immagine 1" descr="01c28p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5" b="23705"/>
          <a:stretch>
            <a:fillRect/>
          </a:stretch>
        </p:blipFill>
        <p:spPr bwMode="auto">
          <a:xfrm>
            <a:off x="6350" y="115888"/>
            <a:ext cx="8924925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CasellaDiTesto 2"/>
          <p:cNvSpPr txBox="1">
            <a:spLocks noChangeArrowheads="1"/>
          </p:cNvSpPr>
          <p:nvPr/>
        </p:nvSpPr>
        <p:spPr bwMode="auto">
          <a:xfrm>
            <a:off x="5724525" y="6524625"/>
            <a:ext cx="35782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it-IT" altLang="it-IT" sz="1600" dirty="0">
                <a:latin typeface="Arial" charset="0"/>
                <a:ea typeface="ＭＳ Ｐゴシック" charset="-128"/>
              </a:rPr>
              <a:t>Kandel et al, Principi di Neuroscienze</a:t>
            </a:r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107504" y="44624"/>
            <a:ext cx="892899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2000" dirty="0">
                <a:solidFill>
                  <a:schemeClr val="accent2"/>
                </a:solidFill>
                <a:latin typeface="Arial Rounded MT Bold" charset="0"/>
              </a:rPr>
              <a:t>AREE </a:t>
            </a:r>
            <a:r>
              <a:rPr lang="it-IT" altLang="it-IT" sz="2000" dirty="0" smtClean="0">
                <a:solidFill>
                  <a:schemeClr val="accent2"/>
                </a:solidFill>
                <a:latin typeface="Arial Rounded MT Bold" charset="0"/>
              </a:rPr>
              <a:t>VISIVE </a:t>
            </a:r>
            <a:r>
              <a:rPr lang="it-IT" altLang="it-IT" sz="2000" dirty="0" err="1" smtClean="0">
                <a:solidFill>
                  <a:schemeClr val="accent2"/>
                </a:solidFill>
                <a:latin typeface="Arial Rounded MT Bold" charset="0"/>
              </a:rPr>
              <a:t>EXTRASTRIATE</a:t>
            </a:r>
            <a:endParaRPr lang="it-IT" altLang="it-IT" sz="2000" dirty="0">
              <a:solidFill>
                <a:schemeClr val="accent2"/>
              </a:solidFill>
              <a:latin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35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Immagine 1" descr="12c25p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" t="31606" r="4700" b="30617"/>
          <a:stretch>
            <a:fillRect/>
          </a:stretch>
        </p:blipFill>
        <p:spPr bwMode="auto">
          <a:xfrm>
            <a:off x="47625" y="836613"/>
            <a:ext cx="905510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CasellaDiTesto 5"/>
          <p:cNvSpPr txBox="1">
            <a:spLocks noChangeArrowheads="1"/>
          </p:cNvSpPr>
          <p:nvPr/>
        </p:nvSpPr>
        <p:spPr bwMode="auto">
          <a:xfrm>
            <a:off x="6585056" y="6597352"/>
            <a:ext cx="252344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it-IT" altLang="it-IT" sz="1100" dirty="0">
                <a:latin typeface="Arial" charset="0"/>
                <a:ea typeface="ＭＳ Ｐゴシック" charset="-128"/>
              </a:rPr>
              <a:t>Kandel et al, Principi di Neuroscienze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7504" y="44624"/>
            <a:ext cx="892899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2000" dirty="0" smtClean="0">
                <a:solidFill>
                  <a:schemeClr val="accent2"/>
                </a:solidFill>
                <a:latin typeface="Arial Rounded MT Bold" charset="0"/>
              </a:rPr>
              <a:t>AREE VISIVE DEI CANALI DORSALE E VENTRALE</a:t>
            </a:r>
            <a:endParaRPr lang="it-IT" altLang="it-IT" sz="2000" dirty="0">
              <a:solidFill>
                <a:schemeClr val="accent2"/>
              </a:solidFill>
              <a:latin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7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oc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98463"/>
            <a:ext cx="6715125" cy="605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849688" y="-1588"/>
            <a:ext cx="1444625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latin typeface="Arial Rounded MT Bold" charset="0"/>
              </a:rPr>
              <a:t>OCCHIO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3" descr="Senza titolo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2"/>
          <a:stretch/>
        </p:blipFill>
        <p:spPr bwMode="auto">
          <a:xfrm>
            <a:off x="152400" y="1226914"/>
            <a:ext cx="876300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07504" y="161925"/>
            <a:ext cx="89888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it-IT" altLang="it-IT" sz="2000" dirty="0">
                <a:solidFill>
                  <a:schemeClr val="accent2"/>
                </a:solidFill>
                <a:latin typeface="Arial Rounded MT Bold" charset="0"/>
                <a:ea typeface="ＭＳ Ｐゴシック" charset="-128"/>
              </a:rPr>
              <a:t>FORMAZIONE DELL</a:t>
            </a:r>
            <a:r>
              <a:rPr lang="ja-JP" altLang="it-IT" sz="2000" dirty="0">
                <a:solidFill>
                  <a:schemeClr val="accent2"/>
                </a:solidFill>
                <a:latin typeface="Arial" charset="0"/>
                <a:ea typeface="ＭＳ Ｐゴシック" charset="-128"/>
              </a:rPr>
              <a:t>’</a:t>
            </a:r>
            <a:r>
              <a:rPr lang="it-IT" altLang="ja-JP" sz="2000" dirty="0">
                <a:solidFill>
                  <a:schemeClr val="accent2"/>
                </a:solidFill>
                <a:latin typeface="Arial Rounded MT Bold" charset="0"/>
                <a:ea typeface="ＭＳ Ｐゴシック" charset="-128"/>
              </a:rPr>
              <a:t>IMMAGINE </a:t>
            </a:r>
            <a:r>
              <a:rPr lang="it-IT" altLang="ja-JP" sz="2000" dirty="0" smtClean="0">
                <a:solidFill>
                  <a:schemeClr val="accent2"/>
                </a:solidFill>
                <a:latin typeface="Arial Rounded MT Bold" charset="0"/>
                <a:ea typeface="ＭＳ Ｐゴシック" charset="-128"/>
              </a:rPr>
              <a:t>STEREOSCOPICA (</a:t>
            </a:r>
            <a:r>
              <a:rPr lang="it-IT" altLang="ja-JP" sz="2000" dirty="0" err="1" smtClean="0">
                <a:solidFill>
                  <a:schemeClr val="accent2"/>
                </a:solidFill>
                <a:latin typeface="Arial Rounded MT Bold" charset="0"/>
                <a:ea typeface="ＭＳ Ｐゴシック" charset="-128"/>
              </a:rPr>
              <a:t>stereopsi</a:t>
            </a:r>
            <a:r>
              <a:rPr lang="it-IT" altLang="ja-JP" sz="2000" dirty="0" smtClean="0">
                <a:solidFill>
                  <a:schemeClr val="accent2"/>
                </a:solidFill>
                <a:latin typeface="Arial Rounded MT Bold" charset="0"/>
                <a:ea typeface="ＭＳ Ｐゴシック" charset="-128"/>
              </a:rPr>
              <a:t> primaria)</a:t>
            </a:r>
            <a:endParaRPr lang="it-IT" altLang="it-IT" sz="2000" dirty="0">
              <a:solidFill>
                <a:schemeClr val="accent2"/>
              </a:solidFill>
              <a:latin typeface="Arial Rounded MT Bold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592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53752" y="0"/>
            <a:ext cx="90364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 err="1" smtClean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STEREOPSI</a:t>
            </a:r>
            <a:r>
              <a:rPr lang="it-IT" sz="2000" dirty="0" smtClean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 PRIMARIA</a:t>
            </a:r>
            <a:endParaRPr lang="it-IT" sz="2000" dirty="0">
              <a:solidFill>
                <a:schemeClr val="accent2"/>
              </a:solidFill>
              <a:latin typeface="Arial Rounded MT Bold" charset="0"/>
              <a:ea typeface="ＭＳ Ｐゴシック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552" y="1709685"/>
            <a:ext cx="2946896" cy="4815659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8256" y="692696"/>
            <a:ext cx="91074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80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dimostrazione </a:t>
            </a:r>
            <a:r>
              <a:rPr lang="it-IT" sz="1800" smtClean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dito-dito</a:t>
            </a:r>
            <a:endParaRPr lang="it-IT" sz="1800">
              <a:solidFill>
                <a:schemeClr val="accent2"/>
              </a:solidFill>
              <a:latin typeface="Arial Rounded MT Bold" charset="0"/>
              <a:ea typeface="ＭＳ Ｐゴシック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705147" y="2789805"/>
            <a:ext cx="19713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 smtClean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vista binoculare</a:t>
            </a:r>
            <a:endParaRPr lang="it-IT" sz="1800">
              <a:solidFill>
                <a:schemeClr val="accent2"/>
              </a:solidFill>
              <a:latin typeface="Arial Rounded MT Bold" charset="0"/>
              <a:ea typeface="ＭＳ Ｐゴシック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83568" y="5382093"/>
            <a:ext cx="21075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 dirty="0" smtClean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vista monoculare</a:t>
            </a:r>
            <a:endParaRPr lang="it-IT" sz="1800" dirty="0">
              <a:solidFill>
                <a:schemeClr val="accent2"/>
              </a:solidFill>
              <a:latin typeface="Arial Rounded MT Bol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74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KAN_000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6038"/>
            <a:ext cx="7772400" cy="67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651125" y="76200"/>
            <a:ext cx="345281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dirty="0" err="1">
                <a:solidFill>
                  <a:schemeClr val="accent2"/>
                </a:solidFill>
                <a:latin typeface="Arial Rounded MT Bold" charset="0"/>
              </a:rPr>
              <a:t>STEREOPSI</a:t>
            </a:r>
            <a:r>
              <a:rPr lang="it-IT" altLang="it-IT" sz="2000" dirty="0">
                <a:solidFill>
                  <a:schemeClr val="accent2"/>
                </a:solidFill>
                <a:latin typeface="Arial Rounded MT Bold" charset="0"/>
              </a:rPr>
              <a:t> SECONDARIA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565400" y="2895600"/>
            <a:ext cx="13112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1200">
                <a:latin typeface="Arial Rounded MT Bold" charset="0"/>
              </a:rPr>
              <a:t>Piano dell’immagine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905000" y="6583363"/>
            <a:ext cx="2590800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1200">
                <a:latin typeface="Arial Rounded MT Bold" charset="0"/>
              </a:rPr>
              <a:t>Veduta dal piano dell’immagine</a:t>
            </a:r>
          </a:p>
        </p:txBody>
      </p:sp>
    </p:spTree>
    <p:extLst>
      <p:ext uri="{BB962C8B-B14F-4D97-AF65-F5344CB8AC3E}">
        <p14:creationId xmlns:p14="http://schemas.microsoft.com/office/powerpoint/2010/main" val="123258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44624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 sz="2000" dirty="0" smtClean="0">
                <a:solidFill>
                  <a:schemeClr val="accent2"/>
                </a:solidFill>
                <a:latin typeface="Arial Rounded MT Bold" charset="0"/>
              </a:rPr>
              <a:t>VISIONE DELLA </a:t>
            </a:r>
            <a:r>
              <a:rPr lang="it-IT" altLang="it-IT" sz="2000" dirty="0" err="1" smtClean="0">
                <a:solidFill>
                  <a:schemeClr val="accent2"/>
                </a:solidFill>
                <a:latin typeface="Arial Rounded MT Bold" charset="0"/>
              </a:rPr>
              <a:t>PROFONDIT</a:t>
            </a:r>
            <a:r>
              <a:rPr lang="it-IT" altLang="it-IT" sz="2000" cap="all" dirty="0" err="1" smtClean="0">
                <a:solidFill>
                  <a:schemeClr val="accent2"/>
                </a:solidFill>
                <a:latin typeface="Arial Rounded MT Bold" charset="0"/>
              </a:rPr>
              <a:t>à</a:t>
            </a:r>
            <a:r>
              <a:rPr lang="it-IT" altLang="it-IT" sz="2000" cap="all" dirty="0" smtClean="0">
                <a:solidFill>
                  <a:schemeClr val="accent2"/>
                </a:solidFill>
                <a:latin typeface="Arial Rounded MT Bold" charset="0"/>
              </a:rPr>
              <a:t>: </a:t>
            </a:r>
            <a:r>
              <a:rPr lang="it-IT" altLang="it-IT" sz="2000" cap="all" dirty="0" err="1" smtClean="0">
                <a:solidFill>
                  <a:schemeClr val="accent2"/>
                </a:solidFill>
                <a:latin typeface="Arial Rounded MT Bold" charset="0"/>
              </a:rPr>
              <a:t>stereopsi</a:t>
            </a:r>
            <a:endParaRPr lang="it-IT" altLang="it-IT" sz="2000" cap="all" dirty="0">
              <a:solidFill>
                <a:schemeClr val="accent2"/>
              </a:solidFill>
              <a:latin typeface="Arial Rounded MT Bold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42" y="548680"/>
            <a:ext cx="779739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2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1854200" y="142875"/>
          <a:ext cx="5435600" cy="657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Image" r:id="rId4" imgW="10877515" imgH="13152136" progId="Photoshop.Image.5">
                  <p:embed/>
                </p:oleObj>
              </mc:Choice>
              <mc:Fallback>
                <p:oleObj name="Image" r:id="rId4" imgW="10877515" imgH="13152136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4200" y="142875"/>
                        <a:ext cx="5435600" cy="657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907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1854200" y="142875"/>
          <a:ext cx="5435600" cy="657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Image" r:id="rId4" imgW="10877515" imgH="13152136" progId="Photoshop.Image.5">
                  <p:embed/>
                </p:oleObj>
              </mc:Choice>
              <mc:Fallback>
                <p:oleObj name="Image" r:id="rId4" imgW="10877515" imgH="13152136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4200" y="142875"/>
                        <a:ext cx="5435600" cy="657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4932363" y="4983163"/>
          <a:ext cx="839787" cy="149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Image" r:id="rId6" imgW="1677374" imgH="2986234" progId="Photoshop.Image.5">
                  <p:embed/>
                </p:oleObj>
              </mc:Choice>
              <mc:Fallback>
                <p:oleObj name="Image" r:id="rId6" imgW="1677374" imgH="2986234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983163"/>
                        <a:ext cx="839787" cy="1493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651125" y="76200"/>
            <a:ext cx="345281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dirty="0" err="1">
                <a:solidFill>
                  <a:schemeClr val="accent2"/>
                </a:solidFill>
                <a:latin typeface="Arial Rounded MT Bold" charset="0"/>
              </a:rPr>
              <a:t>STEREOPSI</a:t>
            </a:r>
            <a:r>
              <a:rPr lang="it-IT" altLang="it-IT" sz="2000" dirty="0">
                <a:solidFill>
                  <a:schemeClr val="accent2"/>
                </a:solidFill>
                <a:latin typeface="Arial Rounded MT Bold" charset="0"/>
              </a:rPr>
              <a:t> SECONDARIA</a:t>
            </a:r>
          </a:p>
        </p:txBody>
      </p:sp>
    </p:spTree>
    <p:extLst>
      <p:ext uri="{BB962C8B-B14F-4D97-AF65-F5344CB8AC3E}">
        <p14:creationId xmlns:p14="http://schemas.microsoft.com/office/powerpoint/2010/main" val="44564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2590800" y="2286000"/>
            <a:ext cx="3429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Arial" charset="0"/>
            </a:endParaRP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2590800" y="4572000"/>
            <a:ext cx="3429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Arial" charset="0"/>
            </a:endParaRPr>
          </a:p>
        </p:txBody>
      </p:sp>
      <p:grpSp>
        <p:nvGrpSpPr>
          <p:cNvPr id="20508" name="Group 28"/>
          <p:cNvGrpSpPr>
            <a:grpSpLocks/>
          </p:cNvGrpSpPr>
          <p:nvPr/>
        </p:nvGrpSpPr>
        <p:grpSpPr bwMode="auto">
          <a:xfrm>
            <a:off x="1895475" y="1819275"/>
            <a:ext cx="1371600" cy="3209925"/>
            <a:chOff x="1194" y="1146"/>
            <a:chExt cx="864" cy="2022"/>
          </a:xfrm>
        </p:grpSpPr>
        <p:grpSp>
          <p:nvGrpSpPr>
            <p:cNvPr id="20485" name="Group 5"/>
            <p:cNvGrpSpPr>
              <a:grpSpLocks/>
            </p:cNvGrpSpPr>
            <p:nvPr/>
          </p:nvGrpSpPr>
          <p:grpSpPr bwMode="auto">
            <a:xfrm>
              <a:off x="1194" y="1146"/>
              <a:ext cx="432" cy="576"/>
              <a:chOff x="1248" y="1152"/>
              <a:chExt cx="432" cy="576"/>
            </a:xfrm>
          </p:grpSpPr>
          <p:sp>
            <p:nvSpPr>
              <p:cNvPr id="20486" name="Line 6"/>
              <p:cNvSpPr>
                <a:spLocks noChangeShapeType="1"/>
              </p:cNvSpPr>
              <p:nvPr/>
            </p:nvSpPr>
            <p:spPr bwMode="auto">
              <a:xfrm flipH="1" flipV="1">
                <a:off x="1248" y="1152"/>
                <a:ext cx="432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dirty="0">
                  <a:latin typeface="Arial" charset="0"/>
                </a:endParaRPr>
              </a:p>
            </p:txBody>
          </p:sp>
          <p:sp>
            <p:nvSpPr>
              <p:cNvPr id="20487" name="Line 7"/>
              <p:cNvSpPr>
                <a:spLocks noChangeShapeType="1"/>
              </p:cNvSpPr>
              <p:nvPr/>
            </p:nvSpPr>
            <p:spPr bwMode="auto">
              <a:xfrm flipH="1">
                <a:off x="1248" y="1440"/>
                <a:ext cx="432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dirty="0">
                  <a:latin typeface="Arial" charset="0"/>
                </a:endParaRPr>
              </a:p>
            </p:txBody>
          </p:sp>
        </p:grpSp>
        <p:grpSp>
          <p:nvGrpSpPr>
            <p:cNvPr id="20488" name="Group 8"/>
            <p:cNvGrpSpPr>
              <a:grpSpLocks/>
            </p:cNvGrpSpPr>
            <p:nvPr/>
          </p:nvGrpSpPr>
          <p:grpSpPr bwMode="auto">
            <a:xfrm>
              <a:off x="1626" y="2592"/>
              <a:ext cx="432" cy="576"/>
              <a:chOff x="1632" y="2592"/>
              <a:chExt cx="432" cy="576"/>
            </a:xfrm>
          </p:grpSpPr>
          <p:sp>
            <p:nvSpPr>
              <p:cNvPr id="20489" name="Line 9"/>
              <p:cNvSpPr>
                <a:spLocks noChangeShapeType="1"/>
              </p:cNvSpPr>
              <p:nvPr/>
            </p:nvSpPr>
            <p:spPr bwMode="auto">
              <a:xfrm flipH="1" flipV="1">
                <a:off x="1632" y="2880"/>
                <a:ext cx="432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dirty="0">
                  <a:latin typeface="Arial" charset="0"/>
                </a:endParaRPr>
              </a:p>
            </p:txBody>
          </p:sp>
          <p:sp>
            <p:nvSpPr>
              <p:cNvPr id="20490" name="Line 10"/>
              <p:cNvSpPr>
                <a:spLocks noChangeShapeType="1"/>
              </p:cNvSpPr>
              <p:nvPr/>
            </p:nvSpPr>
            <p:spPr bwMode="auto">
              <a:xfrm flipH="1">
                <a:off x="1632" y="2592"/>
                <a:ext cx="432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dirty="0">
                  <a:latin typeface="Arial" charset="0"/>
                </a:endParaRPr>
              </a:p>
            </p:txBody>
          </p:sp>
        </p:grpSp>
      </p:grpSp>
      <p:grpSp>
        <p:nvGrpSpPr>
          <p:cNvPr id="20507" name="Group 27"/>
          <p:cNvGrpSpPr>
            <a:grpSpLocks/>
          </p:cNvGrpSpPr>
          <p:nvPr/>
        </p:nvGrpSpPr>
        <p:grpSpPr bwMode="auto">
          <a:xfrm>
            <a:off x="5334000" y="1828800"/>
            <a:ext cx="1371600" cy="3200400"/>
            <a:chOff x="3360" y="1152"/>
            <a:chExt cx="864" cy="2016"/>
          </a:xfrm>
        </p:grpSpPr>
        <p:grpSp>
          <p:nvGrpSpPr>
            <p:cNvPr id="20492" name="Group 12"/>
            <p:cNvGrpSpPr>
              <a:grpSpLocks/>
            </p:cNvGrpSpPr>
            <p:nvPr/>
          </p:nvGrpSpPr>
          <p:grpSpPr bwMode="auto">
            <a:xfrm>
              <a:off x="3792" y="1152"/>
              <a:ext cx="432" cy="576"/>
              <a:chOff x="3822" y="1152"/>
              <a:chExt cx="432" cy="576"/>
            </a:xfrm>
          </p:grpSpPr>
          <p:sp>
            <p:nvSpPr>
              <p:cNvPr id="20493" name="Line 13"/>
              <p:cNvSpPr>
                <a:spLocks noChangeShapeType="1"/>
              </p:cNvSpPr>
              <p:nvPr/>
            </p:nvSpPr>
            <p:spPr bwMode="auto">
              <a:xfrm flipH="1" flipV="1">
                <a:off x="3822" y="1440"/>
                <a:ext cx="432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dirty="0">
                  <a:latin typeface="Arial" charset="0"/>
                </a:endParaRPr>
              </a:p>
            </p:txBody>
          </p:sp>
          <p:sp>
            <p:nvSpPr>
              <p:cNvPr id="20494" name="Line 14"/>
              <p:cNvSpPr>
                <a:spLocks noChangeShapeType="1"/>
              </p:cNvSpPr>
              <p:nvPr/>
            </p:nvSpPr>
            <p:spPr bwMode="auto">
              <a:xfrm flipH="1">
                <a:off x="3822" y="1152"/>
                <a:ext cx="432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dirty="0">
                  <a:latin typeface="Arial" charset="0"/>
                </a:endParaRPr>
              </a:p>
            </p:txBody>
          </p:sp>
        </p:grpSp>
        <p:grpSp>
          <p:nvGrpSpPr>
            <p:cNvPr id="20495" name="Group 15"/>
            <p:cNvGrpSpPr>
              <a:grpSpLocks/>
            </p:cNvGrpSpPr>
            <p:nvPr/>
          </p:nvGrpSpPr>
          <p:grpSpPr bwMode="auto">
            <a:xfrm>
              <a:off x="3360" y="2592"/>
              <a:ext cx="432" cy="576"/>
              <a:chOff x="3360" y="2592"/>
              <a:chExt cx="432" cy="576"/>
            </a:xfrm>
          </p:grpSpPr>
          <p:sp>
            <p:nvSpPr>
              <p:cNvPr id="20496" name="Line 16"/>
              <p:cNvSpPr>
                <a:spLocks noChangeShapeType="1"/>
              </p:cNvSpPr>
              <p:nvPr/>
            </p:nvSpPr>
            <p:spPr bwMode="auto">
              <a:xfrm flipH="1" flipV="1">
                <a:off x="3360" y="2592"/>
                <a:ext cx="432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dirty="0">
                  <a:latin typeface="Arial" charset="0"/>
                </a:endParaRPr>
              </a:p>
            </p:txBody>
          </p:sp>
          <p:sp>
            <p:nvSpPr>
              <p:cNvPr id="20497" name="Line 17"/>
              <p:cNvSpPr>
                <a:spLocks noChangeShapeType="1"/>
              </p:cNvSpPr>
              <p:nvPr/>
            </p:nvSpPr>
            <p:spPr bwMode="auto">
              <a:xfrm flipH="1">
                <a:off x="3360" y="2880"/>
                <a:ext cx="432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dirty="0">
                  <a:latin typeface="Arial" charset="0"/>
                </a:endParaRPr>
              </a:p>
            </p:txBody>
          </p:sp>
        </p:grpSp>
      </p:grpSp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2438400" y="161925"/>
            <a:ext cx="3783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dirty="0">
                <a:solidFill>
                  <a:schemeClr val="accent2"/>
                </a:solidFill>
                <a:latin typeface="Arial Rounded MT Bold" charset="0"/>
              </a:rPr>
              <a:t>ILLUSIONE DI MULLER-</a:t>
            </a:r>
            <a:r>
              <a:rPr lang="it-IT" altLang="it-IT" sz="2000" dirty="0" err="1">
                <a:solidFill>
                  <a:schemeClr val="accent2"/>
                </a:solidFill>
                <a:latin typeface="Arial Rounded MT Bold" charset="0"/>
              </a:rPr>
              <a:t>LYER</a:t>
            </a:r>
            <a:endParaRPr lang="it-IT" altLang="it-IT" sz="2000" dirty="0">
              <a:solidFill>
                <a:schemeClr val="accent2"/>
              </a:solidFill>
              <a:latin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65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4"/>
          <p:cNvSpPr txBox="1">
            <a:spLocks noChangeArrowheads="1"/>
          </p:cNvSpPr>
          <p:nvPr/>
        </p:nvSpPr>
        <p:spPr bwMode="auto">
          <a:xfrm>
            <a:off x="0" y="44624"/>
            <a:ext cx="9144000" cy="335476"/>
          </a:xfrm>
          <a:prstGeom prst="rect">
            <a:avLst/>
          </a:prstGeom>
          <a:noFill/>
          <a:ln w="9525">
            <a:solidFill>
              <a:srgbClr val="0432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580" dirty="0">
                <a:solidFill>
                  <a:srgbClr val="0432FF"/>
                </a:solidFill>
                <a:latin typeface="Arial" charset="0"/>
              </a:rPr>
              <a:t>CASO CLINICO</a:t>
            </a:r>
          </a:p>
        </p:txBody>
      </p:sp>
      <p:sp>
        <p:nvSpPr>
          <p:cNvPr id="4" name="Rettangolo 3"/>
          <p:cNvSpPr/>
          <p:nvPr/>
        </p:nvSpPr>
        <p:spPr>
          <a:xfrm>
            <a:off x="64007" y="476672"/>
            <a:ext cx="898849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latin typeface="Arial" charset="0"/>
                <a:ea typeface="Arial" charset="0"/>
                <a:cs typeface="Arial" charset="0"/>
              </a:rPr>
              <a:t>Mal di testa e visione sfuocata in signora casalinga</a:t>
            </a:r>
          </a:p>
          <a:p>
            <a:r>
              <a:rPr lang="it-IT" sz="16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r>
              <a:rPr lang="it-IT" sz="1600" dirty="0">
                <a:latin typeface="Arial" charset="0"/>
                <a:ea typeface="Arial" charset="0"/>
                <a:cs typeface="Arial" charset="0"/>
              </a:rPr>
              <a:t>La Sig.ra Annamaria, una casalinga di 38 anni, si è recata dal medico curante perché soffre di mal di testa ricorrenti e ha una visione sfuocata. Dice, inoltre, di avere difficoltà a leggere perché non vede la parola successiva.</a:t>
            </a:r>
          </a:p>
          <a:p>
            <a:r>
              <a:rPr lang="it-IT" sz="1600" dirty="0">
                <a:latin typeface="Arial" charset="0"/>
                <a:ea typeface="Arial" charset="0"/>
                <a:cs typeface="Arial" charset="0"/>
              </a:rPr>
              <a:t>Era stata dall’oculista, ma l’esame oftalmologico non aveva evidenziato né edema pupillare né retinopatie di alcun genere. Entrambi cristallini e i corpi vitrei erano nella norma. Non vi era visione sdoppiata e i movimenti oculari sembravano normali. Anche i riflessi pupillari erano normali. Alla campimetria, però, l’oculista aveva rilevato una perdita bilaterale dei campi visivi (emianopsia bilaterale temporale) e una completa cecità nella macula dell’occhio sinistro. </a:t>
            </a:r>
          </a:p>
          <a:p>
            <a:r>
              <a:rPr lang="it-IT" sz="1600" dirty="0">
                <a:latin typeface="Arial" charset="0"/>
                <a:ea typeface="Arial" charset="0"/>
                <a:cs typeface="Arial" charset="0"/>
              </a:rPr>
              <a:t>Esclusa una causa oftalmologica e considerando i segni e sintomi rilevati, il medico curante sospetta l’esistenza di un adenoma ipofisario e chiede la valutazione ematica degli ormoni adenoipofisari e una RM del cranio.</a:t>
            </a:r>
          </a:p>
          <a:p>
            <a:r>
              <a:rPr lang="it-IT" sz="1600" dirty="0">
                <a:latin typeface="Arial" charset="0"/>
                <a:ea typeface="Arial" charset="0"/>
                <a:cs typeface="Arial" charset="0"/>
              </a:rPr>
              <a:t>L’adenoma ipofisario è un tumore benigno che origina a livello dell’adenoipofisi. In molti casi, i tumori ipofisari sono asintomatici e il paziente non sospetta la loro esistenza, tanto che spesso sono diagnosticati accidentalmente. Questi tumori possono farsi sospettare per le alterazioni del campo visivo che determinano comprimendo il chiasma ottico. A causa della disposizione </a:t>
            </a:r>
            <a:r>
              <a:rPr lang="it-IT" sz="1600" dirty="0" err="1">
                <a:latin typeface="Arial" charset="0"/>
                <a:ea typeface="Arial" charset="0"/>
                <a:cs typeface="Arial" charset="0"/>
              </a:rPr>
              <a:t>retinotopica</a:t>
            </a:r>
            <a:r>
              <a:rPr lang="it-IT" sz="1600" dirty="0">
                <a:latin typeface="Arial" charset="0"/>
                <a:ea typeface="Arial" charset="0"/>
                <a:cs typeface="Arial" charset="0"/>
              </a:rPr>
              <a:t> delle fibre del nervo ottico e nel chiasma, la perdita avviene inizialmente nei quadranti temporali superiori per poi diffondersi a quelli inferiori. Poiché il tumore non cresce in modo simmetrico, questo reperto può non essere sempre così netto e possono presentarsi altri deficit del campo visivo, come è il caso della Sig. Annamaria</a:t>
            </a:r>
          </a:p>
          <a:p>
            <a:r>
              <a:rPr lang="it-IT" sz="1600" dirty="0">
                <a:latin typeface="Arial" charset="0"/>
                <a:ea typeface="Arial" charset="0"/>
                <a:cs typeface="Arial" charset="0"/>
              </a:rPr>
              <a:t>La RM confermò la diagnosi e l’adenoma fu classificato come non secernente sulla base dei valori ematici degli ormoni. La paziente è stata inviata dal neurochirurgo per la asportazione del tumore attraverso lo sfenoide con l’aspettativa, verosimilmente, di recuperare interamente la vista.</a:t>
            </a:r>
            <a:br>
              <a:rPr lang="it-IT" sz="1600" dirty="0">
                <a:latin typeface="Arial" charset="0"/>
                <a:ea typeface="Arial" charset="0"/>
                <a:cs typeface="Arial" charset="0"/>
              </a:rPr>
            </a:br>
            <a:endParaRPr lang="it-IT" sz="1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2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762876" y="161925"/>
            <a:ext cx="13131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smtClean="0">
                <a:solidFill>
                  <a:schemeClr val="accent2"/>
                </a:solidFill>
                <a:latin typeface="Arial Rounded MT Bold" charset="0"/>
              </a:rPr>
              <a:t>CORNEA</a:t>
            </a:r>
            <a:endParaRPr lang="it-IT" altLang="it-IT" sz="2000">
              <a:solidFill>
                <a:schemeClr val="accent2"/>
              </a:solidFill>
              <a:latin typeface="Arial Rounded MT Bold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8334028" cy="549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2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oc09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8" y="609600"/>
            <a:ext cx="6189662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483768" y="161925"/>
            <a:ext cx="42211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dirty="0" smtClean="0">
                <a:solidFill>
                  <a:schemeClr val="accent2"/>
                </a:solidFill>
                <a:latin typeface="Arial Rounded MT Bold" charset="0"/>
              </a:rPr>
              <a:t>CRISTALLINO E </a:t>
            </a:r>
            <a:r>
              <a:rPr lang="it-IT" altLang="it-IT" sz="2000" smtClean="0">
                <a:solidFill>
                  <a:schemeClr val="accent2"/>
                </a:solidFill>
                <a:latin typeface="Arial Rounded MT Bold" charset="0"/>
              </a:rPr>
              <a:t>CORPO VITREO</a:t>
            </a:r>
            <a:endParaRPr lang="it-IT" altLang="it-IT" sz="2000">
              <a:solidFill>
                <a:schemeClr val="accent2"/>
              </a:solidFill>
              <a:latin typeface="Arial Rounded MT Bo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oc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2250"/>
            <a:ext cx="7239000" cy="662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427288" y="76200"/>
            <a:ext cx="3968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>
                <a:solidFill>
                  <a:schemeClr val="accent2"/>
                </a:solidFill>
                <a:latin typeface="Arial Rounded MT Bold" charset="0"/>
              </a:rPr>
              <a:t>ANGOLO SCLERO-CORNEALE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oc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36588"/>
            <a:ext cx="7391400" cy="618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956050" y="161925"/>
            <a:ext cx="1150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>
                <a:solidFill>
                  <a:schemeClr val="accent2"/>
                </a:solidFill>
                <a:latin typeface="Arial Rounded MT Bold" charset="0"/>
              </a:rPr>
              <a:t>RETINA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78"/>
          <a:stretch/>
        </p:blipFill>
        <p:spPr>
          <a:xfrm>
            <a:off x="8316416" y="63602"/>
            <a:ext cx="713000" cy="485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oc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5763"/>
            <a:ext cx="9144000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0" y="7789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DIMOSTRAZIONE DELLA MACCHIA CIECA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78"/>
          <a:stretch/>
        </p:blipFill>
        <p:spPr>
          <a:xfrm>
            <a:off x="8316416" y="63602"/>
            <a:ext cx="713000" cy="48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2137</TotalTime>
  <Words>642</Words>
  <Application>Microsoft Macintosh PowerPoint</Application>
  <PresentationFormat>Presentazione su schermo (4:3)</PresentationFormat>
  <Paragraphs>183</Paragraphs>
  <Slides>47</Slides>
  <Notes>42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54" baseType="lpstr">
      <vt:lpstr>Arial Rounded MT Bold</vt:lpstr>
      <vt:lpstr>ＭＳ Ｐゴシック</vt:lpstr>
      <vt:lpstr>Palatino Linotype</vt:lpstr>
      <vt:lpstr>Times New Roman</vt:lpstr>
      <vt:lpstr>Arial</vt:lpstr>
      <vt:lpstr>Struttura predefinita</vt:lpstr>
      <vt:lpstr>Image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Dip. Fisiologia e Patologia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Battaglini</dc:creator>
  <cp:lastModifiedBy>P. Paolo Battaglini</cp:lastModifiedBy>
  <cp:revision>119</cp:revision>
  <dcterms:created xsi:type="dcterms:W3CDTF">2003-04-21T17:32:22Z</dcterms:created>
  <dcterms:modified xsi:type="dcterms:W3CDTF">2020-04-24T10:49:30Z</dcterms:modified>
</cp:coreProperties>
</file>