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309" r:id="rId2"/>
    <p:sldId id="308" r:id="rId3"/>
    <p:sldId id="282" r:id="rId4"/>
    <p:sldId id="275" r:id="rId5"/>
    <p:sldId id="284" r:id="rId6"/>
    <p:sldId id="283" r:id="rId7"/>
    <p:sldId id="285" r:id="rId8"/>
    <p:sldId id="287" r:id="rId9"/>
    <p:sldId id="288" r:id="rId10"/>
    <p:sldId id="289" r:id="rId11"/>
    <p:sldId id="290" r:id="rId12"/>
    <p:sldId id="291" r:id="rId13"/>
    <p:sldId id="292" r:id="rId14"/>
    <p:sldId id="272" r:id="rId15"/>
    <p:sldId id="271" r:id="rId16"/>
    <p:sldId id="258" r:id="rId17"/>
    <p:sldId id="276" r:id="rId18"/>
    <p:sldId id="259" r:id="rId19"/>
    <p:sldId id="305" r:id="rId20"/>
    <p:sldId id="306" r:id="rId21"/>
    <p:sldId id="307" r:id="rId22"/>
    <p:sldId id="312" r:id="rId23"/>
    <p:sldId id="293" r:id="rId24"/>
    <p:sldId id="296" r:id="rId25"/>
    <p:sldId id="297" r:id="rId26"/>
    <p:sldId id="294" r:id="rId27"/>
    <p:sldId id="310" r:id="rId28"/>
    <p:sldId id="301" r:id="rId29"/>
    <p:sldId id="299" r:id="rId30"/>
    <p:sldId id="304" r:id="rId31"/>
    <p:sldId id="302" r:id="rId32"/>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1"/>
    <p:restoredTop sz="94836"/>
  </p:normalViewPr>
  <p:slideViewPr>
    <p:cSldViewPr>
      <p:cViewPr>
        <p:scale>
          <a:sx n="111" d="100"/>
          <a:sy n="111" d="100"/>
        </p:scale>
        <p:origin x="14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1DD4CFA-D528-FE44-97AA-E909F69708A1}" type="datetime1">
              <a:rPr lang="it-IT" altLang="it-IT"/>
              <a:pPr>
                <a:defRPr/>
              </a:pPr>
              <a:t>14/04/20</a:t>
            </a:fld>
            <a:endParaRPr lang="it-IT" alt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F68C1E-ED03-974D-A7FE-1FC6DDB99AEA}" type="slidenum">
              <a:rPr lang="it-IT" altLang="it-IT"/>
              <a:pPr>
                <a:defRPr/>
              </a:pPr>
              <a:t>‹n.›</a:t>
            </a:fld>
            <a:endParaRPr lang="it-IT" altLang="it-IT"/>
          </a:p>
        </p:txBody>
      </p:sp>
    </p:spTree>
    <p:extLst>
      <p:ext uri="{BB962C8B-B14F-4D97-AF65-F5344CB8AC3E}">
        <p14:creationId xmlns:p14="http://schemas.microsoft.com/office/powerpoint/2010/main" val="1697198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3315"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fld id="{4F962900-595D-674E-8C9A-19F945166FB4}" type="datetime1">
              <a:rPr lang="it-IT" altLang="it-IT"/>
              <a:pPr>
                <a:defRPr/>
              </a:pPr>
              <a:t>14/04/20</a:t>
            </a:fld>
            <a:endParaRPr lang="it-IT" altLang="it-IT"/>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it-IT"/>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D1A4CEE-A0F9-974D-8BBE-6D4C5676D66C}" type="slidenum">
              <a:rPr lang="it-IT" altLang="it-IT"/>
              <a:pPr>
                <a:defRPr/>
              </a:pPr>
              <a:t>‹n.›</a:t>
            </a:fld>
            <a:endParaRPr lang="it-IT" altLang="it-IT"/>
          </a:p>
        </p:txBody>
      </p:sp>
    </p:spTree>
    <p:extLst>
      <p:ext uri="{BB962C8B-B14F-4D97-AF65-F5344CB8AC3E}">
        <p14:creationId xmlns:p14="http://schemas.microsoft.com/office/powerpoint/2010/main" val="1902515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Rounded MT Bold" charset="0"/>
                <a:ea typeface="ＭＳ Ｐゴシック" charset="-128"/>
              </a:defRPr>
            </a:lvl1pPr>
            <a:lvl2pPr marL="742950" indent="-285750">
              <a:defRPr sz="1400">
                <a:solidFill>
                  <a:schemeClr val="tx1"/>
                </a:solidFill>
                <a:latin typeface="Arial Rounded MT Bold" charset="0"/>
                <a:ea typeface="ＭＳ Ｐゴシック" charset="-128"/>
              </a:defRPr>
            </a:lvl2pPr>
            <a:lvl3pPr marL="1143000" indent="-228600">
              <a:defRPr sz="1400">
                <a:solidFill>
                  <a:schemeClr val="tx1"/>
                </a:solidFill>
                <a:latin typeface="Arial Rounded MT Bold" charset="0"/>
                <a:ea typeface="ＭＳ Ｐゴシック" charset="-128"/>
              </a:defRPr>
            </a:lvl3pPr>
            <a:lvl4pPr marL="1600200" indent="-228600">
              <a:defRPr sz="1400">
                <a:solidFill>
                  <a:schemeClr val="tx1"/>
                </a:solidFill>
                <a:latin typeface="Arial Rounded MT Bold" charset="0"/>
                <a:ea typeface="ＭＳ Ｐゴシック" charset="-128"/>
              </a:defRPr>
            </a:lvl4pPr>
            <a:lvl5pPr marL="2057400" indent="-228600">
              <a:defRPr sz="14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14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14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14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1400">
                <a:solidFill>
                  <a:schemeClr val="tx1"/>
                </a:solidFill>
                <a:latin typeface="Arial Rounded MT Bold" charset="0"/>
                <a:ea typeface="ＭＳ Ｐゴシック" charset="-128"/>
              </a:defRPr>
            </a:lvl9pPr>
          </a:lstStyle>
          <a:p>
            <a:fld id="{F75336AD-9596-2C43-B2BC-6F1EBF3E57F2}" type="slidenum">
              <a:rPr lang="it-IT" altLang="it-IT" sz="1200"/>
              <a:pPr/>
              <a:t>1</a:t>
            </a:fld>
            <a:endParaRPr lang="it-IT" altLang="it-IT"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charset="-128"/>
            </a:endParaRPr>
          </a:p>
        </p:txBody>
      </p:sp>
    </p:spTree>
    <p:extLst>
      <p:ext uri="{BB962C8B-B14F-4D97-AF65-F5344CB8AC3E}">
        <p14:creationId xmlns:p14="http://schemas.microsoft.com/office/powerpoint/2010/main" val="102142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40879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60949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6124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71299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91448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alatino Linotype" charset="0"/>
                <a:ea typeface="ＭＳ Ｐゴシック" charset="-128"/>
              </a:defRPr>
            </a:lvl1pPr>
            <a:lvl2pPr marL="742950" indent="-285750">
              <a:spcBef>
                <a:spcPct val="30000"/>
              </a:spcBef>
              <a:defRPr sz="1200">
                <a:solidFill>
                  <a:schemeClr val="tx1"/>
                </a:solidFill>
                <a:latin typeface="Palatino Linotype" charset="0"/>
                <a:ea typeface="ＭＳ Ｐゴシック" charset="-128"/>
              </a:defRPr>
            </a:lvl2pPr>
            <a:lvl3pPr marL="1143000" indent="-228600">
              <a:spcBef>
                <a:spcPct val="30000"/>
              </a:spcBef>
              <a:defRPr sz="1200">
                <a:solidFill>
                  <a:schemeClr val="tx1"/>
                </a:solidFill>
                <a:latin typeface="Palatino Linotype" charset="0"/>
                <a:ea typeface="ＭＳ Ｐゴシック" charset="-128"/>
              </a:defRPr>
            </a:lvl3pPr>
            <a:lvl4pPr marL="1600200" indent="-228600">
              <a:spcBef>
                <a:spcPct val="30000"/>
              </a:spcBef>
              <a:defRPr sz="1200">
                <a:solidFill>
                  <a:schemeClr val="tx1"/>
                </a:solidFill>
                <a:latin typeface="Palatino Linotype" charset="0"/>
                <a:ea typeface="ＭＳ Ｐゴシック" charset="-128"/>
              </a:defRPr>
            </a:lvl4pPr>
            <a:lvl5pPr marL="2057400" indent="-228600">
              <a:spcBef>
                <a:spcPct val="30000"/>
              </a:spcBef>
              <a:defRPr sz="1200">
                <a:solidFill>
                  <a:schemeClr val="tx1"/>
                </a:solidFill>
                <a:latin typeface="Palatino Linotype" charset="0"/>
                <a:ea typeface="ＭＳ Ｐゴシック" charset="-128"/>
              </a:defRPr>
            </a:lvl5pPr>
            <a:lvl6pPr marL="2514600" indent="-228600" eaLnBrk="0" fontAlgn="base" hangingPunct="0">
              <a:spcBef>
                <a:spcPct val="30000"/>
              </a:spcBef>
              <a:spcAft>
                <a:spcPct val="0"/>
              </a:spcAft>
              <a:defRPr sz="1200">
                <a:solidFill>
                  <a:schemeClr val="tx1"/>
                </a:solidFill>
                <a:latin typeface="Palatino Linotype" charset="0"/>
                <a:ea typeface="ＭＳ Ｐゴシック" charset="-128"/>
              </a:defRPr>
            </a:lvl6pPr>
            <a:lvl7pPr marL="2971800" indent="-228600" eaLnBrk="0" fontAlgn="base" hangingPunct="0">
              <a:spcBef>
                <a:spcPct val="30000"/>
              </a:spcBef>
              <a:spcAft>
                <a:spcPct val="0"/>
              </a:spcAft>
              <a:defRPr sz="1200">
                <a:solidFill>
                  <a:schemeClr val="tx1"/>
                </a:solidFill>
                <a:latin typeface="Palatino Linotype" charset="0"/>
                <a:ea typeface="ＭＳ Ｐゴシック" charset="-128"/>
              </a:defRPr>
            </a:lvl7pPr>
            <a:lvl8pPr marL="3429000" indent="-228600" eaLnBrk="0" fontAlgn="base" hangingPunct="0">
              <a:spcBef>
                <a:spcPct val="30000"/>
              </a:spcBef>
              <a:spcAft>
                <a:spcPct val="0"/>
              </a:spcAft>
              <a:defRPr sz="1200">
                <a:solidFill>
                  <a:schemeClr val="tx1"/>
                </a:solidFill>
                <a:latin typeface="Palatino Linotype" charset="0"/>
                <a:ea typeface="ＭＳ Ｐゴシック" charset="-128"/>
              </a:defRPr>
            </a:lvl8pPr>
            <a:lvl9pPr marL="3886200" indent="-228600" eaLnBrk="0" fontAlgn="base" hangingPunct="0">
              <a:spcBef>
                <a:spcPct val="30000"/>
              </a:spcBef>
              <a:spcAft>
                <a:spcPct val="0"/>
              </a:spcAft>
              <a:defRPr sz="1200">
                <a:solidFill>
                  <a:schemeClr val="tx1"/>
                </a:solidFill>
                <a:latin typeface="Palatino Linotype" charset="0"/>
                <a:ea typeface="ＭＳ Ｐゴシック" charset="-128"/>
              </a:defRPr>
            </a:lvl9pPr>
          </a:lstStyle>
          <a:p>
            <a:pPr>
              <a:spcBef>
                <a:spcPct val="0"/>
              </a:spcBef>
            </a:pPr>
            <a:fld id="{2B37CC36-3C76-C04D-810F-59F3BA4B90F2}" type="slidenum">
              <a:rPr lang="it-IT" altLang="it-IT"/>
              <a:pPr>
                <a:spcBef>
                  <a:spcPct val="0"/>
                </a:spcBef>
              </a:pPr>
              <a:t>22</a:t>
            </a:fld>
            <a:endParaRPr lang="it-IT" altLang="it-IT"/>
          </a:p>
        </p:txBody>
      </p:sp>
      <p:sp>
        <p:nvSpPr>
          <p:cNvPr id="60418"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pPr eaLnBrk="1" hangingPunct="1">
              <a:defRPr/>
            </a:pPr>
            <a:endParaRPr lang="en-GB" dirty="0" smtClean="0">
              <a:cs typeface="+mn-cs"/>
            </a:endParaRPr>
          </a:p>
        </p:txBody>
      </p:sp>
    </p:spTree>
    <p:extLst>
      <p:ext uri="{BB962C8B-B14F-4D97-AF65-F5344CB8AC3E}">
        <p14:creationId xmlns:p14="http://schemas.microsoft.com/office/powerpoint/2010/main" val="158382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23</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50687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24</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86644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25</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48071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26</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50129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68572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alatino Linotype" charset="0"/>
                <a:ea typeface="ＭＳ Ｐゴシック" charset="-128"/>
              </a:defRPr>
            </a:lvl1pPr>
            <a:lvl2pPr marL="742950" indent="-285750">
              <a:spcBef>
                <a:spcPct val="30000"/>
              </a:spcBef>
              <a:defRPr sz="1200">
                <a:solidFill>
                  <a:schemeClr val="tx1"/>
                </a:solidFill>
                <a:latin typeface="Palatino Linotype" charset="0"/>
                <a:ea typeface="ＭＳ Ｐゴシック" charset="-128"/>
              </a:defRPr>
            </a:lvl2pPr>
            <a:lvl3pPr marL="1143000" indent="-228600">
              <a:spcBef>
                <a:spcPct val="30000"/>
              </a:spcBef>
              <a:defRPr sz="1200">
                <a:solidFill>
                  <a:schemeClr val="tx1"/>
                </a:solidFill>
                <a:latin typeface="Palatino Linotype" charset="0"/>
                <a:ea typeface="ＭＳ Ｐゴシック" charset="-128"/>
              </a:defRPr>
            </a:lvl3pPr>
            <a:lvl4pPr marL="1600200" indent="-228600">
              <a:spcBef>
                <a:spcPct val="30000"/>
              </a:spcBef>
              <a:defRPr sz="1200">
                <a:solidFill>
                  <a:schemeClr val="tx1"/>
                </a:solidFill>
                <a:latin typeface="Palatino Linotype" charset="0"/>
                <a:ea typeface="ＭＳ Ｐゴシック" charset="-128"/>
              </a:defRPr>
            </a:lvl4pPr>
            <a:lvl5pPr marL="2057400" indent="-228600">
              <a:spcBef>
                <a:spcPct val="30000"/>
              </a:spcBef>
              <a:defRPr sz="1200">
                <a:solidFill>
                  <a:schemeClr val="tx1"/>
                </a:solidFill>
                <a:latin typeface="Palatino Linotype" charset="0"/>
                <a:ea typeface="ＭＳ Ｐゴシック" charset="-128"/>
              </a:defRPr>
            </a:lvl5pPr>
            <a:lvl6pPr marL="2514600" indent="-228600" eaLnBrk="0" fontAlgn="base" hangingPunct="0">
              <a:spcBef>
                <a:spcPct val="30000"/>
              </a:spcBef>
              <a:spcAft>
                <a:spcPct val="0"/>
              </a:spcAft>
              <a:defRPr sz="1200">
                <a:solidFill>
                  <a:schemeClr val="tx1"/>
                </a:solidFill>
                <a:latin typeface="Palatino Linotype" charset="0"/>
                <a:ea typeface="ＭＳ Ｐゴシック" charset="-128"/>
              </a:defRPr>
            </a:lvl6pPr>
            <a:lvl7pPr marL="2971800" indent="-228600" eaLnBrk="0" fontAlgn="base" hangingPunct="0">
              <a:spcBef>
                <a:spcPct val="30000"/>
              </a:spcBef>
              <a:spcAft>
                <a:spcPct val="0"/>
              </a:spcAft>
              <a:defRPr sz="1200">
                <a:solidFill>
                  <a:schemeClr val="tx1"/>
                </a:solidFill>
                <a:latin typeface="Palatino Linotype" charset="0"/>
                <a:ea typeface="ＭＳ Ｐゴシック" charset="-128"/>
              </a:defRPr>
            </a:lvl7pPr>
            <a:lvl8pPr marL="3429000" indent="-228600" eaLnBrk="0" fontAlgn="base" hangingPunct="0">
              <a:spcBef>
                <a:spcPct val="30000"/>
              </a:spcBef>
              <a:spcAft>
                <a:spcPct val="0"/>
              </a:spcAft>
              <a:defRPr sz="1200">
                <a:solidFill>
                  <a:schemeClr val="tx1"/>
                </a:solidFill>
                <a:latin typeface="Palatino Linotype" charset="0"/>
                <a:ea typeface="ＭＳ Ｐゴシック" charset="-128"/>
              </a:defRPr>
            </a:lvl8pPr>
            <a:lvl9pPr marL="3886200" indent="-228600" eaLnBrk="0" fontAlgn="base" hangingPunct="0">
              <a:spcBef>
                <a:spcPct val="30000"/>
              </a:spcBef>
              <a:spcAft>
                <a:spcPct val="0"/>
              </a:spcAft>
              <a:defRPr sz="1200">
                <a:solidFill>
                  <a:schemeClr val="tx1"/>
                </a:solidFill>
                <a:latin typeface="Palatino Linotype" charset="0"/>
                <a:ea typeface="ＭＳ Ｐゴシック" charset="-128"/>
              </a:defRPr>
            </a:lvl9pPr>
          </a:lstStyle>
          <a:p>
            <a:pPr>
              <a:spcBef>
                <a:spcPct val="0"/>
              </a:spcBef>
            </a:pPr>
            <a:fld id="{2B37CC36-3C76-C04D-810F-59F3BA4B90F2}" type="slidenum">
              <a:rPr lang="it-IT" altLang="it-IT"/>
              <a:pPr>
                <a:spcBef>
                  <a:spcPct val="0"/>
                </a:spcBef>
              </a:pPr>
              <a:t>27</a:t>
            </a:fld>
            <a:endParaRPr lang="it-IT" altLang="it-IT"/>
          </a:p>
        </p:txBody>
      </p:sp>
      <p:sp>
        <p:nvSpPr>
          <p:cNvPr id="60418"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p:txBody>
          <a:bodyPr/>
          <a:lstStyle/>
          <a:p>
            <a:pPr eaLnBrk="1" hangingPunct="1">
              <a:defRPr/>
            </a:pPr>
            <a:endParaRPr lang="en-GB" dirty="0" smtClean="0">
              <a:cs typeface="+mn-cs"/>
            </a:endParaRPr>
          </a:p>
        </p:txBody>
      </p:sp>
    </p:spTree>
    <p:extLst>
      <p:ext uri="{BB962C8B-B14F-4D97-AF65-F5344CB8AC3E}">
        <p14:creationId xmlns:p14="http://schemas.microsoft.com/office/powerpoint/2010/main" val="194696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28</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386150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29</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795313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altLang="it-IT">
              <a:ea typeface="新細明體" charset="-120"/>
            </a:endParaRPr>
          </a:p>
        </p:txBody>
      </p:sp>
    </p:spTree>
    <p:extLst>
      <p:ext uri="{BB962C8B-B14F-4D97-AF65-F5344CB8AC3E}">
        <p14:creationId xmlns:p14="http://schemas.microsoft.com/office/powerpoint/2010/main" val="2113572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31</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66853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ea typeface="ＭＳ Ｐゴシック" charset="-128"/>
              </a:defRPr>
            </a:lvl1pPr>
            <a:lvl2pPr marL="742950" indent="-285750">
              <a:spcBef>
                <a:spcPct val="30000"/>
              </a:spcBef>
              <a:defRPr sz="1200">
                <a:solidFill>
                  <a:schemeClr val="tx1"/>
                </a:solidFill>
                <a:latin typeface="Times New Roman" charset="0"/>
                <a:ea typeface="ＭＳ Ｐゴシック" charset="-128"/>
              </a:defRPr>
            </a:lvl2pPr>
            <a:lvl3pPr marL="1143000" indent="-228600">
              <a:spcBef>
                <a:spcPct val="30000"/>
              </a:spcBef>
              <a:defRPr sz="1200">
                <a:solidFill>
                  <a:schemeClr val="tx1"/>
                </a:solidFill>
                <a:latin typeface="Times New Roman" charset="0"/>
                <a:ea typeface="ＭＳ Ｐゴシック" charset="-128"/>
              </a:defRPr>
            </a:lvl3pPr>
            <a:lvl4pPr marL="1600200" indent="-228600">
              <a:spcBef>
                <a:spcPct val="30000"/>
              </a:spcBef>
              <a:defRPr sz="1200">
                <a:solidFill>
                  <a:schemeClr val="tx1"/>
                </a:solidFill>
                <a:latin typeface="Times New Roman" charset="0"/>
                <a:ea typeface="ＭＳ Ｐゴシック" charset="-128"/>
              </a:defRPr>
            </a:lvl4pPr>
            <a:lvl5pPr marL="2057400" indent="-22860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fld id="{9CDADFC7-79D6-BC4D-9E45-ADDCAF2FEFFC}" type="slidenum">
              <a:rPr lang="en-GB" altLang="it-IT">
                <a:latin typeface="Arial Rounded MT Bold" charset="0"/>
              </a:rPr>
              <a:pPr>
                <a:spcBef>
                  <a:spcPct val="0"/>
                </a:spcBef>
              </a:pPr>
              <a:t>3</a:t>
            </a:fld>
            <a:endParaRPr lang="en-GB" altLang="it-IT">
              <a:latin typeface="Arial Rounded MT Bold" charset="0"/>
            </a:endParaRPr>
          </a:p>
        </p:txBody>
      </p:sp>
      <p:sp>
        <p:nvSpPr>
          <p:cNvPr id="18434"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32016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02735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3820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48630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170436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205203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charset="-128"/>
            </a:endParaRPr>
          </a:p>
        </p:txBody>
      </p:sp>
    </p:spTree>
    <p:extLst>
      <p:ext uri="{BB962C8B-B14F-4D97-AF65-F5344CB8AC3E}">
        <p14:creationId xmlns:p14="http://schemas.microsoft.com/office/powerpoint/2010/main" val="4633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02254D9-0C0E-F841-B1A7-B4B25D129B96}" type="slidenum">
              <a:rPr lang="it-IT" altLang="it-IT"/>
              <a:pPr>
                <a:defRPr/>
              </a:pPr>
              <a:t>‹n.›</a:t>
            </a:fld>
            <a:endParaRPr lang="it-IT" altLang="it-IT"/>
          </a:p>
        </p:txBody>
      </p:sp>
    </p:spTree>
    <p:extLst>
      <p:ext uri="{BB962C8B-B14F-4D97-AF65-F5344CB8AC3E}">
        <p14:creationId xmlns:p14="http://schemas.microsoft.com/office/powerpoint/2010/main" val="14337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DCE58A6-EA4E-CE41-BE84-D694E6DEDADB}" type="slidenum">
              <a:rPr lang="it-IT" altLang="it-IT"/>
              <a:pPr>
                <a:defRPr/>
              </a:pPr>
              <a:t>‹n.›</a:t>
            </a:fld>
            <a:endParaRPr lang="it-IT" altLang="it-IT"/>
          </a:p>
        </p:txBody>
      </p:sp>
    </p:spTree>
    <p:extLst>
      <p:ext uri="{BB962C8B-B14F-4D97-AF65-F5344CB8AC3E}">
        <p14:creationId xmlns:p14="http://schemas.microsoft.com/office/powerpoint/2010/main" val="32436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C5C6F24-E5C5-814A-92D0-B485C996434A}" type="slidenum">
              <a:rPr lang="it-IT" altLang="it-IT"/>
              <a:pPr>
                <a:defRPr/>
              </a:pPr>
              <a:t>‹n.›</a:t>
            </a:fld>
            <a:endParaRPr lang="it-IT" altLang="it-IT"/>
          </a:p>
        </p:txBody>
      </p:sp>
    </p:spTree>
    <p:extLst>
      <p:ext uri="{BB962C8B-B14F-4D97-AF65-F5344CB8AC3E}">
        <p14:creationId xmlns:p14="http://schemas.microsoft.com/office/powerpoint/2010/main" val="127991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AA6971-F752-7C4A-A63D-331007AE5F31}" type="slidenum">
              <a:rPr lang="it-IT" altLang="it-IT"/>
              <a:pPr>
                <a:defRPr/>
              </a:pPr>
              <a:t>‹n.›</a:t>
            </a:fld>
            <a:endParaRPr lang="it-IT" altLang="it-IT"/>
          </a:p>
        </p:txBody>
      </p:sp>
    </p:spTree>
    <p:extLst>
      <p:ext uri="{BB962C8B-B14F-4D97-AF65-F5344CB8AC3E}">
        <p14:creationId xmlns:p14="http://schemas.microsoft.com/office/powerpoint/2010/main" val="150049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8E50CA-66A5-B44A-AC60-81FD99F07467}" type="slidenum">
              <a:rPr lang="it-IT" altLang="it-IT"/>
              <a:pPr>
                <a:defRPr/>
              </a:pPr>
              <a:t>‹n.›</a:t>
            </a:fld>
            <a:endParaRPr lang="it-IT" altLang="it-IT"/>
          </a:p>
        </p:txBody>
      </p:sp>
    </p:spTree>
    <p:extLst>
      <p:ext uri="{BB962C8B-B14F-4D97-AF65-F5344CB8AC3E}">
        <p14:creationId xmlns:p14="http://schemas.microsoft.com/office/powerpoint/2010/main" val="85306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A9AEE57-8709-CF4B-BFC1-08AC10C99037}" type="slidenum">
              <a:rPr lang="it-IT" altLang="it-IT"/>
              <a:pPr>
                <a:defRPr/>
              </a:pPr>
              <a:t>‹n.›</a:t>
            </a:fld>
            <a:endParaRPr lang="it-IT" altLang="it-IT"/>
          </a:p>
        </p:txBody>
      </p:sp>
    </p:spTree>
    <p:extLst>
      <p:ext uri="{BB962C8B-B14F-4D97-AF65-F5344CB8AC3E}">
        <p14:creationId xmlns:p14="http://schemas.microsoft.com/office/powerpoint/2010/main" val="85284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481C3D3-7F82-5D41-AFE4-99C04581E26F}" type="slidenum">
              <a:rPr lang="it-IT" altLang="it-IT"/>
              <a:pPr>
                <a:defRPr/>
              </a:pPr>
              <a:t>‹n.›</a:t>
            </a:fld>
            <a:endParaRPr lang="it-IT" altLang="it-IT"/>
          </a:p>
        </p:txBody>
      </p:sp>
    </p:spTree>
    <p:extLst>
      <p:ext uri="{BB962C8B-B14F-4D97-AF65-F5344CB8AC3E}">
        <p14:creationId xmlns:p14="http://schemas.microsoft.com/office/powerpoint/2010/main" val="14760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49B7CE8-146A-CD47-B821-D10CC7C0E9BE}" type="slidenum">
              <a:rPr lang="it-IT" altLang="it-IT"/>
              <a:pPr>
                <a:defRPr/>
              </a:pPr>
              <a:t>‹n.›</a:t>
            </a:fld>
            <a:endParaRPr lang="it-IT" altLang="it-IT"/>
          </a:p>
        </p:txBody>
      </p:sp>
    </p:spTree>
    <p:extLst>
      <p:ext uri="{BB962C8B-B14F-4D97-AF65-F5344CB8AC3E}">
        <p14:creationId xmlns:p14="http://schemas.microsoft.com/office/powerpoint/2010/main" val="89337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BF6B8AE-EE85-F54A-B0D2-5C45EF59D41E}" type="slidenum">
              <a:rPr lang="it-IT" altLang="it-IT"/>
              <a:pPr>
                <a:defRPr/>
              </a:pPr>
              <a:t>‹n.›</a:t>
            </a:fld>
            <a:endParaRPr lang="it-IT" altLang="it-IT"/>
          </a:p>
        </p:txBody>
      </p:sp>
    </p:spTree>
    <p:extLst>
      <p:ext uri="{BB962C8B-B14F-4D97-AF65-F5344CB8AC3E}">
        <p14:creationId xmlns:p14="http://schemas.microsoft.com/office/powerpoint/2010/main" val="183588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7EAF49-38CB-5A4F-9B78-BDB98971C246}" type="slidenum">
              <a:rPr lang="it-IT" altLang="it-IT"/>
              <a:pPr>
                <a:defRPr/>
              </a:pPr>
              <a:t>‹n.›</a:t>
            </a:fld>
            <a:endParaRPr lang="it-IT" altLang="it-IT"/>
          </a:p>
        </p:txBody>
      </p:sp>
    </p:spTree>
    <p:extLst>
      <p:ext uri="{BB962C8B-B14F-4D97-AF65-F5344CB8AC3E}">
        <p14:creationId xmlns:p14="http://schemas.microsoft.com/office/powerpoint/2010/main" val="6710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51DEB5A-9E9F-2149-AF73-07AB681F2200}" type="slidenum">
              <a:rPr lang="it-IT" altLang="it-IT"/>
              <a:pPr>
                <a:defRPr/>
              </a:pPr>
              <a:t>‹n.›</a:t>
            </a:fld>
            <a:endParaRPr lang="it-IT" altLang="it-IT"/>
          </a:p>
        </p:txBody>
      </p:sp>
    </p:spTree>
    <p:extLst>
      <p:ext uri="{BB962C8B-B14F-4D97-AF65-F5344CB8AC3E}">
        <p14:creationId xmlns:p14="http://schemas.microsoft.com/office/powerpoint/2010/main" val="1826920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ea typeface="ＭＳ Ｐゴシック"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ea typeface="ＭＳ Ｐゴシック"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fld id="{082B01D1-046C-6341-8C09-BE2CC1FA46E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8.tiff"/><Relationship Id="rId5" Type="http://schemas.openxmlformats.org/officeDocument/2006/relationships/image" Target="../media/image10.tiff"/><Relationship Id="rId6"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jp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17025" y="120570"/>
            <a:ext cx="9144000" cy="6620798"/>
          </a:xfrm>
          <a:prstGeom prst="rect">
            <a:avLst/>
          </a:prstGeom>
        </p:spPr>
      </p:pic>
      <p:sp>
        <p:nvSpPr>
          <p:cNvPr id="2" name="CasellaDiTesto 1"/>
          <p:cNvSpPr txBox="1"/>
          <p:nvPr/>
        </p:nvSpPr>
        <p:spPr>
          <a:xfrm>
            <a:off x="2803525" y="4160838"/>
            <a:ext cx="2398713" cy="319087"/>
          </a:xfrm>
          <a:prstGeom prst="rect">
            <a:avLst/>
          </a:prstGeom>
          <a:noFill/>
        </p:spPr>
        <p:txBody>
          <a:bodyPr wrap="none">
            <a:spAutoFit/>
          </a:bodyPr>
          <a:lstStyle/>
          <a:p>
            <a:pPr>
              <a:defRPr/>
            </a:pPr>
            <a:r>
              <a:rPr lang="en-GB" sz="1477" dirty="0" err="1">
                <a:latin typeface="Arial" charset="0"/>
                <a:ea typeface="Arial" charset="0"/>
                <a:cs typeface="Arial" charset="0"/>
              </a:rPr>
              <a:t>Principali</a:t>
            </a:r>
            <a:r>
              <a:rPr lang="en-GB" sz="1477" dirty="0">
                <a:latin typeface="Arial" charset="0"/>
                <a:ea typeface="Arial" charset="0"/>
                <a:cs typeface="Arial" charset="0"/>
              </a:rPr>
              <a:t> </a:t>
            </a:r>
            <a:r>
              <a:rPr lang="en-GB" sz="1477" dirty="0" err="1">
                <a:latin typeface="Arial" charset="0"/>
                <a:ea typeface="Arial" charset="0"/>
                <a:cs typeface="Arial" charset="0"/>
              </a:rPr>
              <a:t>fonti</a:t>
            </a:r>
            <a:r>
              <a:rPr lang="en-GB" sz="1477" dirty="0">
                <a:latin typeface="Arial" charset="0"/>
                <a:ea typeface="Arial" charset="0"/>
                <a:cs typeface="Arial" charset="0"/>
              </a:rPr>
              <a:t> </a:t>
            </a:r>
            <a:r>
              <a:rPr lang="en-GB" sz="1477" dirty="0" err="1">
                <a:latin typeface="Arial" charset="0"/>
                <a:ea typeface="Arial" charset="0"/>
                <a:cs typeface="Arial" charset="0"/>
              </a:rPr>
              <a:t>delle</a:t>
            </a:r>
            <a:r>
              <a:rPr lang="en-GB" sz="1477" dirty="0">
                <a:latin typeface="Arial" charset="0"/>
                <a:ea typeface="Arial" charset="0"/>
                <a:cs typeface="Arial" charset="0"/>
              </a:rPr>
              <a:t> figure:</a:t>
            </a:r>
          </a:p>
        </p:txBody>
      </p:sp>
      <p:sp>
        <p:nvSpPr>
          <p:cNvPr id="6" name="CasellaDiTesto 5"/>
          <p:cNvSpPr txBox="1"/>
          <p:nvPr/>
        </p:nvSpPr>
        <p:spPr>
          <a:xfrm>
            <a:off x="2803525" y="5690367"/>
            <a:ext cx="4486356" cy="1001556"/>
          </a:xfrm>
          <a:prstGeom prst="rect">
            <a:avLst/>
          </a:prstGeom>
          <a:noFill/>
        </p:spPr>
        <p:txBody>
          <a:bodyPr wrap="none">
            <a:spAutoFit/>
          </a:bodyPr>
          <a:lstStyle/>
          <a:p>
            <a:pPr>
              <a:defRPr/>
            </a:pPr>
            <a:r>
              <a:rPr lang="en-GB" sz="1477" dirty="0">
                <a:ea typeface="Arial" charset="0"/>
                <a:cs typeface="Arial" charset="0"/>
              </a:rPr>
              <a:t>Conti et al., </a:t>
            </a:r>
            <a:r>
              <a:rPr lang="en-GB" sz="1477" dirty="0" err="1">
                <a:ea typeface="Arial" charset="0"/>
                <a:cs typeface="Arial" charset="0"/>
              </a:rPr>
              <a:t>FISIOLOGIA</a:t>
            </a:r>
            <a:r>
              <a:rPr lang="en-GB" sz="1477" dirty="0">
                <a:ea typeface="Arial" charset="0"/>
                <a:cs typeface="Arial" charset="0"/>
              </a:rPr>
              <a:t> </a:t>
            </a:r>
            <a:r>
              <a:rPr lang="en-GB" sz="1477" dirty="0" err="1">
                <a:ea typeface="Arial" charset="0"/>
                <a:cs typeface="Arial" charset="0"/>
              </a:rPr>
              <a:t>MEDICA</a:t>
            </a:r>
            <a:r>
              <a:rPr lang="en-GB" sz="1477" dirty="0">
                <a:ea typeface="Arial" charset="0"/>
                <a:cs typeface="Arial" charset="0"/>
              </a:rPr>
              <a:t>, Edi-</a:t>
            </a:r>
            <a:r>
              <a:rPr lang="en-GB" sz="1477" dirty="0" err="1">
                <a:ea typeface="Arial" charset="0"/>
                <a:cs typeface="Arial" charset="0"/>
              </a:rPr>
              <a:t>Ermes</a:t>
            </a:r>
            <a:endParaRPr lang="en-GB" sz="1477" dirty="0">
              <a:ea typeface="Arial" charset="0"/>
              <a:cs typeface="Arial" charset="0"/>
            </a:endParaRPr>
          </a:p>
          <a:p>
            <a:pPr>
              <a:defRPr/>
            </a:pPr>
            <a:r>
              <a:rPr lang="en-GB" sz="1477" dirty="0" smtClean="0">
                <a:latin typeface="Arial" charset="0"/>
                <a:ea typeface="Arial" charset="0"/>
                <a:cs typeface="Arial" charset="0"/>
              </a:rPr>
              <a:t>Guyton </a:t>
            </a:r>
            <a:r>
              <a:rPr lang="en-GB" sz="1477" dirty="0">
                <a:latin typeface="Arial" charset="0"/>
                <a:ea typeface="Arial" charset="0"/>
                <a:cs typeface="Arial" charset="0"/>
              </a:rPr>
              <a:t>e Hall, </a:t>
            </a:r>
            <a:r>
              <a:rPr lang="en-GB" sz="1477" dirty="0" err="1">
                <a:latin typeface="Arial" charset="0"/>
                <a:ea typeface="Arial" charset="0"/>
                <a:cs typeface="Arial" charset="0"/>
              </a:rPr>
              <a:t>FISIOLOGIA</a:t>
            </a:r>
            <a:r>
              <a:rPr lang="en-GB" sz="1477" dirty="0">
                <a:latin typeface="Arial" charset="0"/>
                <a:ea typeface="Arial" charset="0"/>
                <a:cs typeface="Arial" charset="0"/>
              </a:rPr>
              <a:t> </a:t>
            </a:r>
            <a:r>
              <a:rPr lang="en-GB" sz="1477" dirty="0" err="1">
                <a:latin typeface="Arial" charset="0"/>
                <a:ea typeface="Arial" charset="0"/>
                <a:cs typeface="Arial" charset="0"/>
              </a:rPr>
              <a:t>MEDICA</a:t>
            </a:r>
            <a:r>
              <a:rPr lang="en-GB" sz="1477" dirty="0">
                <a:latin typeface="Arial" charset="0"/>
                <a:ea typeface="Arial" charset="0"/>
                <a:cs typeface="Arial" charset="0"/>
              </a:rPr>
              <a:t>, </a:t>
            </a:r>
            <a:r>
              <a:rPr lang="en-GB" sz="1477" dirty="0" smtClean="0">
                <a:latin typeface="Arial" charset="0"/>
                <a:ea typeface="Arial" charset="0"/>
                <a:cs typeface="Arial" charset="0"/>
              </a:rPr>
              <a:t>Elsevier</a:t>
            </a:r>
          </a:p>
          <a:p>
            <a:pPr>
              <a:defRPr/>
            </a:pPr>
            <a:r>
              <a:rPr lang="en-GB" sz="1477" dirty="0" smtClean="0">
                <a:ea typeface="Arial" charset="0"/>
                <a:cs typeface="Arial" charset="0"/>
              </a:rPr>
              <a:t>Purves et al., </a:t>
            </a:r>
            <a:r>
              <a:rPr lang="en-GB" sz="1477" dirty="0" err="1" smtClean="0">
                <a:ea typeface="Arial" charset="0"/>
                <a:cs typeface="Arial" charset="0"/>
              </a:rPr>
              <a:t>Neuroscienze</a:t>
            </a:r>
            <a:r>
              <a:rPr lang="en-GB" sz="1477" dirty="0" smtClean="0">
                <a:ea typeface="Arial" charset="0"/>
                <a:cs typeface="Arial" charset="0"/>
              </a:rPr>
              <a:t>, </a:t>
            </a:r>
            <a:r>
              <a:rPr lang="en-GB" sz="1477" dirty="0" err="1" smtClean="0">
                <a:ea typeface="Arial" charset="0"/>
                <a:cs typeface="Arial" charset="0"/>
              </a:rPr>
              <a:t>Zanichelli</a:t>
            </a:r>
            <a:endParaRPr lang="en-GB" sz="1477" dirty="0" smtClean="0">
              <a:ea typeface="Arial" charset="0"/>
              <a:cs typeface="Arial" charset="0"/>
            </a:endParaRPr>
          </a:p>
          <a:p>
            <a:pPr>
              <a:defRPr/>
            </a:pPr>
            <a:r>
              <a:rPr lang="en-GB" sz="1477" dirty="0" err="1" smtClean="0">
                <a:latin typeface="Arial" charset="0"/>
                <a:ea typeface="Arial" charset="0"/>
                <a:cs typeface="Arial" charset="0"/>
              </a:rPr>
              <a:t>Kandel</a:t>
            </a:r>
            <a:r>
              <a:rPr lang="en-GB" sz="1477" dirty="0" smtClean="0">
                <a:latin typeface="Arial" charset="0"/>
                <a:ea typeface="Arial" charset="0"/>
                <a:cs typeface="Arial" charset="0"/>
              </a:rPr>
              <a:t> et al., </a:t>
            </a:r>
            <a:r>
              <a:rPr lang="en-GB" sz="1477" dirty="0" err="1" smtClean="0">
                <a:latin typeface="Arial" charset="0"/>
                <a:ea typeface="Arial" charset="0"/>
                <a:cs typeface="Arial" charset="0"/>
              </a:rPr>
              <a:t>Principi</a:t>
            </a:r>
            <a:r>
              <a:rPr lang="en-GB" sz="1477" dirty="0" smtClean="0">
                <a:latin typeface="Arial" charset="0"/>
                <a:ea typeface="Arial" charset="0"/>
                <a:cs typeface="Arial" charset="0"/>
              </a:rPr>
              <a:t> di </a:t>
            </a:r>
            <a:r>
              <a:rPr lang="en-GB" sz="1477" dirty="0" err="1" smtClean="0">
                <a:latin typeface="Arial" charset="0"/>
                <a:ea typeface="Arial" charset="0"/>
                <a:cs typeface="Arial" charset="0"/>
              </a:rPr>
              <a:t>Neuroscien</a:t>
            </a:r>
            <a:r>
              <a:rPr lang="en-GB" sz="1477" dirty="0" err="1">
                <a:ea typeface="Arial" charset="0"/>
                <a:cs typeface="Arial" charset="0"/>
              </a:rPr>
              <a:t>z</a:t>
            </a:r>
            <a:r>
              <a:rPr lang="en-GB" sz="1477" dirty="0" err="1" smtClean="0">
                <a:latin typeface="Arial" charset="0"/>
                <a:ea typeface="Arial" charset="0"/>
                <a:cs typeface="Arial" charset="0"/>
              </a:rPr>
              <a:t>e</a:t>
            </a:r>
            <a:r>
              <a:rPr lang="en-GB" sz="1477" smtClean="0">
                <a:latin typeface="Arial" charset="0"/>
                <a:ea typeface="Arial" charset="0"/>
                <a:cs typeface="Arial" charset="0"/>
              </a:rPr>
              <a:t>, </a:t>
            </a:r>
            <a:r>
              <a:rPr lang="en-GB" sz="1477" smtClean="0">
                <a:ea typeface="Arial" charset="0"/>
                <a:cs typeface="Arial" charset="0"/>
              </a:rPr>
              <a:t>Ambrosiana</a:t>
            </a:r>
            <a:endParaRPr lang="en-GB" sz="1477" dirty="0">
              <a:latin typeface="Arial" charset="0"/>
              <a:ea typeface="Arial" charset="0"/>
              <a:cs typeface="Arial" charset="0"/>
            </a:endParaRPr>
          </a:p>
        </p:txBody>
      </p:sp>
      <p:sp>
        <p:nvSpPr>
          <p:cNvPr id="3" name="CasellaDiTesto 2"/>
          <p:cNvSpPr txBox="1"/>
          <p:nvPr/>
        </p:nvSpPr>
        <p:spPr>
          <a:xfrm>
            <a:off x="0" y="1235075"/>
            <a:ext cx="9144000" cy="490538"/>
          </a:xfrm>
          <a:prstGeom prst="rect">
            <a:avLst/>
          </a:prstGeom>
          <a:noFill/>
        </p:spPr>
        <p:txBody>
          <a:bodyPr>
            <a:spAutoFit/>
          </a:bodyPr>
          <a:lstStyle/>
          <a:p>
            <a:pPr algn="ctr">
              <a:defRPr/>
            </a:pPr>
            <a:r>
              <a:rPr lang="en-GB" sz="2585" b="1" dirty="0" err="1" smtClean="0">
                <a:latin typeface="Arial" charset="0"/>
                <a:ea typeface="Arial" charset="0"/>
                <a:cs typeface="Arial" charset="0"/>
              </a:rPr>
              <a:t>STATI</a:t>
            </a:r>
            <a:r>
              <a:rPr lang="en-GB" sz="2585" b="1" dirty="0" smtClean="0">
                <a:latin typeface="Arial" charset="0"/>
                <a:ea typeface="Arial" charset="0"/>
                <a:cs typeface="Arial" charset="0"/>
              </a:rPr>
              <a:t> DI </a:t>
            </a:r>
            <a:r>
              <a:rPr lang="en-GB" sz="2585" b="1" dirty="0" err="1" smtClean="0">
                <a:latin typeface="Arial" charset="0"/>
                <a:ea typeface="Arial" charset="0"/>
                <a:cs typeface="Arial" charset="0"/>
              </a:rPr>
              <a:t>COSCIENZA</a:t>
            </a:r>
            <a:endParaRPr lang="en-GB" sz="2585" b="1" dirty="0">
              <a:latin typeface="Arial" charset="0"/>
              <a:ea typeface="Arial" charset="0"/>
              <a:cs typeface="Arial" charset="0"/>
            </a:endParaRPr>
          </a:p>
        </p:txBody>
      </p:sp>
      <p:sp>
        <p:nvSpPr>
          <p:cNvPr id="8" name="CasellaDiTesto 7"/>
          <p:cNvSpPr txBox="1"/>
          <p:nvPr/>
        </p:nvSpPr>
        <p:spPr>
          <a:xfrm>
            <a:off x="2889250" y="2365375"/>
            <a:ext cx="3568700" cy="319088"/>
          </a:xfrm>
          <a:prstGeom prst="rect">
            <a:avLst/>
          </a:prstGeom>
          <a:noFill/>
        </p:spPr>
        <p:txBody>
          <a:bodyPr wrap="none">
            <a:spAutoFit/>
          </a:bodyPr>
          <a:lstStyle/>
          <a:p>
            <a:pPr>
              <a:defRPr/>
            </a:pPr>
            <a:r>
              <a:rPr lang="en-GB" sz="1477" dirty="0">
                <a:latin typeface="Arial" charset="0"/>
                <a:ea typeface="Arial" charset="0"/>
                <a:cs typeface="Arial" charset="0"/>
              </a:rPr>
              <a:t>per le </a:t>
            </a:r>
            <a:r>
              <a:rPr lang="en-GB" sz="1477" dirty="0" err="1">
                <a:latin typeface="Arial" charset="0"/>
                <a:ea typeface="Arial" charset="0"/>
                <a:cs typeface="Arial" charset="0"/>
              </a:rPr>
              <a:t>lezioni</a:t>
            </a:r>
            <a:r>
              <a:rPr lang="en-GB" sz="1477" dirty="0">
                <a:latin typeface="Arial" charset="0"/>
                <a:ea typeface="Arial" charset="0"/>
                <a:cs typeface="Arial" charset="0"/>
              </a:rPr>
              <a:t> del prof. P. Paolo </a:t>
            </a:r>
            <a:r>
              <a:rPr lang="en-GB" sz="1477" dirty="0" err="1">
                <a:latin typeface="Arial" charset="0"/>
                <a:ea typeface="Arial" charset="0"/>
                <a:cs typeface="Arial" charset="0"/>
              </a:rPr>
              <a:t>Battaglini</a:t>
            </a:r>
            <a:endParaRPr lang="en-GB" sz="1477" dirty="0">
              <a:latin typeface="Arial" charset="0"/>
              <a:ea typeface="Arial" charset="0"/>
              <a:cs typeface="Arial" charset="0"/>
            </a:endParaRPr>
          </a:p>
        </p:txBody>
      </p:sp>
      <p:sp>
        <p:nvSpPr>
          <p:cNvPr id="9" name="CasellaDiTesto 8"/>
          <p:cNvSpPr txBox="1"/>
          <p:nvPr/>
        </p:nvSpPr>
        <p:spPr>
          <a:xfrm>
            <a:off x="4240213" y="2897188"/>
            <a:ext cx="646331" cy="348109"/>
          </a:xfrm>
          <a:prstGeom prst="rect">
            <a:avLst/>
          </a:prstGeom>
          <a:noFill/>
          <a:ln>
            <a:solidFill>
              <a:schemeClr val="bg2"/>
            </a:solidFill>
          </a:ln>
        </p:spPr>
        <p:txBody>
          <a:bodyPr wrap="none">
            <a:spAutoFit/>
          </a:bodyPr>
          <a:lstStyle/>
          <a:p>
            <a:pPr>
              <a:defRPr/>
            </a:pPr>
            <a:r>
              <a:rPr lang="it-IT" sz="1662">
                <a:latin typeface="Arial" charset="0"/>
                <a:ea typeface="Arial" charset="0"/>
                <a:cs typeface="Arial" charset="0"/>
              </a:rPr>
              <a:t>v </a:t>
            </a:r>
            <a:r>
              <a:rPr lang="it-IT" sz="1662" smtClean="0">
                <a:latin typeface="Arial" charset="0"/>
                <a:ea typeface="Arial" charset="0"/>
                <a:cs typeface="Arial" charset="0"/>
              </a:rPr>
              <a:t>3.5</a:t>
            </a:r>
            <a:endParaRPr lang="it-IT" sz="1662" dirty="0">
              <a:latin typeface="Arial" charset="0"/>
              <a:ea typeface="Arial" charset="0"/>
              <a:cs typeface="Arial" charset="0"/>
            </a:endParaRPr>
          </a:p>
        </p:txBody>
      </p:sp>
    </p:spTree>
    <p:extLst>
      <p:ext uri="{BB962C8B-B14F-4D97-AF65-F5344CB8AC3E}">
        <p14:creationId xmlns:p14="http://schemas.microsoft.com/office/powerpoint/2010/main" val="131011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140968"/>
            <a:ext cx="9144000" cy="3416320"/>
          </a:xfrm>
          <a:prstGeom prst="rect">
            <a:avLst/>
          </a:prstGeom>
          <a:noFill/>
        </p:spPr>
        <p:txBody>
          <a:bodyPr wrap="square" rtlCol="0">
            <a:spAutoFit/>
          </a:bodyPr>
          <a:lstStyle/>
          <a:p>
            <a:r>
              <a:rPr lang="it-IT" sz="1800" dirty="0" smtClean="0"/>
              <a:t>Quando si è mentalmente attivi, si dovrebbe vedere un ”blocco” del ritmo alfa o una significativa riduzione della sua ampiezza. Al suo posto compaiono onde più piccole e veloci: il ritmo "</a:t>
            </a:r>
            <a:r>
              <a:rPr lang="it-IT" sz="1800" b="1" dirty="0" smtClean="0"/>
              <a:t>beta</a:t>
            </a:r>
            <a:r>
              <a:rPr lang="it-IT" sz="1800" dirty="0" smtClean="0"/>
              <a:t>". La famiglia di onde beta si colloca fra 16 e 35 Hz, con le frequenze maggiori note come "gamma".</a:t>
            </a:r>
          </a:p>
          <a:p>
            <a:r>
              <a:rPr lang="it-IT" sz="1800" dirty="0" smtClean="0"/>
              <a:t>Beta basse (12-15 Hz): quando registrate sulla corteccia sensitivo-motoria, prendono il nome di ritmi </a:t>
            </a:r>
            <a:r>
              <a:rPr lang="it-IT" sz="1800" dirty="0" err="1" smtClean="0"/>
              <a:t>SMR</a:t>
            </a:r>
            <a:r>
              <a:rPr lang="it-IT" sz="1800" dirty="0" smtClean="0"/>
              <a:t> (</a:t>
            </a:r>
            <a:r>
              <a:rPr lang="it-IT" sz="1800" dirty="0" err="1" smtClean="0"/>
              <a:t>Sensory</a:t>
            </a:r>
            <a:r>
              <a:rPr lang="it-IT" sz="1800" dirty="0" smtClean="0"/>
              <a:t>-Motor </a:t>
            </a:r>
            <a:r>
              <a:rPr lang="it-IT" sz="1800" dirty="0" err="1" smtClean="0"/>
              <a:t>Rhythm</a:t>
            </a:r>
            <a:r>
              <a:rPr lang="it-IT" sz="1800" dirty="0" smtClean="0"/>
              <a:t>).</a:t>
            </a:r>
          </a:p>
          <a:p>
            <a:r>
              <a:rPr lang="it-IT" sz="1800" dirty="0" smtClean="0"/>
              <a:t>Sono state ulteriormente suddivise in:</a:t>
            </a:r>
          </a:p>
          <a:p>
            <a:r>
              <a:rPr lang="it-IT" sz="1800" dirty="0" smtClean="0"/>
              <a:t>beta (12-25 Hz)</a:t>
            </a:r>
          </a:p>
          <a:p>
            <a:r>
              <a:rPr lang="it-IT" sz="1800" dirty="0" smtClean="0"/>
              <a:t>beta alte (25-40 Hz).</a:t>
            </a:r>
          </a:p>
          <a:p>
            <a:r>
              <a:rPr lang="it-IT" sz="1800" dirty="0" smtClean="0"/>
              <a:t>Frequenze più alte sono note come </a:t>
            </a:r>
            <a:r>
              <a:rPr lang="it-IT" sz="1800" b="1" dirty="0" smtClean="0"/>
              <a:t>gamma</a:t>
            </a:r>
            <a:r>
              <a:rPr lang="it-IT" sz="1800" dirty="0" smtClean="0"/>
              <a:t>, che sono anche indice di vari stati cognitivi:</a:t>
            </a:r>
          </a:p>
          <a:p>
            <a:r>
              <a:rPr lang="it-IT" sz="1800" dirty="0" err="1" smtClean="0"/>
              <a:t>lgamma</a:t>
            </a:r>
            <a:r>
              <a:rPr lang="it-IT" sz="1800" dirty="0" smtClean="0"/>
              <a:t> basse (40-60 Hz)</a:t>
            </a:r>
          </a:p>
          <a:p>
            <a:r>
              <a:rPr lang="it-IT" sz="1800" dirty="0" smtClean="0"/>
              <a:t>gamma alte (60-120 Hz)</a:t>
            </a:r>
          </a:p>
        </p:txBody>
      </p:sp>
      <p:pic>
        <p:nvPicPr>
          <p:cNvPr id="7" name="Immagine 6"/>
          <p:cNvPicPr>
            <a:picLocks noChangeAspect="1"/>
          </p:cNvPicPr>
          <p:nvPr/>
        </p:nvPicPr>
        <p:blipFill>
          <a:blip r:embed="rId2"/>
          <a:stretch>
            <a:fillRect/>
          </a:stretch>
        </p:blipFill>
        <p:spPr>
          <a:xfrm>
            <a:off x="603250" y="647699"/>
            <a:ext cx="7937500" cy="685800"/>
          </a:xfrm>
          <a:prstGeom prst="rect">
            <a:avLst/>
          </a:prstGeom>
        </p:spPr>
      </p:pic>
      <p:pic>
        <p:nvPicPr>
          <p:cNvPr id="8" name="Immagine 7"/>
          <p:cNvPicPr>
            <a:picLocks noChangeAspect="1"/>
          </p:cNvPicPr>
          <p:nvPr/>
        </p:nvPicPr>
        <p:blipFill>
          <a:blip r:embed="rId3"/>
          <a:stretch>
            <a:fillRect/>
          </a:stretch>
        </p:blipFill>
        <p:spPr>
          <a:xfrm>
            <a:off x="622300" y="1614311"/>
            <a:ext cx="7899400" cy="762000"/>
          </a:xfrm>
          <a:prstGeom prst="rect">
            <a:avLst/>
          </a:prstGeom>
        </p:spPr>
      </p:pic>
      <p:pic>
        <p:nvPicPr>
          <p:cNvPr id="9" name="Immagine 8"/>
          <p:cNvPicPr>
            <a:picLocks noChangeAspect="1"/>
          </p:cNvPicPr>
          <p:nvPr/>
        </p:nvPicPr>
        <p:blipFill>
          <a:blip r:embed="rId4"/>
          <a:stretch>
            <a:fillRect/>
          </a:stretch>
        </p:blipFill>
        <p:spPr>
          <a:xfrm>
            <a:off x="3225800" y="2348880"/>
            <a:ext cx="2692400" cy="685800"/>
          </a:xfrm>
          <a:prstGeom prst="rect">
            <a:avLst/>
          </a:prstGeom>
        </p:spPr>
      </p:pic>
      <p:sp>
        <p:nvSpPr>
          <p:cNvPr id="11" name="CasellaDiTesto 10"/>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BETA</a:t>
            </a:r>
            <a:endParaRPr lang="en-GB" sz="2400" dirty="0"/>
          </a:p>
        </p:txBody>
      </p:sp>
      <p:sp>
        <p:nvSpPr>
          <p:cNvPr id="12" name="CasellaDiTesto 11"/>
          <p:cNvSpPr txBox="1"/>
          <p:nvPr/>
        </p:nvSpPr>
        <p:spPr>
          <a:xfrm>
            <a:off x="611561" y="620688"/>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
        <p:nvSpPr>
          <p:cNvPr id="13" name="CasellaDiTesto 12"/>
          <p:cNvSpPr txBox="1"/>
          <p:nvPr/>
        </p:nvSpPr>
        <p:spPr>
          <a:xfrm>
            <a:off x="755576" y="1628800"/>
            <a:ext cx="1656184" cy="646331"/>
          </a:xfrm>
          <a:prstGeom prst="rect">
            <a:avLst/>
          </a:prstGeom>
          <a:solidFill>
            <a:schemeClr val="bg1"/>
          </a:solidFill>
        </p:spPr>
        <p:txBody>
          <a:bodyPr wrap="square" rtlCol="0">
            <a:spAutoFit/>
          </a:bodyPr>
          <a:lstStyle/>
          <a:p>
            <a:pPr algn="ctr"/>
            <a:r>
              <a:rPr lang="it-IT" sz="1800" smtClean="0"/>
              <a:t>Veglia vigile</a:t>
            </a:r>
          </a:p>
          <a:p>
            <a:pPr algn="ctr"/>
            <a:endParaRPr lang="it-IT" sz="1800" dirty="0"/>
          </a:p>
        </p:txBody>
      </p:sp>
    </p:spTree>
    <p:extLst>
      <p:ext uri="{BB962C8B-B14F-4D97-AF65-F5344CB8AC3E}">
        <p14:creationId xmlns:p14="http://schemas.microsoft.com/office/powerpoint/2010/main" val="184095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352616"/>
            <a:ext cx="9144000" cy="2308324"/>
          </a:xfrm>
          <a:prstGeom prst="rect">
            <a:avLst/>
          </a:prstGeom>
          <a:noFill/>
        </p:spPr>
        <p:txBody>
          <a:bodyPr wrap="square" rtlCol="0">
            <a:spAutoFit/>
          </a:bodyPr>
          <a:lstStyle/>
          <a:p>
            <a:r>
              <a:rPr lang="it-IT" sz="1800" dirty="0" smtClean="0"/>
              <a:t>Il ritmo </a:t>
            </a:r>
            <a:r>
              <a:rPr lang="it-IT" sz="1800" b="1" dirty="0" smtClean="0"/>
              <a:t>delta</a:t>
            </a:r>
            <a:r>
              <a:rPr lang="it-IT" sz="1800" dirty="0" smtClean="0"/>
              <a:t> è caratterizzato da onde fra 1 e 4 volte al secondo (1-4 Hz). </a:t>
            </a:r>
          </a:p>
          <a:p>
            <a:r>
              <a:rPr lang="it-IT" sz="1800" dirty="0" smtClean="0"/>
              <a:t>Il ritmo </a:t>
            </a:r>
            <a:r>
              <a:rPr lang="it-IT" sz="1800" b="1" dirty="0" smtClean="0"/>
              <a:t>theta</a:t>
            </a:r>
            <a:r>
              <a:rPr lang="it-IT" sz="1800" dirty="0" smtClean="0"/>
              <a:t> si verifica a 4-7 Hz.</a:t>
            </a:r>
          </a:p>
          <a:p>
            <a:r>
              <a:rPr lang="it-IT" sz="1800" dirty="0" smtClean="0"/>
              <a:t>Durante l’addormentamento, prima scompare il ritmo alfa, quindi inizia ad aumentare l’ampiezza delle onde theta. All’inizio del sonno, le onde theta diventano più ampie, poi si mischiano ed eventualmente lasciano il posto alle onde delta.</a:t>
            </a:r>
          </a:p>
          <a:p>
            <a:r>
              <a:rPr lang="it-IT" sz="1800" dirty="0" smtClean="0"/>
              <a:t>La presenza di onde delta e theta durante la veglia ad occhi aperti può essere normale, ma solo se le onde sono piccole. Onde lente di grande ampiezza possono essere indici di vari problemi neurologici e psicologici che variano dall’epilessia all’</a:t>
            </a:r>
            <a:r>
              <a:rPr lang="it-IT" sz="1800" dirty="0" err="1" smtClean="0"/>
              <a:t>ADHD</a:t>
            </a:r>
            <a:r>
              <a:rPr lang="it-IT" sz="1800" dirty="0" smtClean="0"/>
              <a:t>.</a:t>
            </a:r>
          </a:p>
        </p:txBody>
      </p:sp>
      <p:pic>
        <p:nvPicPr>
          <p:cNvPr id="9" name="Immagine 8"/>
          <p:cNvPicPr>
            <a:picLocks noChangeAspect="1"/>
          </p:cNvPicPr>
          <p:nvPr/>
        </p:nvPicPr>
        <p:blipFill>
          <a:blip r:embed="rId2"/>
          <a:stretch>
            <a:fillRect/>
          </a:stretch>
        </p:blipFill>
        <p:spPr>
          <a:xfrm>
            <a:off x="535516" y="2194277"/>
            <a:ext cx="7937500" cy="685800"/>
          </a:xfrm>
          <a:prstGeom prst="rect">
            <a:avLst/>
          </a:prstGeom>
        </p:spPr>
      </p:pic>
      <p:pic>
        <p:nvPicPr>
          <p:cNvPr id="10" name="Immagine 9"/>
          <p:cNvPicPr>
            <a:picLocks noChangeAspect="1"/>
          </p:cNvPicPr>
          <p:nvPr/>
        </p:nvPicPr>
        <p:blipFill>
          <a:blip r:embed="rId3"/>
          <a:stretch>
            <a:fillRect/>
          </a:stretch>
        </p:blipFill>
        <p:spPr>
          <a:xfrm>
            <a:off x="588433" y="2968976"/>
            <a:ext cx="7899400" cy="762000"/>
          </a:xfrm>
          <a:prstGeom prst="rect">
            <a:avLst/>
          </a:prstGeom>
        </p:spPr>
      </p:pic>
      <p:pic>
        <p:nvPicPr>
          <p:cNvPr id="13" name="Immagine 12"/>
          <p:cNvPicPr>
            <a:picLocks noChangeAspect="1"/>
          </p:cNvPicPr>
          <p:nvPr/>
        </p:nvPicPr>
        <p:blipFill>
          <a:blip r:embed="rId4"/>
          <a:stretch>
            <a:fillRect/>
          </a:stretch>
        </p:blipFill>
        <p:spPr>
          <a:xfrm>
            <a:off x="3225800" y="3605387"/>
            <a:ext cx="2692400" cy="685800"/>
          </a:xfrm>
          <a:prstGeom prst="rect">
            <a:avLst/>
          </a:prstGeom>
        </p:spPr>
      </p:pic>
      <p:pic>
        <p:nvPicPr>
          <p:cNvPr id="17" name="Immagine 16"/>
          <p:cNvPicPr>
            <a:picLocks noChangeAspect="1"/>
          </p:cNvPicPr>
          <p:nvPr/>
        </p:nvPicPr>
        <p:blipFill>
          <a:blip r:embed="rId5"/>
          <a:stretch>
            <a:fillRect/>
          </a:stretch>
        </p:blipFill>
        <p:spPr>
          <a:xfrm>
            <a:off x="557388" y="392283"/>
            <a:ext cx="7848600" cy="1016000"/>
          </a:xfrm>
          <a:prstGeom prst="rect">
            <a:avLst/>
          </a:prstGeom>
        </p:spPr>
      </p:pic>
      <p:pic>
        <p:nvPicPr>
          <p:cNvPr id="18" name="Immagine 17"/>
          <p:cNvPicPr>
            <a:picLocks noChangeAspect="1"/>
          </p:cNvPicPr>
          <p:nvPr/>
        </p:nvPicPr>
        <p:blipFill>
          <a:blip r:embed="rId6"/>
          <a:stretch>
            <a:fillRect/>
          </a:stretch>
        </p:blipFill>
        <p:spPr>
          <a:xfrm>
            <a:off x="666044" y="1366661"/>
            <a:ext cx="7721600" cy="850900"/>
          </a:xfrm>
          <a:prstGeom prst="rect">
            <a:avLst/>
          </a:prstGeom>
        </p:spPr>
      </p:pic>
      <p:sp>
        <p:nvSpPr>
          <p:cNvPr id="12" name="CasellaDiTesto 11"/>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DELTA E THETA</a:t>
            </a:r>
            <a:endParaRPr lang="en-GB" sz="2400" dirty="0"/>
          </a:p>
        </p:txBody>
      </p:sp>
      <p:sp>
        <p:nvSpPr>
          <p:cNvPr id="14" name="CasellaDiTesto 13"/>
          <p:cNvSpPr txBox="1"/>
          <p:nvPr/>
        </p:nvSpPr>
        <p:spPr>
          <a:xfrm>
            <a:off x="683568" y="2206605"/>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
        <p:nvSpPr>
          <p:cNvPr id="15" name="CasellaDiTesto 14"/>
          <p:cNvSpPr txBox="1"/>
          <p:nvPr/>
        </p:nvSpPr>
        <p:spPr>
          <a:xfrm>
            <a:off x="683568" y="2926685"/>
            <a:ext cx="1656184" cy="646331"/>
          </a:xfrm>
          <a:prstGeom prst="rect">
            <a:avLst/>
          </a:prstGeom>
          <a:solidFill>
            <a:schemeClr val="bg1"/>
          </a:solidFill>
        </p:spPr>
        <p:txBody>
          <a:bodyPr wrap="square" rtlCol="0">
            <a:spAutoFit/>
          </a:bodyPr>
          <a:lstStyle/>
          <a:p>
            <a:pPr algn="ctr"/>
            <a:r>
              <a:rPr lang="it-IT" sz="1800" smtClean="0"/>
              <a:t>Veglia vigile</a:t>
            </a:r>
          </a:p>
          <a:p>
            <a:pPr algn="ctr"/>
            <a:endParaRPr lang="it-IT" sz="1800" dirty="0"/>
          </a:p>
        </p:txBody>
      </p:sp>
      <p:sp>
        <p:nvSpPr>
          <p:cNvPr id="19" name="CasellaDiTesto 18"/>
          <p:cNvSpPr txBox="1"/>
          <p:nvPr/>
        </p:nvSpPr>
        <p:spPr>
          <a:xfrm>
            <a:off x="647564" y="2926685"/>
            <a:ext cx="1656184" cy="646331"/>
          </a:xfrm>
          <a:prstGeom prst="rect">
            <a:avLst/>
          </a:prstGeom>
          <a:solidFill>
            <a:schemeClr val="bg1"/>
          </a:solidFill>
        </p:spPr>
        <p:txBody>
          <a:bodyPr wrap="square" rtlCol="0">
            <a:spAutoFit/>
          </a:bodyPr>
          <a:lstStyle/>
          <a:p>
            <a:pPr algn="ctr"/>
            <a:r>
              <a:rPr lang="it-IT" sz="1800" dirty="0" smtClean="0"/>
              <a:t>Veglia vigile</a:t>
            </a:r>
          </a:p>
          <a:p>
            <a:pPr algn="ctr"/>
            <a:endParaRPr lang="it-IT" sz="1800" dirty="0"/>
          </a:p>
        </p:txBody>
      </p:sp>
      <p:sp>
        <p:nvSpPr>
          <p:cNvPr id="20" name="CasellaDiTesto 19"/>
          <p:cNvSpPr txBox="1"/>
          <p:nvPr/>
        </p:nvSpPr>
        <p:spPr>
          <a:xfrm>
            <a:off x="647564" y="692696"/>
            <a:ext cx="1656184" cy="646331"/>
          </a:xfrm>
          <a:prstGeom prst="rect">
            <a:avLst/>
          </a:prstGeom>
          <a:solidFill>
            <a:schemeClr val="bg1"/>
          </a:solidFill>
        </p:spPr>
        <p:txBody>
          <a:bodyPr wrap="square" rtlCol="0">
            <a:spAutoFit/>
          </a:bodyPr>
          <a:lstStyle/>
          <a:p>
            <a:pPr algn="ctr"/>
            <a:r>
              <a:rPr lang="it-IT" sz="1800" dirty="0" smtClean="0"/>
              <a:t>Sonno profondo</a:t>
            </a:r>
          </a:p>
        </p:txBody>
      </p:sp>
      <p:sp>
        <p:nvSpPr>
          <p:cNvPr id="21" name="CasellaDiTesto 20"/>
          <p:cNvSpPr txBox="1"/>
          <p:nvPr/>
        </p:nvSpPr>
        <p:spPr>
          <a:xfrm>
            <a:off x="647564" y="1547500"/>
            <a:ext cx="1656184" cy="369332"/>
          </a:xfrm>
          <a:prstGeom prst="rect">
            <a:avLst/>
          </a:prstGeom>
          <a:solidFill>
            <a:schemeClr val="bg1"/>
          </a:solidFill>
        </p:spPr>
        <p:txBody>
          <a:bodyPr wrap="square" rtlCol="0">
            <a:spAutoFit/>
          </a:bodyPr>
          <a:lstStyle/>
          <a:p>
            <a:pPr algn="ctr"/>
            <a:r>
              <a:rPr lang="it-IT" sz="1800" smtClean="0"/>
              <a:t>Sonno</a:t>
            </a:r>
          </a:p>
        </p:txBody>
      </p:sp>
    </p:spTree>
    <p:extLst>
      <p:ext uri="{BB962C8B-B14F-4D97-AF65-F5344CB8AC3E}">
        <p14:creationId xmlns:p14="http://schemas.microsoft.com/office/powerpoint/2010/main" val="207796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711200"/>
            <a:ext cx="5511800" cy="5422900"/>
          </a:xfrm>
          <a:prstGeom prst="rect">
            <a:avLst/>
          </a:prstGeom>
        </p:spPr>
      </p:pic>
      <p:sp>
        <p:nvSpPr>
          <p:cNvPr id="5" name="CasellaDiTesto 4"/>
          <p:cNvSpPr txBox="1"/>
          <p:nvPr/>
        </p:nvSpPr>
        <p:spPr>
          <a:xfrm>
            <a:off x="0" y="-1161"/>
            <a:ext cx="9144000" cy="461665"/>
          </a:xfrm>
          <a:prstGeom prst="rect">
            <a:avLst/>
          </a:prstGeom>
          <a:noFill/>
        </p:spPr>
        <p:txBody>
          <a:bodyPr wrap="square" rtlCol="0">
            <a:spAutoFit/>
          </a:bodyPr>
          <a:lstStyle/>
          <a:p>
            <a:pPr algn="ctr"/>
            <a:r>
              <a:rPr lang="en-GB" dirty="0" err="1" smtClean="0"/>
              <a:t>SPETTRO</a:t>
            </a:r>
            <a:r>
              <a:rPr lang="en-GB" dirty="0" smtClean="0"/>
              <a:t> </a:t>
            </a:r>
            <a:r>
              <a:rPr lang="en-GB" dirty="0" err="1" smtClean="0"/>
              <a:t>DELL’EEG</a:t>
            </a:r>
            <a:r>
              <a:rPr lang="en-GB" dirty="0" smtClean="0"/>
              <a:t> </a:t>
            </a:r>
            <a:r>
              <a:rPr lang="en-GB" dirty="0" err="1" smtClean="0"/>
              <a:t>NORMALE</a:t>
            </a:r>
            <a:endParaRPr lang="en-GB" sz="2400" dirty="0"/>
          </a:p>
        </p:txBody>
      </p:sp>
      <p:sp>
        <p:nvSpPr>
          <p:cNvPr id="3" name="CasellaDiTesto 2"/>
          <p:cNvSpPr txBox="1"/>
          <p:nvPr/>
        </p:nvSpPr>
        <p:spPr>
          <a:xfrm>
            <a:off x="1835696" y="692696"/>
            <a:ext cx="2209259" cy="400110"/>
          </a:xfrm>
          <a:prstGeom prst="rect">
            <a:avLst/>
          </a:prstGeom>
          <a:solidFill>
            <a:schemeClr val="bg1"/>
          </a:solidFill>
        </p:spPr>
        <p:txBody>
          <a:bodyPr wrap="none" rtlCol="0">
            <a:spAutoFit/>
          </a:bodyPr>
          <a:lstStyle/>
          <a:p>
            <a:r>
              <a:rPr lang="it-IT" sz="2000" dirty="0" smtClean="0"/>
              <a:t>Ampiezza relativa</a:t>
            </a:r>
            <a:endParaRPr lang="it-IT" sz="2000" dirty="0"/>
          </a:p>
        </p:txBody>
      </p:sp>
      <p:sp>
        <p:nvSpPr>
          <p:cNvPr id="6" name="CasellaDiTesto 5"/>
          <p:cNvSpPr txBox="1"/>
          <p:nvPr/>
        </p:nvSpPr>
        <p:spPr>
          <a:xfrm>
            <a:off x="5364088" y="5733256"/>
            <a:ext cx="1965603" cy="400110"/>
          </a:xfrm>
          <a:prstGeom prst="rect">
            <a:avLst/>
          </a:prstGeom>
          <a:solidFill>
            <a:schemeClr val="bg1"/>
          </a:solidFill>
        </p:spPr>
        <p:txBody>
          <a:bodyPr wrap="none" rtlCol="0">
            <a:spAutoFit/>
          </a:bodyPr>
          <a:lstStyle/>
          <a:p>
            <a:r>
              <a:rPr lang="it-IT" sz="2000" dirty="0" smtClean="0"/>
              <a:t>Frequenza (Hz)</a:t>
            </a:r>
            <a:endParaRPr lang="it-IT" sz="2000" dirty="0"/>
          </a:p>
        </p:txBody>
      </p:sp>
      <p:sp>
        <p:nvSpPr>
          <p:cNvPr id="4" name="CasellaDiTesto 3"/>
          <p:cNvSpPr txBox="1"/>
          <p:nvPr/>
        </p:nvSpPr>
        <p:spPr>
          <a:xfrm>
            <a:off x="3059832" y="1268760"/>
            <a:ext cx="378630" cy="461665"/>
          </a:xfrm>
          <a:prstGeom prst="rect">
            <a:avLst/>
          </a:prstGeom>
          <a:noFill/>
        </p:spPr>
        <p:txBody>
          <a:bodyPr wrap="none" rtlCol="0">
            <a:spAutoFit/>
          </a:bodyPr>
          <a:lstStyle/>
          <a:p>
            <a:r>
              <a:rPr lang="it-IT" smtClean="0">
                <a:latin typeface="Symbol" charset="2"/>
                <a:ea typeface="Symbol" charset="2"/>
                <a:cs typeface="Symbol" charset="2"/>
              </a:rPr>
              <a:t>a</a:t>
            </a:r>
            <a:endParaRPr lang="it-IT">
              <a:latin typeface="Symbol" charset="2"/>
              <a:ea typeface="Symbol" charset="2"/>
              <a:cs typeface="Symbol" charset="2"/>
            </a:endParaRPr>
          </a:p>
        </p:txBody>
      </p:sp>
      <p:sp>
        <p:nvSpPr>
          <p:cNvPr id="7" name="CasellaDiTesto 6"/>
          <p:cNvSpPr txBox="1"/>
          <p:nvPr/>
        </p:nvSpPr>
        <p:spPr>
          <a:xfrm>
            <a:off x="1979712" y="1781200"/>
            <a:ext cx="336952" cy="461665"/>
          </a:xfrm>
          <a:prstGeom prst="rect">
            <a:avLst/>
          </a:prstGeom>
          <a:noFill/>
        </p:spPr>
        <p:txBody>
          <a:bodyPr wrap="none" rtlCol="0">
            <a:spAutoFit/>
          </a:bodyPr>
          <a:lstStyle/>
          <a:p>
            <a:r>
              <a:rPr lang="it-IT" dirty="0" err="1">
                <a:latin typeface="Symbol" charset="2"/>
                <a:ea typeface="Symbol" charset="2"/>
                <a:cs typeface="Symbol" charset="2"/>
              </a:rPr>
              <a:t>d</a:t>
            </a:r>
            <a:endParaRPr lang="it-IT" dirty="0">
              <a:latin typeface="Symbol" charset="2"/>
              <a:ea typeface="Symbol" charset="2"/>
              <a:cs typeface="Symbol" charset="2"/>
            </a:endParaRPr>
          </a:p>
        </p:txBody>
      </p:sp>
      <p:sp>
        <p:nvSpPr>
          <p:cNvPr id="8" name="CasellaDiTesto 7"/>
          <p:cNvSpPr txBox="1"/>
          <p:nvPr/>
        </p:nvSpPr>
        <p:spPr>
          <a:xfrm>
            <a:off x="3977346" y="4047455"/>
            <a:ext cx="352982" cy="461665"/>
          </a:xfrm>
          <a:prstGeom prst="rect">
            <a:avLst/>
          </a:prstGeom>
          <a:noFill/>
        </p:spPr>
        <p:txBody>
          <a:bodyPr wrap="none" rtlCol="0">
            <a:spAutoFit/>
          </a:bodyPr>
          <a:lstStyle/>
          <a:p>
            <a:r>
              <a:rPr lang="it-IT" dirty="0">
                <a:latin typeface="Symbol" charset="2"/>
                <a:ea typeface="Symbol" charset="2"/>
                <a:cs typeface="Symbol" charset="2"/>
              </a:rPr>
              <a:t>b</a:t>
            </a:r>
          </a:p>
        </p:txBody>
      </p:sp>
      <p:sp>
        <p:nvSpPr>
          <p:cNvPr id="9" name="CasellaDiTesto 8"/>
          <p:cNvSpPr txBox="1"/>
          <p:nvPr/>
        </p:nvSpPr>
        <p:spPr>
          <a:xfrm>
            <a:off x="2290832" y="3501008"/>
            <a:ext cx="319318" cy="461665"/>
          </a:xfrm>
          <a:prstGeom prst="rect">
            <a:avLst/>
          </a:prstGeom>
          <a:noFill/>
        </p:spPr>
        <p:txBody>
          <a:bodyPr wrap="none" rtlCol="0">
            <a:spAutoFit/>
          </a:bodyPr>
          <a:lstStyle/>
          <a:p>
            <a:r>
              <a:rPr lang="it-IT" dirty="0" err="1">
                <a:latin typeface="Symbol" charset="2"/>
                <a:ea typeface="Symbol" charset="2"/>
                <a:cs typeface="Symbol" charset="2"/>
              </a:rPr>
              <a:t>t</a:t>
            </a:r>
            <a:endParaRPr lang="it-IT" dirty="0">
              <a:latin typeface="Symbol" charset="2"/>
              <a:ea typeface="Symbol" charset="2"/>
              <a:cs typeface="Symbol" charset="2"/>
            </a:endParaRPr>
          </a:p>
        </p:txBody>
      </p:sp>
    </p:spTree>
    <p:extLst>
      <p:ext uri="{BB962C8B-B14F-4D97-AF65-F5344CB8AC3E}">
        <p14:creationId xmlns:p14="http://schemas.microsoft.com/office/powerpoint/2010/main" val="2005982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44" y="501635"/>
            <a:ext cx="7800041" cy="5591661"/>
          </a:xfrm>
          <a:prstGeom prst="rect">
            <a:avLst/>
          </a:prstGeom>
        </p:spPr>
      </p:pic>
      <p:sp>
        <p:nvSpPr>
          <p:cNvPr id="3" name="CasellaDiTesto 2"/>
          <p:cNvSpPr txBox="1"/>
          <p:nvPr/>
        </p:nvSpPr>
        <p:spPr>
          <a:xfrm>
            <a:off x="309284" y="6167045"/>
            <a:ext cx="8686797" cy="646331"/>
          </a:xfrm>
          <a:prstGeom prst="rect">
            <a:avLst/>
          </a:prstGeom>
          <a:noFill/>
        </p:spPr>
        <p:txBody>
          <a:bodyPr wrap="square" rtlCol="0">
            <a:spAutoFit/>
          </a:bodyPr>
          <a:lstStyle/>
          <a:p>
            <a:r>
              <a:rPr lang="it-IT" sz="1800" dirty="0" smtClean="0"/>
              <a:t>Maschio adulto normale, occhi chiusi (linea rossa), con buona attività alfa a P3/P4, O1/O2.  </a:t>
            </a:r>
            <a:r>
              <a:rPr lang="it-IT" sz="1400" dirty="0" smtClean="0"/>
              <a:t>(http://</a:t>
            </a:r>
            <a:r>
              <a:rPr lang="it-IT" sz="1400" dirty="0" err="1" smtClean="0"/>
              <a:t>www.qeeg.com</a:t>
            </a:r>
            <a:r>
              <a:rPr lang="it-IT" sz="1400" dirty="0" smtClean="0"/>
              <a:t>/</a:t>
            </a:r>
            <a:r>
              <a:rPr lang="it-IT" sz="1400" dirty="0" err="1" smtClean="0"/>
              <a:t>qeegfact.html</a:t>
            </a:r>
            <a:r>
              <a:rPr lang="it-IT" sz="1400" dirty="0" smtClean="0"/>
              <a:t>)</a:t>
            </a:r>
            <a:r>
              <a:rPr lang="it-IT" sz="1800" dirty="0" smtClean="0"/>
              <a:t>.</a:t>
            </a:r>
            <a:endParaRPr lang="it-IT" sz="1800" dirty="0"/>
          </a:p>
        </p:txBody>
      </p:sp>
      <p:sp>
        <p:nvSpPr>
          <p:cNvPr id="4" name="CasellaDiTesto 3"/>
          <p:cNvSpPr txBox="1">
            <a:spLocks noChangeArrowheads="1"/>
          </p:cNvSpPr>
          <p:nvPr/>
        </p:nvSpPr>
        <p:spPr bwMode="auto">
          <a:xfrm>
            <a:off x="0" y="-27384"/>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smtClean="0"/>
              <a:t>TRACCIATO </a:t>
            </a:r>
            <a:r>
              <a:rPr lang="it-IT" altLang="it-IT" sz="2400" smtClean="0"/>
              <a:t>EEG NORMALE</a:t>
            </a:r>
            <a:endParaRPr lang="it-IT" altLang="it-IT" sz="2400" dirty="0"/>
          </a:p>
        </p:txBody>
      </p:sp>
    </p:spTree>
    <p:extLst>
      <p:ext uri="{BB962C8B-B14F-4D97-AF65-F5344CB8AC3E}">
        <p14:creationId xmlns:p14="http://schemas.microsoft.com/office/powerpoint/2010/main" val="119460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descr="sonno-veg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57250"/>
            <a:ext cx="76612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CasellaDiTesto 2"/>
          <p:cNvSpPr txBox="1">
            <a:spLocks noChangeArrowheads="1"/>
          </p:cNvSpPr>
          <p:nvPr/>
        </p:nvSpPr>
        <p:spPr bwMode="auto">
          <a:xfrm>
            <a:off x="6829425" y="6654800"/>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
        <p:nvSpPr>
          <p:cNvPr id="31747" name="CasellaDiTesto 3"/>
          <p:cNvSpPr txBox="1">
            <a:spLocks noChangeArrowheads="1"/>
          </p:cNvSpPr>
          <p:nvPr/>
        </p:nvSpPr>
        <p:spPr bwMode="auto">
          <a:xfrm>
            <a:off x="2498725" y="44450"/>
            <a:ext cx="344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STATI SONNO-VEGLIA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ttangolo arrotondato 2"/>
          <p:cNvSpPr>
            <a:spLocks noChangeArrowheads="1"/>
          </p:cNvSpPr>
          <p:nvPr/>
        </p:nvSpPr>
        <p:spPr bwMode="auto">
          <a:xfrm>
            <a:off x="3054350" y="1412875"/>
            <a:ext cx="2592388" cy="4392613"/>
          </a:xfrm>
          <a:prstGeom prst="roundRect">
            <a:avLst>
              <a:gd name="adj" fmla="val 16667"/>
            </a:avLst>
          </a:prstGeom>
          <a:solidFill>
            <a:schemeClr val="tx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000">
                <a:solidFill>
                  <a:schemeClr val="bg1"/>
                </a:solidFill>
              </a:rPr>
              <a:t>EOG</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EMG</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Frequenza cardiaca</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Pressione arteriosa</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Ventilazione</a:t>
            </a:r>
          </a:p>
          <a:p>
            <a:pPr algn="ctr">
              <a:spcBef>
                <a:spcPct val="0"/>
              </a:spcBef>
              <a:buFontTx/>
              <a:buNone/>
            </a:pPr>
            <a:endParaRPr lang="it-IT" altLang="it-IT" sz="2000">
              <a:solidFill>
                <a:schemeClr val="bg1"/>
              </a:solidFill>
            </a:endParaRPr>
          </a:p>
          <a:p>
            <a:pPr algn="ctr">
              <a:spcBef>
                <a:spcPct val="0"/>
              </a:spcBef>
              <a:buFontTx/>
              <a:buNone/>
            </a:pPr>
            <a:r>
              <a:rPr lang="it-IT" altLang="it-IT" sz="2000">
                <a:solidFill>
                  <a:schemeClr val="bg1"/>
                </a:solidFill>
              </a:rPr>
              <a:t>Attività metabolica</a:t>
            </a:r>
          </a:p>
        </p:txBody>
      </p:sp>
      <p:sp>
        <p:nvSpPr>
          <p:cNvPr id="33794" name="CasellaDiTesto 3"/>
          <p:cNvSpPr txBox="1">
            <a:spLocks noChangeArrowheads="1"/>
          </p:cNvSpPr>
          <p:nvPr/>
        </p:nvSpPr>
        <p:spPr bwMode="auto">
          <a:xfrm>
            <a:off x="6721475" y="836613"/>
            <a:ext cx="1090613"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NREM</a:t>
            </a:r>
          </a:p>
        </p:txBody>
      </p:sp>
      <p:sp>
        <p:nvSpPr>
          <p:cNvPr id="7" name="Meno 6"/>
          <p:cNvSpPr/>
          <p:nvPr/>
        </p:nvSpPr>
        <p:spPr bwMode="auto">
          <a:xfrm>
            <a:off x="6875463" y="159861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8" name="Meno 7"/>
          <p:cNvSpPr/>
          <p:nvPr/>
        </p:nvSpPr>
        <p:spPr bwMode="auto">
          <a:xfrm>
            <a:off x="6875463" y="2217738"/>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9" name="Meno 8"/>
          <p:cNvSpPr/>
          <p:nvPr/>
        </p:nvSpPr>
        <p:spPr bwMode="auto">
          <a:xfrm>
            <a:off x="6875463" y="393541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0" name="Meno 9"/>
          <p:cNvSpPr/>
          <p:nvPr/>
        </p:nvSpPr>
        <p:spPr bwMode="auto">
          <a:xfrm>
            <a:off x="6875463" y="4686300"/>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5" name="Meno 14"/>
          <p:cNvSpPr/>
          <p:nvPr/>
        </p:nvSpPr>
        <p:spPr bwMode="auto">
          <a:xfrm>
            <a:off x="6875463" y="2997200"/>
            <a:ext cx="792162" cy="287338"/>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17" name="Meno 16"/>
          <p:cNvSpPr/>
          <p:nvPr/>
        </p:nvSpPr>
        <p:spPr bwMode="auto">
          <a:xfrm>
            <a:off x="6875463" y="5300663"/>
            <a:ext cx="792162" cy="287337"/>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3801" name="CasellaDiTesto 25"/>
          <p:cNvSpPr txBox="1">
            <a:spLocks noChangeArrowheads="1"/>
          </p:cNvSpPr>
          <p:nvPr/>
        </p:nvSpPr>
        <p:spPr bwMode="auto">
          <a:xfrm>
            <a:off x="1111250" y="836613"/>
            <a:ext cx="868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REM</a:t>
            </a:r>
          </a:p>
        </p:txBody>
      </p:sp>
      <p:sp>
        <p:nvSpPr>
          <p:cNvPr id="27" name="Uguale 26"/>
          <p:cNvSpPr/>
          <p:nvPr/>
        </p:nvSpPr>
        <p:spPr bwMode="auto">
          <a:xfrm>
            <a:off x="1150938" y="1555750"/>
            <a:ext cx="720725" cy="360363"/>
          </a:xfrm>
          <a:prstGeom prst="mathEqual">
            <a:avLst>
              <a:gd name="adj1" fmla="val 16246"/>
              <a:gd name="adj2" fmla="val 1454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29" name="Uguale 28"/>
          <p:cNvSpPr/>
          <p:nvPr/>
        </p:nvSpPr>
        <p:spPr bwMode="auto">
          <a:xfrm>
            <a:off x="1150938" y="2957513"/>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0" name="Uguale 29"/>
          <p:cNvSpPr/>
          <p:nvPr/>
        </p:nvSpPr>
        <p:spPr bwMode="auto">
          <a:xfrm>
            <a:off x="1150938" y="3890963"/>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1" name="Uguale 30"/>
          <p:cNvSpPr/>
          <p:nvPr/>
        </p:nvSpPr>
        <p:spPr bwMode="auto">
          <a:xfrm>
            <a:off x="1150938" y="4637088"/>
            <a:ext cx="720725" cy="360362"/>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2" name="Uguale 31"/>
          <p:cNvSpPr/>
          <p:nvPr/>
        </p:nvSpPr>
        <p:spPr bwMode="auto">
          <a:xfrm>
            <a:off x="1150938" y="5257800"/>
            <a:ext cx="720725" cy="360363"/>
          </a:xfrm>
          <a:prstGeom prst="mathEqual">
            <a:avLst>
              <a:gd name="adj1" fmla="val 16246"/>
              <a:gd name="adj2" fmla="val 14547"/>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
        <p:nvSpPr>
          <p:cNvPr id="33807" name="CasellaDiTesto 3"/>
          <p:cNvSpPr txBox="1">
            <a:spLocks noChangeArrowheads="1"/>
          </p:cNvSpPr>
          <p:nvPr/>
        </p:nvSpPr>
        <p:spPr bwMode="auto">
          <a:xfrm>
            <a:off x="34925" y="44450"/>
            <a:ext cx="9132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VARIAZIONI COMPORTAMENTALI (</a:t>
            </a:r>
            <a:r>
              <a:rPr lang="it-IT" altLang="it-IT" sz="2400">
                <a:ea typeface="ＭＳ ゴシック" charset="-128"/>
              </a:rPr>
              <a:t>≈ </a:t>
            </a:r>
            <a:r>
              <a:rPr lang="it-IT" altLang="it-IT" sz="2400"/>
              <a:t>RISPETTO ALLA VEGLIA)</a:t>
            </a:r>
          </a:p>
        </p:txBody>
      </p:sp>
      <p:sp>
        <p:nvSpPr>
          <p:cNvPr id="20" name="Meno 19"/>
          <p:cNvSpPr/>
          <p:nvPr/>
        </p:nvSpPr>
        <p:spPr bwMode="auto">
          <a:xfrm>
            <a:off x="1116013" y="2216150"/>
            <a:ext cx="792162" cy="288925"/>
          </a:xfrm>
          <a:prstGeom prst="mathMinus">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it-IT">
              <a:solidFill>
                <a:srgbClr val="000000"/>
              </a:solidFill>
              <a:ea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EG_son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0678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3"/>
          <p:cNvSpPr txBox="1">
            <a:spLocks noChangeArrowheads="1"/>
          </p:cNvSpPr>
          <p:nvPr/>
        </p:nvSpPr>
        <p:spPr bwMode="auto">
          <a:xfrm>
            <a:off x="4876800" y="1828800"/>
            <a:ext cx="863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Complesso K</a:t>
            </a:r>
          </a:p>
        </p:txBody>
      </p:sp>
      <p:sp>
        <p:nvSpPr>
          <p:cNvPr id="35843" name="Text Box 4"/>
          <p:cNvSpPr txBox="1">
            <a:spLocks noChangeArrowheads="1"/>
          </p:cNvSpPr>
          <p:nvPr/>
        </p:nvSpPr>
        <p:spPr bwMode="auto">
          <a:xfrm>
            <a:off x="4362450" y="2438400"/>
            <a:ext cx="4381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Fuso</a:t>
            </a:r>
          </a:p>
        </p:txBody>
      </p:sp>
      <p:sp>
        <p:nvSpPr>
          <p:cNvPr id="35844" name="CasellaDiTesto 1"/>
          <p:cNvSpPr txBox="1">
            <a:spLocks noChangeArrowheads="1"/>
          </p:cNvSpPr>
          <p:nvPr/>
        </p:nvSpPr>
        <p:spPr bwMode="auto">
          <a:xfrm>
            <a:off x="7402513" y="1150938"/>
            <a:ext cx="1273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100"/>
              <a:t>onde </a:t>
            </a:r>
            <a:r>
              <a:rPr lang="it-IT" altLang="it-IT" sz="1100">
                <a:latin typeface="Symbol" charset="2"/>
              </a:rPr>
              <a:t>b</a:t>
            </a:r>
            <a:r>
              <a:rPr lang="it-IT" altLang="it-IT" sz="1100"/>
              <a:t>: 13-30 c/s</a:t>
            </a:r>
          </a:p>
        </p:txBody>
      </p:sp>
      <p:sp>
        <p:nvSpPr>
          <p:cNvPr id="6"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smtClean="0"/>
              <a:t>FASI DEL SONNO</a:t>
            </a:r>
            <a:endParaRPr lang="it-IT" altLang="it-IT"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7"/>
          <p:cNvSpPr>
            <a:spLocks noChangeShapeType="1"/>
          </p:cNvSpPr>
          <p:nvPr/>
        </p:nvSpPr>
        <p:spPr bwMode="auto">
          <a:xfrm>
            <a:off x="381000" y="2025650"/>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37890"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165350"/>
            <a:ext cx="441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2919413"/>
            <a:ext cx="4495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525" y="3622675"/>
            <a:ext cx="4581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Line 64"/>
          <p:cNvSpPr>
            <a:spLocks noChangeShapeType="1"/>
          </p:cNvSpPr>
          <p:nvPr/>
        </p:nvSpPr>
        <p:spPr bwMode="auto">
          <a:xfrm>
            <a:off x="381000" y="3678238"/>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894" name="Line 63"/>
          <p:cNvSpPr>
            <a:spLocks noChangeShapeType="1"/>
          </p:cNvSpPr>
          <p:nvPr/>
        </p:nvSpPr>
        <p:spPr bwMode="auto">
          <a:xfrm>
            <a:off x="381000" y="2855913"/>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37895" name="Picture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738" y="5384800"/>
            <a:ext cx="1371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09"/>
          <p:cNvSpPr txBox="1">
            <a:spLocks noChangeArrowheads="1"/>
          </p:cNvSpPr>
          <p:nvPr/>
        </p:nvSpPr>
        <p:spPr bwMode="auto">
          <a:xfrm>
            <a:off x="6027738" y="5318125"/>
            <a:ext cx="1331912"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Delta; &gt; 50%</a:t>
            </a:r>
          </a:p>
        </p:txBody>
      </p:sp>
      <p:sp>
        <p:nvSpPr>
          <p:cNvPr id="37897" name="Text Box 110"/>
          <p:cNvSpPr txBox="1">
            <a:spLocks noChangeArrowheads="1"/>
          </p:cNvSpPr>
          <p:nvPr/>
        </p:nvSpPr>
        <p:spPr bwMode="auto">
          <a:xfrm>
            <a:off x="5341938" y="4267200"/>
            <a:ext cx="2255837"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Delta (&lt;3 Hz); fra 20% e 50%</a:t>
            </a:r>
          </a:p>
        </p:txBody>
      </p:sp>
      <p:sp>
        <p:nvSpPr>
          <p:cNvPr id="37898" name="Text Box 111"/>
          <p:cNvSpPr txBox="1">
            <a:spLocks noChangeArrowheads="1"/>
          </p:cNvSpPr>
          <p:nvPr/>
        </p:nvSpPr>
        <p:spPr bwMode="auto">
          <a:xfrm>
            <a:off x="4810125" y="3413125"/>
            <a:ext cx="1101725"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Fuso (12-14 Hz)</a:t>
            </a:r>
          </a:p>
        </p:txBody>
      </p:sp>
      <p:sp>
        <p:nvSpPr>
          <p:cNvPr id="37899" name="Text Box 112"/>
          <p:cNvSpPr txBox="1">
            <a:spLocks noChangeArrowheads="1"/>
          </p:cNvSpPr>
          <p:nvPr/>
        </p:nvSpPr>
        <p:spPr bwMode="auto">
          <a:xfrm>
            <a:off x="6713538" y="2940050"/>
            <a:ext cx="939800"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Complesso K</a:t>
            </a:r>
          </a:p>
        </p:txBody>
      </p:sp>
      <p:sp>
        <p:nvSpPr>
          <p:cNvPr id="37900" name="Text Box 113"/>
          <p:cNvSpPr txBox="1">
            <a:spLocks noChangeArrowheads="1"/>
          </p:cNvSpPr>
          <p:nvPr/>
        </p:nvSpPr>
        <p:spPr bwMode="auto">
          <a:xfrm>
            <a:off x="5570538" y="2559050"/>
            <a:ext cx="1419225"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Theta (3-7 Hz)</a:t>
            </a:r>
          </a:p>
        </p:txBody>
      </p:sp>
      <p:pic>
        <p:nvPicPr>
          <p:cNvPr id="37901" name="Picture 1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350" y="4479925"/>
            <a:ext cx="45529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Line 66"/>
          <p:cNvSpPr>
            <a:spLocks noChangeShapeType="1"/>
          </p:cNvSpPr>
          <p:nvPr/>
        </p:nvSpPr>
        <p:spPr bwMode="auto">
          <a:xfrm>
            <a:off x="381000" y="5326063"/>
            <a:ext cx="815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3" name="Text Box 109"/>
          <p:cNvSpPr txBox="1">
            <a:spLocks noChangeArrowheads="1"/>
          </p:cNvSpPr>
          <p:nvPr/>
        </p:nvSpPr>
        <p:spPr bwMode="auto">
          <a:xfrm>
            <a:off x="179388" y="6165850"/>
            <a:ext cx="8856662" cy="4286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100"/>
              <a:t>Onde Delta: oscillazioni lenta di attività (depolarizzazione, verso l</a:t>
            </a:r>
            <a:r>
              <a:rPr lang="ja-JP" altLang="it-IT" sz="1100"/>
              <a:t>’</a:t>
            </a:r>
            <a:r>
              <a:rPr lang="it-IT" altLang="ja-JP" sz="1100"/>
              <a:t>alto) e inattività (iperpolarizzazione, verso il basso) che si propagano, spesso, in direzione antero-posteriore</a:t>
            </a:r>
            <a:endParaRPr lang="it-IT" altLang="it-IT" sz="1100"/>
          </a:p>
        </p:txBody>
      </p:sp>
      <p:grpSp>
        <p:nvGrpSpPr>
          <p:cNvPr id="37904" name="Group 61"/>
          <p:cNvGrpSpPr>
            <a:grpSpLocks/>
          </p:cNvGrpSpPr>
          <p:nvPr/>
        </p:nvGrpSpPr>
        <p:grpSpPr bwMode="auto">
          <a:xfrm>
            <a:off x="1101725" y="1127125"/>
            <a:ext cx="2819400" cy="4191000"/>
            <a:chOff x="3408" y="384"/>
            <a:chExt cx="1776" cy="2208"/>
          </a:xfrm>
        </p:grpSpPr>
        <p:sp>
          <p:nvSpPr>
            <p:cNvPr id="37943" name="Line 13"/>
            <p:cNvSpPr>
              <a:spLocks noChangeShapeType="1"/>
            </p:cNvSpPr>
            <p:nvPr/>
          </p:nvSpPr>
          <p:spPr bwMode="auto">
            <a:xfrm>
              <a:off x="3792" y="864"/>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4" name="Line 14"/>
            <p:cNvSpPr>
              <a:spLocks noChangeShapeType="1"/>
            </p:cNvSpPr>
            <p:nvPr/>
          </p:nvSpPr>
          <p:spPr bwMode="auto">
            <a:xfrm>
              <a:off x="4464" y="864"/>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5" name="Line 15"/>
            <p:cNvSpPr>
              <a:spLocks noChangeShapeType="1"/>
            </p:cNvSpPr>
            <p:nvPr/>
          </p:nvSpPr>
          <p:spPr bwMode="auto">
            <a:xfrm>
              <a:off x="4176" y="864"/>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6" name="Line 16"/>
            <p:cNvSpPr>
              <a:spLocks noChangeShapeType="1"/>
            </p:cNvSpPr>
            <p:nvPr/>
          </p:nvSpPr>
          <p:spPr bwMode="auto">
            <a:xfrm>
              <a:off x="4848" y="864"/>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7" name="Line 17"/>
            <p:cNvSpPr>
              <a:spLocks noChangeShapeType="1"/>
            </p:cNvSpPr>
            <p:nvPr/>
          </p:nvSpPr>
          <p:spPr bwMode="auto">
            <a:xfrm>
              <a:off x="3408" y="384"/>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8" name="Line 18"/>
            <p:cNvSpPr>
              <a:spLocks noChangeShapeType="1"/>
            </p:cNvSpPr>
            <p:nvPr/>
          </p:nvSpPr>
          <p:spPr bwMode="auto">
            <a:xfrm>
              <a:off x="5040" y="4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49" name="Line 19"/>
            <p:cNvSpPr>
              <a:spLocks noChangeShapeType="1"/>
            </p:cNvSpPr>
            <p:nvPr/>
          </p:nvSpPr>
          <p:spPr bwMode="auto">
            <a:xfrm>
              <a:off x="3456"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0" name="Line 20"/>
            <p:cNvSpPr>
              <a:spLocks noChangeShapeType="1"/>
            </p:cNvSpPr>
            <p:nvPr/>
          </p:nvSpPr>
          <p:spPr bwMode="auto">
            <a:xfrm>
              <a:off x="3744"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1" name="Line 21"/>
            <p:cNvSpPr>
              <a:spLocks noChangeShapeType="1"/>
            </p:cNvSpPr>
            <p:nvPr/>
          </p:nvSpPr>
          <p:spPr bwMode="auto">
            <a:xfrm>
              <a:off x="4272"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2" name="Line 22"/>
            <p:cNvSpPr>
              <a:spLocks noChangeShapeType="1"/>
            </p:cNvSpPr>
            <p:nvPr/>
          </p:nvSpPr>
          <p:spPr bwMode="auto">
            <a:xfrm>
              <a:off x="4416"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3" name="Line 23"/>
            <p:cNvSpPr>
              <a:spLocks noChangeShapeType="1"/>
            </p:cNvSpPr>
            <p:nvPr/>
          </p:nvSpPr>
          <p:spPr bwMode="auto">
            <a:xfrm>
              <a:off x="4608" y="129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4" name="Line 24"/>
            <p:cNvSpPr>
              <a:spLocks noChangeShapeType="1"/>
            </p:cNvSpPr>
            <p:nvPr/>
          </p:nvSpPr>
          <p:spPr bwMode="auto">
            <a:xfrm>
              <a:off x="3504" y="1728"/>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5" name="Line 25"/>
            <p:cNvSpPr>
              <a:spLocks noChangeShapeType="1"/>
            </p:cNvSpPr>
            <p:nvPr/>
          </p:nvSpPr>
          <p:spPr bwMode="auto">
            <a:xfrm>
              <a:off x="3696" y="1728"/>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6" name="Line 26"/>
            <p:cNvSpPr>
              <a:spLocks noChangeShapeType="1"/>
            </p:cNvSpPr>
            <p:nvPr/>
          </p:nvSpPr>
          <p:spPr bwMode="auto">
            <a:xfrm>
              <a:off x="384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7" name="Line 27"/>
            <p:cNvSpPr>
              <a:spLocks noChangeShapeType="1"/>
            </p:cNvSpPr>
            <p:nvPr/>
          </p:nvSpPr>
          <p:spPr bwMode="auto">
            <a:xfrm>
              <a:off x="408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8" name="Line 28"/>
            <p:cNvSpPr>
              <a:spLocks noChangeShapeType="1"/>
            </p:cNvSpPr>
            <p:nvPr/>
          </p:nvSpPr>
          <p:spPr bwMode="auto">
            <a:xfrm>
              <a:off x="4320" y="172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59" name="Line 29"/>
            <p:cNvSpPr>
              <a:spLocks noChangeShapeType="1"/>
            </p:cNvSpPr>
            <p:nvPr/>
          </p:nvSpPr>
          <p:spPr bwMode="auto">
            <a:xfrm>
              <a:off x="4656" y="172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0" name="Line 30"/>
            <p:cNvSpPr>
              <a:spLocks noChangeShapeType="1"/>
            </p:cNvSpPr>
            <p:nvPr/>
          </p:nvSpPr>
          <p:spPr bwMode="auto">
            <a:xfrm>
              <a:off x="3552"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1" name="Line 31"/>
            <p:cNvSpPr>
              <a:spLocks noChangeShapeType="1"/>
            </p:cNvSpPr>
            <p:nvPr/>
          </p:nvSpPr>
          <p:spPr bwMode="auto">
            <a:xfrm>
              <a:off x="3648"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2" name="Line 32"/>
            <p:cNvSpPr>
              <a:spLocks noChangeShapeType="1"/>
            </p:cNvSpPr>
            <p:nvPr/>
          </p:nvSpPr>
          <p:spPr bwMode="auto">
            <a:xfrm>
              <a:off x="3936"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3" name="Line 33"/>
            <p:cNvSpPr>
              <a:spLocks noChangeShapeType="1"/>
            </p:cNvSpPr>
            <p:nvPr/>
          </p:nvSpPr>
          <p:spPr bwMode="auto">
            <a:xfrm>
              <a:off x="4032" y="2160"/>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4" name="Line 34"/>
            <p:cNvSpPr>
              <a:spLocks noChangeShapeType="1"/>
            </p:cNvSpPr>
            <p:nvPr/>
          </p:nvSpPr>
          <p:spPr bwMode="auto">
            <a:xfrm>
              <a:off x="3600" y="2592"/>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5" name="Line 35"/>
            <p:cNvSpPr>
              <a:spLocks noChangeShapeType="1"/>
            </p:cNvSpPr>
            <p:nvPr/>
          </p:nvSpPr>
          <p:spPr bwMode="auto">
            <a:xfrm>
              <a:off x="3984" y="2592"/>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6" name="Line 36"/>
            <p:cNvSpPr>
              <a:spLocks noChangeShapeType="1"/>
            </p:cNvSpPr>
            <p:nvPr/>
          </p:nvSpPr>
          <p:spPr bwMode="auto">
            <a:xfrm>
              <a:off x="3456" y="384"/>
              <a:ext cx="0" cy="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7" name="Line 37"/>
            <p:cNvSpPr>
              <a:spLocks noChangeShapeType="1"/>
            </p:cNvSpPr>
            <p:nvPr/>
          </p:nvSpPr>
          <p:spPr bwMode="auto">
            <a:xfrm>
              <a:off x="3504"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8" name="Line 38"/>
            <p:cNvSpPr>
              <a:spLocks noChangeShapeType="1"/>
            </p:cNvSpPr>
            <p:nvPr/>
          </p:nvSpPr>
          <p:spPr bwMode="auto">
            <a:xfrm>
              <a:off x="3552"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69" name="Line 39"/>
            <p:cNvSpPr>
              <a:spLocks noChangeShapeType="1"/>
            </p:cNvSpPr>
            <p:nvPr/>
          </p:nvSpPr>
          <p:spPr bwMode="auto">
            <a:xfrm>
              <a:off x="3600"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0" name="Line 40"/>
            <p:cNvSpPr>
              <a:spLocks noChangeShapeType="1"/>
            </p:cNvSpPr>
            <p:nvPr/>
          </p:nvSpPr>
          <p:spPr bwMode="auto">
            <a:xfrm>
              <a:off x="3648"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1" name="Line 41"/>
            <p:cNvSpPr>
              <a:spLocks noChangeShapeType="1"/>
            </p:cNvSpPr>
            <p:nvPr/>
          </p:nvSpPr>
          <p:spPr bwMode="auto">
            <a:xfrm>
              <a:off x="3696"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2" name="Line 42"/>
            <p:cNvSpPr>
              <a:spLocks noChangeShapeType="1"/>
            </p:cNvSpPr>
            <p:nvPr/>
          </p:nvSpPr>
          <p:spPr bwMode="auto">
            <a:xfrm>
              <a:off x="3744"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3" name="Line 43"/>
            <p:cNvSpPr>
              <a:spLocks noChangeShapeType="1"/>
            </p:cNvSpPr>
            <p:nvPr/>
          </p:nvSpPr>
          <p:spPr bwMode="auto">
            <a:xfrm>
              <a:off x="3792"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4" name="Line 44"/>
            <p:cNvSpPr>
              <a:spLocks noChangeShapeType="1"/>
            </p:cNvSpPr>
            <p:nvPr/>
          </p:nvSpPr>
          <p:spPr bwMode="auto">
            <a:xfrm>
              <a:off x="3840"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5" name="Line 45"/>
            <p:cNvSpPr>
              <a:spLocks noChangeShapeType="1"/>
            </p:cNvSpPr>
            <p:nvPr/>
          </p:nvSpPr>
          <p:spPr bwMode="auto">
            <a:xfrm>
              <a:off x="3840"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6" name="Line 46"/>
            <p:cNvSpPr>
              <a:spLocks noChangeShapeType="1"/>
            </p:cNvSpPr>
            <p:nvPr/>
          </p:nvSpPr>
          <p:spPr bwMode="auto">
            <a:xfrm>
              <a:off x="3936"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7" name="Line 47"/>
            <p:cNvSpPr>
              <a:spLocks noChangeShapeType="1"/>
            </p:cNvSpPr>
            <p:nvPr/>
          </p:nvSpPr>
          <p:spPr bwMode="auto">
            <a:xfrm>
              <a:off x="3984"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8" name="Line 48"/>
            <p:cNvSpPr>
              <a:spLocks noChangeShapeType="1"/>
            </p:cNvSpPr>
            <p:nvPr/>
          </p:nvSpPr>
          <p:spPr bwMode="auto">
            <a:xfrm>
              <a:off x="4032" y="2160"/>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79" name="Line 49"/>
            <p:cNvSpPr>
              <a:spLocks noChangeShapeType="1"/>
            </p:cNvSpPr>
            <p:nvPr/>
          </p:nvSpPr>
          <p:spPr bwMode="auto">
            <a:xfrm>
              <a:off x="4080" y="1728"/>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0" name="Line 50"/>
            <p:cNvSpPr>
              <a:spLocks noChangeShapeType="1"/>
            </p:cNvSpPr>
            <p:nvPr/>
          </p:nvSpPr>
          <p:spPr bwMode="auto">
            <a:xfrm>
              <a:off x="417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1" name="Line 51"/>
            <p:cNvSpPr>
              <a:spLocks noChangeShapeType="1"/>
            </p:cNvSpPr>
            <p:nvPr/>
          </p:nvSpPr>
          <p:spPr bwMode="auto">
            <a:xfrm>
              <a:off x="4176"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2" name="Line 52"/>
            <p:cNvSpPr>
              <a:spLocks noChangeShapeType="1"/>
            </p:cNvSpPr>
            <p:nvPr/>
          </p:nvSpPr>
          <p:spPr bwMode="auto">
            <a:xfrm>
              <a:off x="4272"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3" name="Line 53"/>
            <p:cNvSpPr>
              <a:spLocks noChangeShapeType="1"/>
            </p:cNvSpPr>
            <p:nvPr/>
          </p:nvSpPr>
          <p:spPr bwMode="auto">
            <a:xfrm>
              <a:off x="4320"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4" name="Line 54"/>
            <p:cNvSpPr>
              <a:spLocks noChangeShapeType="1"/>
            </p:cNvSpPr>
            <p:nvPr/>
          </p:nvSpPr>
          <p:spPr bwMode="auto">
            <a:xfrm>
              <a:off x="441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5" name="Line 55"/>
            <p:cNvSpPr>
              <a:spLocks noChangeShapeType="1"/>
            </p:cNvSpPr>
            <p:nvPr/>
          </p:nvSpPr>
          <p:spPr bwMode="auto">
            <a:xfrm>
              <a:off x="4464"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6" name="Line 56"/>
            <p:cNvSpPr>
              <a:spLocks noChangeShapeType="1"/>
            </p:cNvSpPr>
            <p:nvPr/>
          </p:nvSpPr>
          <p:spPr bwMode="auto">
            <a:xfrm>
              <a:off x="4608"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7" name="Line 57"/>
            <p:cNvSpPr>
              <a:spLocks noChangeShapeType="1"/>
            </p:cNvSpPr>
            <p:nvPr/>
          </p:nvSpPr>
          <p:spPr bwMode="auto">
            <a:xfrm>
              <a:off x="4656"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8" name="Line 58"/>
            <p:cNvSpPr>
              <a:spLocks noChangeShapeType="1"/>
            </p:cNvSpPr>
            <p:nvPr/>
          </p:nvSpPr>
          <p:spPr bwMode="auto">
            <a:xfrm>
              <a:off x="4848" y="129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89" name="Line 59"/>
            <p:cNvSpPr>
              <a:spLocks noChangeShapeType="1"/>
            </p:cNvSpPr>
            <p:nvPr/>
          </p:nvSpPr>
          <p:spPr bwMode="auto">
            <a:xfrm>
              <a:off x="4848" y="864"/>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90" name="Line 60"/>
            <p:cNvSpPr>
              <a:spLocks noChangeShapeType="1"/>
            </p:cNvSpPr>
            <p:nvPr/>
          </p:nvSpPr>
          <p:spPr bwMode="auto">
            <a:xfrm>
              <a:off x="5040" y="432"/>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7905" name="Text Box 77"/>
          <p:cNvSpPr txBox="1">
            <a:spLocks noChangeArrowheads="1"/>
          </p:cNvSpPr>
          <p:nvPr/>
        </p:nvSpPr>
        <p:spPr bwMode="auto">
          <a:xfrm>
            <a:off x="330200" y="1538288"/>
            <a:ext cx="7350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VEGLIA</a:t>
            </a:r>
          </a:p>
        </p:txBody>
      </p:sp>
      <p:sp>
        <p:nvSpPr>
          <p:cNvPr id="37906" name="Text Box 80"/>
          <p:cNvSpPr txBox="1">
            <a:spLocks noChangeArrowheads="1"/>
          </p:cNvSpPr>
          <p:nvPr/>
        </p:nvSpPr>
        <p:spPr bwMode="auto">
          <a:xfrm>
            <a:off x="185738" y="2205038"/>
            <a:ext cx="8778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STADIO 1</a:t>
            </a:r>
          </a:p>
          <a:p>
            <a:pPr algn="ctr">
              <a:spcBef>
                <a:spcPct val="0"/>
              </a:spcBef>
              <a:buFontTx/>
              <a:buNone/>
            </a:pPr>
            <a:r>
              <a:rPr lang="it-IT" altLang="it-IT" sz="1200"/>
              <a:t>N1</a:t>
            </a:r>
          </a:p>
        </p:txBody>
      </p:sp>
      <p:sp>
        <p:nvSpPr>
          <p:cNvPr id="37907" name="Text Box 81"/>
          <p:cNvSpPr txBox="1">
            <a:spLocks noChangeArrowheads="1"/>
          </p:cNvSpPr>
          <p:nvPr/>
        </p:nvSpPr>
        <p:spPr bwMode="auto">
          <a:xfrm>
            <a:off x="185738" y="2997200"/>
            <a:ext cx="8778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STADIO 2</a:t>
            </a:r>
          </a:p>
          <a:p>
            <a:pPr algn="ctr">
              <a:spcBef>
                <a:spcPct val="0"/>
              </a:spcBef>
              <a:buFontTx/>
              <a:buNone/>
            </a:pPr>
            <a:r>
              <a:rPr lang="it-IT" altLang="it-IT" sz="1200"/>
              <a:t>N2</a:t>
            </a:r>
          </a:p>
        </p:txBody>
      </p:sp>
      <p:sp>
        <p:nvSpPr>
          <p:cNvPr id="37908" name="Line 67"/>
          <p:cNvSpPr>
            <a:spLocks noChangeShapeType="1"/>
          </p:cNvSpPr>
          <p:nvPr/>
        </p:nvSpPr>
        <p:spPr bwMode="auto">
          <a:xfrm>
            <a:off x="1555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9" name="Line 68"/>
          <p:cNvSpPr>
            <a:spLocks noChangeShapeType="1"/>
          </p:cNvSpPr>
          <p:nvPr/>
        </p:nvSpPr>
        <p:spPr bwMode="auto">
          <a:xfrm>
            <a:off x="1936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0" name="Line 69"/>
          <p:cNvSpPr>
            <a:spLocks noChangeShapeType="1"/>
          </p:cNvSpPr>
          <p:nvPr/>
        </p:nvSpPr>
        <p:spPr bwMode="auto">
          <a:xfrm>
            <a:off x="2317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1" name="Line 70"/>
          <p:cNvSpPr>
            <a:spLocks noChangeShapeType="1"/>
          </p:cNvSpPr>
          <p:nvPr/>
        </p:nvSpPr>
        <p:spPr bwMode="auto">
          <a:xfrm>
            <a:off x="2698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2" name="Line 71"/>
          <p:cNvSpPr>
            <a:spLocks noChangeShapeType="1"/>
          </p:cNvSpPr>
          <p:nvPr/>
        </p:nvSpPr>
        <p:spPr bwMode="auto">
          <a:xfrm>
            <a:off x="3079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3" name="Line 72"/>
          <p:cNvSpPr>
            <a:spLocks noChangeShapeType="1"/>
          </p:cNvSpPr>
          <p:nvPr/>
        </p:nvSpPr>
        <p:spPr bwMode="auto">
          <a:xfrm>
            <a:off x="3460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4" name="Line 73"/>
          <p:cNvSpPr>
            <a:spLocks noChangeShapeType="1"/>
          </p:cNvSpPr>
          <p:nvPr/>
        </p:nvSpPr>
        <p:spPr bwMode="auto">
          <a:xfrm>
            <a:off x="38417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5" name="Line 74"/>
          <p:cNvSpPr>
            <a:spLocks noChangeShapeType="1"/>
          </p:cNvSpPr>
          <p:nvPr/>
        </p:nvSpPr>
        <p:spPr bwMode="auto">
          <a:xfrm>
            <a:off x="1187450" y="55467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6" name="Line 76"/>
          <p:cNvSpPr>
            <a:spLocks noChangeShapeType="1"/>
          </p:cNvSpPr>
          <p:nvPr/>
        </p:nvSpPr>
        <p:spPr bwMode="auto">
          <a:xfrm flipV="1">
            <a:off x="1174750" y="5695950"/>
            <a:ext cx="27400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17" name="Text Box 84"/>
          <p:cNvSpPr txBox="1">
            <a:spLocks noChangeArrowheads="1"/>
          </p:cNvSpPr>
          <p:nvPr/>
        </p:nvSpPr>
        <p:spPr bwMode="auto">
          <a:xfrm>
            <a:off x="142716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1</a:t>
            </a:r>
          </a:p>
        </p:txBody>
      </p:sp>
      <p:sp>
        <p:nvSpPr>
          <p:cNvPr id="37918" name="Text Box 85"/>
          <p:cNvSpPr txBox="1">
            <a:spLocks noChangeArrowheads="1"/>
          </p:cNvSpPr>
          <p:nvPr/>
        </p:nvSpPr>
        <p:spPr bwMode="auto">
          <a:xfrm>
            <a:off x="1811338"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2</a:t>
            </a:r>
          </a:p>
        </p:txBody>
      </p:sp>
      <p:sp>
        <p:nvSpPr>
          <p:cNvPr id="37919" name="Text Box 86"/>
          <p:cNvSpPr txBox="1">
            <a:spLocks noChangeArrowheads="1"/>
          </p:cNvSpPr>
          <p:nvPr/>
        </p:nvSpPr>
        <p:spPr bwMode="auto">
          <a:xfrm>
            <a:off x="219551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3</a:t>
            </a:r>
          </a:p>
        </p:txBody>
      </p:sp>
      <p:sp>
        <p:nvSpPr>
          <p:cNvPr id="37920" name="Text Box 87"/>
          <p:cNvSpPr txBox="1">
            <a:spLocks noChangeArrowheads="1"/>
          </p:cNvSpPr>
          <p:nvPr/>
        </p:nvSpPr>
        <p:spPr bwMode="auto">
          <a:xfrm>
            <a:off x="2581275"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4</a:t>
            </a:r>
          </a:p>
        </p:txBody>
      </p:sp>
      <p:sp>
        <p:nvSpPr>
          <p:cNvPr id="37921" name="Text Box 88"/>
          <p:cNvSpPr txBox="1">
            <a:spLocks noChangeArrowheads="1"/>
          </p:cNvSpPr>
          <p:nvPr/>
        </p:nvSpPr>
        <p:spPr bwMode="auto">
          <a:xfrm>
            <a:off x="2965450"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5</a:t>
            </a:r>
          </a:p>
        </p:txBody>
      </p:sp>
      <p:sp>
        <p:nvSpPr>
          <p:cNvPr id="37922" name="Text Box 89"/>
          <p:cNvSpPr txBox="1">
            <a:spLocks noChangeArrowheads="1"/>
          </p:cNvSpPr>
          <p:nvPr/>
        </p:nvSpPr>
        <p:spPr bwMode="auto">
          <a:xfrm>
            <a:off x="3351213"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6</a:t>
            </a:r>
          </a:p>
        </p:txBody>
      </p:sp>
      <p:sp>
        <p:nvSpPr>
          <p:cNvPr id="37923" name="Text Box 90"/>
          <p:cNvSpPr txBox="1">
            <a:spLocks noChangeArrowheads="1"/>
          </p:cNvSpPr>
          <p:nvPr/>
        </p:nvSpPr>
        <p:spPr bwMode="auto">
          <a:xfrm>
            <a:off x="3735388" y="5775325"/>
            <a:ext cx="25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7</a:t>
            </a:r>
          </a:p>
        </p:txBody>
      </p:sp>
      <p:sp>
        <p:nvSpPr>
          <p:cNvPr id="37924" name="Text Box 92"/>
          <p:cNvSpPr txBox="1">
            <a:spLocks noChangeArrowheads="1"/>
          </p:cNvSpPr>
          <p:nvPr/>
        </p:nvSpPr>
        <p:spPr bwMode="auto">
          <a:xfrm>
            <a:off x="3851275" y="5775325"/>
            <a:ext cx="3683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ore</a:t>
            </a:r>
          </a:p>
        </p:txBody>
      </p:sp>
      <p:sp>
        <p:nvSpPr>
          <p:cNvPr id="37925" name="Rectangle 94"/>
          <p:cNvSpPr>
            <a:spLocks noChangeArrowheads="1"/>
          </p:cNvSpPr>
          <p:nvPr/>
        </p:nvSpPr>
        <p:spPr bwMode="auto">
          <a:xfrm>
            <a:off x="1703388" y="2025650"/>
            <a:ext cx="76200"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6" name="Rectangle 95"/>
          <p:cNvSpPr>
            <a:spLocks noChangeArrowheads="1"/>
          </p:cNvSpPr>
          <p:nvPr/>
        </p:nvSpPr>
        <p:spPr bwMode="auto">
          <a:xfrm>
            <a:off x="2312988" y="2025650"/>
            <a:ext cx="157162"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7" name="Rectangle 96"/>
          <p:cNvSpPr>
            <a:spLocks noChangeArrowheads="1"/>
          </p:cNvSpPr>
          <p:nvPr/>
        </p:nvSpPr>
        <p:spPr bwMode="auto">
          <a:xfrm>
            <a:off x="2770188" y="2025650"/>
            <a:ext cx="234950"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8" name="Rectangle 97"/>
          <p:cNvSpPr>
            <a:spLocks noChangeArrowheads="1"/>
          </p:cNvSpPr>
          <p:nvPr/>
        </p:nvSpPr>
        <p:spPr bwMode="auto">
          <a:xfrm>
            <a:off x="3379788" y="2025650"/>
            <a:ext cx="312737" cy="38100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7929" name="Text Box 98"/>
          <p:cNvSpPr txBox="1">
            <a:spLocks noChangeArrowheads="1"/>
          </p:cNvSpPr>
          <p:nvPr/>
        </p:nvSpPr>
        <p:spPr bwMode="auto">
          <a:xfrm>
            <a:off x="3829050" y="2071688"/>
            <a:ext cx="5222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b="1">
                <a:solidFill>
                  <a:srgbClr val="FF0000"/>
                </a:solidFill>
              </a:rPr>
              <a:t>REM</a:t>
            </a:r>
          </a:p>
        </p:txBody>
      </p:sp>
      <p:pic>
        <p:nvPicPr>
          <p:cNvPr id="37930"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4925" y="673100"/>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1" name="Text Box 83"/>
          <p:cNvSpPr txBox="1">
            <a:spLocks noChangeArrowheads="1"/>
          </p:cNvSpPr>
          <p:nvPr/>
        </p:nvSpPr>
        <p:spPr bwMode="auto">
          <a:xfrm>
            <a:off x="187325" y="4738688"/>
            <a:ext cx="8778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STADIO 4</a:t>
            </a:r>
          </a:p>
        </p:txBody>
      </p:sp>
      <p:sp>
        <p:nvSpPr>
          <p:cNvPr id="37932" name="Text Box 82"/>
          <p:cNvSpPr txBox="1">
            <a:spLocks noChangeArrowheads="1"/>
          </p:cNvSpPr>
          <p:nvPr/>
        </p:nvSpPr>
        <p:spPr bwMode="auto">
          <a:xfrm>
            <a:off x="187325" y="3938588"/>
            <a:ext cx="877888"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STADIO 3</a:t>
            </a:r>
          </a:p>
        </p:txBody>
      </p:sp>
      <p:sp>
        <p:nvSpPr>
          <p:cNvPr id="37933" name="Text Box 114"/>
          <p:cNvSpPr txBox="1">
            <a:spLocks noChangeArrowheads="1"/>
          </p:cNvSpPr>
          <p:nvPr/>
        </p:nvSpPr>
        <p:spPr bwMode="auto">
          <a:xfrm>
            <a:off x="2701925" y="958850"/>
            <a:ext cx="925513"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Theta</a:t>
            </a:r>
          </a:p>
        </p:txBody>
      </p:sp>
      <p:sp>
        <p:nvSpPr>
          <p:cNvPr id="37934" name="Text Box 116"/>
          <p:cNvSpPr txBox="1">
            <a:spLocks noChangeArrowheads="1"/>
          </p:cNvSpPr>
          <p:nvPr/>
        </p:nvSpPr>
        <p:spPr bwMode="auto">
          <a:xfrm>
            <a:off x="111125" y="958850"/>
            <a:ext cx="862013"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Beta</a:t>
            </a:r>
          </a:p>
        </p:txBody>
      </p:sp>
      <p:sp>
        <p:nvSpPr>
          <p:cNvPr id="37935" name="Text Box 82"/>
          <p:cNvSpPr txBox="1">
            <a:spLocks noChangeArrowheads="1"/>
          </p:cNvSpPr>
          <p:nvPr/>
        </p:nvSpPr>
        <p:spPr bwMode="auto">
          <a:xfrm>
            <a:off x="434975" y="4292600"/>
            <a:ext cx="3794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N3</a:t>
            </a:r>
          </a:p>
        </p:txBody>
      </p:sp>
      <p:sp>
        <p:nvSpPr>
          <p:cNvPr id="37936" name="Text Box 83"/>
          <p:cNvSpPr txBox="1">
            <a:spLocks noChangeArrowheads="1"/>
          </p:cNvSpPr>
          <p:nvPr/>
        </p:nvSpPr>
        <p:spPr bwMode="auto">
          <a:xfrm>
            <a:off x="34925" y="4448175"/>
            <a:ext cx="1344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i="1"/>
              <a:t>(sonno profondo)</a:t>
            </a:r>
          </a:p>
        </p:txBody>
      </p:sp>
      <p:sp>
        <p:nvSpPr>
          <p:cNvPr id="37937" name="Text Box 83"/>
          <p:cNvSpPr txBox="1">
            <a:spLocks noChangeArrowheads="1"/>
          </p:cNvSpPr>
          <p:nvPr/>
        </p:nvSpPr>
        <p:spPr bwMode="auto">
          <a:xfrm>
            <a:off x="3567113" y="2216150"/>
            <a:ext cx="1008062"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i="1">
                <a:solidFill>
                  <a:srgbClr val="FF0000"/>
                </a:solidFill>
              </a:rPr>
              <a:t>(sonno paradosso)</a:t>
            </a:r>
          </a:p>
        </p:txBody>
      </p:sp>
      <p:sp>
        <p:nvSpPr>
          <p:cNvPr id="37938" name="Text Box 84"/>
          <p:cNvSpPr txBox="1">
            <a:spLocks noChangeArrowheads="1"/>
          </p:cNvSpPr>
          <p:nvPr/>
        </p:nvSpPr>
        <p:spPr bwMode="auto">
          <a:xfrm>
            <a:off x="1057275" y="5778500"/>
            <a:ext cx="255588" cy="24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0</a:t>
            </a:r>
          </a:p>
        </p:txBody>
      </p:sp>
      <p:pic>
        <p:nvPicPr>
          <p:cNvPr id="37939"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 y="673100"/>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Text Box 115"/>
          <p:cNvSpPr txBox="1">
            <a:spLocks noChangeArrowheads="1"/>
          </p:cNvSpPr>
          <p:nvPr/>
        </p:nvSpPr>
        <p:spPr bwMode="auto">
          <a:xfrm>
            <a:off x="3563938" y="952500"/>
            <a:ext cx="1497012"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Beta (15-30 Hz)</a:t>
            </a:r>
          </a:p>
        </p:txBody>
      </p:sp>
      <p:sp>
        <p:nvSpPr>
          <p:cNvPr id="37941" name="Text Box 117"/>
          <p:cNvSpPr txBox="1">
            <a:spLocks noChangeArrowheads="1"/>
          </p:cNvSpPr>
          <p:nvPr/>
        </p:nvSpPr>
        <p:spPr bwMode="auto">
          <a:xfrm>
            <a:off x="395288" y="944563"/>
            <a:ext cx="1384300" cy="2444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Attività Alfa (8-13 Hz)</a:t>
            </a:r>
          </a:p>
        </p:txBody>
      </p:sp>
      <p:sp>
        <p:nvSpPr>
          <p:cNvPr id="37942" name="AutoShape 122"/>
          <p:cNvSpPr>
            <a:spLocks noChangeArrowheads="1"/>
          </p:cNvSpPr>
          <p:nvPr/>
        </p:nvSpPr>
        <p:spPr bwMode="auto">
          <a:xfrm flipV="1">
            <a:off x="3492500" y="908050"/>
            <a:ext cx="76200" cy="1152525"/>
          </a:xfrm>
          <a:prstGeom prst="downArrow">
            <a:avLst>
              <a:gd name="adj1" fmla="val 50000"/>
              <a:gd name="adj2" fmla="val 275121"/>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104"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smtClean="0"/>
              <a:t>FASI DEL SONNO</a:t>
            </a:r>
            <a:endParaRPr lang="it-IT" altLang="it-IT"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428750" y="2868613"/>
            <a:ext cx="819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Attività</a:t>
            </a:r>
          </a:p>
          <a:p>
            <a:pPr algn="ctr">
              <a:spcBef>
                <a:spcPct val="0"/>
              </a:spcBef>
              <a:buFontTx/>
              <a:buNone/>
            </a:pPr>
            <a:r>
              <a:rPr lang="it-IT" altLang="it-IT" sz="1200"/>
              <a:t>cerebrale</a:t>
            </a:r>
          </a:p>
        </p:txBody>
      </p:sp>
      <p:sp>
        <p:nvSpPr>
          <p:cNvPr id="39938" name="AutoShape 8"/>
          <p:cNvSpPr>
            <a:spLocks noChangeArrowheads="1"/>
          </p:cNvSpPr>
          <p:nvPr/>
        </p:nvSpPr>
        <p:spPr bwMode="auto">
          <a:xfrm>
            <a:off x="1647825"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39" name="Rectangle 9"/>
          <p:cNvSpPr>
            <a:spLocks noChangeArrowheads="1"/>
          </p:cNvSpPr>
          <p:nvPr/>
        </p:nvSpPr>
        <p:spPr bwMode="auto">
          <a:xfrm>
            <a:off x="1647825"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0" name="Text Box 5"/>
          <p:cNvSpPr txBox="1">
            <a:spLocks noChangeArrowheads="1"/>
          </p:cNvSpPr>
          <p:nvPr/>
        </p:nvSpPr>
        <p:spPr bwMode="auto">
          <a:xfrm>
            <a:off x="5710238" y="2868613"/>
            <a:ext cx="10906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Adenosina</a:t>
            </a:r>
          </a:p>
          <a:p>
            <a:pPr algn="ctr">
              <a:spcBef>
                <a:spcPct val="0"/>
              </a:spcBef>
              <a:buFontTx/>
              <a:buNone/>
            </a:pPr>
            <a:r>
              <a:rPr lang="it-IT" altLang="it-IT" sz="1200"/>
              <a:t>extracellulare</a:t>
            </a:r>
          </a:p>
        </p:txBody>
      </p:sp>
      <p:sp>
        <p:nvSpPr>
          <p:cNvPr id="39941" name="AutoShape 12"/>
          <p:cNvSpPr>
            <a:spLocks noChangeArrowheads="1"/>
          </p:cNvSpPr>
          <p:nvPr/>
        </p:nvSpPr>
        <p:spPr bwMode="auto">
          <a:xfrm>
            <a:off x="6065838"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2" name="Rectangle 15"/>
          <p:cNvSpPr>
            <a:spLocks noChangeArrowheads="1"/>
          </p:cNvSpPr>
          <p:nvPr/>
        </p:nvSpPr>
        <p:spPr bwMode="auto">
          <a:xfrm>
            <a:off x="6065838"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3" name="Text Box 6"/>
          <p:cNvSpPr txBox="1">
            <a:spLocks noChangeArrowheads="1"/>
          </p:cNvSpPr>
          <p:nvPr/>
        </p:nvSpPr>
        <p:spPr bwMode="auto">
          <a:xfrm>
            <a:off x="6991350" y="2868613"/>
            <a:ext cx="862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Inibizione</a:t>
            </a:r>
          </a:p>
          <a:p>
            <a:pPr algn="ctr">
              <a:spcBef>
                <a:spcPct val="0"/>
              </a:spcBef>
              <a:buFontTx/>
              <a:buNone/>
            </a:pPr>
            <a:r>
              <a:rPr lang="it-IT" altLang="it-IT" sz="1200"/>
              <a:t>neuronale</a:t>
            </a:r>
          </a:p>
        </p:txBody>
      </p:sp>
      <p:sp>
        <p:nvSpPr>
          <p:cNvPr id="39944" name="AutoShape 13"/>
          <p:cNvSpPr>
            <a:spLocks noChangeArrowheads="1"/>
          </p:cNvSpPr>
          <p:nvPr/>
        </p:nvSpPr>
        <p:spPr bwMode="auto">
          <a:xfrm>
            <a:off x="7232650"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5" name="Rectangle 16"/>
          <p:cNvSpPr>
            <a:spLocks noChangeArrowheads="1"/>
          </p:cNvSpPr>
          <p:nvPr/>
        </p:nvSpPr>
        <p:spPr bwMode="auto">
          <a:xfrm>
            <a:off x="7232650"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6" name="Text Box 4"/>
          <p:cNvSpPr txBox="1">
            <a:spLocks noChangeArrowheads="1"/>
          </p:cNvSpPr>
          <p:nvPr/>
        </p:nvSpPr>
        <p:spPr bwMode="auto">
          <a:xfrm>
            <a:off x="4354513" y="2868613"/>
            <a:ext cx="11668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Disponibilità di</a:t>
            </a:r>
          </a:p>
          <a:p>
            <a:pPr>
              <a:spcBef>
                <a:spcPct val="0"/>
              </a:spcBef>
              <a:buFontTx/>
              <a:buNone/>
            </a:pPr>
            <a:r>
              <a:rPr lang="it-IT" altLang="it-IT" sz="1200"/>
              <a:t>glucosio</a:t>
            </a:r>
          </a:p>
        </p:txBody>
      </p:sp>
      <p:sp>
        <p:nvSpPr>
          <p:cNvPr id="39947" name="AutoShape 11"/>
          <p:cNvSpPr>
            <a:spLocks noChangeArrowheads="1"/>
          </p:cNvSpPr>
          <p:nvPr/>
        </p:nvSpPr>
        <p:spPr bwMode="auto">
          <a:xfrm>
            <a:off x="4748213" y="35814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8" name="Rectangle 17"/>
          <p:cNvSpPr>
            <a:spLocks noChangeArrowheads="1"/>
          </p:cNvSpPr>
          <p:nvPr/>
        </p:nvSpPr>
        <p:spPr bwMode="auto">
          <a:xfrm>
            <a:off x="4748213" y="24765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49" name="Text Box 28"/>
          <p:cNvSpPr txBox="1">
            <a:spLocks noChangeArrowheads="1"/>
          </p:cNvSpPr>
          <p:nvPr/>
        </p:nvSpPr>
        <p:spPr bwMode="auto">
          <a:xfrm>
            <a:off x="117475" y="2330450"/>
            <a:ext cx="1009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VEGLIA</a:t>
            </a:r>
          </a:p>
        </p:txBody>
      </p:sp>
      <p:sp>
        <p:nvSpPr>
          <p:cNvPr id="39950" name="Text Box 29"/>
          <p:cNvSpPr txBox="1">
            <a:spLocks noChangeArrowheads="1"/>
          </p:cNvSpPr>
          <p:nvPr/>
        </p:nvSpPr>
        <p:spPr bwMode="auto">
          <a:xfrm>
            <a:off x="8058150" y="3587750"/>
            <a:ext cx="1009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VEGLIA</a:t>
            </a:r>
          </a:p>
        </p:txBody>
      </p:sp>
      <p:sp>
        <p:nvSpPr>
          <p:cNvPr id="39951" name="Text Box 30"/>
          <p:cNvSpPr txBox="1">
            <a:spLocks noChangeArrowheads="1"/>
          </p:cNvSpPr>
          <p:nvPr/>
        </p:nvSpPr>
        <p:spPr bwMode="auto">
          <a:xfrm>
            <a:off x="133350" y="3589338"/>
            <a:ext cx="10223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SONNO</a:t>
            </a:r>
          </a:p>
        </p:txBody>
      </p:sp>
      <p:sp>
        <p:nvSpPr>
          <p:cNvPr id="39952" name="Text Box 31"/>
          <p:cNvSpPr txBox="1">
            <a:spLocks noChangeArrowheads="1"/>
          </p:cNvSpPr>
          <p:nvPr/>
        </p:nvSpPr>
        <p:spPr bwMode="auto">
          <a:xfrm>
            <a:off x="7981950" y="2332038"/>
            <a:ext cx="10223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SONNO</a:t>
            </a:r>
          </a:p>
        </p:txBody>
      </p:sp>
      <p:sp>
        <p:nvSpPr>
          <p:cNvPr id="39953" name="Text Box 3"/>
          <p:cNvSpPr txBox="1">
            <a:spLocks noChangeArrowheads="1"/>
          </p:cNvSpPr>
          <p:nvPr/>
        </p:nvSpPr>
        <p:spPr bwMode="auto">
          <a:xfrm>
            <a:off x="2532063" y="2868613"/>
            <a:ext cx="163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200"/>
              <a:t>Utilizzo di glucosio</a:t>
            </a:r>
          </a:p>
          <a:p>
            <a:pPr algn="ctr">
              <a:spcBef>
                <a:spcPct val="0"/>
              </a:spcBef>
              <a:buFontTx/>
              <a:buNone/>
            </a:pPr>
            <a:r>
              <a:rPr lang="it-IT" altLang="it-IT" sz="1200"/>
              <a:t>e glicogeno (astrociti)</a:t>
            </a:r>
          </a:p>
        </p:txBody>
      </p:sp>
      <p:sp>
        <p:nvSpPr>
          <p:cNvPr id="39954" name="AutoShape 10"/>
          <p:cNvSpPr>
            <a:spLocks noChangeArrowheads="1"/>
          </p:cNvSpPr>
          <p:nvPr/>
        </p:nvSpPr>
        <p:spPr bwMode="auto">
          <a:xfrm>
            <a:off x="3157538" y="2324100"/>
            <a:ext cx="381000" cy="381000"/>
          </a:xfrm>
          <a:prstGeom prst="plus">
            <a:avLst>
              <a:gd name="adj" fmla="val 408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sp>
        <p:nvSpPr>
          <p:cNvPr id="39955" name="Rectangle 14"/>
          <p:cNvSpPr>
            <a:spLocks noChangeArrowheads="1"/>
          </p:cNvSpPr>
          <p:nvPr/>
        </p:nvSpPr>
        <p:spPr bwMode="auto">
          <a:xfrm>
            <a:off x="3157538" y="3733800"/>
            <a:ext cx="381000" cy="76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p>
        </p:txBody>
      </p:sp>
      <p:grpSp>
        <p:nvGrpSpPr>
          <p:cNvPr id="39956" name="Group 50"/>
          <p:cNvGrpSpPr>
            <a:grpSpLocks/>
          </p:cNvGrpSpPr>
          <p:nvPr/>
        </p:nvGrpSpPr>
        <p:grpSpPr bwMode="auto">
          <a:xfrm>
            <a:off x="8210550" y="2819400"/>
            <a:ext cx="304800" cy="609600"/>
            <a:chOff x="4896" y="1008"/>
            <a:chExt cx="192" cy="384"/>
          </a:xfrm>
        </p:grpSpPr>
        <p:sp>
          <p:nvSpPr>
            <p:cNvPr id="39974" name="Line 48"/>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5" name="Line 49"/>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39957" name="Line 52"/>
          <p:cNvSpPr>
            <a:spLocks noChangeShapeType="1"/>
          </p:cNvSpPr>
          <p:nvPr/>
        </p:nvSpPr>
        <p:spPr bwMode="auto">
          <a:xfrm flipH="1">
            <a:off x="971550" y="28194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58" name="Line 53"/>
          <p:cNvSpPr>
            <a:spLocks noChangeShapeType="1"/>
          </p:cNvSpPr>
          <p:nvPr/>
        </p:nvSpPr>
        <p:spPr bwMode="auto">
          <a:xfrm flipH="1">
            <a:off x="971550" y="34290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39959" name="Group 54"/>
          <p:cNvGrpSpPr>
            <a:grpSpLocks/>
          </p:cNvGrpSpPr>
          <p:nvPr/>
        </p:nvGrpSpPr>
        <p:grpSpPr bwMode="auto">
          <a:xfrm>
            <a:off x="6686550" y="2819400"/>
            <a:ext cx="304800" cy="609600"/>
            <a:chOff x="4896" y="1008"/>
            <a:chExt cx="192" cy="384"/>
          </a:xfrm>
        </p:grpSpPr>
        <p:sp>
          <p:nvSpPr>
            <p:cNvPr id="39972" name="Line 55"/>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3" name="Line 56"/>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0" name="Group 57"/>
          <p:cNvGrpSpPr>
            <a:grpSpLocks/>
          </p:cNvGrpSpPr>
          <p:nvPr/>
        </p:nvGrpSpPr>
        <p:grpSpPr bwMode="auto">
          <a:xfrm>
            <a:off x="5391150" y="2819400"/>
            <a:ext cx="304800" cy="609600"/>
            <a:chOff x="4896" y="1008"/>
            <a:chExt cx="192" cy="384"/>
          </a:xfrm>
        </p:grpSpPr>
        <p:sp>
          <p:nvSpPr>
            <p:cNvPr id="39970" name="Line 58"/>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71" name="Line 59"/>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1" name="Group 60"/>
          <p:cNvGrpSpPr>
            <a:grpSpLocks/>
          </p:cNvGrpSpPr>
          <p:nvPr/>
        </p:nvGrpSpPr>
        <p:grpSpPr bwMode="auto">
          <a:xfrm>
            <a:off x="4019550" y="2819400"/>
            <a:ext cx="304800" cy="609600"/>
            <a:chOff x="4896" y="1008"/>
            <a:chExt cx="192" cy="384"/>
          </a:xfrm>
        </p:grpSpPr>
        <p:sp>
          <p:nvSpPr>
            <p:cNvPr id="39968" name="Line 61"/>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9" name="Line 62"/>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2" name="Group 63"/>
          <p:cNvGrpSpPr>
            <a:grpSpLocks/>
          </p:cNvGrpSpPr>
          <p:nvPr/>
        </p:nvGrpSpPr>
        <p:grpSpPr bwMode="auto">
          <a:xfrm>
            <a:off x="2190750" y="2819400"/>
            <a:ext cx="304800" cy="609600"/>
            <a:chOff x="4896" y="1008"/>
            <a:chExt cx="192" cy="384"/>
          </a:xfrm>
        </p:grpSpPr>
        <p:sp>
          <p:nvSpPr>
            <p:cNvPr id="39966" name="Line 64"/>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7" name="Line 65"/>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9963" name="Group 66"/>
          <p:cNvGrpSpPr>
            <a:grpSpLocks/>
          </p:cNvGrpSpPr>
          <p:nvPr/>
        </p:nvGrpSpPr>
        <p:grpSpPr bwMode="auto">
          <a:xfrm>
            <a:off x="971550" y="2819400"/>
            <a:ext cx="304800" cy="609600"/>
            <a:chOff x="4896" y="1008"/>
            <a:chExt cx="192" cy="384"/>
          </a:xfrm>
        </p:grpSpPr>
        <p:sp>
          <p:nvSpPr>
            <p:cNvPr id="39964" name="Line 67"/>
            <p:cNvSpPr>
              <a:spLocks noChangeShapeType="1"/>
            </p:cNvSpPr>
            <p:nvPr/>
          </p:nvSpPr>
          <p:spPr bwMode="auto">
            <a:xfrm>
              <a:off x="4896" y="100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965" name="Line 68"/>
            <p:cNvSpPr>
              <a:spLocks noChangeShapeType="1"/>
            </p:cNvSpPr>
            <p:nvPr/>
          </p:nvSpPr>
          <p:spPr bwMode="auto">
            <a:xfrm flipH="1">
              <a:off x="4896" y="120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41" name="CasellaDiTesto 3"/>
          <p:cNvSpPr txBox="1">
            <a:spLocks noChangeArrowheads="1"/>
          </p:cNvSpPr>
          <p:nvPr/>
        </p:nvSpPr>
        <p:spPr bwMode="auto">
          <a:xfrm>
            <a:off x="34924" y="44450"/>
            <a:ext cx="910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smtClean="0"/>
              <a:t>MECCANISMO DELLA  ALTERNANZA SONNO/VEGLIA</a:t>
            </a:r>
            <a:endParaRPr lang="it-IT" alt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descr="reti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71263"/>
            <a:ext cx="6084887"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CasellaDiTesto 2"/>
          <p:cNvSpPr txBox="1">
            <a:spLocks noChangeArrowheads="1"/>
          </p:cNvSpPr>
          <p:nvPr/>
        </p:nvSpPr>
        <p:spPr bwMode="auto">
          <a:xfrm>
            <a:off x="6829425" y="5013325"/>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
        <p:nvSpPr>
          <p:cNvPr id="44035" name="CasellaDiTesto 4"/>
          <p:cNvSpPr txBox="1">
            <a:spLocks noChangeArrowheads="1"/>
          </p:cNvSpPr>
          <p:nvPr/>
        </p:nvSpPr>
        <p:spPr bwMode="auto">
          <a:xfrm>
            <a:off x="107950" y="2781300"/>
            <a:ext cx="2030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Pigmento: MELANOPSINA</a:t>
            </a:r>
          </a:p>
        </p:txBody>
      </p:sp>
      <p:sp>
        <p:nvSpPr>
          <p:cNvPr id="44036" name="CasellaDiTesto 5"/>
          <p:cNvSpPr txBox="1">
            <a:spLocks noChangeArrowheads="1"/>
          </p:cNvSpPr>
          <p:nvPr/>
        </p:nvSpPr>
        <p:spPr bwMode="auto">
          <a:xfrm>
            <a:off x="7007225" y="476250"/>
            <a:ext cx="1812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a:t>Ormone: MELATONINA</a:t>
            </a:r>
          </a:p>
        </p:txBody>
      </p:sp>
      <p:cxnSp>
        <p:nvCxnSpPr>
          <p:cNvPr id="44037" name="Connettore 2 6"/>
          <p:cNvCxnSpPr>
            <a:cxnSpLocks noChangeShapeType="1"/>
          </p:cNvCxnSpPr>
          <p:nvPr/>
        </p:nvCxnSpPr>
        <p:spPr bwMode="auto">
          <a:xfrm flipV="1">
            <a:off x="5076825" y="620713"/>
            <a:ext cx="1943100" cy="12239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38" name="Connettore 2 8"/>
          <p:cNvCxnSpPr>
            <a:cxnSpLocks noChangeShapeType="1"/>
            <a:stCxn id="44035" idx="3"/>
          </p:cNvCxnSpPr>
          <p:nvPr/>
        </p:nvCxnSpPr>
        <p:spPr bwMode="auto">
          <a:xfrm flipV="1">
            <a:off x="2138363" y="2852738"/>
            <a:ext cx="1065212" cy="666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39" name="CasellaDiTesto 3"/>
          <p:cNvSpPr txBox="1">
            <a:spLocks noChangeArrowheads="1"/>
          </p:cNvSpPr>
          <p:nvPr/>
        </p:nvSpPr>
        <p:spPr bwMode="auto">
          <a:xfrm>
            <a:off x="107950" y="115888"/>
            <a:ext cx="288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RITMI CIRCADIANI</a:t>
            </a:r>
          </a:p>
        </p:txBody>
      </p:sp>
    </p:spTree>
    <p:extLst>
      <p:ext uri="{BB962C8B-B14F-4D97-AF65-F5344CB8AC3E}">
        <p14:creationId xmlns:p14="http://schemas.microsoft.com/office/powerpoint/2010/main" val="123877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32656"/>
            <a:ext cx="9144000" cy="461665"/>
          </a:xfrm>
          <a:prstGeom prst="rect">
            <a:avLst/>
          </a:prstGeom>
          <a:noFill/>
        </p:spPr>
        <p:txBody>
          <a:bodyPr wrap="square" rtlCol="0">
            <a:spAutoFit/>
          </a:bodyPr>
          <a:lstStyle/>
          <a:p>
            <a:pPr algn="ctr"/>
            <a:r>
              <a:rPr lang="it-IT" sz="2400" dirty="0" smtClean="0">
                <a:solidFill>
                  <a:schemeClr val="accent2"/>
                </a:solidFill>
              </a:rPr>
              <a:t>QUADRO GENERALE</a:t>
            </a:r>
            <a:endParaRPr lang="it-IT" sz="2400" dirty="0">
              <a:solidFill>
                <a:schemeClr val="accent2"/>
              </a:solidFill>
            </a:endParaRPr>
          </a:p>
        </p:txBody>
      </p:sp>
      <p:sp>
        <p:nvSpPr>
          <p:cNvPr id="3" name="CasellaDiTesto 2"/>
          <p:cNvSpPr txBox="1"/>
          <p:nvPr/>
        </p:nvSpPr>
        <p:spPr>
          <a:xfrm>
            <a:off x="1907704" y="836712"/>
            <a:ext cx="5404043" cy="5909310"/>
          </a:xfrm>
          <a:prstGeom prst="rect">
            <a:avLst/>
          </a:prstGeom>
          <a:noFill/>
        </p:spPr>
        <p:txBody>
          <a:bodyPr wrap="none" rtlCol="0">
            <a:spAutoFit/>
          </a:bodyPr>
          <a:lstStyle/>
          <a:p>
            <a:pPr algn="ctr"/>
            <a:r>
              <a:rPr lang="it-IT" sz="1800" b="1" dirty="0" smtClean="0">
                <a:solidFill>
                  <a:schemeClr val="accent2"/>
                </a:solidFill>
              </a:rPr>
              <a:t>Sonno e elettroencefalografia</a:t>
            </a:r>
          </a:p>
          <a:p>
            <a:pPr algn="ctr"/>
            <a:r>
              <a:rPr lang="it-IT" sz="1800" dirty="0" smtClean="0">
                <a:solidFill>
                  <a:schemeClr val="accent2"/>
                </a:solidFill>
              </a:rPr>
              <a:t>definizione</a:t>
            </a:r>
          </a:p>
          <a:p>
            <a:pPr algn="ctr"/>
            <a:r>
              <a:rPr lang="it-IT" sz="1800" dirty="0" smtClean="0">
                <a:solidFill>
                  <a:schemeClr val="accent2"/>
                </a:solidFill>
              </a:rPr>
              <a:t>derivazioni elettroencefalografiche</a:t>
            </a:r>
          </a:p>
          <a:p>
            <a:pPr algn="ctr"/>
            <a:r>
              <a:rPr lang="it-IT" sz="1800" dirty="0" smtClean="0">
                <a:solidFill>
                  <a:schemeClr val="accent2"/>
                </a:solidFill>
              </a:rPr>
              <a:t>sincronizzazione e desincronizzazione</a:t>
            </a:r>
          </a:p>
          <a:p>
            <a:pPr algn="ctr"/>
            <a:r>
              <a:rPr lang="it-IT" sz="1800" dirty="0" smtClean="0">
                <a:solidFill>
                  <a:schemeClr val="accent2"/>
                </a:solidFill>
              </a:rPr>
              <a:t>potenziali evocati</a:t>
            </a:r>
          </a:p>
          <a:p>
            <a:pPr algn="ctr"/>
            <a:r>
              <a:rPr lang="it-IT" sz="1800" dirty="0" smtClean="0">
                <a:solidFill>
                  <a:schemeClr val="accent2"/>
                </a:solidFill>
              </a:rPr>
              <a:t>ritmi normali nell’adulto</a:t>
            </a:r>
          </a:p>
          <a:p>
            <a:pPr algn="ctr"/>
            <a:r>
              <a:rPr lang="it-IT" sz="1800" dirty="0" smtClean="0">
                <a:solidFill>
                  <a:schemeClr val="accent2"/>
                </a:solidFill>
              </a:rPr>
              <a:t>spettro delle frequenze</a:t>
            </a:r>
          </a:p>
          <a:p>
            <a:pPr algn="ctr"/>
            <a:r>
              <a:rPr lang="it-IT" sz="1800" dirty="0" smtClean="0">
                <a:solidFill>
                  <a:schemeClr val="accent2"/>
                </a:solidFill>
              </a:rPr>
              <a:t>stati sonno-veglia</a:t>
            </a:r>
          </a:p>
          <a:p>
            <a:pPr algn="ctr"/>
            <a:r>
              <a:rPr lang="it-IT" sz="1800" dirty="0" smtClean="0">
                <a:solidFill>
                  <a:schemeClr val="accent2"/>
                </a:solidFill>
              </a:rPr>
              <a:t>variazioni comportamentali nel sonno e nella veglia</a:t>
            </a:r>
          </a:p>
          <a:p>
            <a:pPr algn="ctr"/>
            <a:r>
              <a:rPr lang="it-IT" sz="1800" dirty="0" smtClean="0">
                <a:solidFill>
                  <a:schemeClr val="accent2"/>
                </a:solidFill>
              </a:rPr>
              <a:t>fasi del sonno</a:t>
            </a:r>
          </a:p>
          <a:p>
            <a:pPr algn="ctr"/>
            <a:r>
              <a:rPr lang="it-IT" sz="1800" dirty="0" smtClean="0">
                <a:solidFill>
                  <a:schemeClr val="accent2"/>
                </a:solidFill>
              </a:rPr>
              <a:t>meccanismi dell’alternanza sonno-veglia</a:t>
            </a:r>
          </a:p>
          <a:p>
            <a:pPr algn="ctr"/>
            <a:r>
              <a:rPr lang="it-IT" sz="1800" dirty="0" smtClean="0">
                <a:solidFill>
                  <a:schemeClr val="accent2"/>
                </a:solidFill>
              </a:rPr>
              <a:t>ritmi circadiani</a:t>
            </a:r>
          </a:p>
          <a:p>
            <a:pPr algn="ctr"/>
            <a:r>
              <a:rPr lang="it-IT" sz="1800" dirty="0" smtClean="0">
                <a:solidFill>
                  <a:schemeClr val="accent2"/>
                </a:solidFill>
              </a:rPr>
              <a:t>ruolo dell’ipotalamo</a:t>
            </a:r>
          </a:p>
          <a:p>
            <a:pPr algn="ctr"/>
            <a:r>
              <a:rPr lang="it-IT" sz="1800" b="1" dirty="0" smtClean="0">
                <a:solidFill>
                  <a:schemeClr val="accent2"/>
                </a:solidFill>
              </a:rPr>
              <a:t>Basi neurofisiologiche della coscienza</a:t>
            </a:r>
          </a:p>
          <a:p>
            <a:pPr algn="ctr"/>
            <a:r>
              <a:rPr lang="it-IT" sz="1800" dirty="0" smtClean="0">
                <a:solidFill>
                  <a:schemeClr val="accent2"/>
                </a:solidFill>
              </a:rPr>
              <a:t>definizione</a:t>
            </a:r>
          </a:p>
          <a:p>
            <a:pPr algn="ctr"/>
            <a:r>
              <a:rPr lang="it-IT" sz="1800" dirty="0" smtClean="0">
                <a:solidFill>
                  <a:schemeClr val="accent2"/>
                </a:solidFill>
              </a:rPr>
              <a:t>aree cerebrali coinvolte</a:t>
            </a:r>
          </a:p>
          <a:p>
            <a:pPr algn="ctr"/>
            <a:r>
              <a:rPr lang="it-IT" sz="1800" b="1" dirty="0" smtClean="0">
                <a:solidFill>
                  <a:schemeClr val="accent2"/>
                </a:solidFill>
              </a:rPr>
              <a:t>Basi neurofisiologiche della attenzione</a:t>
            </a:r>
          </a:p>
          <a:p>
            <a:pPr algn="ctr"/>
            <a:r>
              <a:rPr lang="it-IT" sz="1800" dirty="0" smtClean="0">
                <a:solidFill>
                  <a:schemeClr val="accent2"/>
                </a:solidFill>
              </a:rPr>
              <a:t>definizione</a:t>
            </a:r>
          </a:p>
          <a:p>
            <a:pPr algn="ctr"/>
            <a:r>
              <a:rPr lang="it-IT" sz="1800" dirty="0" smtClean="0">
                <a:solidFill>
                  <a:schemeClr val="accent2"/>
                </a:solidFill>
              </a:rPr>
              <a:t>correlati neurali</a:t>
            </a:r>
          </a:p>
          <a:p>
            <a:pPr algn="ctr"/>
            <a:r>
              <a:rPr lang="it-IT" sz="1800" dirty="0" smtClean="0">
                <a:solidFill>
                  <a:schemeClr val="accent2"/>
                </a:solidFill>
              </a:rPr>
              <a:t>inibizione laterale</a:t>
            </a:r>
          </a:p>
          <a:p>
            <a:pPr algn="ctr"/>
            <a:r>
              <a:rPr lang="it-IT" sz="1800" dirty="0" err="1" smtClean="0">
                <a:solidFill>
                  <a:schemeClr val="accent2"/>
                </a:solidFill>
              </a:rPr>
              <a:t>eminegligenza</a:t>
            </a:r>
            <a:r>
              <a:rPr lang="it-IT" sz="1800" dirty="0" smtClean="0">
                <a:solidFill>
                  <a:schemeClr val="accent2"/>
                </a:solidFill>
              </a:rPr>
              <a:t> spaziale</a:t>
            </a:r>
            <a:endParaRPr lang="it-IT" sz="1800" dirty="0">
              <a:solidFill>
                <a:schemeClr val="accent2"/>
              </a:solidFill>
            </a:endParaRPr>
          </a:p>
        </p:txBody>
      </p:sp>
    </p:spTree>
    <p:extLst>
      <p:ext uri="{BB962C8B-B14F-4D97-AF65-F5344CB8AC3E}">
        <p14:creationId xmlns:p14="http://schemas.microsoft.com/office/powerpoint/2010/main" val="40057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asellaDiTesto 3"/>
          <p:cNvSpPr txBox="1">
            <a:spLocks noChangeArrowheads="1"/>
          </p:cNvSpPr>
          <p:nvPr/>
        </p:nvSpPr>
        <p:spPr bwMode="auto">
          <a:xfrm>
            <a:off x="34925" y="5489575"/>
            <a:ext cx="35147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600"/>
              <a:t>ciclo sonno-veglia</a:t>
            </a:r>
          </a:p>
          <a:p>
            <a:pPr>
              <a:spcBef>
                <a:spcPct val="0"/>
              </a:spcBef>
              <a:buFontTx/>
              <a:buNone/>
            </a:pPr>
            <a:r>
              <a:rPr lang="it-IT" altLang="it-IT" sz="1600"/>
              <a:t>temperatura corporea</a:t>
            </a:r>
          </a:p>
          <a:p>
            <a:pPr>
              <a:spcBef>
                <a:spcPct val="0"/>
              </a:spcBef>
              <a:buFontTx/>
              <a:buNone/>
            </a:pPr>
            <a:r>
              <a:rPr lang="it-IT" altLang="it-IT" sz="1600"/>
              <a:t>secrezione ormonale (GH, Cortisolo)</a:t>
            </a:r>
          </a:p>
          <a:p>
            <a:pPr>
              <a:spcBef>
                <a:spcPct val="0"/>
              </a:spcBef>
              <a:buFontTx/>
              <a:buNone/>
            </a:pPr>
            <a:r>
              <a:rPr lang="it-IT" altLang="it-IT" sz="1600"/>
              <a:t>pressione arteriosa</a:t>
            </a:r>
          </a:p>
          <a:p>
            <a:pPr>
              <a:spcBef>
                <a:spcPct val="0"/>
              </a:spcBef>
              <a:buFontTx/>
              <a:buNone/>
            </a:pPr>
            <a:r>
              <a:rPr lang="it-IT" altLang="it-IT" sz="1600"/>
              <a:t>...</a:t>
            </a:r>
          </a:p>
        </p:txBody>
      </p:sp>
      <p:sp>
        <p:nvSpPr>
          <p:cNvPr id="46082" name="CasellaDiTesto 3"/>
          <p:cNvSpPr txBox="1">
            <a:spLocks noChangeArrowheads="1"/>
          </p:cNvSpPr>
          <p:nvPr/>
        </p:nvSpPr>
        <p:spPr bwMode="auto">
          <a:xfrm>
            <a:off x="1908175" y="44450"/>
            <a:ext cx="474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NUCLEO SOPRACHIASMATICO</a:t>
            </a:r>
          </a:p>
        </p:txBody>
      </p:sp>
      <p:sp>
        <p:nvSpPr>
          <p:cNvPr id="3" name="Ovale 2"/>
          <p:cNvSpPr/>
          <p:nvPr/>
        </p:nvSpPr>
        <p:spPr bwMode="auto">
          <a:xfrm rot="5400000">
            <a:off x="2811463" y="3032125"/>
            <a:ext cx="3097212" cy="3024188"/>
          </a:xfrm>
          <a:prstGeom prst="ellipse">
            <a:avLst/>
          </a:prstGeom>
          <a:solidFill>
            <a:schemeClr val="bg2">
              <a:lumMod val="40000"/>
              <a:lumOff val="60000"/>
            </a:schemeClr>
          </a:solidFill>
          <a:ln w="2857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84" name="Ovale 3"/>
          <p:cNvSpPr>
            <a:spLocks noChangeArrowheads="1"/>
          </p:cNvSpPr>
          <p:nvPr/>
        </p:nvSpPr>
        <p:spPr bwMode="auto">
          <a:xfrm>
            <a:off x="3063875" y="3860800"/>
            <a:ext cx="1368425" cy="1152525"/>
          </a:xfrm>
          <a:prstGeom prst="ellipse">
            <a:avLst/>
          </a:prstGeom>
          <a:solidFill>
            <a:schemeClr val="bg2"/>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it-IT" altLang="it-IT" sz="2400">
              <a:solidFill>
                <a:srgbClr val="000000"/>
              </a:solidFill>
            </a:endParaRPr>
          </a:p>
        </p:txBody>
      </p:sp>
      <p:sp>
        <p:nvSpPr>
          <p:cNvPr id="46085" name="CasellaDiTesto 4"/>
          <p:cNvSpPr txBox="1">
            <a:spLocks noChangeArrowheads="1"/>
          </p:cNvSpPr>
          <p:nvPr/>
        </p:nvSpPr>
        <p:spPr bwMode="auto">
          <a:xfrm>
            <a:off x="3232150" y="4221163"/>
            <a:ext cx="83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DNA</a:t>
            </a:r>
          </a:p>
        </p:txBody>
      </p:sp>
      <p:sp>
        <p:nvSpPr>
          <p:cNvPr id="7" name="Freccia curva 6"/>
          <p:cNvSpPr/>
          <p:nvPr/>
        </p:nvSpPr>
        <p:spPr bwMode="auto">
          <a:xfrm rot="5400000">
            <a:off x="4287838" y="4221163"/>
            <a:ext cx="647700" cy="1079500"/>
          </a:xfrm>
          <a:prstGeom prst="bentArrow">
            <a:avLst>
              <a:gd name="adj1" fmla="val 25000"/>
              <a:gd name="adj2" fmla="val 5807"/>
              <a:gd name="adj3" fmla="val 27020"/>
              <a:gd name="adj4" fmla="val 72980"/>
            </a:avLst>
          </a:prstGeom>
          <a:solidFill>
            <a:srgbClr val="0000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87" name="CasellaDiTesto 7"/>
          <p:cNvSpPr txBox="1">
            <a:spLocks noChangeArrowheads="1"/>
          </p:cNvSpPr>
          <p:nvPr/>
        </p:nvSpPr>
        <p:spPr bwMode="auto">
          <a:xfrm>
            <a:off x="4637088" y="515620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800"/>
              <a:t>proteine</a:t>
            </a:r>
          </a:p>
        </p:txBody>
      </p:sp>
      <p:sp>
        <p:nvSpPr>
          <p:cNvPr id="9" name="Freccia curva 8"/>
          <p:cNvSpPr/>
          <p:nvPr/>
        </p:nvSpPr>
        <p:spPr bwMode="auto">
          <a:xfrm rot="5400000" flipH="1" flipV="1">
            <a:off x="3783807" y="4723606"/>
            <a:ext cx="647700" cy="1081087"/>
          </a:xfrm>
          <a:prstGeom prst="bentArrow">
            <a:avLst>
              <a:gd name="adj1" fmla="val 25000"/>
              <a:gd name="adj2" fmla="val 5807"/>
              <a:gd name="adj3" fmla="val 27020"/>
              <a:gd name="adj4" fmla="val 72980"/>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0" name="Più 9"/>
          <p:cNvSpPr/>
          <p:nvPr/>
        </p:nvSpPr>
        <p:spPr bwMode="auto">
          <a:xfrm>
            <a:off x="5151438" y="4795838"/>
            <a:ext cx="431800" cy="433387"/>
          </a:xfrm>
          <a:prstGeom prst="mathPlus">
            <a:avLst>
              <a:gd name="adj1" fmla="val 11397"/>
            </a:avLst>
          </a:prstGeom>
          <a:solidFill>
            <a:srgbClr val="0000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1" name="Meno 10"/>
          <p:cNvSpPr/>
          <p:nvPr/>
        </p:nvSpPr>
        <p:spPr bwMode="auto">
          <a:xfrm>
            <a:off x="3711575" y="5013325"/>
            <a:ext cx="431800" cy="215900"/>
          </a:xfrm>
          <a:prstGeom prst="mathMinus">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091" name="CasellaDiTesto 11"/>
          <p:cNvSpPr txBox="1">
            <a:spLocks noChangeArrowheads="1"/>
          </p:cNvSpPr>
          <p:nvPr/>
        </p:nvSpPr>
        <p:spPr bwMode="auto">
          <a:xfrm>
            <a:off x="3076575" y="3221038"/>
            <a:ext cx="257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NUCLEO</a:t>
            </a:r>
          </a:p>
          <a:p>
            <a:pPr algn="ctr">
              <a:spcBef>
                <a:spcPct val="0"/>
              </a:spcBef>
              <a:buFontTx/>
              <a:buNone/>
            </a:pPr>
            <a:r>
              <a:rPr lang="it-IT" altLang="it-IT" sz="1800"/>
              <a:t>SOPRACHIASMATICO</a:t>
            </a:r>
          </a:p>
        </p:txBody>
      </p:sp>
      <p:sp>
        <p:nvSpPr>
          <p:cNvPr id="46092" name="Rettangolo 15"/>
          <p:cNvSpPr>
            <a:spLocks noChangeArrowheads="1"/>
          </p:cNvSpPr>
          <p:nvPr/>
        </p:nvSpPr>
        <p:spPr bwMode="auto">
          <a:xfrm>
            <a:off x="3927475" y="5681663"/>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600">
                <a:ea typeface="ＭＳ ゴシック" charset="-128"/>
              </a:rPr>
              <a:t>≈ 25 ore</a:t>
            </a:r>
            <a:endParaRPr lang="it-IT" altLang="it-IT" sz="1600"/>
          </a:p>
        </p:txBody>
      </p:sp>
      <p:sp>
        <p:nvSpPr>
          <p:cNvPr id="46093" name="Sole 17"/>
          <p:cNvSpPr>
            <a:spLocks noChangeArrowheads="1"/>
          </p:cNvSpPr>
          <p:nvPr/>
        </p:nvSpPr>
        <p:spPr bwMode="auto">
          <a:xfrm>
            <a:off x="398463" y="979488"/>
            <a:ext cx="2881312" cy="1944687"/>
          </a:xfrm>
          <a:prstGeom prst="sun">
            <a:avLst>
              <a:gd name="adj" fmla="val 12500"/>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094" name="CasellaDiTesto 18"/>
          <p:cNvSpPr txBox="1">
            <a:spLocks noChangeArrowheads="1"/>
          </p:cNvSpPr>
          <p:nvPr/>
        </p:nvSpPr>
        <p:spPr bwMode="auto">
          <a:xfrm>
            <a:off x="831850" y="1414463"/>
            <a:ext cx="2087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600"/>
              <a:t>neuroni gangliari della retina contenenti MELANOPSINA</a:t>
            </a:r>
          </a:p>
        </p:txBody>
      </p:sp>
      <p:sp>
        <p:nvSpPr>
          <p:cNvPr id="20" name="Freccia curva 19"/>
          <p:cNvSpPr/>
          <p:nvPr/>
        </p:nvSpPr>
        <p:spPr bwMode="auto">
          <a:xfrm flipV="1">
            <a:off x="1695450" y="3140075"/>
            <a:ext cx="1008063" cy="1584325"/>
          </a:xfrm>
          <a:prstGeom prst="ben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grpSp>
        <p:nvGrpSpPr>
          <p:cNvPr id="46096" name="Gruppo 4"/>
          <p:cNvGrpSpPr>
            <a:grpSpLocks/>
          </p:cNvGrpSpPr>
          <p:nvPr/>
        </p:nvGrpSpPr>
        <p:grpSpPr bwMode="auto">
          <a:xfrm>
            <a:off x="6750050" y="3932238"/>
            <a:ext cx="2430463" cy="1152525"/>
            <a:chOff x="6602413" y="692696"/>
            <a:chExt cx="2430462" cy="1152525"/>
          </a:xfrm>
        </p:grpSpPr>
        <p:sp>
          <p:nvSpPr>
            <p:cNvPr id="46109" name="Rettangolo arrotondato 21"/>
            <p:cNvSpPr>
              <a:spLocks noChangeArrowheads="1"/>
            </p:cNvSpPr>
            <p:nvPr/>
          </p:nvSpPr>
          <p:spPr bwMode="auto">
            <a:xfrm>
              <a:off x="6732588" y="692696"/>
              <a:ext cx="2160587" cy="1152525"/>
            </a:xfrm>
            <a:prstGeom prst="roundRect">
              <a:avLst>
                <a:gd name="adj" fmla="val 16667"/>
              </a:avLst>
            </a:prstGeom>
            <a:solidFill>
              <a:schemeClr val="tx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10" name="CasellaDiTesto 22"/>
            <p:cNvSpPr txBox="1">
              <a:spLocks noChangeArrowheads="1"/>
            </p:cNvSpPr>
            <p:nvPr/>
          </p:nvSpPr>
          <p:spPr bwMode="auto">
            <a:xfrm>
              <a:off x="6602413" y="791121"/>
              <a:ext cx="24304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solidFill>
                    <a:schemeClr val="bg1"/>
                  </a:solidFill>
                </a:rPr>
                <a:t>GHIANDOLA PINEALE (MELATONINA)</a:t>
              </a:r>
            </a:p>
          </p:txBody>
        </p:sp>
      </p:grpSp>
      <p:grpSp>
        <p:nvGrpSpPr>
          <p:cNvPr id="46097" name="Gruppo 5"/>
          <p:cNvGrpSpPr>
            <a:grpSpLocks/>
          </p:cNvGrpSpPr>
          <p:nvPr/>
        </p:nvGrpSpPr>
        <p:grpSpPr bwMode="auto">
          <a:xfrm>
            <a:off x="7348538" y="-26988"/>
            <a:ext cx="1223962" cy="2776538"/>
            <a:chOff x="7200900" y="3100933"/>
            <a:chExt cx="1223963" cy="2776538"/>
          </a:xfrm>
        </p:grpSpPr>
        <p:sp>
          <p:nvSpPr>
            <p:cNvPr id="24" name="Cilindro 23"/>
            <p:cNvSpPr/>
            <p:nvPr/>
          </p:nvSpPr>
          <p:spPr bwMode="auto">
            <a:xfrm>
              <a:off x="7200900" y="3213646"/>
              <a:ext cx="1223963" cy="2519363"/>
            </a:xfrm>
            <a:prstGeom prst="can">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108" name="CasellaDiTesto 24"/>
            <p:cNvSpPr txBox="1">
              <a:spLocks noChangeArrowheads="1"/>
            </p:cNvSpPr>
            <p:nvPr/>
          </p:nvSpPr>
          <p:spPr bwMode="auto">
            <a:xfrm rot="-5400000">
              <a:off x="6424613" y="4166145"/>
              <a:ext cx="2776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ORTOSIMPATICO SPINALE</a:t>
              </a:r>
            </a:p>
          </p:txBody>
        </p:sp>
      </p:grpSp>
      <p:sp>
        <p:nvSpPr>
          <p:cNvPr id="46098" name="Freccia destra 25"/>
          <p:cNvSpPr>
            <a:spLocks noChangeArrowheads="1"/>
          </p:cNvSpPr>
          <p:nvPr/>
        </p:nvSpPr>
        <p:spPr bwMode="auto">
          <a:xfrm>
            <a:off x="6519863" y="1125538"/>
            <a:ext cx="647700" cy="504825"/>
          </a:xfrm>
          <a:prstGeom prst="rightArrow">
            <a:avLst>
              <a:gd name="adj1" fmla="val 50000"/>
              <a:gd name="adj2" fmla="val 49895"/>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099" name="Freccia destra 26"/>
          <p:cNvSpPr>
            <a:spLocks noChangeArrowheads="1"/>
          </p:cNvSpPr>
          <p:nvPr/>
        </p:nvSpPr>
        <p:spPr bwMode="auto">
          <a:xfrm rot="5400000" flipV="1">
            <a:off x="7455694" y="3032919"/>
            <a:ext cx="1008063"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00" name="Rettangolo arrotondato 29"/>
          <p:cNvSpPr>
            <a:spLocks noChangeArrowheads="1"/>
          </p:cNvSpPr>
          <p:nvPr/>
        </p:nvSpPr>
        <p:spPr bwMode="auto">
          <a:xfrm>
            <a:off x="3495675" y="692150"/>
            <a:ext cx="2808288" cy="1152525"/>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46101" name="CasellaDiTesto 30"/>
          <p:cNvSpPr txBox="1">
            <a:spLocks noChangeArrowheads="1"/>
          </p:cNvSpPr>
          <p:nvPr/>
        </p:nvSpPr>
        <p:spPr bwMode="auto">
          <a:xfrm>
            <a:off x="3495675" y="836613"/>
            <a:ext cx="2860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1800"/>
              <a:t>NUCLEO PARAVENTRICOLARE (OREXINA)</a:t>
            </a:r>
          </a:p>
        </p:txBody>
      </p:sp>
      <p:sp>
        <p:nvSpPr>
          <p:cNvPr id="46102" name="Freccia destra 31"/>
          <p:cNvSpPr>
            <a:spLocks noChangeArrowheads="1"/>
          </p:cNvSpPr>
          <p:nvPr/>
        </p:nvSpPr>
        <p:spPr bwMode="auto">
          <a:xfrm rot="-5400000">
            <a:off x="3891757" y="2167731"/>
            <a:ext cx="1008062"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
        <p:nvSpPr>
          <p:cNvPr id="2" name="Uguale 1"/>
          <p:cNvSpPr/>
          <p:nvPr/>
        </p:nvSpPr>
        <p:spPr bwMode="auto">
          <a:xfrm rot="19178750">
            <a:off x="4738688" y="4432300"/>
            <a:ext cx="431800" cy="217488"/>
          </a:xfrm>
          <a:prstGeom prst="mathEqual">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26" name="Uguale 25"/>
          <p:cNvSpPr/>
          <p:nvPr/>
        </p:nvSpPr>
        <p:spPr bwMode="auto">
          <a:xfrm rot="19178750">
            <a:off x="3586163" y="5349875"/>
            <a:ext cx="431800" cy="215900"/>
          </a:xfrm>
          <a:prstGeom prst="mathEqual">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28" name="Freccia curva 27"/>
          <p:cNvSpPr/>
          <p:nvPr/>
        </p:nvSpPr>
        <p:spPr bwMode="auto">
          <a:xfrm flipH="1" flipV="1">
            <a:off x="3635375" y="6165850"/>
            <a:ext cx="720725" cy="576263"/>
          </a:xfrm>
          <a:prstGeom prst="ben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6106" name="Freccia destra 26"/>
          <p:cNvSpPr>
            <a:spLocks noChangeArrowheads="1"/>
          </p:cNvSpPr>
          <p:nvPr/>
        </p:nvSpPr>
        <p:spPr bwMode="auto">
          <a:xfrm rot="10800000" flipV="1">
            <a:off x="5867400" y="4292600"/>
            <a:ext cx="1008063" cy="504825"/>
          </a:xfrm>
          <a:prstGeom prst="rightArrow">
            <a:avLst>
              <a:gd name="adj1" fmla="val 50000"/>
              <a:gd name="adj2" fmla="val 49921"/>
            </a:avLst>
          </a:prstGeom>
          <a:solidFill>
            <a:srgbClr val="CCCCCC"/>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it-IT" altLang="it-IT" sz="2400">
              <a:solidFill>
                <a:srgbClr val="000000"/>
              </a:solidFill>
            </a:endParaRPr>
          </a:p>
        </p:txBody>
      </p:sp>
    </p:spTree>
    <p:extLst>
      <p:ext uri="{BB962C8B-B14F-4D97-AF65-F5344CB8AC3E}">
        <p14:creationId xmlns:p14="http://schemas.microsoft.com/office/powerpoint/2010/main" val="2111366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600"/>
            <a:ext cx="63881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7543800" y="6553200"/>
            <a:ext cx="151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Conti, 2010 </a:t>
            </a:r>
          </a:p>
        </p:txBody>
      </p:sp>
      <p:grpSp>
        <p:nvGrpSpPr>
          <p:cNvPr id="3" name="Gruppo 2"/>
          <p:cNvGrpSpPr/>
          <p:nvPr/>
        </p:nvGrpSpPr>
        <p:grpSpPr>
          <a:xfrm>
            <a:off x="6156374" y="1916833"/>
            <a:ext cx="2736106" cy="3450635"/>
            <a:chOff x="6516688" y="2601913"/>
            <a:chExt cx="2087562" cy="2771775"/>
          </a:xfrm>
        </p:grpSpPr>
        <p:sp>
          <p:nvSpPr>
            <p:cNvPr id="48131" name="Text Box 3"/>
            <p:cNvSpPr txBox="1">
              <a:spLocks noChangeArrowheads="1"/>
            </p:cNvSpPr>
            <p:nvPr/>
          </p:nvSpPr>
          <p:spPr bwMode="auto">
            <a:xfrm>
              <a:off x="6901116" y="3862388"/>
              <a:ext cx="1334582" cy="247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200" dirty="0"/>
                <a:t>n. </a:t>
              </a:r>
              <a:r>
                <a:rPr lang="it-IT" altLang="it-IT" sz="1400" dirty="0"/>
                <a:t>soprachiasmatico</a:t>
              </a:r>
            </a:p>
          </p:txBody>
        </p:sp>
        <p:sp>
          <p:nvSpPr>
            <p:cNvPr id="48132" name="Text Box 4"/>
            <p:cNvSpPr txBox="1">
              <a:spLocks noChangeArrowheads="1"/>
            </p:cNvSpPr>
            <p:nvPr/>
          </p:nvSpPr>
          <p:spPr bwMode="auto">
            <a:xfrm>
              <a:off x="7304088" y="2601913"/>
              <a:ext cx="423417" cy="247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400"/>
                <a:t>RAS</a:t>
              </a:r>
            </a:p>
          </p:txBody>
        </p:sp>
        <p:sp>
          <p:nvSpPr>
            <p:cNvPr id="48133" name="Text Box 5"/>
            <p:cNvSpPr txBox="1">
              <a:spLocks noChangeArrowheads="1"/>
            </p:cNvSpPr>
            <p:nvPr/>
          </p:nvSpPr>
          <p:spPr bwMode="auto">
            <a:xfrm>
              <a:off x="7304088" y="5114925"/>
              <a:ext cx="423417" cy="247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400"/>
                <a:t>HSS</a:t>
              </a:r>
            </a:p>
          </p:txBody>
        </p:sp>
        <p:sp>
          <p:nvSpPr>
            <p:cNvPr id="2" name="Freccia curva 1"/>
            <p:cNvSpPr/>
            <p:nvPr/>
          </p:nvSpPr>
          <p:spPr bwMode="auto">
            <a:xfrm>
              <a:off x="6804025" y="2636838"/>
              <a:ext cx="431800" cy="1152525"/>
            </a:xfrm>
            <a:prstGeom prst="bentArrow">
              <a:avLst/>
            </a:prstGeom>
            <a:solidFill>
              <a:srgbClr val="FFFFFF"/>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9" name="Freccia curva 8"/>
            <p:cNvSpPr/>
            <p:nvPr/>
          </p:nvSpPr>
          <p:spPr bwMode="auto">
            <a:xfrm flipV="1">
              <a:off x="6804025" y="4221163"/>
              <a:ext cx="431800" cy="1152525"/>
            </a:xfrm>
            <a:prstGeom prst="bentArrow">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8136" name="Text Box 92"/>
            <p:cNvSpPr txBox="1">
              <a:spLocks noChangeArrowheads="1"/>
            </p:cNvSpPr>
            <p:nvPr/>
          </p:nvSpPr>
          <p:spPr bwMode="auto">
            <a:xfrm>
              <a:off x="6873875" y="3476625"/>
              <a:ext cx="36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a:t>
              </a:r>
            </a:p>
          </p:txBody>
        </p:sp>
        <p:sp>
          <p:nvSpPr>
            <p:cNvPr id="48137" name="Line 122"/>
            <p:cNvSpPr>
              <a:spLocks noChangeShapeType="1"/>
            </p:cNvSpPr>
            <p:nvPr/>
          </p:nvSpPr>
          <p:spPr bwMode="auto">
            <a:xfrm>
              <a:off x="6973888" y="42672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 name="Freccia curva 11"/>
            <p:cNvSpPr/>
            <p:nvPr/>
          </p:nvSpPr>
          <p:spPr bwMode="auto">
            <a:xfrm flipH="1">
              <a:off x="7885113" y="2636838"/>
              <a:ext cx="431800" cy="1152525"/>
            </a:xfrm>
            <a:prstGeom prst="bentArrow">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13" name="Freccia curva 12"/>
            <p:cNvSpPr/>
            <p:nvPr/>
          </p:nvSpPr>
          <p:spPr bwMode="auto">
            <a:xfrm flipH="1" flipV="1">
              <a:off x="7885113" y="4221163"/>
              <a:ext cx="431800" cy="1152525"/>
            </a:xfrm>
            <a:prstGeom prst="bentArrow">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a:defRPr/>
              </a:pPr>
              <a:endParaRPr lang="it-IT">
                <a:solidFill>
                  <a:srgbClr val="000000"/>
                </a:solidFill>
                <a:ea typeface="ＭＳ Ｐゴシック" charset="0"/>
              </a:endParaRPr>
            </a:p>
          </p:txBody>
        </p:sp>
        <p:sp>
          <p:nvSpPr>
            <p:cNvPr id="48140" name="Text Box 92"/>
            <p:cNvSpPr txBox="1">
              <a:spLocks noChangeArrowheads="1"/>
            </p:cNvSpPr>
            <p:nvPr/>
          </p:nvSpPr>
          <p:spPr bwMode="auto">
            <a:xfrm flipH="1">
              <a:off x="7891463" y="4013200"/>
              <a:ext cx="361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2400"/>
                <a:t>+</a:t>
              </a:r>
            </a:p>
          </p:txBody>
        </p:sp>
        <p:sp>
          <p:nvSpPr>
            <p:cNvPr id="48141" name="Line 122"/>
            <p:cNvSpPr>
              <a:spLocks noChangeShapeType="1"/>
            </p:cNvSpPr>
            <p:nvPr/>
          </p:nvSpPr>
          <p:spPr bwMode="auto">
            <a:xfrm flipH="1">
              <a:off x="7996238" y="3716338"/>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8142" name="CasellaDiTesto 3"/>
            <p:cNvSpPr txBox="1">
              <a:spLocks noChangeArrowheads="1"/>
            </p:cNvSpPr>
            <p:nvPr/>
          </p:nvSpPr>
          <p:spPr bwMode="auto">
            <a:xfrm rot="-5400000">
              <a:off x="6287294" y="3874294"/>
              <a:ext cx="70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dirty="0"/>
                <a:t>GIORNO</a:t>
              </a:r>
            </a:p>
          </p:txBody>
        </p:sp>
        <p:sp>
          <p:nvSpPr>
            <p:cNvPr id="48143" name="CasellaDiTesto 16"/>
            <p:cNvSpPr txBox="1">
              <a:spLocks noChangeArrowheads="1"/>
            </p:cNvSpPr>
            <p:nvPr/>
          </p:nvSpPr>
          <p:spPr bwMode="auto">
            <a:xfrm rot="5400000">
              <a:off x="8171656" y="3901282"/>
              <a:ext cx="61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1000"/>
                <a:t>NOTTE</a:t>
              </a:r>
            </a:p>
          </p:txBody>
        </p:sp>
      </p:grpSp>
    </p:spTree>
    <p:extLst>
      <p:ext uri="{BB962C8B-B14F-4D97-AF65-F5344CB8AC3E}">
        <p14:creationId xmlns:p14="http://schemas.microsoft.com/office/powerpoint/2010/main" val="41902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4"/>
          <p:cNvSpPr txBox="1">
            <a:spLocks noChangeArrowheads="1"/>
          </p:cNvSpPr>
          <p:nvPr/>
        </p:nvSpPr>
        <p:spPr bwMode="auto">
          <a:xfrm>
            <a:off x="0" y="420512"/>
            <a:ext cx="9144000" cy="365934"/>
          </a:xfrm>
          <a:prstGeom prst="rect">
            <a:avLst/>
          </a:prstGeom>
          <a:noFill/>
          <a:ln w="9525">
            <a:solidFill>
              <a:srgbClr val="0432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algn="ctr" eaLnBrk="1" hangingPunct="1">
              <a:spcBef>
                <a:spcPct val="0"/>
              </a:spcBef>
              <a:buFontTx/>
              <a:buNone/>
            </a:pPr>
            <a:r>
              <a:rPr lang="it-IT" altLang="it-IT" sz="1778" dirty="0">
                <a:solidFill>
                  <a:srgbClr val="0432FF"/>
                </a:solidFill>
                <a:latin typeface="Arial" charset="0"/>
              </a:rPr>
              <a:t>CASO CLINICO</a:t>
            </a:r>
          </a:p>
        </p:txBody>
      </p:sp>
      <p:sp>
        <p:nvSpPr>
          <p:cNvPr id="4" name="Rettangolo 3"/>
          <p:cNvSpPr/>
          <p:nvPr/>
        </p:nvSpPr>
        <p:spPr>
          <a:xfrm>
            <a:off x="91502" y="868716"/>
            <a:ext cx="8960996" cy="6401753"/>
          </a:xfrm>
          <a:prstGeom prst="rect">
            <a:avLst/>
          </a:prstGeom>
        </p:spPr>
        <p:txBody>
          <a:bodyPr wrap="square">
            <a:spAutoFit/>
          </a:bodyPr>
          <a:lstStyle/>
          <a:p>
            <a:r>
              <a:rPr lang="it-IT" sz="1600" b="1" dirty="0"/>
              <a:t>Eccessiva sonnolenza diurna in giovane </a:t>
            </a:r>
            <a:r>
              <a:rPr lang="it-IT" sz="1600" b="1" dirty="0" smtClean="0"/>
              <a:t>impiegato</a:t>
            </a:r>
            <a:endParaRPr lang="it-IT" sz="1600" b="1" dirty="0"/>
          </a:p>
          <a:p>
            <a:r>
              <a:rPr lang="it-IT" sz="1600" dirty="0"/>
              <a:t> </a:t>
            </a:r>
          </a:p>
          <a:p>
            <a:r>
              <a:rPr lang="it-IT" sz="1400" dirty="0"/>
              <a:t>Il Sig. </a:t>
            </a:r>
            <a:r>
              <a:rPr lang="it-IT" sz="1400" dirty="0" smtClean="0"/>
              <a:t>Lino </a:t>
            </a:r>
            <a:r>
              <a:rPr lang="it-IT" sz="1400" dirty="0" err="1" smtClean="0"/>
              <a:t>Sommel</a:t>
            </a:r>
            <a:r>
              <a:rPr lang="it-IT" sz="1400" dirty="0" smtClean="0"/>
              <a:t>, </a:t>
            </a:r>
            <a:r>
              <a:rPr lang="it-IT" sz="1400" dirty="0"/>
              <a:t>35 anni, impiegato </a:t>
            </a:r>
            <a:r>
              <a:rPr lang="it-IT" sz="1400" dirty="0" smtClean="0"/>
              <a:t>di banca, </a:t>
            </a:r>
            <a:r>
              <a:rPr lang="it-IT" sz="1400" dirty="0"/>
              <a:t>viene inviato dal medico curante alla clinica neurologica perché lamenta eccessiva sonnolenza diurna da tre-quattro anni, </a:t>
            </a:r>
            <a:r>
              <a:rPr lang="it-IT" sz="1400" dirty="0" smtClean="0"/>
              <a:t>con </a:t>
            </a:r>
            <a:r>
              <a:rPr lang="it-IT" sz="1400" dirty="0"/>
              <a:t>sonno notturno disturbato da frequenti risvegli. </a:t>
            </a:r>
          </a:p>
          <a:p>
            <a:r>
              <a:rPr lang="it-IT" sz="1400" dirty="0"/>
              <a:t>Ricevuto dal neurologo gli riferisce anche l’insorgenza, più recente, di improvvisi episodi di debolezza muscolare ai quattro arti, della durata di una decina di minuti, seguiti da completo recupero. S</a:t>
            </a:r>
            <a:r>
              <a:rPr lang="it-IT" sz="1400" dirty="0" smtClean="0"/>
              <a:t>ono </a:t>
            </a:r>
            <a:r>
              <a:rPr lang="it-IT" sz="1400" dirty="0"/>
              <a:t>comparsi anche improvvisi momenti di blocco motorio completo, con tremore alle labbra e al mento ed impossibilità di parlare. Questi episodi si verificano sia durante il risveglio che durante l’addormentamento e sono associati a difficoltà di mantenere la testa sollevata o la stazione eretta, per cui riferisce di essere caduto a terra in diverse occasioni, come preso da sonno irrefrenabile. Gli episodi si sono verificati soprattutto in occasioni di grande impatto emotivo e hanno avuto una frequenza variabile, fino a più di uno nella stessa giornata. Il Sig. Enrico arriva in clinica neurologica con una pregressa diagnosi di disturbo della personalità e terapia con farmaci ansiolitici e antidepressivi, ma riferisce di non aver riportato alcun beneficio dalla terapia praticata.</a:t>
            </a:r>
          </a:p>
          <a:p>
            <a:r>
              <a:rPr lang="it-IT" sz="1400" dirty="0"/>
              <a:t>La valutazione neuropsicologica mostra punteggi inferiori alla norma nelle prove di memoria verbale, appiattimento della curva di apprendimento</a:t>
            </a:r>
            <a:r>
              <a:rPr lang="it-IT" sz="1400" dirty="0" smtClean="0"/>
              <a:t>, </a:t>
            </a:r>
            <a:r>
              <a:rPr lang="it-IT" sz="1400" dirty="0"/>
              <a:t>riduzione della memoria su materiale verbale e deficit attentivi. Viene effettuata una registrazione </a:t>
            </a:r>
            <a:r>
              <a:rPr lang="it-IT" sz="1400" dirty="0" err="1" smtClean="0"/>
              <a:t>polisonnografica</a:t>
            </a:r>
            <a:r>
              <a:rPr lang="it-IT" sz="1400" dirty="0"/>
              <a:t> </a:t>
            </a:r>
            <a:r>
              <a:rPr lang="it-IT" sz="1400" dirty="0" smtClean="0"/>
              <a:t>(elettroencefalogramma, </a:t>
            </a:r>
            <a:r>
              <a:rPr lang="it-IT" sz="1400" dirty="0"/>
              <a:t>livelli di ossigeno</a:t>
            </a:r>
            <a:r>
              <a:rPr lang="it-IT" sz="1400" dirty="0" smtClean="0"/>
              <a:t>, </a:t>
            </a:r>
            <a:r>
              <a:rPr lang="it-IT" sz="1400" dirty="0"/>
              <a:t>frequenza cardiaca </a:t>
            </a:r>
            <a:r>
              <a:rPr lang="it-IT" sz="1400" dirty="0" smtClean="0"/>
              <a:t>e </a:t>
            </a:r>
            <a:r>
              <a:rPr lang="it-IT" sz="1400" dirty="0"/>
              <a:t>respiratoria</a:t>
            </a:r>
            <a:r>
              <a:rPr lang="it-IT" sz="1400" dirty="0" smtClean="0"/>
              <a:t>, </a:t>
            </a:r>
            <a:r>
              <a:rPr lang="it-IT" sz="1400" dirty="0"/>
              <a:t>movimenti oculari </a:t>
            </a:r>
            <a:r>
              <a:rPr lang="it-IT" sz="1400" dirty="0" smtClean="0"/>
              <a:t>e </a:t>
            </a:r>
            <a:r>
              <a:rPr lang="it-IT" sz="1400" dirty="0"/>
              <a:t>degli </a:t>
            </a:r>
            <a:r>
              <a:rPr lang="it-IT" sz="1400" dirty="0" smtClean="0"/>
              <a:t>arti), </a:t>
            </a:r>
            <a:r>
              <a:rPr lang="it-IT" sz="1400" dirty="0"/>
              <a:t>che evidenzia una struttura del sonno </a:t>
            </a:r>
            <a:r>
              <a:rPr lang="it-IT" sz="1400" dirty="0" smtClean="0"/>
              <a:t>frammentata </a:t>
            </a:r>
            <a:r>
              <a:rPr lang="it-IT" sz="1400" dirty="0"/>
              <a:t>frequenti risvegli anche di lunga durata, con una ridotta quota di fasi profonde che hanno determinato una scarsa efficacia del sonno. La struttura del sonno risulta compatibile con il sospetto diagnostico di narcolessia.</a:t>
            </a:r>
          </a:p>
          <a:p>
            <a:r>
              <a:rPr lang="it-IT" sz="1400" dirty="0"/>
              <a:t>La narcolessia è una patologia neurologica, caratterizzata da eccessiva sonnolenza diurna, spesso vissuta come ricorrenti attacchi di sonno incoercibili, che si manifestano nel corso della giornata. È causata da un’incapacità del cervello a regolare in maniera fisiologica il ritmo sonno-veglia. La sua prevalenza potrebbe essere sottostimata, in quanto la diagnosi è molto spesso posta solo dopo diversi anni dal suo esordio clinico. Ciò accade innanzitutto poiché è necessario ai pazienti un certo tempo prima di comprendere il carattere patologico dei propri sintomi, spesso sottovalutati e considerati parte integrante della propria personalità, ma la narcolessia è soprattutto spesso </a:t>
            </a:r>
            <a:r>
              <a:rPr lang="it-IT" sz="1400" dirty="0" err="1"/>
              <a:t>misdiagnosticata</a:t>
            </a:r>
            <a:r>
              <a:rPr lang="it-IT" sz="1400" dirty="0"/>
              <a:t> come una condizione psichiatrica: cioè di errato di disturbo di personalità, o di psicosi.</a:t>
            </a:r>
          </a:p>
          <a:p>
            <a:endParaRPr lang="it-IT" sz="1400" dirty="0"/>
          </a:p>
        </p:txBody>
      </p:sp>
    </p:spTree>
    <p:extLst>
      <p:ext uri="{BB962C8B-B14F-4D97-AF65-F5344CB8AC3E}">
        <p14:creationId xmlns:p14="http://schemas.microsoft.com/office/powerpoint/2010/main" val="38609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BASI NEUROFISIOLOGICHE </a:t>
            </a:r>
            <a:r>
              <a:rPr lang="it-IT" altLang="it-IT" sz="4062" smtClean="0"/>
              <a:t>DELLA COSCIENZA</a:t>
            </a:r>
            <a:endParaRPr lang="it-IT" altLang="it-IT" sz="4062" dirty="0" smtClean="0"/>
          </a:p>
        </p:txBody>
      </p:sp>
    </p:spTree>
    <p:extLst>
      <p:ext uri="{BB962C8B-B14F-4D97-AF65-F5344CB8AC3E}">
        <p14:creationId xmlns:p14="http://schemas.microsoft.com/office/powerpoint/2010/main" val="1986008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56" y="620688"/>
            <a:ext cx="5448332" cy="4608512"/>
          </a:xfrm>
          <a:prstGeom prst="rect">
            <a:avLst/>
          </a:prstGeom>
        </p:spPr>
      </p:pic>
      <p:sp>
        <p:nvSpPr>
          <p:cNvPr id="3" name="CasellaDiTesto 2"/>
          <p:cNvSpPr txBox="1"/>
          <p:nvPr/>
        </p:nvSpPr>
        <p:spPr>
          <a:xfrm>
            <a:off x="144016" y="5157192"/>
            <a:ext cx="8964488" cy="338554"/>
          </a:xfrm>
          <a:prstGeom prst="rect">
            <a:avLst/>
          </a:prstGeom>
          <a:noFill/>
        </p:spPr>
        <p:txBody>
          <a:bodyPr wrap="square" rtlCol="0">
            <a:spAutoFit/>
          </a:bodyPr>
          <a:lstStyle/>
          <a:p>
            <a:r>
              <a:rPr lang="it-IT" sz="1600" dirty="0" smtClean="0"/>
              <a:t>Nella illusione del Cubo di </a:t>
            </a:r>
            <a:r>
              <a:rPr lang="it-IT" sz="1600" dirty="0" err="1" smtClean="0"/>
              <a:t>Necker</a:t>
            </a:r>
            <a:r>
              <a:rPr lang="it-IT" sz="1600" dirty="0" smtClean="0"/>
              <a:t>, lo stesso stimolo fisico evoca percetti diversi: coscienza visiva.</a:t>
            </a:r>
            <a:endParaRPr lang="it-IT" sz="1600" dirty="0"/>
          </a:p>
        </p:txBody>
      </p:sp>
      <p:sp>
        <p:nvSpPr>
          <p:cNvPr id="4" name="CasellaDiTesto 3"/>
          <p:cNvSpPr txBox="1"/>
          <p:nvPr/>
        </p:nvSpPr>
        <p:spPr>
          <a:xfrm>
            <a:off x="395536" y="188640"/>
            <a:ext cx="8334333" cy="461665"/>
          </a:xfrm>
          <a:prstGeom prst="rect">
            <a:avLst/>
          </a:prstGeom>
          <a:noFill/>
        </p:spPr>
        <p:txBody>
          <a:bodyPr wrap="none" rtlCol="0">
            <a:spAutoFit/>
          </a:bodyPr>
          <a:lstStyle/>
          <a:p>
            <a:r>
              <a:rPr lang="it-IT" dirty="0" smtClean="0"/>
              <a:t>La coscienze è la consapevolezza del mondo e di </a:t>
            </a:r>
            <a:r>
              <a:rPr lang="it-IT" smtClean="0"/>
              <a:t>sé stessi.</a:t>
            </a:r>
            <a:endParaRPr lang="it-IT"/>
          </a:p>
        </p:txBody>
      </p:sp>
      <p:sp>
        <p:nvSpPr>
          <p:cNvPr id="5" name="CasellaDiTesto 4"/>
          <p:cNvSpPr txBox="1"/>
          <p:nvPr/>
        </p:nvSpPr>
        <p:spPr>
          <a:xfrm>
            <a:off x="179512" y="5661248"/>
            <a:ext cx="8856984" cy="1200329"/>
          </a:xfrm>
          <a:prstGeom prst="rect">
            <a:avLst/>
          </a:prstGeom>
          <a:noFill/>
        </p:spPr>
        <p:txBody>
          <a:bodyPr wrap="square" rtlCol="0">
            <a:spAutoFit/>
          </a:bodyPr>
          <a:lstStyle/>
          <a:p>
            <a:r>
              <a:rPr lang="it-IT" sz="1800" dirty="0" smtClean="0"/>
              <a:t>Il cervello è in grado di formare coscienza nella misura in cui è in grado di selezionare tra un grande repertorio di stati discriminabili (informazioni) a patto che non si disgreghi in sottosistemi indipendenti (disintegrazione): teoria della informazione integrata.</a:t>
            </a:r>
            <a:endParaRPr lang="it-IT" sz="1800" dirty="0"/>
          </a:p>
        </p:txBody>
      </p:sp>
    </p:spTree>
    <p:extLst>
      <p:ext uri="{BB962C8B-B14F-4D97-AF65-F5344CB8AC3E}">
        <p14:creationId xmlns:p14="http://schemas.microsoft.com/office/powerpoint/2010/main" val="1470013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129427"/>
            <a:ext cx="4896544" cy="3963869"/>
          </a:xfrm>
          <a:prstGeom prst="rect">
            <a:avLst/>
          </a:prstGeom>
        </p:spPr>
      </p:pic>
      <p:sp>
        <p:nvSpPr>
          <p:cNvPr id="3" name="CasellaDiTesto 2"/>
          <p:cNvSpPr txBox="1"/>
          <p:nvPr/>
        </p:nvSpPr>
        <p:spPr>
          <a:xfrm>
            <a:off x="179512" y="6054387"/>
            <a:ext cx="8856984" cy="830997"/>
          </a:xfrm>
          <a:prstGeom prst="rect">
            <a:avLst/>
          </a:prstGeom>
          <a:noFill/>
        </p:spPr>
        <p:txBody>
          <a:bodyPr wrap="square" rtlCol="0">
            <a:spAutoFit/>
          </a:bodyPr>
          <a:lstStyle/>
          <a:p>
            <a:r>
              <a:rPr lang="it-IT" sz="1600" dirty="0" smtClean="0"/>
              <a:t>Strutture mediane nel tronco dell’encefalo e nel talamo, necessarie per regolare il livello di vigilanza, indispensabile alla coscienza. Piccole lesioni bilaterali in queste strutture possono causare una perdita globale di coscienza.</a:t>
            </a:r>
            <a:endParaRPr lang="it-IT" sz="1600" dirty="0"/>
          </a:p>
        </p:txBody>
      </p:sp>
      <p:sp>
        <p:nvSpPr>
          <p:cNvPr id="4" name="CasellaDiTesto 3"/>
          <p:cNvSpPr txBox="1"/>
          <p:nvPr/>
        </p:nvSpPr>
        <p:spPr>
          <a:xfrm>
            <a:off x="179512" y="53140"/>
            <a:ext cx="8784976" cy="707886"/>
          </a:xfrm>
          <a:prstGeom prst="rect">
            <a:avLst/>
          </a:prstGeom>
          <a:noFill/>
        </p:spPr>
        <p:txBody>
          <a:bodyPr wrap="square" rtlCol="0">
            <a:spAutoFit/>
          </a:bodyPr>
          <a:lstStyle/>
          <a:p>
            <a:r>
              <a:rPr lang="it-IT" sz="2000" dirty="0" smtClean="0"/>
              <a:t>La coscienza è prodotta dal cervello (effetti negativi di traumi, lesioni, ictus, anestetici e droghe varie)</a:t>
            </a:r>
            <a:endParaRPr lang="it-IT" sz="2000" dirty="0"/>
          </a:p>
        </p:txBody>
      </p:sp>
      <p:sp>
        <p:nvSpPr>
          <p:cNvPr id="5" name="CasellaDiTesto 4"/>
          <p:cNvSpPr txBox="1"/>
          <p:nvPr/>
        </p:nvSpPr>
        <p:spPr>
          <a:xfrm>
            <a:off x="179512" y="764704"/>
            <a:ext cx="8856984" cy="1261884"/>
          </a:xfrm>
          <a:prstGeom prst="rect">
            <a:avLst/>
          </a:prstGeom>
          <a:noFill/>
        </p:spPr>
        <p:txBody>
          <a:bodyPr wrap="square" rtlCol="0">
            <a:spAutoFit/>
          </a:bodyPr>
          <a:lstStyle/>
          <a:p>
            <a:r>
              <a:rPr lang="it-IT" sz="2000" dirty="0" smtClean="0"/>
              <a:t>La coscienza è prodotta da alcune parti del cervello (sistema talamo-corticale) e non da altre.</a:t>
            </a:r>
          </a:p>
          <a:p>
            <a:r>
              <a:rPr lang="it-IT" sz="1800" dirty="0"/>
              <a:t>La separazione dei sistemi talamo-corticali dei due lati (split brain terapeutico) genera due coscienze differenti (una per ogni lato dello spazio</a:t>
            </a:r>
            <a:r>
              <a:rPr lang="it-IT" sz="1800" dirty="0" smtClean="0"/>
              <a:t>)</a:t>
            </a:r>
            <a:endParaRPr lang="it-IT" sz="1800" dirty="0"/>
          </a:p>
        </p:txBody>
      </p:sp>
    </p:spTree>
    <p:extLst>
      <p:ext uri="{BB962C8B-B14F-4D97-AF65-F5344CB8AC3E}">
        <p14:creationId xmlns:p14="http://schemas.microsoft.com/office/powerpoint/2010/main" val="1127430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BASI NEUROFISIOLOGICHE DELLA ATTENZIONE</a:t>
            </a:r>
          </a:p>
        </p:txBody>
      </p:sp>
    </p:spTree>
    <p:extLst>
      <p:ext uri="{BB962C8B-B14F-4D97-AF65-F5344CB8AC3E}">
        <p14:creationId xmlns:p14="http://schemas.microsoft.com/office/powerpoint/2010/main" val="1367262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tangolo 3"/>
          <p:cNvSpPr>
            <a:spLocks noChangeArrowheads="1"/>
          </p:cNvSpPr>
          <p:nvPr/>
        </p:nvSpPr>
        <p:spPr bwMode="auto">
          <a:xfrm>
            <a:off x="5212071" y="676695"/>
            <a:ext cx="300848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600">
                <a:latin typeface="Arial" charset="0"/>
              </a:rPr>
              <a:t>Aree del tronco encefalico caratterizzate dalla produzione di differenti neurotrasmettitori. </a:t>
            </a:r>
          </a:p>
        </p:txBody>
      </p:sp>
      <p:grpSp>
        <p:nvGrpSpPr>
          <p:cNvPr id="2" name="Gruppo 1"/>
          <p:cNvGrpSpPr/>
          <p:nvPr/>
        </p:nvGrpSpPr>
        <p:grpSpPr>
          <a:xfrm>
            <a:off x="4443986" y="1828823"/>
            <a:ext cx="4608512" cy="4592902"/>
            <a:chOff x="2838698" y="188640"/>
            <a:chExt cx="7345362" cy="6607175"/>
          </a:xfrm>
        </p:grpSpPr>
        <p:pic>
          <p:nvPicPr>
            <p:cNvPr id="59393" name="Immagine 1" descr="gr03.jpg"/>
            <p:cNvPicPr>
              <a:picLocks noChangeAspect="1"/>
            </p:cNvPicPr>
            <p:nvPr/>
          </p:nvPicPr>
          <p:blipFill>
            <a:blip r:embed="rId3">
              <a:extLst>
                <a:ext uri="{28A0092B-C50C-407E-A947-70E740481C1C}">
                  <a14:useLocalDpi xmlns:a14="http://schemas.microsoft.com/office/drawing/2010/main" val="0"/>
                </a:ext>
              </a:extLst>
            </a:blip>
            <a:srcRect b="20860"/>
            <a:stretch>
              <a:fillRect/>
            </a:stretch>
          </p:blipFill>
          <p:spPr bwMode="auto">
            <a:xfrm>
              <a:off x="2838698" y="188640"/>
              <a:ext cx="7345362"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ttangolo arrotondato 1"/>
            <p:cNvSpPr>
              <a:spLocks noChangeArrowheads="1"/>
            </p:cNvSpPr>
            <p:nvPr/>
          </p:nvSpPr>
          <p:spPr bwMode="auto">
            <a:xfrm>
              <a:off x="3426074" y="4045867"/>
              <a:ext cx="1584325"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398" name="Rettangolo arrotondato 6"/>
            <p:cNvSpPr>
              <a:spLocks noChangeArrowheads="1"/>
            </p:cNvSpPr>
            <p:nvPr/>
          </p:nvSpPr>
          <p:spPr bwMode="auto">
            <a:xfrm>
              <a:off x="3354636" y="2374229"/>
              <a:ext cx="1439862" cy="360362"/>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399" name="Rettangolo arrotondato 7"/>
            <p:cNvSpPr>
              <a:spLocks noChangeArrowheads="1"/>
            </p:cNvSpPr>
            <p:nvPr/>
          </p:nvSpPr>
          <p:spPr bwMode="auto">
            <a:xfrm>
              <a:off x="3426074" y="4693567"/>
              <a:ext cx="1871663"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sp>
          <p:nvSpPr>
            <p:cNvPr id="59400" name="Rettangolo arrotondato 8"/>
            <p:cNvSpPr>
              <a:spLocks noChangeArrowheads="1"/>
            </p:cNvSpPr>
            <p:nvPr/>
          </p:nvSpPr>
          <p:spPr bwMode="auto">
            <a:xfrm>
              <a:off x="4135686" y="5588917"/>
              <a:ext cx="1439862" cy="360363"/>
            </a:xfrm>
            <a:prstGeom prst="roundRect">
              <a:avLst>
                <a:gd name="adj" fmla="val 16667"/>
              </a:avLst>
            </a:prstGeom>
            <a:solidFill>
              <a:srgbClr val="FFFF00">
                <a:alpha val="21960"/>
              </a:srgbClr>
            </a:solidFill>
            <a:ln w="9525">
              <a:solidFill>
                <a:schemeClr val="tx1"/>
              </a:solidFill>
              <a:round/>
              <a:headEnd/>
              <a:tailEnd/>
            </a:ln>
          </p:spPr>
          <p:txBody>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endParaRPr lang="it-IT" altLang="it-IT" sz="2133">
                <a:solidFill>
                  <a:srgbClr val="000000"/>
                </a:solidFill>
              </a:endParaRPr>
            </a:p>
          </p:txBody>
        </p:sp>
      </p:grpSp>
      <p:sp>
        <p:nvSpPr>
          <p:cNvPr id="3" name="CasellaDiTesto 2"/>
          <p:cNvSpPr txBox="1"/>
          <p:nvPr/>
        </p:nvSpPr>
        <p:spPr>
          <a:xfrm>
            <a:off x="347531" y="1252759"/>
            <a:ext cx="3904434" cy="1186543"/>
          </a:xfrm>
          <a:prstGeom prst="rect">
            <a:avLst/>
          </a:prstGeom>
          <a:noFill/>
        </p:spPr>
        <p:txBody>
          <a:bodyPr wrap="square" rtlCol="0">
            <a:spAutoFit/>
          </a:bodyPr>
          <a:lstStyle/>
          <a:p>
            <a:r>
              <a:rPr lang="it-IT" sz="1422" dirty="0">
                <a:ea typeface="Arial" charset="0"/>
                <a:cs typeface="Arial" charset="0"/>
              </a:rPr>
              <a:t>SISTEMA DOPAMINERGICO</a:t>
            </a:r>
          </a:p>
          <a:p>
            <a:r>
              <a:rPr lang="it-IT" sz="1422" dirty="0">
                <a:ea typeface="Arial" charset="0"/>
                <a:cs typeface="Arial" charset="0"/>
              </a:rPr>
              <a:t>Fa parte del </a:t>
            </a:r>
            <a:r>
              <a:rPr lang="it-IT" sz="1422" i="1" dirty="0">
                <a:ea typeface="Arial" charset="0"/>
                <a:cs typeface="Arial" charset="0"/>
              </a:rPr>
              <a:t>sistema della ricompensa</a:t>
            </a:r>
            <a:r>
              <a:rPr lang="it-IT" sz="1422" dirty="0">
                <a:ea typeface="Arial" charset="0"/>
                <a:cs typeface="Arial" charset="0"/>
              </a:rPr>
              <a:t>, che rinforza alcuni comportamenti adattativi. È implicato in alcuni aspetti della dipendenza da droghe.</a:t>
            </a:r>
          </a:p>
        </p:txBody>
      </p:sp>
      <p:sp>
        <p:nvSpPr>
          <p:cNvPr id="12" name="CasellaDiTesto 11"/>
          <p:cNvSpPr txBox="1"/>
          <p:nvPr/>
        </p:nvSpPr>
        <p:spPr>
          <a:xfrm>
            <a:off x="347531" y="2575572"/>
            <a:ext cx="3904434" cy="967701"/>
          </a:xfrm>
          <a:prstGeom prst="rect">
            <a:avLst/>
          </a:prstGeom>
          <a:noFill/>
        </p:spPr>
        <p:txBody>
          <a:bodyPr wrap="square" rtlCol="0">
            <a:spAutoFit/>
          </a:bodyPr>
          <a:lstStyle/>
          <a:p>
            <a:r>
              <a:rPr lang="it-IT" sz="1422" dirty="0">
                <a:ea typeface="Arial" charset="0"/>
                <a:cs typeface="Arial" charset="0"/>
              </a:rPr>
              <a:t>SISTEMA COLINERGICO</a:t>
            </a:r>
          </a:p>
          <a:p>
            <a:r>
              <a:rPr lang="it-IT" sz="1422" dirty="0">
                <a:ea typeface="Arial" charset="0"/>
                <a:cs typeface="Arial" charset="0"/>
              </a:rPr>
              <a:t>Regolazione della eccitabilità generale e del controllo dei cicli sonno-veglia. È fra i primi a ridursi nel morbo di Alzheimer</a:t>
            </a:r>
          </a:p>
        </p:txBody>
      </p:sp>
      <p:sp>
        <p:nvSpPr>
          <p:cNvPr id="13" name="CasellaDiTesto 12"/>
          <p:cNvSpPr txBox="1"/>
          <p:nvPr/>
        </p:nvSpPr>
        <p:spPr>
          <a:xfrm>
            <a:off x="347531" y="3679522"/>
            <a:ext cx="3968441" cy="1405385"/>
          </a:xfrm>
          <a:prstGeom prst="rect">
            <a:avLst/>
          </a:prstGeom>
          <a:noFill/>
        </p:spPr>
        <p:txBody>
          <a:bodyPr wrap="square" rtlCol="0">
            <a:spAutoFit/>
          </a:bodyPr>
          <a:lstStyle/>
          <a:p>
            <a:r>
              <a:rPr lang="it-IT" sz="1422" dirty="0">
                <a:ea typeface="Arial" charset="0"/>
                <a:cs typeface="Arial" charset="0"/>
              </a:rPr>
              <a:t>SISTEMA NORADRENERGICO</a:t>
            </a:r>
          </a:p>
          <a:p>
            <a:r>
              <a:rPr lang="it-IT" sz="1422" dirty="0">
                <a:ea typeface="Arial" charset="0"/>
                <a:cs typeface="Arial" charset="0"/>
              </a:rPr>
              <a:t>Incrementa la reattività cerebrale e la rapidità di elaborazione delle informazioni sensoriali e motorie, rendendole più efficienti. È implicato nei cicli sonno-veglia, nell’attenzione, apprendimento, memoria, ansietà e nell’umore.</a:t>
            </a:r>
          </a:p>
        </p:txBody>
      </p:sp>
      <p:sp>
        <p:nvSpPr>
          <p:cNvPr id="15" name="CasellaDiTesto 14"/>
          <p:cNvSpPr txBox="1"/>
          <p:nvPr/>
        </p:nvSpPr>
        <p:spPr>
          <a:xfrm>
            <a:off x="347531" y="5221199"/>
            <a:ext cx="3904434" cy="1186543"/>
          </a:xfrm>
          <a:prstGeom prst="rect">
            <a:avLst/>
          </a:prstGeom>
          <a:noFill/>
        </p:spPr>
        <p:txBody>
          <a:bodyPr wrap="square" rtlCol="0">
            <a:spAutoFit/>
          </a:bodyPr>
          <a:lstStyle/>
          <a:p>
            <a:r>
              <a:rPr lang="it-IT" sz="1422" dirty="0">
                <a:ea typeface="Arial" charset="0"/>
                <a:cs typeface="Arial" charset="0"/>
              </a:rPr>
              <a:t>SISTEMA SEROTONINERGICO</a:t>
            </a:r>
          </a:p>
          <a:p>
            <a:r>
              <a:rPr lang="it-IT" sz="1422" dirty="0">
                <a:ea typeface="Arial" charset="0"/>
                <a:cs typeface="Arial" charset="0"/>
              </a:rPr>
              <a:t>Implicato nel controllo dei cicli sonno-veglia e in diversi stadi del sonno. Prende parte al controllo dell’umore e a certi comportamenti emotivi</a:t>
            </a:r>
          </a:p>
        </p:txBody>
      </p:sp>
      <p:sp>
        <p:nvSpPr>
          <p:cNvPr id="59395" name="CasellaDiTesto 2"/>
          <p:cNvSpPr txBox="1">
            <a:spLocks noChangeArrowheads="1"/>
          </p:cNvSpPr>
          <p:nvPr/>
        </p:nvSpPr>
        <p:spPr bwMode="auto">
          <a:xfrm>
            <a:off x="4636007" y="6231467"/>
            <a:ext cx="196720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067" dirty="0">
                <a:latin typeface="Arial" charset="0"/>
              </a:rPr>
              <a:t>Da </a:t>
            </a:r>
            <a:r>
              <a:rPr lang="it-IT" altLang="it-IT" sz="1067" dirty="0" err="1">
                <a:latin typeface="Arial" charset="0"/>
              </a:rPr>
              <a:t>Guyton</a:t>
            </a:r>
            <a:r>
              <a:rPr lang="it-IT" altLang="it-IT" sz="1067" dirty="0">
                <a:latin typeface="Arial" charset="0"/>
              </a:rPr>
              <a:t>, Fisiologia Medica</a:t>
            </a:r>
          </a:p>
        </p:txBody>
      </p:sp>
      <p:sp>
        <p:nvSpPr>
          <p:cNvPr id="16" name="CasellaDiTesto 4"/>
          <p:cNvSpPr txBox="1">
            <a:spLocks noChangeArrowheads="1"/>
          </p:cNvSpPr>
          <p:nvPr/>
        </p:nvSpPr>
        <p:spPr bwMode="auto">
          <a:xfrm>
            <a:off x="323528" y="404664"/>
            <a:ext cx="352425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Palatino Linotype" charset="0"/>
                <a:ea typeface="ＭＳ Ｐゴシック" charset="-128"/>
              </a:defRPr>
            </a:lvl1pPr>
            <a:lvl2pPr marL="742950" indent="-285750">
              <a:spcBef>
                <a:spcPct val="20000"/>
              </a:spcBef>
              <a:buChar char="–"/>
              <a:defRPr sz="2800">
                <a:solidFill>
                  <a:schemeClr val="tx1"/>
                </a:solidFill>
                <a:latin typeface="Palatino Linotype" charset="0"/>
                <a:ea typeface="ＭＳ Ｐゴシック" charset="-128"/>
              </a:defRPr>
            </a:lvl2pPr>
            <a:lvl3pPr marL="1143000" indent="-228600">
              <a:spcBef>
                <a:spcPct val="20000"/>
              </a:spcBef>
              <a:buChar char="•"/>
              <a:defRPr sz="2400">
                <a:solidFill>
                  <a:schemeClr val="tx1"/>
                </a:solidFill>
                <a:latin typeface="Palatino Linotype" charset="0"/>
                <a:ea typeface="ＭＳ Ｐゴシック" charset="-128"/>
              </a:defRPr>
            </a:lvl3pPr>
            <a:lvl4pPr marL="1600200" indent="-228600">
              <a:spcBef>
                <a:spcPct val="20000"/>
              </a:spcBef>
              <a:buChar char="–"/>
              <a:defRPr sz="2000">
                <a:solidFill>
                  <a:schemeClr val="tx1"/>
                </a:solidFill>
                <a:latin typeface="Palatino Linotype" charset="0"/>
                <a:ea typeface="ＭＳ Ｐゴシック" charset="-128"/>
              </a:defRPr>
            </a:lvl4pPr>
            <a:lvl5pPr marL="2057400" indent="-228600">
              <a:spcBef>
                <a:spcPct val="20000"/>
              </a:spcBef>
              <a:buChar char="»"/>
              <a:defRPr sz="2000">
                <a:solidFill>
                  <a:schemeClr val="tx1"/>
                </a:solidFill>
                <a:latin typeface="Palatino Linotype"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Palatino Linotype" charset="0"/>
                <a:ea typeface="ＭＳ Ｐゴシック" charset="-128"/>
              </a:defRPr>
            </a:lvl9pPr>
          </a:lstStyle>
          <a:p>
            <a:pPr eaLnBrk="1" hangingPunct="1">
              <a:spcBef>
                <a:spcPct val="0"/>
              </a:spcBef>
              <a:buFontTx/>
              <a:buNone/>
            </a:pPr>
            <a:r>
              <a:rPr lang="it-IT" altLang="it-IT" sz="1600" b="1">
                <a:latin typeface="Arial" charset="0"/>
              </a:rPr>
              <a:t>SISTEMI MODULATORI CENTRALI</a:t>
            </a:r>
          </a:p>
        </p:txBody>
      </p:sp>
      <p:sp>
        <p:nvSpPr>
          <p:cNvPr id="17" name="Smile 16"/>
          <p:cNvSpPr/>
          <p:nvPr/>
        </p:nvSpPr>
        <p:spPr bwMode="auto">
          <a:xfrm>
            <a:off x="8748464" y="44624"/>
            <a:ext cx="360040" cy="360040"/>
          </a:xfrm>
          <a:prstGeom prst="smileyFace">
            <a:avLst/>
          </a:prstGeom>
          <a:solidFill>
            <a:srgbClr val="0070C0"/>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Verdana" charset="0"/>
              <a:ea typeface="ＭＳ Ｐゴシック" charset="0"/>
            </a:endParaRPr>
          </a:p>
        </p:txBody>
      </p:sp>
    </p:spTree>
    <p:extLst>
      <p:ext uri="{BB962C8B-B14F-4D97-AF65-F5344CB8AC3E}">
        <p14:creationId xmlns:p14="http://schemas.microsoft.com/office/powerpoint/2010/main" val="1234915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461665"/>
          </a:xfrm>
          <a:prstGeom prst="rect">
            <a:avLst/>
          </a:prstGeom>
        </p:spPr>
        <p:txBody>
          <a:bodyPr wrap="square">
            <a:spAutoFit/>
          </a:bodyPr>
          <a:lstStyle/>
          <a:p>
            <a:pPr algn="ctr"/>
            <a:r>
              <a:rPr lang="it-IT" cap="all" dirty="0" smtClean="0"/>
              <a:t>CONNESSIONI CORTICO-TALAMO CORTICALI</a:t>
            </a:r>
            <a:endParaRPr lang="it-IT" cap="all"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88" y="476672"/>
            <a:ext cx="6647780" cy="5535376"/>
          </a:xfrm>
          <a:prstGeom prst="rect">
            <a:avLst/>
          </a:prstGeom>
        </p:spPr>
      </p:pic>
      <p:sp>
        <p:nvSpPr>
          <p:cNvPr id="4" name="CasellaDiTesto 3"/>
          <p:cNvSpPr txBox="1"/>
          <p:nvPr/>
        </p:nvSpPr>
        <p:spPr>
          <a:xfrm>
            <a:off x="107504" y="5949280"/>
            <a:ext cx="8568952" cy="584775"/>
          </a:xfrm>
          <a:prstGeom prst="rect">
            <a:avLst/>
          </a:prstGeom>
          <a:noFill/>
        </p:spPr>
        <p:txBody>
          <a:bodyPr wrap="square" rtlCol="0">
            <a:spAutoFit/>
          </a:bodyPr>
          <a:lstStyle/>
          <a:p>
            <a:r>
              <a:rPr lang="it-IT" sz="1600" dirty="0" smtClean="0"/>
              <a:t>Distribuzione delle fibre talamo-corticali e </a:t>
            </a:r>
            <a:r>
              <a:rPr lang="it-IT" sz="1600" dirty="0" err="1" smtClean="0"/>
              <a:t>cortico</a:t>
            </a:r>
            <a:r>
              <a:rPr lang="it-IT" sz="1600" dirty="0" smtClean="0"/>
              <a:t>-talamiche ottenuta </a:t>
            </a:r>
            <a:r>
              <a:rPr lang="it-IT" sz="1600" dirty="0"/>
              <a:t>mediante tensore di diffusione (</a:t>
            </a:r>
            <a:r>
              <a:rPr lang="it-IT" sz="1600" dirty="0" err="1" smtClean="0"/>
              <a:t>DTI</a:t>
            </a:r>
            <a:r>
              <a:rPr lang="it-IT" sz="1600" dirty="0" smtClean="0"/>
              <a:t>) in </a:t>
            </a:r>
            <a:r>
              <a:rPr lang="it-IT" sz="1600" dirty="0"/>
              <a:t>un </a:t>
            </a:r>
            <a:r>
              <a:rPr lang="it-IT" sz="1600" dirty="0" smtClean="0"/>
              <a:t> </a:t>
            </a:r>
            <a:r>
              <a:rPr lang="it-IT" sz="1600" dirty="0"/>
              <a:t>cervello </a:t>
            </a:r>
            <a:r>
              <a:rPr lang="it-IT" sz="1600" dirty="0" smtClean="0"/>
              <a:t>umano normale.</a:t>
            </a:r>
            <a:endParaRPr lang="it-IT" sz="1600" dirty="0"/>
          </a:p>
        </p:txBody>
      </p:sp>
      <p:sp>
        <p:nvSpPr>
          <p:cNvPr id="5" name="CasellaDiTesto 4"/>
          <p:cNvSpPr txBox="1"/>
          <p:nvPr/>
        </p:nvSpPr>
        <p:spPr>
          <a:xfrm>
            <a:off x="4921589" y="6525344"/>
            <a:ext cx="4186915" cy="276999"/>
          </a:xfrm>
          <a:prstGeom prst="rect">
            <a:avLst/>
          </a:prstGeom>
          <a:noFill/>
        </p:spPr>
        <p:txBody>
          <a:bodyPr wrap="none" rtlCol="0">
            <a:spAutoFit/>
          </a:bodyPr>
          <a:lstStyle/>
          <a:p>
            <a:r>
              <a:rPr lang="it-IT" sz="1200" dirty="0"/>
              <a:t>http://</a:t>
            </a:r>
            <a:r>
              <a:rPr lang="it-IT" sz="1200" dirty="0" err="1"/>
              <a:t>www.pnas.org</a:t>
            </a:r>
            <a:r>
              <a:rPr lang="it-IT" sz="1200" dirty="0"/>
              <a:t>/</a:t>
            </a:r>
            <a:r>
              <a:rPr lang="it-IT" sz="1200" dirty="0" err="1"/>
              <a:t>content</a:t>
            </a:r>
            <a:r>
              <a:rPr lang="it-IT" sz="1200" dirty="0"/>
              <a:t>/105/9/3593/F1.expansion.html</a:t>
            </a:r>
          </a:p>
        </p:txBody>
      </p:sp>
    </p:spTree>
    <p:extLst>
      <p:ext uri="{BB962C8B-B14F-4D97-AF65-F5344CB8AC3E}">
        <p14:creationId xmlns:p14="http://schemas.microsoft.com/office/powerpoint/2010/main" val="1700300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876743"/>
            <a:ext cx="8640960" cy="1200329"/>
          </a:xfrm>
          <a:prstGeom prst="rect">
            <a:avLst/>
          </a:prstGeom>
          <a:noFill/>
        </p:spPr>
        <p:txBody>
          <a:bodyPr wrap="square" rtlCol="0">
            <a:spAutoFit/>
          </a:bodyPr>
          <a:lstStyle/>
          <a:p>
            <a:pPr algn="ctr"/>
            <a:r>
              <a:rPr lang="it-IT" dirty="0" smtClean="0"/>
              <a:t>L’attenzione è il processo di concentrazione selettiva su un particolare aspetto delle informazioni disponibili, ignorando le altre</a:t>
            </a:r>
            <a:endParaRPr lang="it-IT" dirty="0"/>
          </a:p>
        </p:txBody>
      </p:sp>
    </p:spTree>
    <p:extLst>
      <p:ext uri="{BB962C8B-B14F-4D97-AF65-F5344CB8AC3E}">
        <p14:creationId xmlns:p14="http://schemas.microsoft.com/office/powerpoint/2010/main" val="176414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3"/>
          <p:cNvSpPr txBox="1">
            <a:spLocks noChangeArrowheads="1"/>
          </p:cNvSpPr>
          <p:nvPr/>
        </p:nvSpPr>
        <p:spPr bwMode="auto">
          <a:xfrm>
            <a:off x="0" y="2492620"/>
            <a:ext cx="9144000" cy="134254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Rounded MT Bold" charset="0"/>
                <a:ea typeface="ＭＳ Ｐゴシック" charset="-128"/>
              </a:defRPr>
            </a:lvl1pPr>
            <a:lvl2pPr marL="742950" indent="-285750">
              <a:defRPr sz="2000">
                <a:solidFill>
                  <a:schemeClr val="tx1"/>
                </a:solidFill>
                <a:latin typeface="Arial Rounded MT Bold" charset="0"/>
                <a:ea typeface="ＭＳ Ｐゴシック" charset="-128"/>
              </a:defRPr>
            </a:lvl2pPr>
            <a:lvl3pPr marL="1143000" indent="-228600">
              <a:defRPr sz="2000">
                <a:solidFill>
                  <a:schemeClr val="tx1"/>
                </a:solidFill>
                <a:latin typeface="Arial Rounded MT Bold" charset="0"/>
                <a:ea typeface="ＭＳ Ｐゴシック" charset="-128"/>
              </a:defRPr>
            </a:lvl3pPr>
            <a:lvl4pPr marL="1600200" indent="-228600">
              <a:defRPr sz="2000">
                <a:solidFill>
                  <a:schemeClr val="tx1"/>
                </a:solidFill>
                <a:latin typeface="Arial Rounded MT Bold" charset="0"/>
                <a:ea typeface="ＭＳ Ｐゴシック" charset="-128"/>
              </a:defRPr>
            </a:lvl4pPr>
            <a:lvl5pPr marL="2057400" indent="-228600">
              <a:defRPr sz="2000">
                <a:solidFill>
                  <a:schemeClr val="tx1"/>
                </a:solidFill>
                <a:latin typeface="Arial Rounded MT Bold" charset="0"/>
                <a:ea typeface="ＭＳ Ｐゴシック" charset="-128"/>
              </a:defRPr>
            </a:lvl5pPr>
            <a:lvl6pPr marL="2514600" indent="-228600" eaLnBrk="0" fontAlgn="base" hangingPunct="0">
              <a:spcBef>
                <a:spcPct val="0"/>
              </a:spcBef>
              <a:spcAft>
                <a:spcPct val="0"/>
              </a:spcAft>
              <a:defRPr sz="2000">
                <a:solidFill>
                  <a:schemeClr val="tx1"/>
                </a:solidFill>
                <a:latin typeface="Arial Rounded MT Bold" charset="0"/>
                <a:ea typeface="ＭＳ Ｐゴシック" charset="-128"/>
              </a:defRPr>
            </a:lvl6pPr>
            <a:lvl7pPr marL="2971800" indent="-228600" eaLnBrk="0" fontAlgn="base" hangingPunct="0">
              <a:spcBef>
                <a:spcPct val="0"/>
              </a:spcBef>
              <a:spcAft>
                <a:spcPct val="0"/>
              </a:spcAft>
              <a:defRPr sz="2000">
                <a:solidFill>
                  <a:schemeClr val="tx1"/>
                </a:solidFill>
                <a:latin typeface="Arial Rounded MT Bold" charset="0"/>
                <a:ea typeface="ＭＳ Ｐゴシック" charset="-128"/>
              </a:defRPr>
            </a:lvl7pPr>
            <a:lvl8pPr marL="3429000" indent="-228600" eaLnBrk="0" fontAlgn="base" hangingPunct="0">
              <a:spcBef>
                <a:spcPct val="0"/>
              </a:spcBef>
              <a:spcAft>
                <a:spcPct val="0"/>
              </a:spcAft>
              <a:defRPr sz="2000">
                <a:solidFill>
                  <a:schemeClr val="tx1"/>
                </a:solidFill>
                <a:latin typeface="Arial Rounded MT Bold" charset="0"/>
                <a:ea typeface="ＭＳ Ｐゴシック" charset="-128"/>
              </a:defRPr>
            </a:lvl8pPr>
            <a:lvl9pPr marL="3886200" indent="-228600" eaLnBrk="0" fontAlgn="base" hangingPunct="0">
              <a:spcBef>
                <a:spcPct val="0"/>
              </a:spcBef>
              <a:spcAft>
                <a:spcPct val="0"/>
              </a:spcAft>
              <a:defRPr sz="2000">
                <a:solidFill>
                  <a:schemeClr val="tx1"/>
                </a:solidFill>
                <a:latin typeface="Arial Rounded MT Bold" charset="0"/>
                <a:ea typeface="ＭＳ Ｐゴシック" charset="-128"/>
              </a:defRPr>
            </a:lvl9pPr>
          </a:lstStyle>
          <a:p>
            <a:pPr algn="ctr"/>
            <a:r>
              <a:rPr lang="it-IT" altLang="it-IT" sz="4062" dirty="0" smtClean="0"/>
              <a:t>SONNO</a:t>
            </a:r>
          </a:p>
          <a:p>
            <a:pPr algn="ctr"/>
            <a:r>
              <a:rPr lang="it-IT" altLang="it-IT" sz="4062" dirty="0" smtClean="0"/>
              <a:t>ELETTROENCEFALOGRAMMA</a:t>
            </a:r>
            <a:endParaRPr lang="it-IT" altLang="it-IT" sz="4062" dirty="0"/>
          </a:p>
        </p:txBody>
      </p:sp>
    </p:spTree>
    <p:extLst>
      <p:ext uri="{BB962C8B-B14F-4D97-AF65-F5344CB8AC3E}">
        <p14:creationId xmlns:p14="http://schemas.microsoft.com/office/powerpoint/2010/main" val="818917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7x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27013"/>
            <a:ext cx="7054850"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5140193" y="1693257"/>
            <a:ext cx="4037670" cy="1015663"/>
          </a:xfrm>
          <a:prstGeom prst="rect">
            <a:avLst/>
          </a:prstGeom>
          <a:noFill/>
        </p:spPr>
        <p:txBody>
          <a:bodyPr wrap="square" rtlCol="0">
            <a:spAutoFit/>
          </a:bodyPr>
          <a:lstStyle/>
          <a:p>
            <a:r>
              <a:rPr lang="it-IT" sz="2000" dirty="0" smtClean="0"/>
              <a:t>Correlato </a:t>
            </a:r>
            <a:r>
              <a:rPr lang="it-IT" sz="2000" smtClean="0"/>
              <a:t>neurale dell’attenzione: </a:t>
            </a:r>
            <a:r>
              <a:rPr lang="it-IT" sz="2000" dirty="0" smtClean="0"/>
              <a:t>aumento della frequenza di scarica </a:t>
            </a:r>
            <a:r>
              <a:rPr lang="it-IT" sz="2000" smtClean="0"/>
              <a:t>dei neuroni</a:t>
            </a:r>
            <a:endParaRPr lang="it-IT" sz="2000" dirty="0"/>
          </a:p>
        </p:txBody>
      </p:sp>
      <p:sp>
        <p:nvSpPr>
          <p:cNvPr id="2" name="CasellaDiTesto 1"/>
          <p:cNvSpPr txBox="1"/>
          <p:nvPr/>
        </p:nvSpPr>
        <p:spPr>
          <a:xfrm>
            <a:off x="5148064" y="6525344"/>
            <a:ext cx="4014240" cy="276999"/>
          </a:xfrm>
          <a:prstGeom prst="rect">
            <a:avLst/>
          </a:prstGeom>
          <a:noFill/>
        </p:spPr>
        <p:txBody>
          <a:bodyPr wrap="none" rtlCol="0">
            <a:spAutoFit/>
          </a:bodyPr>
          <a:lstStyle/>
          <a:p>
            <a:r>
              <a:rPr lang="it-IT" sz="1200" dirty="0" smtClean="0"/>
              <a:t>Da Kandel et al., </a:t>
            </a:r>
            <a:r>
              <a:rPr lang="it-IT" sz="1200" dirty="0" err="1" smtClean="0"/>
              <a:t>Principles</a:t>
            </a:r>
            <a:r>
              <a:rPr lang="it-IT" sz="1200" dirty="0" smtClean="0"/>
              <a:t> of </a:t>
            </a:r>
            <a:r>
              <a:rPr lang="it-IT" sz="1200" dirty="0" err="1" smtClean="0"/>
              <a:t>Neuroscience</a:t>
            </a:r>
            <a:r>
              <a:rPr lang="it-IT" sz="1200" dirty="0" smtClean="0"/>
              <a:t>, </a:t>
            </a:r>
            <a:r>
              <a:rPr lang="it-IT" sz="1200" dirty="0" err="1" smtClean="0"/>
              <a:t>McGrawHill</a:t>
            </a:r>
            <a:endParaRPr lang="it-IT" sz="1200" dirty="0"/>
          </a:p>
        </p:txBody>
      </p:sp>
    </p:spTree>
    <p:extLst>
      <p:ext uri="{BB962C8B-B14F-4D97-AF65-F5344CB8AC3E}">
        <p14:creationId xmlns:p14="http://schemas.microsoft.com/office/powerpoint/2010/main" val="1417257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5007"/>
            <a:ext cx="9144000" cy="461665"/>
          </a:xfrm>
          <a:prstGeom prst="rect">
            <a:avLst/>
          </a:prstGeom>
        </p:spPr>
        <p:txBody>
          <a:bodyPr wrap="square">
            <a:spAutoFit/>
          </a:bodyPr>
          <a:lstStyle/>
          <a:p>
            <a:pPr algn="ctr"/>
            <a:r>
              <a:rPr lang="it-IT" cap="all" dirty="0" err="1" smtClean="0"/>
              <a:t>eminegligenza</a:t>
            </a:r>
            <a:r>
              <a:rPr lang="it-IT" cap="all" dirty="0" smtClean="0"/>
              <a:t> spaziale (</a:t>
            </a:r>
            <a:r>
              <a:rPr lang="it-IT" cap="all" dirty="0" err="1" smtClean="0"/>
              <a:t>hemineglect</a:t>
            </a:r>
            <a:r>
              <a:rPr lang="it-IT" cap="all" dirty="0" smtClean="0"/>
              <a:t>)</a:t>
            </a:r>
            <a:endParaRPr lang="it-IT" cap="all"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3744416" cy="4927252"/>
          </a:xfrm>
          <a:prstGeom prst="rect">
            <a:avLst/>
          </a:prstGeom>
        </p:spPr>
      </p:pic>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50295"/>
          <a:stretch/>
        </p:blipFill>
        <p:spPr>
          <a:xfrm>
            <a:off x="4572000" y="692696"/>
            <a:ext cx="4545033" cy="4593431"/>
          </a:xfrm>
          <a:prstGeom prst="rect">
            <a:avLst/>
          </a:prstGeom>
        </p:spPr>
      </p:pic>
      <p:sp>
        <p:nvSpPr>
          <p:cNvPr id="6" name="CasellaDiTesto 5"/>
          <p:cNvSpPr txBox="1"/>
          <p:nvPr/>
        </p:nvSpPr>
        <p:spPr>
          <a:xfrm>
            <a:off x="4572000" y="5301208"/>
            <a:ext cx="4464496" cy="1323439"/>
          </a:xfrm>
          <a:prstGeom prst="rect">
            <a:avLst/>
          </a:prstGeom>
          <a:noFill/>
        </p:spPr>
        <p:txBody>
          <a:bodyPr wrap="square" rtlCol="0">
            <a:spAutoFit/>
          </a:bodyPr>
          <a:lstStyle/>
          <a:p>
            <a:r>
              <a:rPr lang="it-IT" sz="1600" dirty="0"/>
              <a:t>C</a:t>
            </a:r>
            <a:r>
              <a:rPr lang="it-IT" sz="1600" dirty="0" smtClean="0"/>
              <a:t>orrelati </a:t>
            </a:r>
            <a:r>
              <a:rPr lang="it-IT" sz="1600" dirty="0"/>
              <a:t>anatomici di grave negligenza spaziale unilaterale, </a:t>
            </a:r>
            <a:r>
              <a:rPr lang="it-IT" sz="1600" dirty="0" smtClean="0"/>
              <a:t>ottenuti </a:t>
            </a:r>
            <a:r>
              <a:rPr lang="it-IT" sz="1600" dirty="0"/>
              <a:t>mediante un confronto </a:t>
            </a:r>
            <a:r>
              <a:rPr lang="it-IT" sz="1600" dirty="0" err="1"/>
              <a:t>voxelwise</a:t>
            </a:r>
            <a:r>
              <a:rPr lang="it-IT" sz="1600" dirty="0"/>
              <a:t> di lesioni in pazienti con grave </a:t>
            </a:r>
            <a:r>
              <a:rPr lang="it-IT" sz="1600" dirty="0" err="1" smtClean="0"/>
              <a:t>neglect</a:t>
            </a:r>
            <a:r>
              <a:rPr lang="it-IT" sz="1600" dirty="0" smtClean="0"/>
              <a:t> </a:t>
            </a:r>
            <a:r>
              <a:rPr lang="it-IT" sz="1600" dirty="0"/>
              <a:t>(</a:t>
            </a:r>
            <a:r>
              <a:rPr lang="it-IT" sz="1600" dirty="0" err="1"/>
              <a:t>n</a:t>
            </a:r>
            <a:r>
              <a:rPr lang="it-IT" sz="1600" dirty="0"/>
              <a:t> = 16) rispetto a pazienti senza </a:t>
            </a:r>
            <a:r>
              <a:rPr lang="it-IT" sz="1600" dirty="0" err="1" smtClean="0"/>
              <a:t>neglect</a:t>
            </a:r>
            <a:r>
              <a:rPr lang="it-IT" sz="1600" dirty="0" smtClean="0"/>
              <a:t> </a:t>
            </a:r>
            <a:r>
              <a:rPr lang="it-IT" sz="1600" dirty="0"/>
              <a:t>(</a:t>
            </a:r>
            <a:r>
              <a:rPr lang="it-IT" sz="1600" dirty="0" err="1"/>
              <a:t>n</a:t>
            </a:r>
            <a:r>
              <a:rPr lang="it-IT" sz="1600" dirty="0"/>
              <a:t> = 25).</a:t>
            </a:r>
          </a:p>
        </p:txBody>
      </p:sp>
      <p:sp>
        <p:nvSpPr>
          <p:cNvPr id="8" name="CasellaDiTesto 7"/>
          <p:cNvSpPr txBox="1"/>
          <p:nvPr/>
        </p:nvSpPr>
        <p:spPr>
          <a:xfrm>
            <a:off x="107504" y="5550331"/>
            <a:ext cx="4176464" cy="830997"/>
          </a:xfrm>
          <a:prstGeom prst="rect">
            <a:avLst/>
          </a:prstGeom>
          <a:noFill/>
        </p:spPr>
        <p:txBody>
          <a:bodyPr wrap="square" rtlCol="0">
            <a:spAutoFit/>
          </a:bodyPr>
          <a:lstStyle/>
          <a:p>
            <a:r>
              <a:rPr lang="it-IT" sz="1600" dirty="0"/>
              <a:t>P</a:t>
            </a:r>
            <a:r>
              <a:rPr lang="it-IT" sz="1600" dirty="0" smtClean="0"/>
              <a:t>erdita di attenzione spaziale in un paziente con </a:t>
            </a:r>
            <a:r>
              <a:rPr lang="it-IT" sz="1600" dirty="0" err="1" smtClean="0"/>
              <a:t>eminegligenza</a:t>
            </a:r>
            <a:r>
              <a:rPr lang="it-IT" sz="1600" dirty="0" smtClean="0"/>
              <a:t> visiva per lesione del lobulo parietale inferiore destro</a:t>
            </a:r>
            <a:endParaRPr lang="it-IT" sz="1600" dirty="0"/>
          </a:p>
        </p:txBody>
      </p:sp>
      <p:sp>
        <p:nvSpPr>
          <p:cNvPr id="9" name="CasellaDiTesto 8"/>
          <p:cNvSpPr txBox="1"/>
          <p:nvPr/>
        </p:nvSpPr>
        <p:spPr>
          <a:xfrm>
            <a:off x="179512" y="6453336"/>
            <a:ext cx="4422557" cy="307777"/>
          </a:xfrm>
          <a:prstGeom prst="rect">
            <a:avLst/>
          </a:prstGeom>
          <a:noFill/>
        </p:spPr>
        <p:txBody>
          <a:bodyPr wrap="none" rtlCol="0">
            <a:spAutoFit/>
          </a:bodyPr>
          <a:lstStyle/>
          <a:p>
            <a:r>
              <a:rPr lang="it-IT" sz="1400" dirty="0"/>
              <a:t>http://</a:t>
            </a:r>
            <a:r>
              <a:rPr lang="it-IT" sz="1200" dirty="0" err="1"/>
              <a:t>www.acbrown.com</a:t>
            </a:r>
            <a:r>
              <a:rPr lang="it-IT" sz="1200" dirty="0"/>
              <a:t>/neuro/</a:t>
            </a:r>
            <a:r>
              <a:rPr lang="it-IT" sz="1200" dirty="0" err="1"/>
              <a:t>Lectures</a:t>
            </a:r>
            <a:r>
              <a:rPr lang="it-IT" sz="1200" dirty="0"/>
              <a:t>/</a:t>
            </a:r>
            <a:r>
              <a:rPr lang="it-IT" sz="1200" dirty="0" err="1"/>
              <a:t>Assc</a:t>
            </a:r>
            <a:r>
              <a:rPr lang="it-IT" sz="1200" dirty="0"/>
              <a:t>/</a:t>
            </a:r>
            <a:r>
              <a:rPr lang="it-IT" sz="1200" dirty="0" err="1"/>
              <a:t>NrAsscPrtl.htm</a:t>
            </a:r>
            <a:endParaRPr lang="it-IT" sz="1200" dirty="0"/>
          </a:p>
        </p:txBody>
      </p:sp>
      <p:sp>
        <p:nvSpPr>
          <p:cNvPr id="10" name="CasellaDiTesto 9"/>
          <p:cNvSpPr txBox="1"/>
          <p:nvPr/>
        </p:nvSpPr>
        <p:spPr>
          <a:xfrm>
            <a:off x="4644008" y="6597352"/>
            <a:ext cx="3451586" cy="276999"/>
          </a:xfrm>
          <a:prstGeom prst="rect">
            <a:avLst/>
          </a:prstGeom>
          <a:noFill/>
        </p:spPr>
        <p:txBody>
          <a:bodyPr wrap="none" rtlCol="0">
            <a:spAutoFit/>
          </a:bodyPr>
          <a:lstStyle/>
          <a:p>
            <a:r>
              <a:rPr lang="it-IT" sz="1200" dirty="0"/>
              <a:t>http://</a:t>
            </a:r>
            <a:r>
              <a:rPr lang="it-IT" sz="1200" dirty="0" err="1"/>
              <a:t>brain.oxfordjournals.org</a:t>
            </a:r>
            <a:r>
              <a:rPr lang="it-IT" sz="1200" dirty="0"/>
              <a:t>/</a:t>
            </a:r>
            <a:r>
              <a:rPr lang="it-IT" sz="1200" dirty="0" err="1"/>
              <a:t>content</a:t>
            </a:r>
            <a:r>
              <a:rPr lang="it-IT" sz="1200" dirty="0"/>
              <a:t>/133/3/880</a:t>
            </a:r>
          </a:p>
        </p:txBody>
      </p:sp>
    </p:spTree>
    <p:extLst>
      <p:ext uri="{BB962C8B-B14F-4D97-AF65-F5344CB8AC3E}">
        <p14:creationId xmlns:p14="http://schemas.microsoft.com/office/powerpoint/2010/main" val="66624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1"/>
          <p:cNvSpPr txBox="1">
            <a:spLocks noChangeArrowheads="1"/>
          </p:cNvSpPr>
          <p:nvPr/>
        </p:nvSpPr>
        <p:spPr bwMode="auto">
          <a:xfrm>
            <a:off x="250825" y="1125538"/>
            <a:ext cx="8713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normale sospensione </a:t>
            </a:r>
            <a:r>
              <a:rPr lang="it-IT" altLang="it-IT" sz="2400" dirty="0" smtClean="0"/>
              <a:t>reversibile della </a:t>
            </a:r>
            <a:r>
              <a:rPr lang="it-IT" altLang="it-IT" sz="2400" dirty="0"/>
              <a:t>coscienza, </a:t>
            </a:r>
            <a:r>
              <a:rPr lang="it-IT" altLang="it-IT" sz="2400" dirty="0" smtClean="0"/>
              <a:t>caratterizzata, </a:t>
            </a:r>
            <a:r>
              <a:rPr lang="it-IT" altLang="it-IT" sz="2400" dirty="0"/>
              <a:t>dal punto di vista elettroencefalografico, dalla comparsa di specifiche onde </a:t>
            </a:r>
            <a:r>
              <a:rPr lang="it-IT" altLang="it-IT" sz="2400" dirty="0" smtClean="0"/>
              <a:t>cerebrali</a:t>
            </a:r>
            <a:endParaRPr lang="it-IT" altLang="it-IT" sz="2400" dirty="0"/>
          </a:p>
        </p:txBody>
      </p:sp>
      <p:sp>
        <p:nvSpPr>
          <p:cNvPr id="29698" name="CasellaDiTesto 2"/>
          <p:cNvSpPr txBox="1">
            <a:spLocks noChangeArrowheads="1"/>
          </p:cNvSpPr>
          <p:nvPr/>
        </p:nvSpPr>
        <p:spPr bwMode="auto">
          <a:xfrm>
            <a:off x="0" y="404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SONNO:</a:t>
            </a:r>
          </a:p>
        </p:txBody>
      </p:sp>
      <p:sp>
        <p:nvSpPr>
          <p:cNvPr id="29699" name="CasellaDiTesto 3"/>
          <p:cNvSpPr txBox="1">
            <a:spLocks noChangeArrowheads="1"/>
          </p:cNvSpPr>
          <p:nvPr/>
        </p:nvSpPr>
        <p:spPr bwMode="auto">
          <a:xfrm>
            <a:off x="250825" y="3068638"/>
            <a:ext cx="8713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it-IT" altLang="it-IT" sz="2400" dirty="0"/>
              <a:t>Serie di stati fisiologici finemente regolati che si susseguono sotto il controllo di un gruppo di nuclei del tronco encefalico che proiettano diffusamente a</a:t>
            </a:r>
            <a:r>
              <a:rPr lang="it-IT" altLang="it-IT" sz="2400" dirty="0" smtClean="0"/>
              <a:t> </a:t>
            </a:r>
            <a:r>
              <a:rPr lang="it-IT" altLang="it-IT" sz="2400" dirty="0"/>
              <a:t>tutto l’encefalo e </a:t>
            </a:r>
            <a:r>
              <a:rPr lang="it-IT" altLang="it-IT" sz="2400" dirty="0" smtClean="0"/>
              <a:t>al </a:t>
            </a:r>
            <a:r>
              <a:rPr lang="it-IT" altLang="it-IT" sz="2400" dirty="0"/>
              <a:t>midollo spinale</a:t>
            </a:r>
          </a:p>
        </p:txBody>
      </p:sp>
      <p:sp>
        <p:nvSpPr>
          <p:cNvPr id="29700" name="CasellaDiTesto 2"/>
          <p:cNvSpPr txBox="1">
            <a:spLocks noChangeArrowheads="1"/>
          </p:cNvSpPr>
          <p:nvPr/>
        </p:nvSpPr>
        <p:spPr bwMode="auto">
          <a:xfrm>
            <a:off x="6829425" y="6654800"/>
            <a:ext cx="2314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it-IT" altLang="it-IT" sz="900"/>
              <a:t>Modificata da Purves et al., Neuroscienze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624" y="1452282"/>
            <a:ext cx="184731" cy="369332"/>
          </a:xfrm>
          <a:prstGeom prst="rect">
            <a:avLst/>
          </a:prstGeom>
          <a:noFill/>
        </p:spPr>
        <p:txBody>
          <a:bodyPr wrap="none" rtlCol="0">
            <a:spAutoFit/>
          </a:bodyPr>
          <a:lstStyle/>
          <a:p>
            <a:endParaRPr lang="en-GB" dirty="0"/>
          </a:p>
        </p:txBody>
      </p:sp>
      <p:sp>
        <p:nvSpPr>
          <p:cNvPr id="4" name="CasellaDiTesto 3"/>
          <p:cNvSpPr txBox="1"/>
          <p:nvPr/>
        </p:nvSpPr>
        <p:spPr>
          <a:xfrm>
            <a:off x="80684" y="620688"/>
            <a:ext cx="4007221" cy="6186309"/>
          </a:xfrm>
          <a:prstGeom prst="rect">
            <a:avLst/>
          </a:prstGeom>
          <a:noFill/>
        </p:spPr>
        <p:txBody>
          <a:bodyPr wrap="square" rtlCol="0">
            <a:spAutoFit/>
          </a:bodyPr>
          <a:lstStyle/>
          <a:p>
            <a:r>
              <a:rPr lang="it-IT" sz="1800" dirty="0" smtClean="0"/>
              <a:t>Il potenziale elettrico generato da un singolo neurone è troppo piccolo per essere rilevato dall’EEG. L’attività EEG riflette la somma dell’attività sincrona di migliaia o milioni di neuroni che hanno lo stesso orientamento spaziale. Se le cellule non hanno lo stesso orientamento spaziale, I loro flussi ionici non si allineano allo stesso modo e non creano onde rilevabili.</a:t>
            </a:r>
          </a:p>
          <a:p>
            <a:endParaRPr lang="it-IT" sz="1800" dirty="0" smtClean="0"/>
          </a:p>
          <a:p>
            <a:r>
              <a:rPr lang="it-IT" sz="1800" dirty="0" smtClean="0"/>
              <a:t>Si ritiene che I neuroni piramidali della corteccia producano la maggior parte del segnale EEG poiché sono ben allineati e scaricano insieme. Poiché l’intensità dei </a:t>
            </a:r>
            <a:r>
              <a:rPr lang="it-IT" sz="1800" smtClean="0"/>
              <a:t>campi elettrici </a:t>
            </a:r>
            <a:r>
              <a:rPr lang="it-IT" sz="1800" dirty="0" smtClean="0"/>
              <a:t>decade col quadrato della distanza, l’attività proveniente da sorgenti profonde è più difficile da rilevare rispetto a quella che proviene da sorgenti più vicine.</a:t>
            </a:r>
            <a:endParaRPr lang="it-IT" sz="1800"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45294" t="18431" b="6078"/>
          <a:stretch/>
        </p:blipFill>
        <p:spPr>
          <a:xfrm>
            <a:off x="3995936" y="1264024"/>
            <a:ext cx="5002306" cy="5177117"/>
          </a:xfrm>
          <a:prstGeom prst="rect">
            <a:avLst/>
          </a:prstGeom>
        </p:spPr>
      </p:pic>
      <p:sp>
        <p:nvSpPr>
          <p:cNvPr id="8" name="CasellaDiTesto 7"/>
          <p:cNvSpPr txBox="1"/>
          <p:nvPr/>
        </p:nvSpPr>
        <p:spPr>
          <a:xfrm>
            <a:off x="0" y="-1161"/>
            <a:ext cx="9144000" cy="461665"/>
          </a:xfrm>
          <a:prstGeom prst="rect">
            <a:avLst/>
          </a:prstGeom>
          <a:noFill/>
        </p:spPr>
        <p:txBody>
          <a:bodyPr wrap="square" rtlCol="0">
            <a:spAutoFit/>
          </a:bodyPr>
          <a:lstStyle/>
          <a:p>
            <a:pPr algn="ctr"/>
            <a:r>
              <a:rPr lang="en-GB" dirty="0" err="1" smtClean="0"/>
              <a:t>ELETTROENCEFALOGRAFIA</a:t>
            </a:r>
            <a:r>
              <a:rPr lang="en-GB" sz="2400" dirty="0" smtClean="0"/>
              <a:t> </a:t>
            </a:r>
            <a:r>
              <a:rPr lang="en-GB" sz="2400" dirty="0"/>
              <a:t>-</a:t>
            </a:r>
            <a:r>
              <a:rPr lang="en-GB" sz="2400" dirty="0" smtClean="0"/>
              <a:t>EEG-</a:t>
            </a:r>
            <a:endParaRPr lang="en-GB" sz="2400" dirty="0"/>
          </a:p>
        </p:txBody>
      </p:sp>
      <p:sp>
        <p:nvSpPr>
          <p:cNvPr id="3" name="CasellaDiTesto 2"/>
          <p:cNvSpPr txBox="1"/>
          <p:nvPr/>
        </p:nvSpPr>
        <p:spPr>
          <a:xfrm>
            <a:off x="7162546" y="2185119"/>
            <a:ext cx="732893" cy="307777"/>
          </a:xfrm>
          <a:prstGeom prst="rect">
            <a:avLst/>
          </a:prstGeom>
          <a:solidFill>
            <a:schemeClr val="bg1"/>
          </a:solidFill>
        </p:spPr>
        <p:txBody>
          <a:bodyPr wrap="none" rtlCol="0">
            <a:spAutoFit/>
          </a:bodyPr>
          <a:lstStyle/>
          <a:p>
            <a:r>
              <a:rPr lang="it-IT" sz="1400" dirty="0" smtClean="0"/>
              <a:t>Scalpo</a:t>
            </a:r>
            <a:endParaRPr lang="it-IT" sz="1400" dirty="0"/>
          </a:p>
        </p:txBody>
      </p:sp>
      <p:sp>
        <p:nvSpPr>
          <p:cNvPr id="9" name="CasellaDiTesto 8"/>
          <p:cNvSpPr txBox="1"/>
          <p:nvPr/>
        </p:nvSpPr>
        <p:spPr>
          <a:xfrm>
            <a:off x="7162546" y="2617167"/>
            <a:ext cx="712054" cy="307777"/>
          </a:xfrm>
          <a:prstGeom prst="rect">
            <a:avLst/>
          </a:prstGeom>
          <a:solidFill>
            <a:schemeClr val="bg1"/>
          </a:solidFill>
        </p:spPr>
        <p:txBody>
          <a:bodyPr wrap="none" rtlCol="0">
            <a:spAutoFit/>
          </a:bodyPr>
          <a:lstStyle/>
          <a:p>
            <a:r>
              <a:rPr lang="it-IT" sz="1400" smtClean="0"/>
              <a:t>Cranio</a:t>
            </a:r>
            <a:endParaRPr lang="it-IT" sz="1400"/>
          </a:p>
        </p:txBody>
      </p:sp>
      <p:sp>
        <p:nvSpPr>
          <p:cNvPr id="10" name="CasellaDiTesto 9"/>
          <p:cNvSpPr txBox="1"/>
          <p:nvPr/>
        </p:nvSpPr>
        <p:spPr>
          <a:xfrm>
            <a:off x="7162546" y="2852936"/>
            <a:ext cx="1128835" cy="307777"/>
          </a:xfrm>
          <a:prstGeom prst="rect">
            <a:avLst/>
          </a:prstGeom>
          <a:solidFill>
            <a:schemeClr val="bg1"/>
          </a:solidFill>
        </p:spPr>
        <p:txBody>
          <a:bodyPr wrap="none" rtlCol="0">
            <a:spAutoFit/>
          </a:bodyPr>
          <a:lstStyle/>
          <a:p>
            <a:r>
              <a:rPr lang="it-IT" sz="1400" smtClean="0"/>
              <a:t>Dura madre</a:t>
            </a:r>
            <a:endParaRPr lang="it-IT" sz="1400"/>
          </a:p>
        </p:txBody>
      </p:sp>
      <p:sp>
        <p:nvSpPr>
          <p:cNvPr id="12" name="CasellaDiTesto 11"/>
          <p:cNvSpPr txBox="1"/>
          <p:nvPr/>
        </p:nvSpPr>
        <p:spPr>
          <a:xfrm>
            <a:off x="7162546" y="3337247"/>
            <a:ext cx="1955985" cy="307777"/>
          </a:xfrm>
          <a:prstGeom prst="rect">
            <a:avLst/>
          </a:prstGeom>
          <a:solidFill>
            <a:schemeClr val="bg1"/>
          </a:solidFill>
        </p:spPr>
        <p:txBody>
          <a:bodyPr wrap="none" rtlCol="0">
            <a:spAutoFit/>
          </a:bodyPr>
          <a:lstStyle/>
          <a:p>
            <a:r>
              <a:rPr lang="it-IT" sz="1400" dirty="0" smtClean="0"/>
              <a:t>Spazio subaracnoideo</a:t>
            </a:r>
            <a:endParaRPr lang="it-IT" sz="1400" dirty="0"/>
          </a:p>
        </p:txBody>
      </p:sp>
      <p:sp>
        <p:nvSpPr>
          <p:cNvPr id="13" name="CasellaDiTesto 12"/>
          <p:cNvSpPr txBox="1"/>
          <p:nvPr/>
        </p:nvSpPr>
        <p:spPr>
          <a:xfrm>
            <a:off x="7162546" y="3625279"/>
            <a:ext cx="1000595" cy="307777"/>
          </a:xfrm>
          <a:prstGeom prst="rect">
            <a:avLst/>
          </a:prstGeom>
          <a:solidFill>
            <a:schemeClr val="bg1"/>
          </a:solidFill>
        </p:spPr>
        <p:txBody>
          <a:bodyPr wrap="none" rtlCol="0">
            <a:spAutoFit/>
          </a:bodyPr>
          <a:lstStyle/>
          <a:p>
            <a:r>
              <a:rPr lang="it-IT" sz="1400" dirty="0" smtClean="0"/>
              <a:t>Pia madre</a:t>
            </a:r>
            <a:endParaRPr lang="it-IT" sz="1400" dirty="0"/>
          </a:p>
        </p:txBody>
      </p:sp>
      <p:sp>
        <p:nvSpPr>
          <p:cNvPr id="14" name="CasellaDiTesto 13"/>
          <p:cNvSpPr txBox="1"/>
          <p:nvPr/>
        </p:nvSpPr>
        <p:spPr>
          <a:xfrm>
            <a:off x="7164288" y="5301208"/>
            <a:ext cx="1415772" cy="523220"/>
          </a:xfrm>
          <a:prstGeom prst="rect">
            <a:avLst/>
          </a:prstGeom>
          <a:solidFill>
            <a:schemeClr val="bg1"/>
          </a:solidFill>
        </p:spPr>
        <p:txBody>
          <a:bodyPr wrap="none" rtlCol="0">
            <a:spAutoFit/>
          </a:bodyPr>
          <a:lstStyle/>
          <a:p>
            <a:r>
              <a:rPr lang="it-IT" sz="1400" smtClean="0"/>
              <a:t>Assoni afferenti</a:t>
            </a:r>
          </a:p>
          <a:p>
            <a:endParaRPr lang="it-IT" sz="1400" dirty="0"/>
          </a:p>
        </p:txBody>
      </p:sp>
      <p:sp>
        <p:nvSpPr>
          <p:cNvPr id="15" name="CasellaDiTesto 14"/>
          <p:cNvSpPr txBox="1"/>
          <p:nvPr/>
        </p:nvSpPr>
        <p:spPr>
          <a:xfrm>
            <a:off x="7164288" y="5805264"/>
            <a:ext cx="1415772" cy="523220"/>
          </a:xfrm>
          <a:prstGeom prst="rect">
            <a:avLst/>
          </a:prstGeom>
          <a:solidFill>
            <a:schemeClr val="bg1"/>
          </a:solidFill>
        </p:spPr>
        <p:txBody>
          <a:bodyPr wrap="none" rtlCol="0">
            <a:spAutoFit/>
          </a:bodyPr>
          <a:lstStyle/>
          <a:p>
            <a:r>
              <a:rPr lang="it-IT" sz="1400" smtClean="0"/>
              <a:t>Assoni efferenti</a:t>
            </a:r>
          </a:p>
          <a:p>
            <a:endParaRPr lang="it-IT" sz="1400" dirty="0"/>
          </a:p>
        </p:txBody>
      </p:sp>
      <p:sp>
        <p:nvSpPr>
          <p:cNvPr id="11" name="CasellaDiTesto 10"/>
          <p:cNvSpPr txBox="1"/>
          <p:nvPr/>
        </p:nvSpPr>
        <p:spPr>
          <a:xfrm>
            <a:off x="7162546" y="3121223"/>
            <a:ext cx="990977" cy="307777"/>
          </a:xfrm>
          <a:prstGeom prst="rect">
            <a:avLst/>
          </a:prstGeom>
          <a:solidFill>
            <a:schemeClr val="bg1"/>
          </a:solidFill>
        </p:spPr>
        <p:txBody>
          <a:bodyPr wrap="none" rtlCol="0">
            <a:spAutoFit/>
          </a:bodyPr>
          <a:lstStyle/>
          <a:p>
            <a:r>
              <a:rPr lang="it-IT" sz="1400" dirty="0" smtClean="0"/>
              <a:t>Aracnoide</a:t>
            </a:r>
            <a:endParaRPr lang="it-IT" sz="1400" dirty="0"/>
          </a:p>
        </p:txBody>
      </p:sp>
    </p:spTree>
    <p:extLst>
      <p:ext uri="{BB962C8B-B14F-4D97-AF65-F5344CB8AC3E}">
        <p14:creationId xmlns:p14="http://schemas.microsoft.com/office/powerpoint/2010/main" val="582286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6669" y="537324"/>
            <a:ext cx="6570663"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0" y="5934670"/>
            <a:ext cx="9144000" cy="923330"/>
          </a:xfrm>
          <a:prstGeom prst="rect">
            <a:avLst/>
          </a:prstGeom>
          <a:noFill/>
        </p:spPr>
        <p:txBody>
          <a:bodyPr wrap="square" rtlCol="0">
            <a:spAutoFit/>
          </a:bodyPr>
          <a:lstStyle/>
          <a:p>
            <a:r>
              <a:rPr lang="it-IT" sz="1800" dirty="0" smtClean="0"/>
              <a:t>Le posizioni degli elettrodi e I loro nomi sono specificati dal sistema internazionale 10-20, utilizzato nella maggior parte delle applicazioni cliniche e di ricerca (tranne quando sono utilizzate disposizioni ad alta densità).  </a:t>
            </a:r>
            <a:endParaRPr lang="it-IT" sz="1800" dirty="0"/>
          </a:p>
        </p:txBody>
      </p:sp>
      <p:sp>
        <p:nvSpPr>
          <p:cNvPr id="5" name="CasellaDiTesto 4"/>
          <p:cNvSpPr txBox="1"/>
          <p:nvPr/>
        </p:nvSpPr>
        <p:spPr>
          <a:xfrm>
            <a:off x="0" y="-1161"/>
            <a:ext cx="9144000" cy="461665"/>
          </a:xfrm>
          <a:prstGeom prst="rect">
            <a:avLst/>
          </a:prstGeom>
          <a:noFill/>
        </p:spPr>
        <p:txBody>
          <a:bodyPr wrap="square" rtlCol="0">
            <a:spAutoFit/>
          </a:bodyPr>
          <a:lstStyle/>
          <a:p>
            <a:pPr algn="ctr"/>
            <a:r>
              <a:rPr lang="en-GB" dirty="0" err="1" smtClean="0"/>
              <a:t>DERIVAZIONI</a:t>
            </a:r>
            <a:r>
              <a:rPr lang="en-GB" dirty="0" smtClean="0"/>
              <a:t> </a:t>
            </a:r>
            <a:r>
              <a:rPr lang="en-GB" dirty="0" err="1" smtClean="0"/>
              <a:t>ELETTROENCEFALOGRAFICHE</a:t>
            </a:r>
            <a:endParaRPr lang="en-GB" sz="2400" dirty="0"/>
          </a:p>
        </p:txBody>
      </p:sp>
      <p:sp>
        <p:nvSpPr>
          <p:cNvPr id="3" name="CasellaDiTesto 2"/>
          <p:cNvSpPr txBox="1"/>
          <p:nvPr/>
        </p:nvSpPr>
        <p:spPr>
          <a:xfrm>
            <a:off x="135464" y="1004711"/>
            <a:ext cx="2326278" cy="2031325"/>
          </a:xfrm>
          <a:prstGeom prst="rect">
            <a:avLst/>
          </a:prstGeom>
          <a:noFill/>
        </p:spPr>
        <p:txBody>
          <a:bodyPr wrap="none" rtlCol="0">
            <a:spAutoFit/>
          </a:bodyPr>
          <a:lstStyle/>
          <a:p>
            <a:r>
              <a:rPr lang="it-IT" sz="1800" dirty="0" smtClean="0"/>
              <a:t>Fp: frontale anteriore</a:t>
            </a:r>
          </a:p>
          <a:p>
            <a:r>
              <a:rPr lang="it-IT" sz="1800" dirty="0" err="1" smtClean="0"/>
              <a:t>F</a:t>
            </a:r>
            <a:r>
              <a:rPr lang="it-IT" sz="1800" dirty="0" smtClean="0"/>
              <a:t>: frontale</a:t>
            </a:r>
          </a:p>
          <a:p>
            <a:r>
              <a:rPr lang="it-IT" sz="1800" dirty="0" smtClean="0"/>
              <a:t>T: temporale</a:t>
            </a:r>
          </a:p>
          <a:p>
            <a:r>
              <a:rPr lang="it-IT" sz="1800" dirty="0" smtClean="0"/>
              <a:t>C: centrale</a:t>
            </a:r>
          </a:p>
          <a:p>
            <a:r>
              <a:rPr lang="it-IT" sz="1800" dirty="0" err="1" smtClean="0"/>
              <a:t>P</a:t>
            </a:r>
            <a:r>
              <a:rPr lang="it-IT" sz="1800" dirty="0" smtClean="0"/>
              <a:t>: parietale</a:t>
            </a:r>
          </a:p>
          <a:p>
            <a:r>
              <a:rPr lang="it-IT" sz="1800" dirty="0" smtClean="0"/>
              <a:t>O: occipitale</a:t>
            </a:r>
          </a:p>
          <a:p>
            <a:r>
              <a:rPr lang="it-IT" sz="1800" dirty="0" err="1" smtClean="0"/>
              <a:t>z</a:t>
            </a:r>
            <a:r>
              <a:rPr lang="it-IT" sz="1800" dirty="0" smtClean="0"/>
              <a:t>: linea mediana</a:t>
            </a:r>
            <a:endParaRPr lang="it-IT" sz="1800" dirty="0"/>
          </a:p>
        </p:txBody>
      </p:sp>
      <p:sp>
        <p:nvSpPr>
          <p:cNvPr id="4" name="CasellaDiTesto 3"/>
          <p:cNvSpPr txBox="1"/>
          <p:nvPr/>
        </p:nvSpPr>
        <p:spPr>
          <a:xfrm>
            <a:off x="35496" y="5023553"/>
            <a:ext cx="2239716" cy="461665"/>
          </a:xfrm>
          <a:prstGeom prst="rect">
            <a:avLst/>
          </a:prstGeom>
          <a:noFill/>
        </p:spPr>
        <p:txBody>
          <a:bodyPr wrap="none" rtlCol="0">
            <a:spAutoFit/>
          </a:bodyPr>
          <a:lstStyle/>
          <a:p>
            <a:r>
              <a:rPr lang="it-IT" dirty="0" smtClean="0"/>
              <a:t>dispari: sinistra</a:t>
            </a:r>
            <a:endParaRPr lang="it-IT" dirty="0"/>
          </a:p>
        </p:txBody>
      </p:sp>
      <p:sp>
        <p:nvSpPr>
          <p:cNvPr id="7" name="CasellaDiTesto 6"/>
          <p:cNvSpPr txBox="1"/>
          <p:nvPr/>
        </p:nvSpPr>
        <p:spPr>
          <a:xfrm>
            <a:off x="7399872" y="5029196"/>
            <a:ext cx="1725152" cy="461665"/>
          </a:xfrm>
          <a:prstGeom prst="rect">
            <a:avLst/>
          </a:prstGeom>
          <a:noFill/>
        </p:spPr>
        <p:txBody>
          <a:bodyPr wrap="none" rtlCol="0">
            <a:spAutoFit/>
          </a:bodyPr>
          <a:lstStyle/>
          <a:p>
            <a:r>
              <a:rPr lang="it-IT" dirty="0" smtClean="0"/>
              <a:t>pari: destra</a:t>
            </a:r>
            <a:endParaRPr lang="it-IT" dirty="0"/>
          </a:p>
        </p:txBody>
      </p:sp>
    </p:spTree>
    <p:extLst>
      <p:ext uri="{BB962C8B-B14F-4D97-AF65-F5344CB8AC3E}">
        <p14:creationId xmlns:p14="http://schemas.microsoft.com/office/powerpoint/2010/main" val="185604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descr="NI3_E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3360"/>
            <a:ext cx="88820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6512" y="15007"/>
            <a:ext cx="9144000" cy="461665"/>
          </a:xfrm>
          <a:prstGeom prst="rect">
            <a:avLst/>
          </a:prstGeom>
          <a:noFill/>
        </p:spPr>
        <p:txBody>
          <a:bodyPr wrap="square" rtlCol="0">
            <a:spAutoFit/>
          </a:bodyPr>
          <a:lstStyle/>
          <a:p>
            <a:pPr algn="ctr"/>
            <a:r>
              <a:rPr lang="en-GB" dirty="0" err="1" smtClean="0"/>
              <a:t>SINCRONIZZAZIONE</a:t>
            </a:r>
            <a:r>
              <a:rPr lang="en-GB" dirty="0" smtClean="0"/>
              <a:t> E </a:t>
            </a:r>
            <a:r>
              <a:rPr lang="en-GB" dirty="0" err="1" smtClean="0"/>
              <a:t>DESINCRONIZZAZIONE</a:t>
            </a:r>
            <a:endParaRPr lang="en-GB" sz="2400" dirty="0"/>
          </a:p>
        </p:txBody>
      </p:sp>
    </p:spTree>
    <p:extLst>
      <p:ext uri="{BB962C8B-B14F-4D97-AF65-F5344CB8AC3E}">
        <p14:creationId xmlns:p14="http://schemas.microsoft.com/office/powerpoint/2010/main" val="40481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237066"/>
            <a:ext cx="3125642" cy="530577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402" y="1546578"/>
            <a:ext cx="3690890" cy="5311422"/>
          </a:xfrm>
          <a:prstGeom prst="rect">
            <a:avLst/>
          </a:prstGeom>
        </p:spPr>
      </p:pic>
      <p:sp>
        <p:nvSpPr>
          <p:cNvPr id="6" name="CasellaDiTesto 5"/>
          <p:cNvSpPr txBox="1"/>
          <p:nvPr/>
        </p:nvSpPr>
        <p:spPr>
          <a:xfrm>
            <a:off x="2460974" y="1840088"/>
            <a:ext cx="3283912" cy="369332"/>
          </a:xfrm>
          <a:prstGeom prst="rect">
            <a:avLst/>
          </a:prstGeom>
          <a:noFill/>
        </p:spPr>
        <p:txBody>
          <a:bodyPr wrap="none" rtlCol="0">
            <a:spAutoFit/>
          </a:bodyPr>
          <a:lstStyle/>
          <a:p>
            <a:r>
              <a:rPr lang="it-IT" sz="1800" dirty="0" smtClean="0"/>
              <a:t>Potenziali Evocati </a:t>
            </a:r>
            <a:r>
              <a:rPr lang="it-IT" sz="1800" dirty="0"/>
              <a:t>V</a:t>
            </a:r>
            <a:r>
              <a:rPr lang="it-IT" sz="1800" dirty="0" smtClean="0"/>
              <a:t>isivi (</a:t>
            </a:r>
            <a:r>
              <a:rPr lang="it-IT" sz="1800" dirty="0" err="1"/>
              <a:t>V</a:t>
            </a:r>
            <a:r>
              <a:rPr lang="it-IT" sz="1800" dirty="0" err="1" smtClean="0"/>
              <a:t>EP</a:t>
            </a:r>
            <a:r>
              <a:rPr lang="it-IT" sz="1800" dirty="0" smtClean="0"/>
              <a:t>)</a:t>
            </a:r>
            <a:endParaRPr lang="it-IT" sz="1800" dirty="0"/>
          </a:p>
        </p:txBody>
      </p:sp>
      <p:sp>
        <p:nvSpPr>
          <p:cNvPr id="8" name="CasellaDiTesto 7"/>
          <p:cNvSpPr txBox="1"/>
          <p:nvPr/>
        </p:nvSpPr>
        <p:spPr>
          <a:xfrm>
            <a:off x="3292122" y="4114798"/>
            <a:ext cx="2720038" cy="646331"/>
          </a:xfrm>
          <a:prstGeom prst="rect">
            <a:avLst/>
          </a:prstGeom>
          <a:noFill/>
        </p:spPr>
        <p:txBody>
          <a:bodyPr wrap="square" rtlCol="0">
            <a:spAutoFit/>
          </a:bodyPr>
          <a:lstStyle/>
          <a:p>
            <a:pPr algn="r"/>
            <a:r>
              <a:rPr lang="it-IT" sz="1800" dirty="0" smtClean="0"/>
              <a:t>Potenziali Evocati </a:t>
            </a:r>
            <a:r>
              <a:rPr lang="it-IT" sz="1800" dirty="0" err="1" smtClean="0"/>
              <a:t>Somatosensoriali</a:t>
            </a:r>
            <a:r>
              <a:rPr lang="it-IT" sz="1800" dirty="0" smtClean="0"/>
              <a:t> (</a:t>
            </a:r>
            <a:r>
              <a:rPr lang="it-IT" sz="1800" dirty="0" err="1" smtClean="0"/>
              <a:t>SEP</a:t>
            </a:r>
            <a:r>
              <a:rPr lang="it-IT" sz="1800" dirty="0" smtClean="0"/>
              <a:t>)</a:t>
            </a:r>
            <a:endParaRPr lang="it-IT" sz="1800" dirty="0"/>
          </a:p>
        </p:txBody>
      </p:sp>
      <p:sp>
        <p:nvSpPr>
          <p:cNvPr id="9" name="CasellaDiTesto 8"/>
          <p:cNvSpPr txBox="1"/>
          <p:nvPr/>
        </p:nvSpPr>
        <p:spPr>
          <a:xfrm>
            <a:off x="0" y="-1161"/>
            <a:ext cx="9144000" cy="461665"/>
          </a:xfrm>
          <a:prstGeom prst="rect">
            <a:avLst/>
          </a:prstGeom>
          <a:noFill/>
        </p:spPr>
        <p:txBody>
          <a:bodyPr wrap="square" rtlCol="0">
            <a:spAutoFit/>
          </a:bodyPr>
          <a:lstStyle/>
          <a:p>
            <a:pPr algn="ctr"/>
            <a:r>
              <a:rPr lang="en-GB" dirty="0" err="1" smtClean="0"/>
              <a:t>POTENZIALI</a:t>
            </a:r>
            <a:r>
              <a:rPr lang="en-GB" dirty="0" smtClean="0"/>
              <a:t> </a:t>
            </a:r>
            <a:r>
              <a:rPr lang="en-GB" dirty="0" err="1" smtClean="0"/>
              <a:t>EVOCATI</a:t>
            </a:r>
            <a:endParaRPr lang="en-GB" sz="2400" dirty="0"/>
          </a:p>
        </p:txBody>
      </p:sp>
    </p:spTree>
    <p:extLst>
      <p:ext uri="{BB962C8B-B14F-4D97-AF65-F5344CB8AC3E}">
        <p14:creationId xmlns:p14="http://schemas.microsoft.com/office/powerpoint/2010/main" val="110731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88257"/>
            <a:ext cx="9144000" cy="3693319"/>
          </a:xfrm>
          <a:prstGeom prst="rect">
            <a:avLst/>
          </a:prstGeom>
          <a:noFill/>
        </p:spPr>
        <p:txBody>
          <a:bodyPr wrap="square" rtlCol="0">
            <a:spAutoFit/>
          </a:bodyPr>
          <a:lstStyle/>
          <a:p>
            <a:r>
              <a:rPr lang="it-IT" sz="1800" dirty="0" smtClean="0"/>
              <a:t>I ritmi (onde) cerebrali si verificano a frequenze diverse, che prendono il nome di alfa, beta, delta e theta.</a:t>
            </a:r>
          </a:p>
          <a:p>
            <a:endParaRPr lang="it-IT" sz="1800" dirty="0" smtClean="0"/>
          </a:p>
          <a:p>
            <a:r>
              <a:rPr lang="it-IT" sz="1800" dirty="0" smtClean="0"/>
              <a:t>Il ritmo dominante è </a:t>
            </a:r>
            <a:r>
              <a:rPr lang="it-IT" sz="1800" b="1" dirty="0" smtClean="0"/>
              <a:t>alfa</a:t>
            </a:r>
            <a:r>
              <a:rPr lang="it-IT" sz="1800" dirty="0" smtClean="0"/>
              <a:t>; queste onde hanno una frequenza di 8-13 Hertz (Hz). L’alfa è una specie di stato inattivo, del tipo </a:t>
            </a:r>
            <a:r>
              <a:rPr lang="it-IT" sz="1800" smtClean="0"/>
              <a:t>”sono pronto</a:t>
            </a:r>
            <a:r>
              <a:rPr lang="it-IT" sz="1800" dirty="0" smtClean="0"/>
              <a:t>, ma non faccio un gran ché" ed è normalmente abbastanza ampio nel terzo posteriore del cervello quando gli occhi sono chiusi e il soggetto è sveglio.</a:t>
            </a:r>
          </a:p>
          <a:p>
            <a:r>
              <a:rPr lang="it-IT" sz="1800" dirty="0" smtClean="0"/>
              <a:t>Sopra la corteccia motrice, prende il nome di ritmo Mu.</a:t>
            </a:r>
          </a:p>
          <a:p>
            <a:r>
              <a:rPr lang="it-IT" sz="1800" dirty="0" smtClean="0"/>
              <a:t>L’alfa sparisce o quando ci si occupa mentalmente (si aprono gli occhi o anche a occhi chiusi) o quando ci si appisola. La presenza di alfa indica uno stato sveglio e a riposo. Se è presente a voltaggi relativamente elevati quando gli occhi sono aperti, indica generalmente mancanza di attenzione, come quando si sogna a occhi aperti. Lo si vede, infatti, spesso negli adolescenti e negli adulti con difficoltà </a:t>
            </a:r>
            <a:r>
              <a:rPr lang="it-IT" sz="1800" dirty="0" err="1" smtClean="0"/>
              <a:t>attentive</a:t>
            </a:r>
            <a:r>
              <a:rPr lang="it-IT" sz="1800" dirty="0" smtClean="0"/>
              <a:t>.</a:t>
            </a:r>
            <a:endParaRPr lang="it-IT" sz="1800" dirty="0"/>
          </a:p>
        </p:txBody>
      </p:sp>
      <p:pic>
        <p:nvPicPr>
          <p:cNvPr id="3" name="Immagine 2"/>
          <p:cNvPicPr>
            <a:picLocks noChangeAspect="1"/>
          </p:cNvPicPr>
          <p:nvPr/>
        </p:nvPicPr>
        <p:blipFill>
          <a:blip r:embed="rId2"/>
          <a:stretch>
            <a:fillRect/>
          </a:stretch>
        </p:blipFill>
        <p:spPr>
          <a:xfrm>
            <a:off x="445206" y="1155699"/>
            <a:ext cx="7937500" cy="685800"/>
          </a:xfrm>
          <a:prstGeom prst="rect">
            <a:avLst/>
          </a:prstGeom>
        </p:spPr>
      </p:pic>
      <p:pic>
        <p:nvPicPr>
          <p:cNvPr id="9" name="Immagine 8"/>
          <p:cNvPicPr>
            <a:picLocks noChangeAspect="1"/>
          </p:cNvPicPr>
          <p:nvPr/>
        </p:nvPicPr>
        <p:blipFill>
          <a:blip r:embed="rId3"/>
          <a:stretch>
            <a:fillRect/>
          </a:stretch>
        </p:blipFill>
        <p:spPr>
          <a:xfrm>
            <a:off x="3225800" y="2149120"/>
            <a:ext cx="2692400" cy="685800"/>
          </a:xfrm>
          <a:prstGeom prst="rect">
            <a:avLst/>
          </a:prstGeom>
        </p:spPr>
      </p:pic>
      <p:sp>
        <p:nvSpPr>
          <p:cNvPr id="6" name="CasellaDiTesto 5"/>
          <p:cNvSpPr txBox="1"/>
          <p:nvPr/>
        </p:nvSpPr>
        <p:spPr>
          <a:xfrm>
            <a:off x="0" y="-1161"/>
            <a:ext cx="9144000" cy="461665"/>
          </a:xfrm>
          <a:prstGeom prst="rect">
            <a:avLst/>
          </a:prstGeom>
          <a:noFill/>
        </p:spPr>
        <p:txBody>
          <a:bodyPr wrap="square" rtlCol="0">
            <a:spAutoFit/>
          </a:bodyPr>
          <a:lstStyle/>
          <a:p>
            <a:pPr algn="ctr"/>
            <a:r>
              <a:rPr lang="en-GB" dirty="0" err="1" smtClean="0"/>
              <a:t>RITMI</a:t>
            </a:r>
            <a:r>
              <a:rPr lang="en-GB" dirty="0" smtClean="0"/>
              <a:t> </a:t>
            </a:r>
            <a:r>
              <a:rPr lang="en-GB" dirty="0" err="1" smtClean="0"/>
              <a:t>NORMALI</a:t>
            </a:r>
            <a:r>
              <a:rPr lang="en-GB" dirty="0" smtClean="0"/>
              <a:t> </a:t>
            </a:r>
            <a:r>
              <a:rPr lang="en-GB" dirty="0" err="1" smtClean="0"/>
              <a:t>NELL’ADULTO</a:t>
            </a:r>
            <a:r>
              <a:rPr lang="en-GB" dirty="0" smtClean="0"/>
              <a:t>: ALFA</a:t>
            </a:r>
            <a:endParaRPr lang="en-GB" sz="2400" dirty="0"/>
          </a:p>
        </p:txBody>
      </p:sp>
      <p:sp>
        <p:nvSpPr>
          <p:cNvPr id="4" name="CasellaDiTesto 3"/>
          <p:cNvSpPr txBox="1"/>
          <p:nvPr/>
        </p:nvSpPr>
        <p:spPr>
          <a:xfrm>
            <a:off x="611561" y="1124744"/>
            <a:ext cx="1584176" cy="646331"/>
          </a:xfrm>
          <a:prstGeom prst="rect">
            <a:avLst/>
          </a:prstGeom>
          <a:solidFill>
            <a:schemeClr val="bg1"/>
          </a:solidFill>
        </p:spPr>
        <p:txBody>
          <a:bodyPr wrap="square" rtlCol="0">
            <a:spAutoFit/>
          </a:bodyPr>
          <a:lstStyle/>
          <a:p>
            <a:pPr algn="ctr"/>
            <a:r>
              <a:rPr lang="it-IT" sz="1800" dirty="0" smtClean="0"/>
              <a:t>Veglia rilassata</a:t>
            </a:r>
            <a:endParaRPr lang="it-IT" sz="1800" dirty="0"/>
          </a:p>
        </p:txBody>
      </p:sp>
    </p:spTree>
    <p:extLst>
      <p:ext uri="{BB962C8B-B14F-4D97-AF65-F5344CB8AC3E}">
        <p14:creationId xmlns:p14="http://schemas.microsoft.com/office/powerpoint/2010/main" val="50455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2527</TotalTime>
  <Words>1579</Words>
  <Application>Microsoft Macintosh PowerPoint</Application>
  <PresentationFormat>Presentazione su schermo (4:3)</PresentationFormat>
  <Paragraphs>243</Paragraphs>
  <Slides>31</Slides>
  <Notes>24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31</vt:i4>
      </vt:variant>
    </vt:vector>
  </HeadingPairs>
  <TitlesOfParts>
    <vt:vector size="41" baseType="lpstr">
      <vt:lpstr>Arial Rounded MT Bold</vt:lpstr>
      <vt:lpstr>Calibri</vt:lpstr>
      <vt:lpstr>ＭＳ Ｐゴシック</vt:lpstr>
      <vt:lpstr>ＭＳ ゴシック</vt:lpstr>
      <vt:lpstr>Palatino Linotype</vt:lpstr>
      <vt:lpstr>Symbol</vt:lpstr>
      <vt:lpstr>Verdana</vt:lpstr>
      <vt:lpstr>新細明體</vt:lpstr>
      <vt:lpstr>Arial</vt:lpstr>
      <vt:lpstr>Presentazione vuota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 Paolo Battaglini</dc:creator>
  <cp:lastModifiedBy>P. Paolo Battaglini</cp:lastModifiedBy>
  <cp:revision>62</cp:revision>
  <cp:lastPrinted>2014-11-24T12:08:51Z</cp:lastPrinted>
  <dcterms:created xsi:type="dcterms:W3CDTF">2015-12-15T14:02:53Z</dcterms:created>
  <dcterms:modified xsi:type="dcterms:W3CDTF">2020-04-14T15:26:48Z</dcterms:modified>
</cp:coreProperties>
</file>