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4" d="100"/>
          <a:sy n="54" d="100"/>
        </p:scale>
        <p:origin x="102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DEE8D-9176-4902-B602-B8340DB195E8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0B1E-8AB6-465C-A6A4-F1C5CCB48C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8695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DEE8D-9176-4902-B602-B8340DB195E8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0B1E-8AB6-465C-A6A4-F1C5CCB48C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7952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DEE8D-9176-4902-B602-B8340DB195E8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0B1E-8AB6-465C-A6A4-F1C5CCB48C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7273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DEE8D-9176-4902-B602-B8340DB195E8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0B1E-8AB6-465C-A6A4-F1C5CCB48C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1798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DEE8D-9176-4902-B602-B8340DB195E8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0B1E-8AB6-465C-A6A4-F1C5CCB48C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5915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DEE8D-9176-4902-B602-B8340DB195E8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0B1E-8AB6-465C-A6A4-F1C5CCB48C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9115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DEE8D-9176-4902-B602-B8340DB195E8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0B1E-8AB6-465C-A6A4-F1C5CCB48C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043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DEE8D-9176-4902-B602-B8340DB195E8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0B1E-8AB6-465C-A6A4-F1C5CCB48C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6895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DEE8D-9176-4902-B602-B8340DB195E8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0B1E-8AB6-465C-A6A4-F1C5CCB48C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4907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DEE8D-9176-4902-B602-B8340DB195E8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0B1E-8AB6-465C-A6A4-F1C5CCB48C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1626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DEE8D-9176-4902-B602-B8340DB195E8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0B1E-8AB6-465C-A6A4-F1C5CCB48C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644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DEE8D-9176-4902-B602-B8340DB195E8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70B1E-8AB6-465C-A6A4-F1C5CCB48C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5654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4000" dirty="0" smtClean="0"/>
              <a:t>Statistical </a:t>
            </a:r>
            <a:r>
              <a:rPr lang="it-IT" sz="4000" dirty="0" err="1" smtClean="0"/>
              <a:t>Modeling</a:t>
            </a:r>
            <a:r>
              <a:rPr lang="it-IT" sz="4000" dirty="0" smtClean="0"/>
              <a:t>: The </a:t>
            </a:r>
            <a:r>
              <a:rPr lang="it-IT" sz="4000" dirty="0" err="1" smtClean="0"/>
              <a:t>Two</a:t>
            </a:r>
            <a:r>
              <a:rPr lang="it-IT" sz="4000" dirty="0" smtClean="0"/>
              <a:t> </a:t>
            </a:r>
            <a:r>
              <a:rPr lang="it-IT" sz="4000" dirty="0" err="1" smtClean="0"/>
              <a:t>Cultures</a:t>
            </a:r>
            <a:endParaRPr lang="it-IT" sz="4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Leo </a:t>
            </a:r>
            <a:r>
              <a:rPr lang="it-IT" dirty="0" err="1" smtClean="0"/>
              <a:t>Breiman</a:t>
            </a:r>
            <a:r>
              <a:rPr lang="it-IT" dirty="0" smtClean="0"/>
              <a:t> (da Statistical Science – 2001)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9552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Data </a:t>
            </a:r>
            <a:r>
              <a:rPr lang="it-IT" sz="2800" dirty="0" err="1"/>
              <a:t>Modeling</a:t>
            </a:r>
            <a:r>
              <a:rPr lang="it-IT" sz="2800" dirty="0"/>
              <a:t> &amp; Algorithmic </a:t>
            </a:r>
            <a:r>
              <a:rPr lang="it-IT" sz="2800" dirty="0" err="1"/>
              <a:t>Modeling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err="1" smtClean="0"/>
              <a:t>Occam</a:t>
            </a:r>
            <a:r>
              <a:rPr lang="it-IT" b="1" dirty="0" smtClean="0"/>
              <a:t>: </a:t>
            </a:r>
            <a:r>
              <a:rPr lang="it-IT" dirty="0" smtClean="0"/>
              <a:t>la semplicità vs l’accuratezza</a:t>
            </a:r>
          </a:p>
          <a:p>
            <a:pPr>
              <a:buFontTx/>
              <a:buChar char="-"/>
            </a:pPr>
            <a:r>
              <a:rPr lang="it-IT" dirty="0"/>
              <a:t>U</a:t>
            </a:r>
            <a:r>
              <a:rPr lang="it-IT" dirty="0" smtClean="0"/>
              <a:t>na </a:t>
            </a:r>
            <a:r>
              <a:rPr lang="it-IT" dirty="0" smtClean="0">
                <a:solidFill>
                  <a:srgbClr val="FF0000"/>
                </a:solidFill>
              </a:rPr>
              <a:t>regressione lineare </a:t>
            </a:r>
            <a:r>
              <a:rPr lang="it-IT" dirty="0" smtClean="0"/>
              <a:t>fornisce un’immagine </a:t>
            </a:r>
            <a:r>
              <a:rPr lang="it-IT" i="1" dirty="0" smtClean="0"/>
              <a:t>facilmente</a:t>
            </a:r>
            <a:r>
              <a:rPr lang="it-IT" dirty="0" smtClean="0"/>
              <a:t> </a:t>
            </a:r>
            <a:r>
              <a:rPr lang="it-IT" i="1" dirty="0" smtClean="0"/>
              <a:t>interpretabile</a:t>
            </a:r>
            <a:r>
              <a:rPr lang="it-IT" dirty="0" smtClean="0"/>
              <a:t> delle relazioni fra Y e X. </a:t>
            </a:r>
            <a:r>
              <a:rPr lang="it-IT" u="sng" dirty="0" smtClean="0"/>
              <a:t>Ma la sua accuratezza è minore di quella che si può avere con le meno facilmente interpretabili reti neurali. </a:t>
            </a:r>
          </a:p>
          <a:p>
            <a:pPr>
              <a:buFontTx/>
              <a:buChar char="-"/>
            </a:pPr>
            <a:r>
              <a:rPr lang="it-IT" dirty="0" smtClean="0"/>
              <a:t>Uno dei percorsi possibili con gli </a:t>
            </a:r>
            <a:r>
              <a:rPr lang="it-IT" dirty="0" smtClean="0">
                <a:solidFill>
                  <a:srgbClr val="FF0000"/>
                </a:solidFill>
              </a:rPr>
              <a:t>alberi delle decisioni </a:t>
            </a:r>
            <a:r>
              <a:rPr lang="it-IT" dirty="0" smtClean="0"/>
              <a:t>è quello che prevede di passare da alberi singoli a foreste, perturbando leggermente i dati di input (training set): </a:t>
            </a:r>
            <a:r>
              <a:rPr lang="it-IT" dirty="0"/>
              <a:t>d</a:t>
            </a:r>
            <a:r>
              <a:rPr lang="it-IT" dirty="0" smtClean="0"/>
              <a:t>a varie esperienze risulta che </a:t>
            </a:r>
            <a:r>
              <a:rPr lang="it-IT" u="sng" dirty="0" smtClean="0"/>
              <a:t>gli errori (medi) associati alla foresta sono minori di quelli associati ai singoli alberi. Accuratezza maggiore ma </a:t>
            </a:r>
            <a:r>
              <a:rPr lang="it-IT" b="1" u="sng" dirty="0" smtClean="0"/>
              <a:t>meno chiarezza</a:t>
            </a:r>
            <a:r>
              <a:rPr lang="it-IT" u="sng" dirty="0" smtClean="0"/>
              <a:t>.</a:t>
            </a:r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8549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Data </a:t>
            </a:r>
            <a:r>
              <a:rPr lang="it-IT" sz="2800" dirty="0" err="1"/>
              <a:t>Modeling</a:t>
            </a:r>
            <a:r>
              <a:rPr lang="it-IT" sz="2800" dirty="0"/>
              <a:t> &amp; Algorithmic </a:t>
            </a:r>
            <a:r>
              <a:rPr lang="it-IT" sz="2800" dirty="0" err="1"/>
              <a:t>Modeling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Le foreste dunque portano a risultati migliori ma il meccanismo per produrre le previsioni è più difficile da comprendere. Da cui il richiamo al </a:t>
            </a:r>
            <a:r>
              <a:rPr lang="it-IT" u="sng" dirty="0" smtClean="0"/>
              <a:t>dilemma</a:t>
            </a:r>
            <a:r>
              <a:rPr lang="it-IT" dirty="0" smtClean="0"/>
              <a:t> di </a:t>
            </a:r>
            <a:r>
              <a:rPr lang="it-IT" dirty="0" err="1" smtClean="0"/>
              <a:t>Occam</a:t>
            </a:r>
            <a:r>
              <a:rPr lang="it-IT" dirty="0" smtClean="0"/>
              <a:t>: l’accuratezza in generale richiede metodi predittivi più complessi. Funzioni semplici e interpretabili non danno accuratezza paragonabile.</a:t>
            </a:r>
          </a:p>
          <a:p>
            <a:pPr marL="0" indent="0">
              <a:buNone/>
            </a:pPr>
            <a:r>
              <a:rPr lang="it-IT" dirty="0"/>
              <a:t/>
            </a:r>
            <a:br>
              <a:rPr lang="it-IT" dirty="0"/>
            </a:br>
            <a:r>
              <a:rPr lang="it-IT" dirty="0">
                <a:solidFill>
                  <a:srgbClr val="FF0000"/>
                </a:solidFill>
              </a:rPr>
              <a:t>La metafora del rasoio concretizza l'idea che sia opportuno, dal punto di vista metodologico, eliminare con tagli di lama e mediante approssimazioni successive le ipotesi più complicate.</a:t>
            </a:r>
          </a:p>
        </p:txBody>
      </p:sp>
    </p:spTree>
    <p:extLst>
      <p:ext uri="{BB962C8B-B14F-4D97-AF65-F5344CB8AC3E}">
        <p14:creationId xmlns:p14="http://schemas.microsoft.com/office/powerpoint/2010/main" val="28723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Data </a:t>
            </a:r>
            <a:r>
              <a:rPr lang="it-IT" sz="2800" dirty="0" err="1"/>
              <a:t>Modeling</a:t>
            </a:r>
            <a:r>
              <a:rPr lang="it-IT" sz="2800" dirty="0"/>
              <a:t> &amp; Algorithmic </a:t>
            </a:r>
            <a:r>
              <a:rPr lang="it-IT" sz="2800" dirty="0" err="1"/>
              <a:t>Modeling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err="1" smtClean="0"/>
              <a:t>Bellman</a:t>
            </a:r>
            <a:r>
              <a:rPr lang="it-IT" b="1" dirty="0" smtClean="0"/>
              <a:t> </a:t>
            </a:r>
            <a:r>
              <a:rPr lang="it-IT" dirty="0" smtClean="0"/>
              <a:t>e la maledizione della </a:t>
            </a:r>
            <a:r>
              <a:rPr lang="it-IT" dirty="0" err="1" smtClean="0"/>
              <a:t>dimensionalità</a:t>
            </a:r>
            <a:r>
              <a:rPr lang="it-IT" dirty="0" smtClean="0"/>
              <a:t>:</a:t>
            </a:r>
          </a:p>
          <a:p>
            <a:pPr>
              <a:buFontTx/>
              <a:buChar char="-"/>
            </a:pP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Nella </a:t>
            </a:r>
            <a:r>
              <a:rPr lang="it-IT" dirty="0" smtClean="0"/>
              <a:t>statistica classica per ridurre la </a:t>
            </a:r>
            <a:r>
              <a:rPr lang="it-IT" dirty="0" err="1" smtClean="0"/>
              <a:t>dimensionalità</a:t>
            </a:r>
            <a:r>
              <a:rPr lang="it-IT" dirty="0" smtClean="0"/>
              <a:t> </a:t>
            </a:r>
            <a:r>
              <a:rPr lang="it-IT" i="1" u="sng" dirty="0" smtClean="0"/>
              <a:t>si cancellano variabili</a:t>
            </a:r>
            <a:r>
              <a:rPr lang="it-IT" u="sng" dirty="0" smtClean="0"/>
              <a:t>.</a:t>
            </a:r>
            <a:r>
              <a:rPr lang="it-IT" dirty="0" smtClean="0"/>
              <a:t> Lavori recenti però dimostrano che la </a:t>
            </a:r>
            <a:r>
              <a:rPr lang="it-IT" dirty="0" err="1" smtClean="0"/>
              <a:t>dimensionalità</a:t>
            </a:r>
            <a:r>
              <a:rPr lang="it-IT" dirty="0" smtClean="0"/>
              <a:t> può essere una benedizione. Ridurre la </a:t>
            </a:r>
            <a:r>
              <a:rPr lang="it-IT" dirty="0" err="1" smtClean="0"/>
              <a:t>dimensionalità</a:t>
            </a:r>
            <a:r>
              <a:rPr lang="it-IT" dirty="0" smtClean="0"/>
              <a:t> infatti riduce la quantità di informazioni disponibili per la previsione.</a:t>
            </a:r>
          </a:p>
          <a:p>
            <a:pPr>
              <a:buFontTx/>
              <a:buChar char="-"/>
            </a:pPr>
            <a:endParaRPr lang="it-IT" dirty="0" smtClean="0">
              <a:solidFill>
                <a:srgbClr val="00B050"/>
              </a:solidFill>
            </a:endParaRPr>
          </a:p>
          <a:p>
            <a:pPr>
              <a:buFontTx/>
              <a:buChar char="-"/>
            </a:pPr>
            <a:endParaRPr lang="it-IT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49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Data </a:t>
            </a:r>
            <a:r>
              <a:rPr lang="it-IT" sz="2800" dirty="0" err="1"/>
              <a:t>Modeling</a:t>
            </a:r>
            <a:r>
              <a:rPr lang="it-IT" sz="2800" dirty="0"/>
              <a:t> &amp; Algorithmic </a:t>
            </a:r>
            <a:r>
              <a:rPr lang="it-IT" sz="2800" dirty="0" err="1"/>
              <a:t>Modeling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Per uno studio riguardante l’analisi della scrittura manuale di numeri sono stati presi in carico 223000 scritti provenienti da più di 2000 persone. </a:t>
            </a:r>
          </a:p>
          <a:p>
            <a:pPr>
              <a:buFontTx/>
              <a:buChar char="-"/>
            </a:pPr>
            <a:r>
              <a:rPr lang="it-IT" dirty="0" smtClean="0"/>
              <a:t>Sono state create molte migliaia di piccole figure geometriche disposte in livelli gerarchici; sono stati generati </a:t>
            </a:r>
            <a:r>
              <a:rPr lang="it-IT" u="sng" dirty="0" smtClean="0"/>
              <a:t>più di 1000 alberi </a:t>
            </a:r>
            <a:r>
              <a:rPr lang="it-IT" dirty="0" smtClean="0"/>
              <a:t>alla base dei quali venivano stimate le probabilità che le figure rappresentassero i numeri da 0 a 9. Le probabilità sono state mediate all’interno della foresta. Su </a:t>
            </a:r>
            <a:r>
              <a:rPr lang="it-IT" u="sng" dirty="0" smtClean="0"/>
              <a:t>100.000 set di dati in ingresso </a:t>
            </a:r>
            <a:r>
              <a:rPr lang="it-IT" dirty="0" smtClean="0"/>
              <a:t>si è poi arrivati ad individuare con i test errori sotto l’1%.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                              (dalla complessità alla precisione)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81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Data </a:t>
            </a:r>
            <a:r>
              <a:rPr lang="it-IT" sz="2800" dirty="0" err="1"/>
              <a:t>Modeling</a:t>
            </a:r>
            <a:r>
              <a:rPr lang="it-IT" sz="2800" dirty="0"/>
              <a:t> &amp; Algorithmic </a:t>
            </a:r>
            <a:r>
              <a:rPr lang="it-IT" sz="2800" dirty="0" err="1"/>
              <a:t>Modeling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smtClean="0"/>
              <a:t>Dilemma</a:t>
            </a:r>
            <a:r>
              <a:rPr lang="it-IT" dirty="0" smtClean="0"/>
              <a:t>: </a:t>
            </a:r>
          </a:p>
          <a:p>
            <a:pPr marL="0" indent="0">
              <a:buNone/>
            </a:pPr>
            <a:r>
              <a:rPr lang="it-IT" dirty="0" smtClean="0"/>
              <a:t>I modelli che meglio simulano «nature» (l’interno della </a:t>
            </a:r>
            <a:r>
              <a:rPr lang="it-IT" dirty="0" err="1" smtClean="0"/>
              <a:t>black</a:t>
            </a:r>
            <a:r>
              <a:rPr lang="it-IT" dirty="0" smtClean="0"/>
              <a:t> box) in termini di </a:t>
            </a:r>
            <a:r>
              <a:rPr lang="it-IT" dirty="0" err="1" smtClean="0"/>
              <a:t>accuratrezza</a:t>
            </a:r>
            <a:r>
              <a:rPr lang="it-IT" dirty="0" smtClean="0"/>
              <a:t> delle previsioni, sono anche i più complessi e indecifrabili. 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0070C0"/>
                </a:solidFill>
              </a:rPr>
              <a:t>I medici interpretano facilmente le regressioni classiche: non riescono ad interpretare una scatola nera che contiene 50 alberi agganciati insieme. </a:t>
            </a:r>
          </a:p>
          <a:p>
            <a:pPr marL="0" indent="0">
              <a:buNone/>
            </a:pPr>
            <a:r>
              <a:rPr lang="it-IT" dirty="0" smtClean="0"/>
              <a:t>Nella scelta fra accuratezza e interpretabilità, preferiscono l’interpretabilità.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7393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Data </a:t>
            </a:r>
            <a:r>
              <a:rPr lang="it-IT" sz="2800" dirty="0" err="1"/>
              <a:t>Modeling</a:t>
            </a:r>
            <a:r>
              <a:rPr lang="it-IT" sz="2800" dirty="0"/>
              <a:t> &amp; Algorithmic </a:t>
            </a:r>
            <a:r>
              <a:rPr lang="it-IT" sz="2800" dirty="0" err="1"/>
              <a:t>Modeling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Le foreste riescono a scoprire aspetti che i data model non riescono ad evidenziare.</a:t>
            </a:r>
          </a:p>
          <a:p>
            <a:pPr marL="0" indent="0">
              <a:buNone/>
            </a:pPr>
            <a:endParaRPr lang="it-IT" dirty="0" smtClean="0">
              <a:solidFill>
                <a:srgbClr val="00B050"/>
              </a:solidFill>
            </a:endParaRPr>
          </a:p>
          <a:p>
            <a:r>
              <a:rPr lang="it-IT" dirty="0" smtClean="0">
                <a:solidFill>
                  <a:srgbClr val="0070C0"/>
                </a:solidFill>
              </a:rPr>
              <a:t>I modelli algoritmici possono dare previsioni più accurate dei data model.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(</a:t>
            </a:r>
            <a:r>
              <a:rPr lang="it-IT" i="1" dirty="0" smtClean="0"/>
              <a:t>molte sono le critiche a queste tesi: di sicuro è importante che non venga mantenuta la separazione, in termini di comunità scientifiche, fra i sostenitori dei data model e degli algorithmic model</a:t>
            </a:r>
            <a:r>
              <a:rPr lang="it-IT" dirty="0" smtClean="0"/>
              <a:t>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6463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2473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t-IT" sz="2800" dirty="0" smtClean="0"/>
              <a:t>Data </a:t>
            </a:r>
            <a:r>
              <a:rPr lang="it-IT" sz="2800" dirty="0" err="1" smtClean="0"/>
              <a:t>Modeling</a:t>
            </a:r>
            <a:r>
              <a:rPr lang="it-IT" sz="2800" dirty="0" smtClean="0"/>
              <a:t> &amp; Algorithmic </a:t>
            </a:r>
            <a:r>
              <a:rPr lang="it-IT" sz="2800" dirty="0" err="1" smtClean="0"/>
              <a:t>Modeling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                                                                  Strumento base per le analisi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  </a:t>
            </a:r>
            <a:r>
              <a:rPr lang="it-IT" u="sng" dirty="0" smtClean="0"/>
              <a:t>Black box</a:t>
            </a:r>
            <a:r>
              <a:rPr lang="it-IT" dirty="0" smtClean="0"/>
              <a:t>: </a:t>
            </a:r>
          </a:p>
          <a:p>
            <a:pPr>
              <a:buFontTx/>
              <a:buChar char="-"/>
            </a:pPr>
            <a:r>
              <a:rPr lang="it-IT" dirty="0" smtClean="0"/>
              <a:t>Vettore delle </a:t>
            </a:r>
            <a:r>
              <a:rPr lang="it-IT" dirty="0" smtClean="0">
                <a:solidFill>
                  <a:srgbClr val="FF0000"/>
                </a:solidFill>
              </a:rPr>
              <a:t>variabili di Input X </a:t>
            </a:r>
            <a:r>
              <a:rPr lang="it-IT" dirty="0" smtClean="0"/>
              <a:t>(variabili indipendenti – training set) -  </a:t>
            </a:r>
            <a:r>
              <a:rPr lang="it-IT" dirty="0" smtClean="0"/>
              <a:t>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 </a:t>
            </a:r>
            <a:r>
              <a:rPr lang="it-IT" dirty="0" smtClean="0">
                <a:solidFill>
                  <a:srgbClr val="FF0000"/>
                </a:solidFill>
              </a:rPr>
              <a:t>Variabili risposta Y </a:t>
            </a:r>
            <a:r>
              <a:rPr lang="it-IT" dirty="0" smtClean="0"/>
              <a:t>(output)</a:t>
            </a:r>
          </a:p>
          <a:p>
            <a:pPr>
              <a:buFontTx/>
              <a:buChar char="-"/>
            </a:pPr>
            <a:r>
              <a:rPr lang="it-IT" dirty="0" smtClean="0"/>
              <a:t>All’interno del box il meccanismo che lega gli input agli output (nature)</a:t>
            </a:r>
          </a:p>
          <a:p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 flipH="1" flipV="1">
            <a:off x="2907790" y="2176270"/>
            <a:ext cx="1453896" cy="4846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a destra 4"/>
          <p:cNvSpPr/>
          <p:nvPr/>
        </p:nvSpPr>
        <p:spPr>
          <a:xfrm>
            <a:off x="1938527" y="2253995"/>
            <a:ext cx="950975" cy="3291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a destra 5"/>
          <p:cNvSpPr/>
          <p:nvPr/>
        </p:nvSpPr>
        <p:spPr>
          <a:xfrm>
            <a:off x="1947671" y="2253995"/>
            <a:ext cx="950975" cy="3291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a destra 7"/>
          <p:cNvSpPr/>
          <p:nvPr/>
        </p:nvSpPr>
        <p:spPr>
          <a:xfrm>
            <a:off x="4480564" y="2253995"/>
            <a:ext cx="950975" cy="3291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919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Data </a:t>
            </a:r>
            <a:r>
              <a:rPr lang="it-IT" sz="2800" dirty="0" err="1" smtClean="0"/>
              <a:t>Modeling</a:t>
            </a:r>
            <a:r>
              <a:rPr lang="it-IT" sz="2800" dirty="0" smtClean="0"/>
              <a:t> &amp; Algorithmic </a:t>
            </a:r>
            <a:r>
              <a:rPr lang="it-IT" sz="2800" dirty="0" err="1" smtClean="0"/>
              <a:t>Modeling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Primo approccio</a:t>
            </a:r>
            <a:r>
              <a:rPr lang="it-IT" dirty="0" smtClean="0"/>
              <a:t> per </a:t>
            </a:r>
            <a:r>
              <a:rPr lang="it-IT" u="sng" dirty="0" smtClean="0"/>
              <a:t>prevedere</a:t>
            </a:r>
            <a:r>
              <a:rPr lang="it-IT" dirty="0" smtClean="0"/>
              <a:t> le risposte ed individuare il meccanismo che le lega agli input: il </a:t>
            </a:r>
            <a:r>
              <a:rPr lang="it-IT" dirty="0" smtClean="0">
                <a:solidFill>
                  <a:srgbClr val="FF0000"/>
                </a:solidFill>
              </a:rPr>
              <a:t>Data </a:t>
            </a:r>
            <a:r>
              <a:rPr lang="it-IT" dirty="0" err="1" smtClean="0">
                <a:solidFill>
                  <a:srgbClr val="FF0000"/>
                </a:solidFill>
              </a:rPr>
              <a:t>Modeling</a:t>
            </a:r>
            <a:r>
              <a:rPr lang="it-IT" dirty="0" smtClean="0"/>
              <a:t>. Si assume che Nature sia un modello stocastico (ad es. linear </a:t>
            </a:r>
            <a:r>
              <a:rPr lang="it-IT" dirty="0" err="1" smtClean="0"/>
              <a:t>regression</a:t>
            </a:r>
            <a:r>
              <a:rPr lang="it-IT" dirty="0" smtClean="0"/>
              <a:t>). Il modello viene validato attraverso test classici (bontà di adattamento del modello). Il 98% degli statistici segue questa strada.</a:t>
            </a:r>
            <a:endParaRPr lang="it-IT" dirty="0"/>
          </a:p>
          <a:p>
            <a:r>
              <a:rPr lang="it-IT" b="1" dirty="0" smtClean="0"/>
              <a:t>Secondo approccio</a:t>
            </a:r>
            <a:r>
              <a:rPr lang="it-IT" dirty="0" smtClean="0"/>
              <a:t>: il </a:t>
            </a:r>
            <a:r>
              <a:rPr lang="it-IT" dirty="0" smtClean="0">
                <a:solidFill>
                  <a:srgbClr val="FF0000"/>
                </a:solidFill>
              </a:rPr>
              <a:t>modello algoritmico</a:t>
            </a:r>
            <a:r>
              <a:rPr lang="it-IT" dirty="0" smtClean="0"/>
              <a:t>. Si considera l’interno del box complesso e sconosciuto. Si cerca un algoritmo che </a:t>
            </a:r>
            <a:r>
              <a:rPr lang="it-IT" i="1" u="sng" dirty="0" smtClean="0"/>
              <a:t>operando su X</a:t>
            </a:r>
            <a:r>
              <a:rPr lang="it-IT" dirty="0" smtClean="0"/>
              <a:t> fornisca </a:t>
            </a:r>
            <a:r>
              <a:rPr lang="it-IT" u="sng" dirty="0" smtClean="0"/>
              <a:t>previsioni sulla risposta Y </a:t>
            </a:r>
            <a:r>
              <a:rPr lang="it-IT" dirty="0" smtClean="0"/>
              <a:t>(alberi delle decisioni, reti neurali). Il modello viene validato con stime sull’accuratezza delle previsioni. Il 2% degli statistici segue questa strada.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94912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Data </a:t>
            </a:r>
            <a:r>
              <a:rPr lang="it-IT" sz="2800" dirty="0" err="1" smtClean="0"/>
              <a:t>Modeling</a:t>
            </a:r>
            <a:r>
              <a:rPr lang="it-IT" sz="2800" dirty="0" smtClean="0"/>
              <a:t> &amp; Algorithmic </a:t>
            </a:r>
            <a:r>
              <a:rPr lang="it-IT" sz="2800" dirty="0" err="1" smtClean="0"/>
              <a:t>Modeling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70C0"/>
                </a:solidFill>
              </a:rPr>
              <a:t>Tesi: un </a:t>
            </a:r>
            <a:r>
              <a:rPr lang="it-IT" u="sng" dirty="0" smtClean="0">
                <a:solidFill>
                  <a:srgbClr val="0070C0"/>
                </a:solidFill>
              </a:rPr>
              <a:t>modello algoritmico </a:t>
            </a:r>
            <a:r>
              <a:rPr lang="it-IT" dirty="0" smtClean="0">
                <a:solidFill>
                  <a:srgbClr val="0070C0"/>
                </a:solidFill>
              </a:rPr>
              <a:t>può produrre informazioni molto più affidabili in merito alla struttura delle relazioni tra Input ed Output di quanto i Data </a:t>
            </a:r>
            <a:r>
              <a:rPr lang="it-IT" dirty="0" err="1" smtClean="0">
                <a:solidFill>
                  <a:srgbClr val="0070C0"/>
                </a:solidFill>
              </a:rPr>
              <a:t>Models</a:t>
            </a:r>
            <a:r>
              <a:rPr lang="it-IT" dirty="0" smtClean="0">
                <a:solidFill>
                  <a:srgbClr val="0070C0"/>
                </a:solidFill>
              </a:rPr>
              <a:t> riescono a fare.</a:t>
            </a:r>
          </a:p>
          <a:p>
            <a:endParaRPr lang="it-IT" dirty="0" smtClean="0"/>
          </a:p>
          <a:p>
            <a:r>
              <a:rPr lang="it-IT" dirty="0" smtClean="0"/>
              <a:t>Inoltre i test classici di verifica della bontà di un Data Model in presenza di più dimensioni (più di tre) e non linearità, respingono la validità dei modelli </a:t>
            </a:r>
            <a:r>
              <a:rPr lang="it-IT" u="sng" dirty="0" smtClean="0"/>
              <a:t>solo</a:t>
            </a:r>
            <a:r>
              <a:rPr lang="it-IT" dirty="0" smtClean="0"/>
              <a:t> in situazioni estreme.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4432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Data </a:t>
            </a:r>
            <a:r>
              <a:rPr lang="it-IT" sz="2800" dirty="0" err="1" smtClean="0"/>
              <a:t>Modeling</a:t>
            </a:r>
            <a:r>
              <a:rPr lang="it-IT" sz="2800" dirty="0" smtClean="0"/>
              <a:t> &amp; Algorithmic </a:t>
            </a:r>
            <a:r>
              <a:rPr lang="it-IT" sz="2800" dirty="0" err="1" smtClean="0"/>
              <a:t>Modeling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Data </a:t>
            </a:r>
            <a:r>
              <a:rPr lang="it-IT" dirty="0" err="1" smtClean="0"/>
              <a:t>Modeling</a:t>
            </a:r>
            <a:r>
              <a:rPr lang="it-IT" dirty="0" smtClean="0"/>
              <a:t>:</a:t>
            </a:r>
          </a:p>
          <a:p>
            <a:pPr marL="0" indent="0">
              <a:buNone/>
            </a:pPr>
            <a:r>
              <a:rPr lang="it-IT" dirty="0" smtClean="0"/>
              <a:t>Spesso </a:t>
            </a:r>
            <a:r>
              <a:rPr lang="it-IT" u="sng" dirty="0" smtClean="0"/>
              <a:t>modelli diversi </a:t>
            </a:r>
            <a:r>
              <a:rPr lang="it-IT" dirty="0" smtClean="0"/>
              <a:t>vengono accettati dai test e portano però a </a:t>
            </a:r>
            <a:r>
              <a:rPr lang="it-IT" u="sng" dirty="0" smtClean="0"/>
              <a:t>risultati diversi</a:t>
            </a:r>
            <a:r>
              <a:rPr lang="it-IT" dirty="0" smtClean="0"/>
              <a:t>. In ogni caso modelli diversi danno </a:t>
            </a:r>
            <a:r>
              <a:rPr lang="it-IT" i="1" dirty="0" smtClean="0"/>
              <a:t>un quadro diverso </a:t>
            </a:r>
            <a:r>
              <a:rPr lang="it-IT" dirty="0" smtClean="0"/>
              <a:t>delle relazioni esistenti fra le variabili in ingresso e le risposte. 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0070C0"/>
                </a:solidFill>
              </a:rPr>
              <a:t>Se </a:t>
            </a:r>
            <a:r>
              <a:rPr lang="it-IT" dirty="0" smtClean="0">
                <a:solidFill>
                  <a:srgbClr val="0070C0"/>
                </a:solidFill>
              </a:rPr>
              <a:t>le variabili sono tante, molti sono i modelli accettati dai test. Spesso </a:t>
            </a:r>
            <a:r>
              <a:rPr lang="it-IT" u="sng" dirty="0" smtClean="0">
                <a:solidFill>
                  <a:srgbClr val="0070C0"/>
                </a:solidFill>
              </a:rPr>
              <a:t>in medicina</a:t>
            </a:r>
            <a:r>
              <a:rPr lang="it-IT" dirty="0" smtClean="0">
                <a:solidFill>
                  <a:srgbClr val="0070C0"/>
                </a:solidFill>
              </a:rPr>
              <a:t>, ad esempio, si discutono i risultati forniti da un modello ignorando che modelli diversi avrebbero fornito risultati diversi.</a:t>
            </a:r>
          </a:p>
          <a:p>
            <a:pPr marL="0" indent="0">
              <a:buNone/>
            </a:pPr>
            <a:endParaRPr lang="it-IT" dirty="0" smtClean="0">
              <a:solidFill>
                <a:srgbClr val="0070C0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1445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Data </a:t>
            </a:r>
            <a:r>
              <a:rPr lang="it-IT" sz="2800" dirty="0" err="1" smtClean="0"/>
              <a:t>Modeling</a:t>
            </a:r>
            <a:r>
              <a:rPr lang="it-IT" sz="2800" dirty="0" smtClean="0"/>
              <a:t> &amp; Algorithmic </a:t>
            </a:r>
            <a:r>
              <a:rPr lang="it-IT" sz="2800" dirty="0" err="1" smtClean="0"/>
              <a:t>Modeling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u="sng" dirty="0" smtClean="0"/>
              <a:t>Algorithmic </a:t>
            </a:r>
            <a:r>
              <a:rPr lang="it-IT" u="sng" dirty="0" err="1" smtClean="0"/>
              <a:t>Modeling</a:t>
            </a:r>
            <a:r>
              <a:rPr lang="it-IT" dirty="0" smtClean="0"/>
              <a:t>:</a:t>
            </a:r>
          </a:p>
          <a:p>
            <a:pPr>
              <a:buFontTx/>
              <a:buChar char="-"/>
            </a:pPr>
            <a:r>
              <a:rPr lang="it-IT" dirty="0" smtClean="0"/>
              <a:t>Nella metà degli anni ottanta divennero disponibili due potenti algoritmi: le </a:t>
            </a:r>
            <a:r>
              <a:rPr lang="it-IT" dirty="0" smtClean="0">
                <a:solidFill>
                  <a:srgbClr val="FF0000"/>
                </a:solidFill>
              </a:rPr>
              <a:t>reti neurali </a:t>
            </a:r>
            <a:r>
              <a:rPr lang="it-IT" dirty="0" smtClean="0"/>
              <a:t>e gli </a:t>
            </a:r>
            <a:r>
              <a:rPr lang="it-IT" dirty="0" smtClean="0">
                <a:solidFill>
                  <a:srgbClr val="FF0000"/>
                </a:solidFill>
              </a:rPr>
              <a:t>alberi delle decisioni</a:t>
            </a:r>
            <a:r>
              <a:rPr lang="it-IT" dirty="0" smtClean="0"/>
              <a:t>. </a:t>
            </a:r>
          </a:p>
          <a:p>
            <a:pPr>
              <a:buFontTx/>
              <a:buChar char="-"/>
            </a:pPr>
            <a:r>
              <a:rPr lang="it-IT" u="sng" dirty="0" smtClean="0"/>
              <a:t>Vennero usati con finalità predittive in campi complessi in cui i data model non erano applicabili</a:t>
            </a:r>
            <a:r>
              <a:rPr lang="it-IT" dirty="0" smtClean="0"/>
              <a:t> (analisi delle immagini, serie temporali non lineari, analisi dei testi scritti a mano, previsioni nel mercato finanziario).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Iniziò ad adottare queste tecniche una comunità costituita da computer </a:t>
            </a:r>
            <a:r>
              <a:rPr lang="it-IT" dirty="0" err="1" smtClean="0">
                <a:solidFill>
                  <a:srgbClr val="0070C0"/>
                </a:solidFill>
              </a:rPr>
              <a:t>scientist</a:t>
            </a:r>
            <a:r>
              <a:rPr lang="it-IT" dirty="0" smtClean="0">
                <a:solidFill>
                  <a:srgbClr val="0070C0"/>
                </a:solidFill>
              </a:rPr>
              <a:t>, fisici, ingegneri.</a:t>
            </a: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37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Data </a:t>
            </a:r>
            <a:r>
              <a:rPr lang="it-IT" sz="2800" dirty="0" err="1" smtClean="0"/>
              <a:t>Modeling</a:t>
            </a:r>
            <a:r>
              <a:rPr lang="it-IT" sz="2800" dirty="0" smtClean="0"/>
              <a:t> &amp; Algorithmic </a:t>
            </a:r>
            <a:r>
              <a:rPr lang="it-IT" sz="2800" dirty="0" err="1" smtClean="0"/>
              <a:t>Modeling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solidFill>
                  <a:srgbClr val="0070C0"/>
                </a:solidFill>
              </a:rPr>
              <a:t>L’approccio algoritmico è il seguente: dentro la </a:t>
            </a:r>
            <a:r>
              <a:rPr lang="it-IT" dirty="0" err="1" smtClean="0">
                <a:solidFill>
                  <a:srgbClr val="0070C0"/>
                </a:solidFill>
              </a:rPr>
              <a:t>black</a:t>
            </a:r>
            <a:r>
              <a:rPr lang="it-IT" dirty="0" smtClean="0">
                <a:solidFill>
                  <a:srgbClr val="0070C0"/>
                </a:solidFill>
              </a:rPr>
              <a:t> box c’è un meccanismo complesso, misterioso e in parte non conoscibile. Si può  però osservare in ingresso un set di X che in uscita danno origine ad un set di Y. Il problema è trovare un </a:t>
            </a:r>
            <a:r>
              <a:rPr lang="it-IT" dirty="0" smtClean="0">
                <a:solidFill>
                  <a:srgbClr val="0070C0"/>
                </a:solidFill>
              </a:rPr>
              <a:t>algoritmo </a:t>
            </a:r>
            <a:r>
              <a:rPr lang="it-IT" dirty="0" smtClean="0">
                <a:solidFill>
                  <a:srgbClr val="0070C0"/>
                </a:solidFill>
              </a:rPr>
              <a:t>che per un set di x futuri fornisca delle buone previsioni per </a:t>
            </a:r>
            <a:r>
              <a:rPr lang="it-IT" dirty="0" smtClean="0">
                <a:solidFill>
                  <a:srgbClr val="0070C0"/>
                </a:solidFill>
              </a:rPr>
              <a:t>y</a:t>
            </a:r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dirty="0" smtClean="0">
                <a:solidFill>
                  <a:srgbClr val="0070C0"/>
                </a:solidFill>
              </a:rPr>
              <a:t>(es.: reti neurali)</a:t>
            </a:r>
            <a:endParaRPr lang="it-IT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it-IT" u="sng" dirty="0" smtClean="0">
                <a:solidFill>
                  <a:srgbClr val="FF0000"/>
                </a:solidFill>
              </a:rPr>
              <a:t>Tre punti di vista: </a:t>
            </a:r>
          </a:p>
          <a:p>
            <a:pPr>
              <a:buFontTx/>
              <a:buChar char="-"/>
            </a:pPr>
            <a:r>
              <a:rPr lang="it-IT" dirty="0" err="1" smtClean="0">
                <a:solidFill>
                  <a:srgbClr val="FF0000"/>
                </a:solidFill>
              </a:rPr>
              <a:t>Rashomon</a:t>
            </a:r>
            <a:r>
              <a:rPr lang="it-IT" dirty="0" smtClean="0">
                <a:solidFill>
                  <a:srgbClr val="FF0000"/>
                </a:solidFill>
              </a:rPr>
              <a:t>: </a:t>
            </a:r>
            <a:r>
              <a:rPr lang="it-IT" i="1" dirty="0" smtClean="0">
                <a:solidFill>
                  <a:srgbClr val="FF0000"/>
                </a:solidFill>
              </a:rPr>
              <a:t>la molteplicità dei buoni modelli</a:t>
            </a:r>
          </a:p>
          <a:p>
            <a:pPr>
              <a:buFontTx/>
              <a:buChar char="-"/>
            </a:pPr>
            <a:r>
              <a:rPr lang="it-IT" dirty="0" err="1" smtClean="0">
                <a:solidFill>
                  <a:srgbClr val="FF0000"/>
                </a:solidFill>
              </a:rPr>
              <a:t>Occam</a:t>
            </a:r>
            <a:r>
              <a:rPr lang="it-IT" dirty="0" smtClean="0">
                <a:solidFill>
                  <a:srgbClr val="FF0000"/>
                </a:solidFill>
              </a:rPr>
              <a:t>: </a:t>
            </a:r>
            <a:r>
              <a:rPr lang="it-IT" i="1" dirty="0" smtClean="0">
                <a:solidFill>
                  <a:srgbClr val="FF0000"/>
                </a:solidFill>
              </a:rPr>
              <a:t>il conflitto fra semplicità e accuratezza</a:t>
            </a:r>
          </a:p>
          <a:p>
            <a:pPr>
              <a:buFontTx/>
              <a:buChar char="-"/>
            </a:pPr>
            <a:r>
              <a:rPr lang="it-IT" dirty="0" err="1" smtClean="0">
                <a:solidFill>
                  <a:srgbClr val="FF0000"/>
                </a:solidFill>
              </a:rPr>
              <a:t>Bellman</a:t>
            </a:r>
            <a:r>
              <a:rPr lang="it-IT" dirty="0" smtClean="0">
                <a:solidFill>
                  <a:srgbClr val="FF0000"/>
                </a:solidFill>
              </a:rPr>
              <a:t>: </a:t>
            </a:r>
            <a:r>
              <a:rPr lang="it-IT" i="1" dirty="0" err="1" smtClean="0">
                <a:solidFill>
                  <a:srgbClr val="FF0000"/>
                </a:solidFill>
              </a:rPr>
              <a:t>dimensionalità</a:t>
            </a:r>
            <a:r>
              <a:rPr lang="it-IT" i="1" dirty="0" smtClean="0">
                <a:solidFill>
                  <a:srgbClr val="FF0000"/>
                </a:solidFill>
              </a:rPr>
              <a:t> – maledizione o </a:t>
            </a:r>
            <a:r>
              <a:rPr lang="it-IT" i="1" dirty="0" smtClean="0">
                <a:solidFill>
                  <a:srgbClr val="FF0000"/>
                </a:solidFill>
              </a:rPr>
              <a:t>benedizione?</a:t>
            </a:r>
            <a:endParaRPr lang="it-IT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29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Data </a:t>
            </a:r>
            <a:r>
              <a:rPr lang="it-IT" sz="2800" dirty="0" err="1" smtClean="0"/>
              <a:t>Modeling</a:t>
            </a:r>
            <a:r>
              <a:rPr lang="it-IT" sz="2800" dirty="0" smtClean="0"/>
              <a:t> &amp; Algorithmic </a:t>
            </a:r>
            <a:r>
              <a:rPr lang="it-IT" sz="2800" dirty="0" err="1" smtClean="0"/>
              <a:t>Modeling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err="1" smtClean="0"/>
              <a:t>Rashomon</a:t>
            </a:r>
            <a:r>
              <a:rPr lang="it-IT" dirty="0" smtClean="0"/>
              <a:t> e la molteplicità dei buoni modelli: </a:t>
            </a:r>
          </a:p>
          <a:p>
            <a:r>
              <a:rPr lang="it-IT" u="sng" dirty="0" smtClean="0"/>
              <a:t>Spesso esiste una moltitudine di differenti equazioni f(x) che danno origine allo stesso errore minimo</a:t>
            </a:r>
            <a:r>
              <a:rPr lang="it-IT" dirty="0" smtClean="0"/>
              <a:t>. Se ci fossero 30 variabili e volessimo ragionare in termini di regressione lineare con 5, ci sarebbero 140.000 subset di variabili in competizione. Si scelgono quelle che hanno il minimo RSS (</a:t>
            </a:r>
            <a:r>
              <a:rPr lang="it-IT" i="1" dirty="0" smtClean="0"/>
              <a:t>somma dei quadrati residui</a:t>
            </a:r>
            <a:r>
              <a:rPr lang="it-IT" dirty="0" smtClean="0"/>
              <a:t>). </a:t>
            </a:r>
          </a:p>
          <a:p>
            <a:r>
              <a:rPr lang="it-IT" dirty="0" smtClean="0">
                <a:solidFill>
                  <a:srgbClr val="0070C0"/>
                </a:solidFill>
              </a:rPr>
              <a:t>Ma molte funzioni a 5 variabili hanno un </a:t>
            </a:r>
            <a:r>
              <a:rPr lang="it-IT" dirty="0" smtClean="0">
                <a:solidFill>
                  <a:srgbClr val="0070C0"/>
                </a:solidFill>
              </a:rPr>
              <a:t>RSS vicino </a:t>
            </a:r>
            <a:r>
              <a:rPr lang="it-IT" dirty="0" smtClean="0">
                <a:solidFill>
                  <a:srgbClr val="0070C0"/>
                </a:solidFill>
              </a:rPr>
              <a:t>al più basso. Ogni funzione  deriva da una diversa riflessione sulla scelta delle variabili più importanti. Quale è la migliore funzione?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5" name="AutoShape 4" descr="{\displaystyle SSR=\sum _{i=1}^{n}{\hat {u}}_{i}^{2}=\sum _{i=1}^{n}(y_{i}-f(x_{i}))^{2}}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5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Data </a:t>
            </a:r>
            <a:r>
              <a:rPr lang="it-IT" sz="2800" dirty="0" err="1"/>
              <a:t>Modeling</a:t>
            </a:r>
            <a:r>
              <a:rPr lang="it-IT" sz="2800" dirty="0"/>
              <a:t> &amp; Algorithmic </a:t>
            </a:r>
            <a:r>
              <a:rPr lang="it-IT" sz="2800" dirty="0" err="1"/>
              <a:t>Modeling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L’effetto </a:t>
            </a:r>
            <a:r>
              <a:rPr lang="it-IT" dirty="0" err="1" smtClean="0"/>
              <a:t>Rashomon</a:t>
            </a:r>
            <a:r>
              <a:rPr lang="it-IT" dirty="0" smtClean="0"/>
              <a:t> subentra anche con gli alberi delle decisioni e le reti neurali. </a:t>
            </a:r>
          </a:p>
          <a:p>
            <a:r>
              <a:rPr lang="it-IT" dirty="0" smtClean="0">
                <a:solidFill>
                  <a:srgbClr val="00B050"/>
                </a:solidFill>
              </a:rPr>
              <a:t>Si possono avere alberi, alterando anche solo leggermente i dati di input, abbastanza differenti dall’originale ma con quasi lo stesso errore. </a:t>
            </a:r>
          </a:p>
          <a:p>
            <a:r>
              <a:rPr lang="it-IT" dirty="0" smtClean="0">
                <a:solidFill>
                  <a:srgbClr val="0070C0"/>
                </a:solidFill>
              </a:rPr>
              <a:t>Si può utilizzare una rete neurale cambiando i pesi in cento modi diversi: si trovano valori distinti che presentano un medesimo errore.</a:t>
            </a: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66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3646</TotalTime>
  <Words>1137</Words>
  <Application>Microsoft Office PowerPoint</Application>
  <PresentationFormat>Widescreen</PresentationFormat>
  <Paragraphs>67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Tema di Office</vt:lpstr>
      <vt:lpstr>Statistical Modeling: The Two Cultures</vt:lpstr>
      <vt:lpstr>Data Modeling &amp; Algorithmic Modeling</vt:lpstr>
      <vt:lpstr>Data Modeling &amp; Algorithmic Modeling</vt:lpstr>
      <vt:lpstr>Data Modeling &amp; Algorithmic Modeling</vt:lpstr>
      <vt:lpstr>Data Modeling &amp; Algorithmic Modeling</vt:lpstr>
      <vt:lpstr>Data Modeling &amp; Algorithmic Modeling</vt:lpstr>
      <vt:lpstr>Data Modeling &amp; Algorithmic Modeling</vt:lpstr>
      <vt:lpstr>Data Modeling &amp; Algorithmic Modeling</vt:lpstr>
      <vt:lpstr>Data Modeling &amp; Algorithmic Modeling</vt:lpstr>
      <vt:lpstr>Data Modeling &amp; Algorithmic Modeling</vt:lpstr>
      <vt:lpstr>Data Modeling &amp; Algorithmic Modeling</vt:lpstr>
      <vt:lpstr>Data Modeling &amp; Algorithmic Modeling</vt:lpstr>
      <vt:lpstr>Data Modeling &amp; Algorithmic Modeling</vt:lpstr>
      <vt:lpstr>Data Modeling &amp; Algorithmic Modeling</vt:lpstr>
      <vt:lpstr>Data Modeling &amp; Algorithmic Modeling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Statistical Modeling: The Two Cultures</dc:title>
  <dc:creator>alberto banterle</dc:creator>
  <cp:lastModifiedBy>lila banterle</cp:lastModifiedBy>
  <cp:revision>70</cp:revision>
  <dcterms:created xsi:type="dcterms:W3CDTF">2017-12-15T09:08:17Z</dcterms:created>
  <dcterms:modified xsi:type="dcterms:W3CDTF">2020-01-20T08:51:36Z</dcterms:modified>
</cp:coreProperties>
</file>