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364" r:id="rId22"/>
    <p:sldId id="277" r:id="rId23"/>
    <p:sldId id="278" r:id="rId24"/>
    <p:sldId id="369" r:id="rId25"/>
    <p:sldId id="360" r:id="rId26"/>
    <p:sldId id="281" r:id="rId27"/>
    <p:sldId id="283" r:id="rId28"/>
    <p:sldId id="285" r:id="rId29"/>
    <p:sldId id="286" r:id="rId30"/>
    <p:sldId id="365" r:id="rId31"/>
    <p:sldId id="287" r:id="rId32"/>
    <p:sldId id="288" r:id="rId33"/>
    <p:sldId id="290" r:id="rId34"/>
    <p:sldId id="293" r:id="rId35"/>
    <p:sldId id="294" r:id="rId36"/>
    <p:sldId id="295" r:id="rId37"/>
    <p:sldId id="366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70" r:id="rId46"/>
    <p:sldId id="371" r:id="rId47"/>
    <p:sldId id="37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63" r:id="rId56"/>
    <p:sldId id="310" r:id="rId57"/>
    <p:sldId id="311" r:id="rId58"/>
    <p:sldId id="312" r:id="rId59"/>
    <p:sldId id="367" r:id="rId60"/>
    <p:sldId id="375" r:id="rId61"/>
    <p:sldId id="313" r:id="rId62"/>
    <p:sldId id="374" r:id="rId63"/>
    <p:sldId id="316" r:id="rId64"/>
    <p:sldId id="317" r:id="rId65"/>
    <p:sldId id="318" r:id="rId66"/>
    <p:sldId id="319" r:id="rId67"/>
    <p:sldId id="320" r:id="rId68"/>
    <p:sldId id="321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76" r:id="rId83"/>
    <p:sldId id="336" r:id="rId84"/>
    <p:sldId id="337" r:id="rId85"/>
    <p:sldId id="338" r:id="rId86"/>
    <p:sldId id="339" r:id="rId87"/>
    <p:sldId id="340" r:id="rId88"/>
    <p:sldId id="341" r:id="rId89"/>
    <p:sldId id="377" r:id="rId90"/>
    <p:sldId id="342" r:id="rId91"/>
    <p:sldId id="359" r:id="rId92"/>
    <p:sldId id="361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71" d="100"/>
          <a:sy n="71" d="100"/>
        </p:scale>
        <p:origin x="84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4F6CE-FD35-423B-A3FB-960F832480A7}" type="datetimeFigureOut">
              <a:rPr lang="it-IT" smtClean="0"/>
              <a:pPr/>
              <a:t>19/01/2020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5514-B7D8-4EDE-ABB4-42FFEFD9C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4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BEAD-D5FB-4819-892D-B6A498654068}" type="datetime1">
              <a:rPr lang="it-IT" smtClean="0"/>
              <a:t>19/01/2020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0956-CCE1-40A7-80D5-CF21A32476AB}" type="datetime1">
              <a:rPr lang="it-IT" smtClean="0"/>
              <a:t>19/01/2020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587E-E229-4249-975B-FD9A83560C41}" type="datetime1">
              <a:rPr lang="it-IT" smtClean="0"/>
              <a:t>19/01/2020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01EB-7C70-4397-9846-84125D176FC8}" type="datetime1">
              <a:rPr lang="it-IT" smtClean="0"/>
              <a:t>19/01/2020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F573-1856-4C1A-85EF-CA972CF8429A}" type="datetime1">
              <a:rPr lang="it-IT" smtClean="0"/>
              <a:t>19/01/2020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A9D-E60C-4C96-B3C5-A8709DB93339}" type="datetime1">
              <a:rPr lang="it-IT" smtClean="0"/>
              <a:t>19/01/2020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3194D-E677-4FFD-AF4F-5124A5C9D7E3}" type="datetime1">
              <a:rPr lang="it-IT" smtClean="0"/>
              <a:t>19/01/2020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C606-D38F-444A-972E-2C26F04967D4}" type="datetime1">
              <a:rPr lang="it-IT" smtClean="0"/>
              <a:t>19/01/2020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1FB4-CDC3-46D8-AE85-6FFD6468C78D}" type="datetime1">
              <a:rPr lang="it-IT" smtClean="0"/>
              <a:t>19/01/2020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F5CA-A7D2-4644-A5F6-6284D12E72BD}" type="datetime1">
              <a:rPr lang="it-IT" smtClean="0"/>
              <a:t>19/01/2020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DF75-8204-4977-923E-EFE81807B7C8}" type="datetime1">
              <a:rPr lang="it-IT" smtClean="0"/>
              <a:t>19/01/2020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1805-09CF-4CA5-B1B3-C6C130A048EA}" type="datetime1">
              <a:rPr lang="it-IT" smtClean="0"/>
              <a:t>19/01/2020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Introduzione alle strutture: Chandler ’62 (Strategia- Struttura)</a:t>
            </a:r>
            <a:br>
              <a:rPr lang="it-IT" sz="2400" dirty="0" smtClean="0">
                <a:latin typeface="Calibri" pitchFamily="34" charset="0"/>
              </a:rPr>
            </a:b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</a:rPr>
              <a:t>Esempio: la du Pont</a:t>
            </a:r>
          </a:p>
          <a:p>
            <a:pPr>
              <a:buFontTx/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66"/>
                </a:solidFill>
                <a:latin typeface="Bodoni MT" pitchFamily="18" charset="0"/>
              </a:rPr>
              <a:t>Il primo ingresso in un settore diverso dagli esplosivi si ebbe nel 1908: all’inizio assunse il carattere di una risposta alla minaccia di eccesso di capacità produttiva nel campo delle polveri per uso militare. 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Si  decise l’espansione in rami industriali nei quali la compagnia era già presente: </a:t>
            </a:r>
            <a:r>
              <a:rPr lang="it-IT" sz="2400" i="1" dirty="0" smtClean="0">
                <a:latin typeface="Bodoni MT" pitchFamily="18" charset="0"/>
              </a:rPr>
              <a:t>cuoio artificiale</a:t>
            </a:r>
            <a:r>
              <a:rPr lang="it-IT" sz="2400" dirty="0" smtClean="0">
                <a:latin typeface="Bodoni MT" pitchFamily="18" charset="0"/>
              </a:rPr>
              <a:t>. In seguito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la compagnia entrò in settori dove la guerra in Europa aveva creato una notevole scarsità. Tra questi, il più importante era quello della materie </a:t>
            </a:r>
            <a:r>
              <a:rPr lang="it-IT" sz="2400" i="1" dirty="0" smtClean="0">
                <a:latin typeface="Bodoni MT" pitchFamily="18" charset="0"/>
              </a:rPr>
              <a:t>coloranti</a:t>
            </a:r>
            <a:r>
              <a:rPr lang="it-IT" sz="2400" dirty="0" smtClean="0">
                <a:latin typeface="Bodoni MT" pitchFamily="18" charset="0"/>
              </a:rPr>
              <a:t>.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esempi di anomalie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anomalia</a:t>
            </a:r>
            <a:r>
              <a:rPr lang="it-IT" sz="2400" dirty="0" smtClean="0">
                <a:latin typeface="Bodoni MT" pitchFamily="18" charset="0"/>
              </a:rPr>
              <a:t> evidenziata in un punto del processo (difetto) dovrebbe in tempo reale essere trasmessa all’indietro lungo il processo fino alla sorgente: tende invece a viaggiare in verticale (</a:t>
            </a:r>
            <a:r>
              <a:rPr lang="it-IT" sz="2400" dirty="0">
                <a:latin typeface="Bodoni MT" pitchFamily="18" charset="0"/>
              </a:rPr>
              <a:t>è</a:t>
            </a:r>
            <a:r>
              <a:rPr lang="it-IT" sz="2400" dirty="0" smtClean="0">
                <a:latin typeface="Bodoni MT" pitchFamily="18" charset="0"/>
              </a:rPr>
              <a:t> più gratificante). Anche qui, dai Big Data vengono supporti in tempo reale alla qualità.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lotto ottimale</a:t>
            </a:r>
            <a:r>
              <a:rPr lang="it-IT" sz="2400" dirty="0" smtClean="0">
                <a:latin typeface="Bodoni MT" pitchFamily="18" charset="0"/>
              </a:rPr>
              <a:t> in produzione per ridurre i costi locali: scarsa visibilità dell’obiettivo generale (</a:t>
            </a:r>
            <a:r>
              <a:rPr lang="it-IT" sz="2400" u="sng" dirty="0" err="1">
                <a:latin typeface="Bodoni MT" pitchFamily="18" charset="0"/>
              </a:rPr>
              <a:t>t</a:t>
            </a:r>
            <a:r>
              <a:rPr lang="it-IT" sz="2400" u="sng" dirty="0" err="1" smtClean="0">
                <a:latin typeface="Bodoni MT" pitchFamily="18" charset="0"/>
              </a:rPr>
              <a:t>rade</a:t>
            </a:r>
            <a:r>
              <a:rPr lang="it-IT" sz="2400" u="sng" dirty="0" smtClean="0">
                <a:latin typeface="Bodoni MT" pitchFamily="18" charset="0"/>
              </a:rPr>
              <a:t> off </a:t>
            </a:r>
            <a:r>
              <a:rPr lang="it-IT" sz="2400" dirty="0" smtClean="0">
                <a:latin typeface="Bodoni MT" pitchFamily="18" charset="0"/>
              </a:rPr>
              <a:t>efficienza-efficacia: la lottizzazione può provocare ritardi)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ordine cumulativo</a:t>
            </a:r>
            <a:r>
              <a:rPr lang="it-IT" sz="2400" dirty="0" smtClean="0">
                <a:latin typeface="Bodoni MT" pitchFamily="18" charset="0"/>
              </a:rPr>
              <a:t> agli acquisti (ottimo locale) mentre sono in arrivo modifiche (connessioni con l’R&amp;D)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2" descr="processi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3" descr="processi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3" descr="processi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Standardizzazione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Componenti standard</a:t>
            </a:r>
            <a:r>
              <a:rPr lang="it-IT" sz="2400" dirty="0" smtClean="0">
                <a:latin typeface="Bodoni MT" pitchFamily="18" charset="0"/>
              </a:rPr>
              <a:t>: consentono il contenimento dei tipi, l’incremento dei lotti d’acquisto ( Meccanici: viti, cuscinetti, valvole..;  Elettronici: condensatori, resistenze, circuiti integrati, sensori.). Vengono gestiti a scorta con ripristino automatico.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Parti standard</a:t>
            </a:r>
            <a:r>
              <a:rPr lang="it-IT" sz="2400" dirty="0" smtClean="0">
                <a:latin typeface="Bodoni MT" pitchFamily="18" charset="0"/>
              </a:rPr>
              <a:t>: in elettronica consentono l’esternalizzazione di blocchi funzionali collaudabili (lettori CD/DVD, masterizzatori, schede video, alimentatori …)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Sottosistemi</a:t>
            </a:r>
            <a:r>
              <a:rPr lang="it-IT" sz="2400" dirty="0" smtClean="0">
                <a:latin typeface="Bodoni MT" pitchFamily="18" charset="0"/>
              </a:rPr>
              <a:t>: consentono l’ esternalizzazione di insiemi complessi in grado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interfacciarsi</a:t>
            </a:r>
            <a:r>
              <a:rPr lang="it-IT" sz="2400" dirty="0" smtClean="0">
                <a:latin typeface="Bodoni MT" pitchFamily="18" charset="0"/>
              </a:rPr>
              <a:t> con i sistemi a cui sono destinati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(caso del “sistema frenante” delle macchine di formula 1 della Brembo; caso dei motori d’auto). </a:t>
            </a:r>
            <a:r>
              <a:rPr lang="it-IT" sz="2400" dirty="0" smtClean="0">
                <a:latin typeface="Bodoni MT" pitchFamily="18" charset="0"/>
              </a:rPr>
              <a:t>Cruciale in questo caso, come nel precedente, la standardizzazione dei </a:t>
            </a:r>
            <a:r>
              <a:rPr lang="it-IT" sz="2400" b="1" dirty="0" smtClean="0">
                <a:latin typeface="Bodoni MT" pitchFamily="18" charset="0"/>
              </a:rPr>
              <a:t>parametri di interfacciamento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5" name="Picture 3" descr="processi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0113" y="33337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kills"/>
          <p:cNvPicPr>
            <a:picLocks noChangeAspect="1" noChangeArrowheads="1"/>
          </p:cNvPicPr>
          <p:nvPr/>
        </p:nvPicPr>
        <p:blipFill>
          <a:blip r:embed="rId2" cstate="print"/>
          <a:srcRect l="15268" t="23586" r="26215" b="31757"/>
          <a:stretch>
            <a:fillRect/>
          </a:stretch>
        </p:blipFill>
        <p:spPr>
          <a:xfrm>
            <a:off x="323850" y="1484313"/>
            <a:ext cx="8532813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3" descr="processi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A chiusura della parte organizzativa:</a:t>
            </a:r>
            <a:br>
              <a:rPr lang="it-IT" sz="2400" dirty="0" smtClean="0">
                <a:latin typeface="Bodoni MT" pitchFamily="18" charset="0"/>
              </a:rPr>
            </a:b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passate in rassegna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</a:t>
            </a:r>
            <a:r>
              <a:rPr lang="it-IT" sz="2400" dirty="0" smtClean="0">
                <a:latin typeface="Bodoni MT" pitchFamily="18" charset="0"/>
              </a:rPr>
              <a:t> Organizzative che sono fortemente connesse alle dimensioni, alle tipologie di prodotto ed alle strategie adottate nell’affrontare il mercato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riflessi su costi e performance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analizzate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Funzioni</a:t>
            </a:r>
            <a:r>
              <a:rPr lang="it-IT" sz="2400" dirty="0" smtClean="0">
                <a:latin typeface="Bodoni MT" pitchFamily="18" charset="0"/>
              </a:rPr>
              <a:t> in termini di attività svolte al loro interno e di evoluzione del ruolo svolto in corrispondenza alla evoluzione delle strutture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analisi indispensabile per ABC e per il Benchmarking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è posta in evidenza una </a:t>
            </a:r>
            <a:r>
              <a:rPr lang="it-IT" sz="2400" dirty="0" smtClean="0">
                <a:latin typeface="Bodoni MT" pitchFamily="18" charset="0"/>
              </a:rPr>
              <a:t>importante </a:t>
            </a:r>
            <a:r>
              <a:rPr lang="it-IT" sz="2400" dirty="0" smtClean="0">
                <a:latin typeface="Bodoni MT" pitchFamily="18" charset="0"/>
              </a:rPr>
              <a:t>chiave di lettura delle organizzazioni, i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, che consente una migliore attenzione alle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performance</a:t>
            </a:r>
            <a:r>
              <a:rPr lang="it-IT" sz="2400" dirty="0" smtClean="0">
                <a:latin typeface="Bodoni MT" pitchFamily="18" charset="0"/>
              </a:rPr>
              <a:t> dei singoli processi interconnessi all’interno dell’organizzazione</a:t>
            </a:r>
          </a:p>
          <a:p>
            <a:pPr marL="0" indent="0">
              <a:buNone/>
            </a:pPr>
            <a:r>
              <a:rPr lang="it-IT" sz="2400" dirty="0" smtClean="0">
                <a:latin typeface="Bodoni MT" pitchFamily="18" charset="0"/>
              </a:rPr>
              <a:t>Per il controllo delle performance servono </a:t>
            </a:r>
            <a:r>
              <a:rPr lang="it-IT" sz="2400" b="1" dirty="0" smtClean="0">
                <a:latin typeface="Bodoni MT" pitchFamily="18" charset="0"/>
              </a:rPr>
              <a:t>Indicatori</a:t>
            </a:r>
            <a:r>
              <a:rPr lang="it-IT" sz="2400" dirty="0" smtClean="0">
                <a:latin typeface="Bodoni MT" pitchFamily="18" charset="0"/>
              </a:rPr>
              <a:t>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074" name="Picture 2" descr="C:\Users\Banterle\Pictures\2013-02-10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Elementi tipici: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compaiono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doppie dipendenze</a:t>
            </a:r>
            <a:r>
              <a:rPr lang="it-IT" sz="2400" dirty="0" smtClean="0">
                <a:latin typeface="Bodoni MT" pitchFamily="18" charset="0"/>
              </a:rPr>
              <a:t>: </a:t>
            </a:r>
            <a:r>
              <a:rPr lang="it-IT" sz="2400" i="1" dirty="0" smtClean="0">
                <a:latin typeface="Bodoni MT" pitchFamily="18" charset="0"/>
              </a:rPr>
              <a:t>una linea </a:t>
            </a:r>
            <a:r>
              <a:rPr lang="it-IT" sz="2400" dirty="0" smtClean="0">
                <a:latin typeface="Bodoni MT" pitchFamily="18" charset="0"/>
              </a:rPr>
              <a:t>presidia le politiche funzionali, le regole, il supporto e l’aggiornamento professionale. </a:t>
            </a:r>
            <a:r>
              <a:rPr lang="it-IT" sz="2400" i="1" dirty="0" smtClean="0">
                <a:latin typeface="Bodoni MT" pitchFamily="18" charset="0"/>
              </a:rPr>
              <a:t>L’altra linea </a:t>
            </a:r>
            <a:r>
              <a:rPr lang="it-IT" sz="2400" dirty="0" smtClean="0">
                <a:latin typeface="Bodoni MT" pitchFamily="18" charset="0"/>
              </a:rPr>
              <a:t>presidia l’assegnazione del lavoro e la definizione delle priorità.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esempi di unità soggette a doppie dipendenze: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amministrativa</a:t>
            </a:r>
            <a:r>
              <a:rPr lang="it-IT" sz="2400" dirty="0" smtClean="0">
                <a:latin typeface="Bodoni MT" pitchFamily="18" charset="0"/>
              </a:rPr>
              <a:t> divisionale, gestione degli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approvvigionamenti</a:t>
            </a:r>
            <a:r>
              <a:rPr lang="it-IT" sz="2400" dirty="0" smtClean="0">
                <a:latin typeface="Bodoni MT" pitchFamily="18" charset="0"/>
              </a:rPr>
              <a:t> (nell’ambito di contratti quadro), gestione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applicazioni informatiche dedicate</a:t>
            </a:r>
            <a:r>
              <a:rPr lang="it-IT" sz="2400" dirty="0" smtClean="0">
                <a:latin typeface="Bodoni MT" pitchFamily="18" charset="0"/>
              </a:rPr>
              <a:t>, supporto locale alla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del personale</a:t>
            </a:r>
            <a:r>
              <a:rPr lang="it-IT" sz="2400" dirty="0" smtClean="0">
                <a:latin typeface="Bodoni MT" pitchFamily="18" charset="0"/>
              </a:rPr>
              <a:t> e della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qualità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commerciale</a:t>
            </a:r>
            <a:r>
              <a:rPr lang="it-IT" sz="2400" dirty="0" smtClean="0">
                <a:latin typeface="Bodoni MT" pitchFamily="18" charset="0"/>
              </a:rPr>
              <a:t> è spesso divisionalizzato: ad esempio quando presidia un marchio o quando  il mercato è segmentabile in modo chiaro.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adatta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strategie di differenziazione</a:t>
            </a:r>
            <a:r>
              <a:rPr lang="it-IT" sz="2400" dirty="0" smtClean="0">
                <a:latin typeface="Bodoni MT" pitchFamily="18" charset="0"/>
              </a:rPr>
              <a:t>: gestioni per prodotto più trasparenti (chi perde? chi guadagna? </a:t>
            </a: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ove chiudere?)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maggior visibilità dell’obiettivo collettivo (lancio di un nuovo prodotto, acquisizione di una gara): maggior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sul risultato</a:t>
            </a:r>
            <a:r>
              <a:rPr lang="it-IT" sz="2400" dirty="0" smtClean="0">
                <a:latin typeface="Bodoni MT" pitchFamily="18" charset="0"/>
              </a:rPr>
              <a:t> (piuttosto che sullo sforzo)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comunicazione e integrazione</a:t>
            </a:r>
            <a:r>
              <a:rPr lang="it-IT" sz="2400" dirty="0" smtClean="0">
                <a:latin typeface="Bodoni MT" pitchFamily="18" charset="0"/>
              </a:rPr>
              <a:t> lungo il processo più facili: gruppi più piccoli con priorità più chiare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u="sng" dirty="0" smtClean="0">
                <a:latin typeface="Bodoni MT" pitchFamily="18" charset="0"/>
              </a:rPr>
              <a:t>overlapping</a:t>
            </a:r>
            <a:r>
              <a:rPr lang="it-IT" sz="2400" dirty="0" smtClean="0">
                <a:latin typeface="Bodoni MT" pitchFamily="18" charset="0"/>
              </a:rPr>
              <a:t> fra le fasi facilitato: code d’attesa più brevi e gestite; riduzione del lead-time e aumento dell’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“efficacia”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imprenditorialità</a:t>
            </a:r>
            <a:r>
              <a:rPr lang="it-IT" sz="2400" dirty="0" smtClean="0">
                <a:latin typeface="Bodoni MT" pitchFamily="18" charset="0"/>
              </a:rPr>
              <a:t> e meno burocrazia: i capi divisione sono quasi-imprenditori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diseconomie di scala</a:t>
            </a:r>
            <a:r>
              <a:rPr lang="it-IT" sz="2400" dirty="0" smtClean="0">
                <a:latin typeface="Bodoni MT" pitchFamily="18" charset="0"/>
              </a:rPr>
              <a:t>: ognuno si crea le sue staff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struttura più scollata</a:t>
            </a:r>
            <a:r>
              <a:rPr lang="it-IT" sz="2400" dirty="0" smtClean="0">
                <a:latin typeface="Bodoni MT" pitchFamily="18" charset="0"/>
              </a:rPr>
              <a:t>: più difficile controllare la situazione nei momenti di pericolo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politiche centrali </a:t>
            </a:r>
            <a:r>
              <a:rPr lang="it-IT" sz="2400" dirty="0" smtClean="0">
                <a:latin typeface="Bodoni MT" pitchFamily="18" charset="0"/>
              </a:rPr>
              <a:t>devono esserci ed essere forti (standardizzazione ad es. nei sistemi informativi, nelle parti dei prodotti, nei componenti base,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nella gestione dei dati</a:t>
            </a:r>
            <a:r>
              <a:rPr lang="it-IT" sz="2400" dirty="0" smtClean="0">
                <a:latin typeface="Bodoni MT" pitchFamily="18" charset="0"/>
              </a:rPr>
              <a:t>): altrimenti prevalgono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tendenze centrifughe </a:t>
            </a:r>
            <a:r>
              <a:rPr lang="it-IT" sz="2400" dirty="0" smtClean="0">
                <a:latin typeface="Bodoni MT" pitchFamily="18" charset="0"/>
              </a:rPr>
              <a:t>con problemi poi nel riaggregare sistemi informativi non interfacciabili e nel recuperare diseconomie negli acquisti e nella produzione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correttivi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(comitati strategici o di gestione)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definizione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 (di gestione del Personale, degli Approvvigionamenti, dell’Immagine,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dei Dati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messa in atto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meccanismi </a:t>
            </a:r>
            <a:r>
              <a:rPr lang="it-IT" sz="2400" dirty="0" smtClean="0">
                <a:latin typeface="Bodoni MT" pitchFamily="18" charset="0"/>
              </a:rPr>
              <a:t>di funzionamento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vincolanti </a:t>
            </a:r>
            <a:r>
              <a:rPr lang="it-IT" sz="2400" dirty="0" smtClean="0">
                <a:latin typeface="Bodoni MT" pitchFamily="18" charset="0"/>
              </a:rPr>
              <a:t>(data base centralizzati dei componenti; sw a governo centrale come SAP e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Analytics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attivazione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 forti</a:t>
            </a:r>
            <a:r>
              <a:rPr lang="it-IT" sz="2400" dirty="0" smtClean="0">
                <a:latin typeface="Bodoni MT" pitchFamily="18" charset="0"/>
              </a:rPr>
              <a:t> per la gestione dei progetti di interesse generale (appesi alla direzione)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a Matrice: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Vengono distinte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due linee di comando</a:t>
            </a:r>
            <a:r>
              <a:rPr lang="it-IT" sz="2400" dirty="0" smtClean="0">
                <a:latin typeface="Bodoni MT" pitchFamily="18" charset="0"/>
              </a:rPr>
              <a:t>: una presidia i </a:t>
            </a:r>
            <a:r>
              <a:rPr lang="it-IT" sz="2400" i="1" dirty="0" smtClean="0">
                <a:latin typeface="Bodoni MT" pitchFamily="18" charset="0"/>
              </a:rPr>
              <a:t>“serbatoi” di competenze</a:t>
            </a:r>
            <a:r>
              <a:rPr lang="it-IT" sz="2400" dirty="0" smtClean="0">
                <a:latin typeface="Bodoni MT" pitchFamily="18" charset="0"/>
              </a:rPr>
              <a:t> (gli specialisti che possono partecipare a più progetti contemporaneamente). L’altra presidia il singolo </a:t>
            </a:r>
            <a:r>
              <a:rPr lang="it-IT" sz="2400" i="1" dirty="0" smtClean="0">
                <a:latin typeface="Bodoni MT" pitchFamily="18" charset="0"/>
              </a:rPr>
              <a:t>progetto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Si usano per i grandi impianti (ENI) o per prodotti complessi caratterizzati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tempi lunghi</a:t>
            </a:r>
            <a:r>
              <a:rPr lang="it-IT" sz="2400" dirty="0" smtClean="0">
                <a:latin typeface="Bodoni MT" pitchFamily="18" charset="0"/>
              </a:rPr>
              <a:t> di esecuzione (aerei); si usano anche nelle società di consulenza.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risorsa si trova in un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punto di incrocio</a:t>
            </a:r>
            <a:r>
              <a:rPr lang="it-IT" sz="2400" dirty="0" smtClean="0">
                <a:latin typeface="Bodoni MT" pitchFamily="18" charset="0"/>
              </a:rPr>
              <a:t> fra due linee gerarchiche: il conflitto fra le due linee è fisiologico. Il funzionamento di queste strutture è difficoltoso.</a:t>
            </a:r>
            <a:endParaRPr lang="it-IT" sz="2400" dirty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4098" name="Picture 2" descr="C:\Users\Banterle\Pictures\2013-02-10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Strutture: Grande impresa/ dimensione internazionale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per lo più derivano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acquisizioni e fusioni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disegno strutturale prescinde dai confini geografici: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società locali</a:t>
            </a:r>
            <a:r>
              <a:rPr lang="it-IT" sz="2400" dirty="0" smtClean="0">
                <a:latin typeface="Bodoni MT" pitchFamily="18" charset="0"/>
              </a:rPr>
              <a:t>, configurate in ciascun paese, sono le </a:t>
            </a:r>
            <a:r>
              <a:rPr lang="it-IT" sz="2400" u="sng" dirty="0" smtClean="0">
                <a:latin typeface="Bodoni MT" pitchFamily="18" charset="0"/>
              </a:rPr>
              <a:t>unità</a:t>
            </a:r>
            <a:r>
              <a:rPr lang="it-IT" sz="2400" dirty="0" smtClean="0">
                <a:latin typeface="Bodoni MT" pitchFamily="18" charset="0"/>
              </a:rPr>
              <a:t> di riferimento che rispondono in termini legali, fiscali e di rapporti di lavoro alle leggi, regole o prassi in vigore nel singolo paese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in termini strutturali coesistono </a:t>
            </a:r>
            <a:r>
              <a:rPr lang="it-IT" sz="2400" u="sng" dirty="0" smtClean="0">
                <a:solidFill>
                  <a:srgbClr val="FF0000"/>
                </a:solidFill>
                <a:latin typeface="Bodoni MT" pitchFamily="18" charset="0"/>
              </a:rPr>
              <a:t>tre dimensioni</a:t>
            </a:r>
            <a:r>
              <a:rPr lang="it-IT" sz="2400" dirty="0" smtClean="0">
                <a:latin typeface="Bodoni MT" pitchFamily="18" charset="0"/>
              </a:rPr>
              <a:t> organizzative normalmente in conflitto fra di loro: </a:t>
            </a:r>
            <a:r>
              <a:rPr lang="it-IT" sz="2400" i="1" dirty="0" smtClean="0">
                <a:latin typeface="Bodoni MT" pitchFamily="18" charset="0"/>
              </a:rPr>
              <a:t>divisioni, unità, funzioni.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i="1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dimensione “società”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(Unit):</a:t>
            </a:r>
            <a:r>
              <a:rPr lang="it-IT" sz="2400" dirty="0" smtClean="0">
                <a:latin typeface="Bodoni MT" pitchFamily="18" charset="0"/>
              </a:rPr>
              <a:t> è la dimensione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geografica</a:t>
            </a:r>
            <a:r>
              <a:rPr lang="it-IT" sz="2400" dirty="0" smtClean="0">
                <a:latin typeface="Bodoni MT" pitchFamily="18" charset="0"/>
              </a:rPr>
              <a:t>. Può anche essere un insieme di società operanti in un medesimo paese, raccolte in un’unica Unit che presidia il mercato domestico di quel paese ed eventualmente di altri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paesi “assegnati”</a:t>
            </a:r>
            <a:r>
              <a:rPr lang="it-IT" sz="2400" dirty="0" smtClean="0">
                <a:latin typeface="Bodoni MT" pitchFamily="18" charset="0"/>
              </a:rPr>
              <a:t> alla Unit, laddove in quei paesi non vi sia una presenza stabile del Gruppo internazionale di appartenenza.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    Struttura semplice  (la forma artigiana- il gruppo di pari)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gerarchico-funzionale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matriciale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Impresa globale (transnazionale)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Reti – Supply Chain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7030A0"/>
                </a:solidFill>
                <a:latin typeface="Bodoni MT" pitchFamily="18" charset="0"/>
              </a:rPr>
              <a:t>Organizzazioni esponenziali 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7030A0"/>
                </a:solidFill>
                <a:latin typeface="Bodoni MT" pitchFamily="18" charset="0"/>
              </a:rPr>
              <a:t>Piattaforme     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Strategia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                                                  Struttura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             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2677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Divisione di Prodotto”:</a:t>
            </a:r>
            <a:r>
              <a:rPr lang="it-IT" sz="2800" dirty="0" smtClean="0">
                <a:latin typeface="Bodoni MT" pitchFamily="18" charset="0"/>
              </a:rPr>
              <a:t> ha normalmente una dimensione internazionale. Al suo interno operano le 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staff</a:t>
            </a:r>
            <a:r>
              <a:rPr lang="it-IT" sz="2800" dirty="0" smtClean="0">
                <a:latin typeface="Bodoni MT" pitchFamily="18" charset="0"/>
              </a:rPr>
              <a:t> con valenza internazionale e le </a:t>
            </a:r>
            <a:r>
              <a:rPr lang="it-IT" sz="2800" dirty="0" smtClean="0">
                <a:solidFill>
                  <a:srgbClr val="800000"/>
                </a:solidFill>
                <a:latin typeface="Bodoni MT" pitchFamily="18" charset="0"/>
              </a:rPr>
              <a:t>funzioni di line classiche</a:t>
            </a:r>
            <a:r>
              <a:rPr lang="it-IT" sz="2800" dirty="0" smtClean="0">
                <a:latin typeface="Bodoni MT" pitchFamily="18" charset="0"/>
              </a:rPr>
              <a:t>: </a:t>
            </a:r>
            <a:r>
              <a:rPr lang="it-IT" sz="2800" i="1" dirty="0" smtClean="0">
                <a:latin typeface="Bodoni MT" pitchFamily="18" charset="0"/>
              </a:rPr>
              <a:t>MKT, area offerte, programmazione commerciale e industriale, R&amp;D, produzione, distribuzione/installazione, assistenza.</a:t>
            </a:r>
            <a:endParaRPr lang="it-IT" sz="28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>
              <a:latin typeface="Bodoni MT" pitchFamily="18" charset="0"/>
            </a:endParaRPr>
          </a:p>
          <a:p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dirty="0">
                <a:latin typeface="Bodoni MT" pitchFamily="18" charset="0"/>
              </a:rPr>
              <a:t>Commerciale è organizzato diversamente in funzione delle tipologie di prodotto: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se si vendono “sistemi”</a:t>
            </a:r>
            <a:r>
              <a:rPr lang="it-IT" sz="2400" dirty="0">
                <a:latin typeface="Bodoni MT" pitchFamily="18" charset="0"/>
              </a:rPr>
              <a:t> nella Unit possono esserci le vendite, alle dipendenze della Unit, o solo i </a:t>
            </a:r>
            <a:r>
              <a:rPr lang="it-IT" sz="2400" i="1" dirty="0">
                <a:solidFill>
                  <a:srgbClr val="FF0000"/>
                </a:solidFill>
                <a:latin typeface="Bodoni MT" pitchFamily="18" charset="0"/>
              </a:rPr>
              <a:t>“</a:t>
            </a:r>
            <a:r>
              <a:rPr lang="it-IT" sz="2400" i="1" dirty="0" err="1">
                <a:solidFill>
                  <a:srgbClr val="FF0000"/>
                </a:solidFill>
                <a:latin typeface="Bodoni MT" pitchFamily="18" charset="0"/>
              </a:rPr>
              <a:t>Key</a:t>
            </a:r>
            <a:r>
              <a:rPr lang="it-IT" sz="2400" i="1" dirty="0">
                <a:solidFill>
                  <a:srgbClr val="FF0000"/>
                </a:solidFill>
                <a:latin typeface="Bodoni MT" pitchFamily="18" charset="0"/>
              </a:rPr>
              <a:t> Account Manager”</a:t>
            </a:r>
            <a:r>
              <a:rPr lang="it-IT" sz="2400" dirty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dirty="0">
                <a:latin typeface="Bodoni MT" pitchFamily="18" charset="0"/>
              </a:rPr>
              <a:t>(sistemisti): in tal caso anche i venditori dipendono dalle </a:t>
            </a:r>
            <a:r>
              <a:rPr lang="it-IT" sz="2400" dirty="0" smtClean="0">
                <a:latin typeface="Bodoni MT" pitchFamily="18" charset="0"/>
              </a:rPr>
              <a:t>divisioni internazionali.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Le offerte, </a:t>
            </a:r>
            <a:r>
              <a:rPr lang="it-IT" sz="2400" u="sng" dirty="0" smtClean="0">
                <a:solidFill>
                  <a:srgbClr val="0070C0"/>
                </a:solidFill>
                <a:latin typeface="Bodoni MT" pitchFamily="18" charset="0"/>
              </a:rPr>
              <a:t>per le parti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che compongono i sistemi, vengono fatte nelle divisioni di competenza.</a:t>
            </a:r>
          </a:p>
          <a:p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(</a:t>
            </a:r>
            <a:r>
              <a:rPr lang="it-IT" sz="2400" i="1" dirty="0" smtClean="0">
                <a:solidFill>
                  <a:srgbClr val="0070C0"/>
                </a:solidFill>
                <a:latin typeface="Bodoni MT" pitchFamily="18" charset="0"/>
              </a:rPr>
              <a:t>entrano in gioco i «prezzi di trasferimento»)</a:t>
            </a:r>
            <a:endParaRPr lang="it-IT" sz="2400" i="1" dirty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3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”Funzioni centrali”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presidiano le “</a:t>
            </a:r>
            <a:r>
              <a:rPr lang="it-IT" sz="2400" u="sng" dirty="0" smtClean="0"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” direzionali ed effettuano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audit</a:t>
            </a:r>
            <a:r>
              <a:rPr lang="it-IT" sz="2400" dirty="0" smtClean="0">
                <a:latin typeface="Bodoni MT" pitchFamily="18" charset="0"/>
              </a:rPr>
              <a:t> sul loro rispetto.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alle funzioni centrali si dipartono </a:t>
            </a:r>
            <a:r>
              <a:rPr lang="it-IT" sz="2400" u="sng" dirty="0" smtClean="0">
                <a:latin typeface="Bodoni MT" pitchFamily="18" charset="0"/>
              </a:rPr>
              <a:t>canali</a:t>
            </a:r>
            <a:r>
              <a:rPr lang="it-IT" sz="2400" dirty="0" smtClean="0">
                <a:latin typeface="Bodoni MT" pitchFamily="18" charset="0"/>
              </a:rPr>
              <a:t> di comunicazione con tutte le funzioni periferiche di Unit e di Divisione con l’obiettivo di mettere in atto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comportamenti integrati </a:t>
            </a:r>
            <a:r>
              <a:rPr lang="it-IT" sz="2400" dirty="0" smtClean="0">
                <a:latin typeface="Bodoni MT" pitchFamily="18" charset="0"/>
              </a:rPr>
              <a:t>e di costruire una </a:t>
            </a:r>
            <a:r>
              <a:rPr lang="it-IT" sz="2400" u="sng" dirty="0" smtClean="0">
                <a:latin typeface="Bodoni MT" pitchFamily="18" charset="0"/>
              </a:rPr>
              <a:t>cultura comune </a:t>
            </a:r>
            <a:r>
              <a:rPr lang="it-IT" sz="2400" dirty="0" smtClean="0">
                <a:latin typeface="Bodoni MT" pitchFamily="18" charset="0"/>
              </a:rPr>
              <a:t>che supporti identità e appartenenza. Convention e interventi formativi sono volti a supportare il senso di appartenenza.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tipiche sono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di immagine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e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sulle risorse umane</a:t>
            </a:r>
            <a:r>
              <a:rPr lang="it-IT" sz="2400" dirty="0" smtClean="0">
                <a:latin typeface="Bodoni MT" pitchFamily="18" charset="0"/>
              </a:rPr>
              <a:t> fra cui il presidio delle “risorse chiave”.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cruciale il ruolo degli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approvvigionamenti centrali </a:t>
            </a:r>
            <a:r>
              <a:rPr lang="it-IT" sz="2400" dirty="0" smtClean="0">
                <a:latin typeface="Bodoni MT" pitchFamily="18" charset="0"/>
              </a:rPr>
              <a:t>(potere contrattuale elevato nel proporre le proprie politiche ai fornitori).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sul piano tecnico: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interfacciabilità</a:t>
            </a:r>
            <a:r>
              <a:rPr lang="it-IT" sz="2400" dirty="0" smtClean="0">
                <a:latin typeface="Bodoni MT" pitchFamily="18" charset="0"/>
              </a:rPr>
              <a:t> dei sistemi informativi 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standardizzazione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dei componenti, parti e sistemi di produzione per facilitarne la fungibilità;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gestione integrata dei dati che debbono avere un unico riferimento centrale (se i tempi di trasmissione ed elaborazione sono adeguati)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1076325"/>
            <a:ext cx="83915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46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Grande impresa: dimensione internazionale: </a:t>
            </a:r>
          </a:p>
          <a:p>
            <a:pPr marL="0" indent="0">
              <a:buNone/>
            </a:pPr>
            <a:endParaRPr lang="it-IT" sz="2400" dirty="0">
              <a:solidFill>
                <a:schemeClr val="accent6">
                  <a:lumMod val="50000"/>
                </a:schemeClr>
              </a:solidFill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(Maggi – Masino: 2004)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….Un tema che sicuramente spicca è la gestione dei processi di integrazione delle persone in un unico ambiente di impresa nei casi di </a:t>
            </a:r>
            <a:r>
              <a:rPr lang="it-IT" sz="2400" i="1" u="sng" dirty="0" smtClean="0">
                <a:latin typeface="Bodoni MT"/>
              </a:rPr>
              <a:t>acquisizione, fusione, incorporazione</a:t>
            </a:r>
            <a:r>
              <a:rPr lang="it-IT" sz="2400" dirty="0" smtClean="0">
                <a:latin typeface="Bodoni MT"/>
              </a:rPr>
              <a:t>.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A cui si connette l’attenzione al problema della </a:t>
            </a:r>
            <a:r>
              <a:rPr lang="it-IT" sz="2400" b="1" dirty="0" smtClean="0">
                <a:latin typeface="Bodoni MT"/>
              </a:rPr>
              <a:t>cultura </a:t>
            </a:r>
            <a:r>
              <a:rPr lang="it-IT" sz="2400" dirty="0" smtClean="0">
                <a:latin typeface="Bodoni MT"/>
              </a:rPr>
              <a:t>organizzativa (formazione, convention).</a:t>
            </a:r>
            <a:endParaRPr lang="it-IT" sz="2400" dirty="0">
              <a:latin typeface="Bodoni M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A livello di Unit sono presenti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(R&amp;D, produzione, </a:t>
            </a:r>
            <a:r>
              <a:rPr lang="it-IT" sz="2400" b="1" dirty="0" smtClean="0">
                <a:latin typeface="Bodoni MT" pitchFamily="18" charset="0"/>
              </a:rPr>
              <a:t>…..)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di divisioni internazionali</a:t>
            </a:r>
            <a:r>
              <a:rPr lang="it-IT" sz="2400" dirty="0" smtClean="0">
                <a:latin typeface="Bodoni MT" pitchFamily="18" charset="0"/>
              </a:rPr>
              <a:t>; è presente: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un </a:t>
            </a:r>
            <a:r>
              <a:rPr lang="it-IT" sz="2400" u="sng" dirty="0" smtClean="0">
                <a:latin typeface="Bodoni MT" pitchFamily="18" charset="0"/>
              </a:rPr>
              <a:t>commerciale </a:t>
            </a:r>
            <a:r>
              <a:rPr lang="it-IT" sz="2400" dirty="0" smtClean="0">
                <a:latin typeface="Bodoni MT" pitchFamily="18" charset="0"/>
              </a:rPr>
              <a:t>(diverso da caso a caso ) che presidia il mercato domestico ed i mercati dei paesi assegnati;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gli </a:t>
            </a:r>
            <a:r>
              <a:rPr lang="it-IT" sz="2400" u="sng" dirty="0" smtClean="0">
                <a:latin typeface="Bodoni MT" pitchFamily="18" charset="0"/>
              </a:rPr>
              <a:t>acquisti</a:t>
            </a:r>
            <a:r>
              <a:rPr lang="it-IT" sz="2400" dirty="0" smtClean="0">
                <a:latin typeface="Bodoni MT" pitchFamily="18" charset="0"/>
              </a:rPr>
              <a:t> anche per comperare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dalle altre divisioni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(con prezzi di trasferimento concordati) i prodotti  necessari per la vendita di un sistema (anche nelle produzioni di auto…)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u="sng" dirty="0" smtClean="0">
                <a:latin typeface="Bodoni MT" pitchFamily="18" charset="0"/>
              </a:rPr>
              <a:t>staff locali</a:t>
            </a:r>
            <a:r>
              <a:rPr lang="it-IT" sz="2400" dirty="0" smtClean="0">
                <a:latin typeface="Bodoni MT" pitchFamily="18" charset="0"/>
              </a:rPr>
              <a:t> (personale, amministrazione, legale, relazioni esterne) che operano in modo conforme alle leggi ed alle prassi locali.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Il bilancio di Unit è poco significativo: conta solo il bilancio consolidato d’impresa ed i bilanci delle singole divisioni.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Grande Impresa: governo della struttura</a:t>
            </a: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dal vertice dipendono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tre insiemi di linee di comando</a:t>
            </a:r>
            <a:r>
              <a:rPr lang="it-IT" sz="2400" dirty="0" smtClean="0">
                <a:latin typeface="Bodoni MT" pitchFamily="18" charset="0"/>
              </a:rPr>
              <a:t>: le divisioni, le Unit, le funzioni. Volta per volta può essere data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</a:t>
            </a:r>
            <a:r>
              <a:rPr lang="it-IT" sz="2400" dirty="0" smtClean="0">
                <a:latin typeface="Bodoni MT" pitchFamily="18" charset="0"/>
              </a:rPr>
              <a:t>all’una od all’altra linea. Se c’è un fatto importante di </a:t>
            </a:r>
            <a:r>
              <a:rPr lang="it-IT" sz="2400" i="1" dirty="0" smtClean="0"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delle linee di prodotto, si da enfasi al potere delle divisioni. Se c’è un problema di </a:t>
            </a:r>
            <a:r>
              <a:rPr lang="it-IT" sz="2400" i="1" dirty="0" smtClean="0">
                <a:latin typeface="Bodoni MT" pitchFamily="18" charset="0"/>
              </a:rPr>
              <a:t>penetrazione di mercato</a:t>
            </a:r>
            <a:r>
              <a:rPr lang="it-IT" sz="2400" dirty="0" smtClean="0">
                <a:latin typeface="Bodoni MT" pitchFamily="18" charset="0"/>
              </a:rPr>
              <a:t> con prodotti già in produzione, si dà enfasi alle Unit.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si dice debbano avere un potere crescente in questi Gruppi perché garantiscono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integrazione</a:t>
            </a:r>
            <a:r>
              <a:rPr lang="it-IT" sz="2400" dirty="0" smtClean="0">
                <a:latin typeface="Bodoni MT" pitchFamily="18" charset="0"/>
              </a:rPr>
              <a:t>: ma si tratta di una crescita lenta.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punti di forza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rispetto alla multinazionale classica, la costituzione delle divisioni internazionali di prodotto consente da un lato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evitare duplicazioni di strutture</a:t>
            </a:r>
            <a:r>
              <a:rPr lang="it-IT" sz="2400" dirty="0" smtClean="0">
                <a:latin typeface="Bodoni MT" pitchFamily="18" charset="0"/>
              </a:rPr>
              <a:t>, dall’altro di puntare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time to market più contenuti</a:t>
            </a:r>
            <a:r>
              <a:rPr lang="it-IT" sz="2400" dirty="0" smtClean="0">
                <a:latin typeface="Bodoni MT" pitchFamily="18" charset="0"/>
              </a:rPr>
              <a:t> attraverso l’enfasi che viene data alla trasversalità (le diversità culturali sono un ostacolo)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l’obiettivo dell’integrazione internazionale delle divisioni viene raggiunto attraverso l’istituzione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</a:t>
            </a:r>
            <a:r>
              <a:rPr lang="it-IT" sz="2400" dirty="0" smtClean="0">
                <a:latin typeface="Bodoni MT" pitchFamily="18" charset="0"/>
              </a:rPr>
              <a:t> che operano in modo coordinato (ruoli trasversali capofila + meccanismi di integrazione fra ruoli: esempio del “trio”)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Grande Impresa: elaborazioni statistiche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800" dirty="0">
                <a:latin typeface="Bodoni MT" pitchFamily="18" charset="0"/>
              </a:rPr>
              <a:t>A</a:t>
            </a:r>
            <a:r>
              <a:rPr lang="it-IT" sz="2800" dirty="0" smtClean="0">
                <a:latin typeface="Bodoni MT" pitchFamily="18" charset="0"/>
              </a:rPr>
              <a:t> livello di </a:t>
            </a:r>
            <a:r>
              <a:rPr lang="it-IT" sz="2800" b="1" dirty="0" smtClean="0">
                <a:latin typeface="Bodoni MT" pitchFamily="18" charset="0"/>
              </a:rPr>
              <a:t>divisione </a:t>
            </a:r>
            <a:r>
              <a:rPr lang="it-IT" sz="2800" dirty="0" smtClean="0">
                <a:latin typeface="Bodoni MT" pitchFamily="18" charset="0"/>
              </a:rPr>
              <a:t>le statistiche riguardano i normali parametri (costi, fatturati, immobilizzi): i sistemi informativi classici non sono  spesso in grado di fornire i </a:t>
            </a:r>
            <a:r>
              <a:rPr lang="it-IT" sz="2800" b="1" dirty="0" smtClean="0">
                <a:solidFill>
                  <a:srgbClr val="C00000"/>
                </a:solidFill>
                <a:latin typeface="Bodoni MT" pitchFamily="18" charset="0"/>
              </a:rPr>
              <a:t>nuovi parametri</a:t>
            </a:r>
            <a:r>
              <a:rPr lang="it-IT" sz="28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(</a:t>
            </a:r>
            <a:r>
              <a:rPr lang="it-IT" sz="2800" i="1" dirty="0" smtClean="0">
                <a:latin typeface="Bodoni MT" pitchFamily="18" charset="0"/>
              </a:rPr>
              <a:t>tempi di attraversamento</a:t>
            </a:r>
            <a:r>
              <a:rPr lang="it-IT" sz="2800" dirty="0" smtClean="0">
                <a:latin typeface="Bodoni MT" pitchFamily="18" charset="0"/>
              </a:rPr>
              <a:t> complessivi; tipicamente il tempo di consegna del prodotto, dal ricevimento dell’ordine </a:t>
            </a:r>
            <a:r>
              <a:rPr lang="it-IT" sz="2800" u="sng" dirty="0" smtClean="0">
                <a:latin typeface="Bodoni MT" pitchFamily="18" charset="0"/>
              </a:rPr>
              <a:t>nella Unit che vende</a:t>
            </a:r>
            <a:r>
              <a:rPr lang="it-IT" sz="2800" dirty="0" smtClean="0">
                <a:latin typeface="Bodoni MT" pitchFamily="18" charset="0"/>
              </a:rPr>
              <a:t>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Risente del tempo di risposta </a:t>
            </a:r>
            <a:r>
              <a:rPr lang="it-IT" sz="2800" dirty="0" err="1" smtClean="0">
                <a:solidFill>
                  <a:srgbClr val="0070C0"/>
                </a:solidFill>
                <a:latin typeface="Bodoni MT" pitchFamily="18" charset="0"/>
              </a:rPr>
              <a:t>delleUnit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 coinvolte,  dai commerciali delle quali si debbono ricevere, attraverso gli acquisti della Unit che vende, le parti previste dall’ordine) </a:t>
            </a:r>
            <a:r>
              <a:rPr lang="it-IT" sz="28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semplice</a:t>
            </a:r>
            <a:r>
              <a:rPr lang="it-IT" sz="2400" dirty="0" smtClean="0">
                <a:latin typeface="Bodoni MT" pitchFamily="18" charset="0"/>
              </a:rPr>
              <a:t>: 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Spesso le decisioni e le competenze sono accentrate nella figura dell’</a:t>
            </a:r>
            <a:r>
              <a:rPr lang="it-IT" sz="2400" u="sng" dirty="0" smtClean="0">
                <a:solidFill>
                  <a:srgbClr val="000066"/>
                </a:solidFill>
                <a:latin typeface="Bodoni MT" pitchFamily="18" charset="0"/>
              </a:rPr>
              <a:t>imprenditore</a:t>
            </a:r>
            <a:r>
              <a:rPr lang="it-IT" sz="2400" dirty="0" smtClean="0">
                <a:latin typeface="Bodoni MT" pitchFamily="18" charset="0"/>
              </a:rPr>
              <a:t>, che ricopre contemporaneamente più ruoli, mentre ai dipendenti è riservata l’operatività.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figure di supporto all’imprenditore possono però ricoprire  più ruoli accomunati in funzione delle skill che richiedono   (gestione acquisti con gestione vendite, gestione amministrativa con gestione paghe e stipendi del personale) 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a </a:t>
            </a:r>
            <a:r>
              <a:rPr lang="it-IT" sz="2800" dirty="0">
                <a:latin typeface="Bodoni MT" pitchFamily="18" charset="0"/>
              </a:rPr>
              <a:t>livello di </a:t>
            </a:r>
            <a:r>
              <a:rPr lang="it-IT" sz="2800" b="1" dirty="0">
                <a:latin typeface="Bodoni MT" pitchFamily="18" charset="0"/>
              </a:rPr>
              <a:t>Unit </a:t>
            </a:r>
            <a:r>
              <a:rPr lang="it-IT" sz="2800" dirty="0">
                <a:latin typeface="Bodoni MT" pitchFamily="18" charset="0"/>
              </a:rPr>
              <a:t>le statistiche riguardano il </a:t>
            </a:r>
            <a:r>
              <a:rPr lang="it-IT" sz="2800" b="1" dirty="0">
                <a:solidFill>
                  <a:srgbClr val="C00000"/>
                </a:solidFill>
                <a:latin typeface="Bodoni MT" pitchFamily="18" charset="0"/>
              </a:rPr>
              <a:t>commerciale </a:t>
            </a:r>
            <a:r>
              <a:rPr lang="it-IT" sz="2800" dirty="0">
                <a:latin typeface="Bodoni MT" pitchFamily="18" charset="0"/>
              </a:rPr>
              <a:t>(rapporto offerte/ordini; scostamento </a:t>
            </a:r>
            <a:r>
              <a:rPr lang="it-IT" sz="2800" dirty="0" smtClean="0">
                <a:latin typeface="Bodoni MT" pitchFamily="18" charset="0"/>
              </a:rPr>
              <a:t>fatturazione/incasso; </a:t>
            </a:r>
            <a:r>
              <a:rPr lang="it-IT" sz="2800" dirty="0" err="1" smtClean="0">
                <a:latin typeface="Bodoni MT" pitchFamily="18" charset="0"/>
              </a:rPr>
              <a:t>forecasting</a:t>
            </a:r>
            <a:r>
              <a:rPr lang="it-IT" sz="2800" dirty="0" smtClean="0">
                <a:latin typeface="Bodoni MT" pitchFamily="18" charset="0"/>
              </a:rPr>
              <a:t> locale; analisi qualitative: reputazione, livello di fidelizzazione..</a:t>
            </a:r>
            <a:endParaRPr lang="it-IT" sz="2800" dirty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800" dirty="0">
                <a:latin typeface="Bodoni MT" pitchFamily="18" charset="0"/>
              </a:rPr>
              <a:t>a livello di </a:t>
            </a:r>
            <a:r>
              <a:rPr lang="it-IT" sz="2800" b="1" dirty="0">
                <a:latin typeface="Bodoni MT" pitchFamily="18" charset="0"/>
              </a:rPr>
              <a:t>funzioni centrali</a:t>
            </a:r>
            <a:r>
              <a:rPr lang="it-IT" sz="2800" dirty="0">
                <a:latin typeface="Bodoni MT" pitchFamily="18" charset="0"/>
              </a:rPr>
              <a:t> le statistiche sono particolarmente importanti a fini di </a:t>
            </a:r>
            <a:r>
              <a:rPr lang="it-IT" sz="2800" b="1" dirty="0" err="1">
                <a:solidFill>
                  <a:srgbClr val="C00000"/>
                </a:solidFill>
                <a:latin typeface="Bodoni MT" pitchFamily="18" charset="0"/>
              </a:rPr>
              <a:t>benchmarking</a:t>
            </a:r>
            <a:r>
              <a:rPr lang="it-IT" sz="2800" dirty="0">
                <a:latin typeface="Bodoni MT" pitchFamily="18" charset="0"/>
              </a:rPr>
              <a:t> fra Unit e fra Divisioni (personale, amministrazione, </a:t>
            </a:r>
            <a:r>
              <a:rPr lang="it-IT" sz="2800" dirty="0" smtClean="0">
                <a:latin typeface="Bodoni MT" pitchFamily="18" charset="0"/>
              </a:rPr>
              <a:t>qualità, sistemi informativi…)</a:t>
            </a:r>
            <a:endParaRPr lang="it-IT" sz="2800" dirty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it-IT" sz="2800" dirty="0">
              <a:latin typeface="Bodoni MT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128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molte  grandi imprese negli anni ‘90 hanno avviato processi di esternalizzazione di attività di staff e di line, con l’obiettivo di ridurre i costi e di aumentare la flessibilità, mantenendo la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competenza distintiva</a:t>
            </a:r>
            <a:r>
              <a:rPr lang="it-IT" sz="2400" dirty="0" smtClean="0">
                <a:latin typeface="Bodoni MT" pitchFamily="18" charset="0"/>
              </a:rPr>
              <a:t>”al proprio interno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questo ha dato origine a tipologie di fornitura variamente intrecciate con le attività che si svolgono all’interno, che nel loro insieme costituiscono una rete che supporta una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dominating company</a:t>
            </a:r>
            <a:r>
              <a:rPr lang="it-IT" sz="2400" dirty="0" smtClean="0">
                <a:latin typeface="Bodoni MT" pitchFamily="18" charset="0"/>
              </a:rPr>
              <a:t>” (reti con leader)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 tipologia di contratti e regole di comunicazione sono stabilite dall’azienda leader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nei casi in cui l’impresa medio grande decentra parte delle lavorazioni e in qualche caso della progettazione, passando dall’acquisto di componenti all’acquisto di </a:t>
            </a:r>
            <a:r>
              <a:rPr lang="it-IT" sz="2400" b="1" dirty="0" smtClean="0"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o </a:t>
            </a:r>
            <a:r>
              <a:rPr lang="it-IT" sz="2400" b="1" dirty="0" smtClean="0">
                <a:latin typeface="Bodoni MT" pitchFamily="18" charset="0"/>
              </a:rPr>
              <a:t>moduli</a:t>
            </a:r>
            <a:r>
              <a:rPr lang="it-IT" sz="2400" dirty="0" smtClean="0">
                <a:latin typeface="Bodoni MT" pitchFamily="18" charset="0"/>
              </a:rPr>
              <a:t> funzionalmente autonomi, le piccole o medie imprese coinvolte nella fornitura possono dare origine a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reti di secondo livello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caso, evitando di incrementare i loro organici e di costruire dal nulla competenze nuove, le piccole/medie imprese stabiliscono accordi di cooperazione, dove possibile nell’ambito del territorio, dando origine 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reti temporanee </a:t>
            </a:r>
            <a:r>
              <a:rPr lang="it-IT" sz="2400" dirty="0" smtClean="0">
                <a:latin typeface="Bodoni MT" pitchFamily="18" charset="0"/>
              </a:rPr>
              <a:t>o meno, in dipendenza dalla stabilità del mercato di riferimento. Entrano in questa categoria i Distretti.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Nell’analisi di queste strutture il fuoco si sposta dall’analisi delle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architetture</a:t>
            </a:r>
            <a:r>
              <a:rPr lang="it-IT" sz="2400" dirty="0" smtClean="0">
                <a:latin typeface="Bodoni MT" pitchFamily="18" charset="0"/>
              </a:rPr>
              <a:t> e delle gerarchie alla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natura delle relazioni </a:t>
            </a:r>
            <a:r>
              <a:rPr lang="it-IT" sz="2400" dirty="0" smtClean="0">
                <a:latin typeface="Bodoni MT" pitchFamily="18" charset="0"/>
              </a:rPr>
              <a:t>fra le imprese coinvolte, in cui si possono distinguere: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grado di </a:t>
            </a:r>
            <a:r>
              <a:rPr lang="it-IT" sz="2400" i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formalizzazione</a:t>
            </a:r>
            <a:r>
              <a:rPr lang="it-IT" sz="2400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degli accordi (la formalizzazione è costosa).</a:t>
            </a:r>
            <a:r>
              <a:rPr lang="it-IT" sz="2400" i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meccanismi di garanzia </a:t>
            </a:r>
            <a:r>
              <a:rPr lang="it-IT" sz="2400" dirty="0" smtClean="0">
                <a:latin typeface="Bodoni MT" pitchFamily="18" charset="0"/>
              </a:rPr>
              <a:t>(partecipazioni incrociate, relazioni personali autorevoli o di parentela che proteggono da comportamenti opportunistici)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meccanismi di integrazione </a:t>
            </a:r>
            <a:r>
              <a:rPr lang="it-IT" sz="2400" dirty="0" smtClean="0">
                <a:latin typeface="Bodoni MT" pitchFamily="18" charset="0"/>
              </a:rPr>
              <a:t>(potere economico, tecnologia, sistema informativo condiviso, relazioni interpersonali stabili)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it-IT" sz="20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le relazioni fra imprese attraversano diversi stadi evolutivi che sono presenti in vari punti della rete  (semplice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scambio</a:t>
            </a:r>
            <a:r>
              <a:rPr lang="it-IT" sz="2400" dirty="0" smtClean="0">
                <a:latin typeface="Bodoni MT" pitchFamily="18" charset="0"/>
              </a:rPr>
              <a:t> di ordini,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 smtClean="0">
                <a:latin typeface="Bodoni MT" pitchFamily="18" charset="0"/>
              </a:rPr>
              <a:t>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know how </a:t>
            </a:r>
            <a:r>
              <a:rPr lang="it-IT" sz="2400" dirty="0" smtClean="0">
                <a:latin typeface="Bodoni MT" pitchFamily="18" charset="0"/>
              </a:rPr>
              <a:t>a fini di co-progettazione)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leader evoluto (nelle reti con leader) mette in 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meccanismi informativi </a:t>
            </a:r>
            <a:r>
              <a:rPr lang="it-IT" sz="2400" dirty="0" smtClean="0">
                <a:latin typeface="Bodoni MT" pitchFamily="18" charset="0"/>
              </a:rPr>
              <a:t>che consentono l’adattamento del sistema in tempo reale alla domanda dei consumatori, con il contributo di tutte le unità della rete (caso storico Benetton) 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nelle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supply chain</a:t>
            </a:r>
            <a:r>
              <a:rPr lang="it-IT" sz="2400" dirty="0" smtClean="0">
                <a:latin typeface="Bodoni MT" pitchFamily="18" charset="0"/>
              </a:rPr>
              <a:t>, in cui non è necessariamente presente una impresa leader, è cruciale la gestione del flusso informativo all’indietro che consente la pianificazione delle attività in tempo reale (ribaltamento all’indietro dei </a:t>
            </a:r>
            <a:r>
              <a:rPr lang="it-IT" sz="2400" dirty="0" err="1" smtClean="0">
                <a:latin typeface="Bodoni MT" pitchFamily="18" charset="0"/>
              </a:rPr>
              <a:t>forecast</a:t>
            </a:r>
            <a:r>
              <a:rPr lang="it-IT" sz="2400" dirty="0" smtClean="0">
                <a:latin typeface="Bodoni MT" pitchFamily="18" charset="0"/>
              </a:rPr>
              <a:t>).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Le nuove gestioni dei dati dovrebbero facilitare l’integrazione.</a:t>
            </a:r>
          </a:p>
          <a:p>
            <a:endParaRPr lang="it-IT" sz="24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Supply Chain – caso BOSE: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Modello della partnership: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L’impresa non domina ma si unisce ad altre imprese per creare una Supply Chain in grado di competere contro altre Supply Chain.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- Lo scambio di informazioni non si limita ai programmi di produzione o ai dati sulle scorte: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assieme ai fornitori si fa </a:t>
            </a:r>
            <a:r>
              <a:rPr lang="it-IT" sz="2400" b="1" i="1" dirty="0" smtClean="0">
                <a:solidFill>
                  <a:srgbClr val="C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, si scambiano informazioni sui piani di sviluppo futuri, sulla R&amp;D, sulla evoluzione della tecnologia. Si cerca di definire e condividere una visione unica del futuro.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Il successo è condizionato dal partner più debole della catena.</a:t>
            </a: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latin typeface="Bodoni MT" pitchFamily="18" charset="0"/>
            </a:endParaRPr>
          </a:p>
          <a:p>
            <a:pPr>
              <a:buNone/>
            </a:pPr>
            <a:r>
              <a:rPr lang="it-IT" sz="2800" b="1" dirty="0" smtClean="0">
                <a:latin typeface="Bodoni MT" pitchFamily="18" charset="0"/>
              </a:rPr>
              <a:t>- 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L</a:t>
            </a:r>
            <a:r>
              <a:rPr lang="it-IT" sz="2800" u="sng" dirty="0" smtClean="0">
                <a:solidFill>
                  <a:srgbClr val="C00000"/>
                </a:solidFill>
                <a:latin typeface="Bodoni MT" pitchFamily="18" charset="0"/>
              </a:rPr>
              <a:t>’impresa virtuale</a:t>
            </a:r>
            <a:r>
              <a:rPr lang="it-IT" sz="28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in termini riduttivi è un’unità organizzativa che di per sè 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assiema, customizza, collauda e consegna</a:t>
            </a:r>
            <a:r>
              <a:rPr lang="it-IT" sz="2800" dirty="0" smtClean="0">
                <a:latin typeface="Bodoni MT" pitchFamily="18" charset="0"/>
              </a:rPr>
              <a:t>, agendo in tempi brevissimi, in quanto ha dietro delle filiere pronte, con le quali esistono accordi e scambi informativi: l’impresa virtuale è in realtà </a:t>
            </a:r>
            <a:r>
              <a:rPr lang="it-IT" sz="2800" dirty="0" smtClean="0">
                <a:solidFill>
                  <a:srgbClr val="0070C0"/>
                </a:solidFill>
                <a:latin typeface="Bodoni MT" pitchFamily="18" charset="0"/>
              </a:rPr>
              <a:t>l’insieme</a:t>
            </a:r>
            <a:r>
              <a:rPr lang="it-IT" sz="2800" dirty="0" smtClean="0">
                <a:latin typeface="Bodoni MT" pitchFamily="18" charset="0"/>
              </a:rPr>
              <a:t> dell’unità integratrice e della rete di supporto. </a:t>
            </a:r>
          </a:p>
          <a:p>
            <a:pPr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8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Strutture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it-IT" sz="2800" dirty="0" smtClean="0">
                <a:latin typeface="Bodoni MT" pitchFamily="18" charset="0"/>
              </a:rPr>
              <a:t>il 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S</a:t>
            </a:r>
            <a:r>
              <a:rPr lang="it-IT" sz="2800" u="sng" dirty="0" smtClean="0">
                <a:solidFill>
                  <a:srgbClr val="C00000"/>
                </a:solidFill>
                <a:latin typeface="Bodoni MT" pitchFamily="18" charset="0"/>
              </a:rPr>
              <a:t>istema </a:t>
            </a:r>
            <a:r>
              <a:rPr lang="it-IT" sz="2800" u="sng" dirty="0" err="1">
                <a:solidFill>
                  <a:srgbClr val="C00000"/>
                </a:solidFill>
                <a:latin typeface="Bodoni MT" pitchFamily="18" charset="0"/>
              </a:rPr>
              <a:t>olonico</a:t>
            </a:r>
            <a:r>
              <a:rPr lang="it-IT" sz="2800" u="sng" dirty="0">
                <a:solidFill>
                  <a:srgbClr val="C00000"/>
                </a:solidFill>
                <a:latin typeface="Bodoni MT" pitchFamily="18" charset="0"/>
              </a:rPr>
              <a:t>-virtuale</a:t>
            </a:r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800" dirty="0">
                <a:latin typeface="Bodoni MT" pitchFamily="18" charset="0"/>
              </a:rPr>
              <a:t>(modello ideale che trova parziale riscontro nella realtà) è costituito da un insieme di unità, connesse fra di loro da accordi di cooperazione e </a:t>
            </a:r>
            <a:r>
              <a:rPr lang="it-IT" sz="2800" dirty="0">
                <a:solidFill>
                  <a:srgbClr val="0070C0"/>
                </a:solidFill>
                <a:latin typeface="Bodoni MT" pitchFamily="18" charset="0"/>
              </a:rPr>
              <a:t>potenzialmente rivolte ciascuna ad un mercato</a:t>
            </a:r>
            <a:r>
              <a:rPr lang="it-IT" sz="2800" dirty="0">
                <a:latin typeface="Bodoni MT" pitchFamily="18" charset="0"/>
              </a:rPr>
              <a:t>, che, a fronte di opportunità che si offrono, possono innescare una filiera temporanea in grado di far fronte alle domande che via via il mercato </a:t>
            </a:r>
            <a:r>
              <a:rPr lang="it-IT" sz="2800" dirty="0" smtClean="0">
                <a:latin typeface="Bodoni MT" pitchFamily="18" charset="0"/>
              </a:rPr>
              <a:t>presenta. </a:t>
            </a:r>
          </a:p>
          <a:p>
            <a:pPr marL="0" indent="0">
              <a:buNone/>
            </a:pPr>
            <a:endParaRPr lang="it-IT" sz="2800" dirty="0">
              <a:latin typeface="Bodoni MT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9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 -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imprese virtuali: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esasperata dei tempi di consegna (attraverso prodotti a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struttura modulare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tempestiva on site </a:t>
            </a: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del ventaglio fornitori, ma instaurazione di rapporti “forti”per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coprogettazione di parti </a:t>
            </a:r>
            <a:r>
              <a:rPr lang="it-IT" sz="2400" dirty="0" smtClean="0">
                <a:latin typeface="Bodoni MT" pitchFamily="18" charset="0"/>
              </a:rPr>
              <a:t>e la fornitura autocertificata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creazione di un sistema stabile di rapporti atto a supportare scambi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 non codificate </a:t>
            </a:r>
            <a:r>
              <a:rPr lang="it-IT" sz="2400" dirty="0" smtClean="0">
                <a:latin typeface="Bodoni MT" pitchFamily="18" charset="0"/>
              </a:rPr>
              <a:t>nel corso dell’attività progettativa 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impegni non formalizzati </a:t>
            </a:r>
            <a:r>
              <a:rPr lang="it-IT" sz="2400" dirty="0" smtClean="0">
                <a:latin typeface="Bodoni MT" pitchFamily="18" charset="0"/>
              </a:rPr>
              <a:t>nel corso della gestione (in termini di anticipazione) a fini di integrazione.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Perché l’esasperazione nei tempi di risposta al mercato?</a:t>
            </a:r>
          </a:p>
          <a:p>
            <a:pPr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r>
              <a:rPr lang="it-IT" sz="2400" dirty="0" smtClean="0">
                <a:latin typeface="Bodoni MT" pitchFamily="18" charset="0"/>
              </a:rPr>
              <a:t>La Hewlett e Packard ha condotto degli studi che dimostrano come, mentre uno sconfinamento del 50% sui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costi di progettazione </a:t>
            </a:r>
            <a:r>
              <a:rPr lang="it-IT" sz="2400" dirty="0" smtClean="0">
                <a:latin typeface="Bodoni MT" pitchFamily="18" charset="0"/>
              </a:rPr>
              <a:t>influisce sulla redditività complessiva solo per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4%,</a:t>
            </a:r>
            <a:r>
              <a:rPr lang="it-IT" sz="2400" dirty="0" smtClean="0">
                <a:latin typeface="Bodoni MT" pitchFamily="18" charset="0"/>
              </a:rPr>
              <a:t> un ritardo di sei mesi sul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completamento</a:t>
            </a:r>
            <a:r>
              <a:rPr lang="it-IT" sz="2400" dirty="0" smtClean="0">
                <a:latin typeface="Bodoni MT" pitchFamily="18" charset="0"/>
              </a:rPr>
              <a:t> del progetto può dar luogo ad una perdita del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32%</a:t>
            </a:r>
            <a:r>
              <a:rPr lang="it-IT" sz="2400" dirty="0" smtClean="0">
                <a:latin typeface="Bodoni MT" pitchFamily="18" charset="0"/>
              </a:rPr>
              <a:t> sui profitti netti.</a:t>
            </a:r>
          </a:p>
          <a:p>
            <a:r>
              <a:rPr lang="it-IT" sz="2400" dirty="0" smtClean="0">
                <a:latin typeface="Bodoni MT" pitchFamily="18" charset="0"/>
              </a:rPr>
              <a:t>Ottimo locale vs ottimo globale. Efficienza vs efficacia.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artigianali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le competenze ed il modo di far fronte alle anomalie del processo produttivo è per lo più in mano a chi opera, che possiede il know how sul come produrre e mantenere la qualità. Le decisioni riguardanti la gestione ed il rapporto con il mercato spettano al proprietario.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di tipo cooperativo</a:t>
            </a:r>
            <a:r>
              <a:rPr lang="it-IT" sz="2400" dirty="0" smtClean="0">
                <a:latin typeface="Bodoni MT" pitchFamily="18" charset="0"/>
              </a:rPr>
              <a:t> i soci godono di autonomia decisionale entro un quadro di accordi sulle risorse da mettere in comune, sull’immagine, i supporti finanziari e gli aspetti di gestione condivisa.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di pasticcerie di Tokio offre alla sua clientela la possibilità di impostare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la ricetta dei dolci</a:t>
            </a:r>
            <a:r>
              <a:rPr lang="it-IT" sz="2400" dirty="0" smtClean="0">
                <a:latin typeface="Bodoni MT" pitchFamily="18" charset="0"/>
              </a:rPr>
              <a:t> in base ai propri gusti personali. Grazie ad un terminale situato nelle pasticcerie e collegato con una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rete di forni</a:t>
            </a:r>
            <a:r>
              <a:rPr lang="it-IT" sz="2400" dirty="0" smtClean="0">
                <a:latin typeface="Bodoni MT" pitchFamily="18" charset="0"/>
              </a:rPr>
              <a:t>, il dolce viene prodotto in poche ore secondo le specifiche richieste e consegnato a casa del cliente.</a:t>
            </a:r>
          </a:p>
          <a:p>
            <a:pPr>
              <a:buNone/>
            </a:pP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americana offre l’opportunità di personalizzare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gelato</a:t>
            </a:r>
            <a:r>
              <a:rPr lang="it-IT" sz="2400" dirty="0" smtClean="0">
                <a:latin typeface="Bodoni MT" pitchFamily="18" charset="0"/>
              </a:rPr>
              <a:t>: la base di partenza è un gelato allo yogurt, contenente un terzo degli zuccheri di un gelato normale: da questa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base</a:t>
            </a:r>
            <a:r>
              <a:rPr lang="it-IT" sz="2400" dirty="0" smtClean="0">
                <a:latin typeface="Bodoni MT" pitchFamily="18" charset="0"/>
              </a:rPr>
              <a:t> si ottengono tutti i gusti aggiungendo ingredienti che vengono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forniti da una unità centrale </a:t>
            </a:r>
            <a:r>
              <a:rPr lang="it-IT" sz="2400" dirty="0" smtClean="0">
                <a:latin typeface="Bodoni MT" pitchFamily="18" charset="0"/>
              </a:rPr>
              <a:t>della catena e distribuiti ai singoli negozi in funzione dei gusti dei clienti.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Si ottiene un gelato di tipo artigianale da un processo quasi industriale. (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I collegamenti centro periferia saranno in seguito facilitati dai droni?)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Alla Sekisui Housing Division per acquistare una casa prefabbricata un cliente si collega da un terminale di una filiale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centro progetti </a:t>
            </a:r>
            <a:r>
              <a:rPr lang="it-IT" sz="2400" dirty="0" smtClean="0">
                <a:latin typeface="Bodoni MT" pitchFamily="18" charset="0"/>
              </a:rPr>
              <a:t>dell’azienda: sceglie il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modello base</a:t>
            </a:r>
            <a:r>
              <a:rPr lang="it-IT" sz="2400" dirty="0" smtClean="0">
                <a:latin typeface="Bodoni MT" pitchFamily="18" charset="0"/>
              </a:rPr>
              <a:t> e dal terminale lo personalizza secondo le proprie esigenze. Decisa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configurazione</a:t>
            </a:r>
            <a:r>
              <a:rPr lang="it-IT" sz="2400" dirty="0" smtClean="0">
                <a:latin typeface="Bodoni MT" pitchFamily="18" charset="0"/>
              </a:rPr>
              <a:t> voluta, il cliente dà l’OK e dopo pochi minuti ottiene il preventivo. Confermato l’ordine, la casa viene montata sul terreno indicato entro 15 giorni.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(</a:t>
            </a:r>
            <a:r>
              <a:rPr lang="it-IT" sz="2400" i="1" dirty="0" smtClean="0">
                <a:latin typeface="Bodoni MT" pitchFamily="18" charset="0"/>
              </a:rPr>
              <a:t>Alla base: modularità e standardizzazione. Di massima negli edifici quello che non si vede è standard; quello che si vede è custom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 prodotti che consentono queste prestazioni sono pensati in modo diverso: il criterio fondamentale seguito è quello della massima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modularità</a:t>
            </a:r>
            <a:r>
              <a:rPr lang="it-IT" sz="2400" dirty="0" smtClean="0">
                <a:latin typeface="Bodoni MT" pitchFamily="18" charset="0"/>
              </a:rPr>
              <a:t> possibile e della massima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facilità di assemblaggio </a:t>
            </a:r>
            <a:r>
              <a:rPr lang="it-IT" sz="2400" dirty="0" smtClean="0">
                <a:latin typeface="Bodoni MT" pitchFamily="18" charset="0"/>
              </a:rPr>
              <a:t>delle parti (Standard di </a:t>
            </a:r>
            <a:r>
              <a:rPr lang="it-IT" sz="2400" u="sng" dirty="0" smtClean="0">
                <a:latin typeface="Bodoni MT" pitchFamily="18" charset="0"/>
              </a:rPr>
              <a:t>interfacciamento</a:t>
            </a:r>
            <a:r>
              <a:rPr lang="it-IT" sz="2400" dirty="0" smtClean="0">
                <a:latin typeface="Bodoni MT" pitchFamily="18" charset="0"/>
              </a:rPr>
              <a:t>).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Per i prodotti generati da processi che comportano step di trasformazione in serie </a:t>
            </a:r>
            <a:r>
              <a:rPr lang="it-IT" sz="2400" dirty="0">
                <a:latin typeface="Bodoni MT" pitchFamily="18" charset="0"/>
              </a:rPr>
              <a:t>(</a:t>
            </a:r>
            <a:r>
              <a:rPr lang="it-IT" sz="2400" dirty="0">
                <a:solidFill>
                  <a:srgbClr val="FF0000"/>
                </a:solidFill>
                <a:latin typeface="Bodoni MT" pitchFamily="18" charset="0"/>
              </a:rPr>
              <a:t>industria tessile-vestiario</a:t>
            </a:r>
            <a:r>
              <a:rPr lang="it-IT" sz="2400" dirty="0" smtClean="0">
                <a:latin typeface="Bodoni MT" pitchFamily="18" charset="0"/>
              </a:rPr>
              <a:t>) </a:t>
            </a:r>
            <a:r>
              <a:rPr lang="it-IT" sz="2400" dirty="0">
                <a:latin typeface="Bodoni MT" pitchFamily="18" charset="0"/>
              </a:rPr>
              <a:t>incide </a:t>
            </a:r>
            <a:r>
              <a:rPr lang="it-IT" sz="2400" dirty="0" smtClean="0">
                <a:latin typeface="Bodoni MT" pitchFamily="18" charset="0"/>
              </a:rPr>
              <a:t>fortemente la presenza di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Bodoni MT" pitchFamily="18" charset="0"/>
              </a:rPr>
              <a:t>feed-back</a:t>
            </a:r>
            <a:r>
              <a:rPr lang="it-IT" sz="2400" dirty="0" smtClean="0">
                <a:latin typeface="Bodoni MT" pitchFamily="18" charset="0"/>
              </a:rPr>
              <a:t> rapidi all’indietro che consentano differenziazioni del flusso, ai vari stadi del processo, congruenti con la domanda. 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 personalizzare occorre conoscere il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La nuova sfida da affrontare consiste nel persuadere i clienti della credibilità dell’impresa</a:t>
            </a:r>
            <a:r>
              <a:rPr lang="it-IT" sz="2400" dirty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(analisi sulla reputazione).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Ci vogliono anni per conquistarsi la stima, per stabilire con i clienti relazioni profonde e durature. E’ un processo che non si accelera con le esasperazioni promozionali.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Nulla però può accadere prima che i desideri dei clienti siano stati scandagliati (</a:t>
            </a:r>
            <a:r>
              <a:rPr lang="it-IT" sz="2400" dirty="0" err="1" smtClean="0">
                <a:solidFill>
                  <a:srgbClr val="0070C0"/>
                </a:solidFill>
                <a:latin typeface="Bodoni MT" pitchFamily="18" charset="0"/>
              </a:rPr>
              <a:t>Customer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  <a:r>
              <a:rPr lang="it-IT" sz="2400" dirty="0" err="1" smtClean="0">
                <a:solidFill>
                  <a:srgbClr val="0070C0"/>
                </a:solidFill>
                <a:latin typeface="Bodoni MT" pitchFamily="18" charset="0"/>
              </a:rPr>
              <a:t>Profiling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chemeClr val="accent5">
                    <a:lumMod val="25000"/>
                  </a:schemeClr>
                </a:solidFill>
                <a:latin typeface="Bodoni MT" pitchFamily="18" charset="0"/>
              </a:rPr>
              <a:t>La Toyota, con il suo bagaglio di profili ottenuti con forme avanzate di elaborazione delle informazioni, è solo un esempio fra tanti: un esempio di grande successo.</a:t>
            </a:r>
            <a:endParaRPr lang="en-GB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 smtClean="0">
                <a:latin typeface="Bodoni MT" panose="02070603080606020203" pitchFamily="18" charset="0"/>
              </a:rPr>
              <a:t>Piattaforme</a:t>
            </a:r>
            <a:r>
              <a:rPr lang="it-IT" sz="2400" dirty="0" smtClean="0">
                <a:latin typeface="Bodoni MT" panose="02070603080606020203" pitchFamily="18" charset="0"/>
              </a:rPr>
              <a:t>: sono enti che fungono da intermediari fra produttori e consumatori, in particolare nel campo dei servizi.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Le </a:t>
            </a:r>
            <a:r>
              <a:rPr lang="it-IT" sz="2400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prime piattaforme online di prenotazione (come </a:t>
            </a:r>
            <a:r>
              <a:rPr lang="it-IT" sz="2400" u="sng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booking.com</a:t>
            </a:r>
            <a:r>
              <a:rPr lang="it-IT" sz="2400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, fondata nel </a:t>
            </a:r>
            <a:r>
              <a:rPr lang="it-IT" sz="2400" b="1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1996</a:t>
            </a:r>
            <a:r>
              <a:rPr lang="it-IT" sz="2400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) hanno consentito agli </a:t>
            </a:r>
            <a:r>
              <a:rPr lang="it-IT" sz="2400" b="1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albergatori indipendenti </a:t>
            </a:r>
            <a:r>
              <a:rPr lang="it-IT" sz="2400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l’accesso a mercati considerevolmente più grandi, consentendo loro di competere direttamente con le grandi catene</a:t>
            </a: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it-IT" sz="2400" dirty="0" err="1" smtClean="0">
                <a:latin typeface="Bodoni MT" panose="02070603080606020203" pitchFamily="18" charset="0"/>
                <a:ea typeface="Calibri" panose="020F0502020204030204" pitchFamily="34" charset="0"/>
              </a:rPr>
              <a:t>Airbnb</a:t>
            </a:r>
            <a:r>
              <a:rPr lang="it-IT" sz="2400" dirty="0" smtClean="0">
                <a:latin typeface="Bodoni MT" panose="02070603080606020203" pitchFamily="18" charset="0"/>
                <a:ea typeface="Calibri" panose="020F0502020204030204" pitchFamily="34" charset="0"/>
              </a:rPr>
              <a:t> è una </a:t>
            </a:r>
            <a:r>
              <a:rPr lang="it-IT" sz="2400" b="1" dirty="0" smtClean="0">
                <a:latin typeface="Bodoni MT" panose="02070603080606020203" pitchFamily="18" charset="0"/>
              </a:rPr>
              <a:t>piattaforma di seconda generazione: </a:t>
            </a:r>
            <a:r>
              <a:rPr lang="it-IT" sz="2400" dirty="0" smtClean="0">
                <a:latin typeface="Bodoni MT" panose="02070603080606020203" pitchFamily="18" charset="0"/>
              </a:rPr>
              <a:t>d</a:t>
            </a:r>
            <a:r>
              <a:rPr lang="it-IT" sz="2400" dirty="0" smtClean="0">
                <a:latin typeface="Bodoni MT" panose="02070603080606020203" pitchFamily="18" charset="0"/>
                <a:ea typeface="Calibri" panose="020F0502020204030204" pitchFamily="34" charset="0"/>
              </a:rPr>
              <a:t>al </a:t>
            </a:r>
            <a:r>
              <a:rPr lang="it-IT" sz="2400" dirty="0">
                <a:latin typeface="Bodoni MT" panose="02070603080606020203" pitchFamily="18" charset="0"/>
                <a:ea typeface="Calibri" panose="020F0502020204030204" pitchFamily="34" charset="0"/>
              </a:rPr>
              <a:t>2008, anno della sua fondazione, ha servito decine di milioni di clienti senza possedere neppure una camera. </a:t>
            </a:r>
            <a:endParaRPr lang="it-IT" sz="2400" dirty="0" smtClean="0">
              <a:latin typeface="Bodoni MT" panose="02070603080606020203" pitchFamily="18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it-IT" sz="2400" dirty="0">
                <a:latin typeface="Bodoni MT" panose="02070603080606020203" pitchFamily="18" charset="0"/>
                <a:ea typeface="Calibri" panose="020F0502020204030204" pitchFamily="34" charset="0"/>
              </a:rPr>
              <a:t>La sua valutazione a metà 2017 era superiore ai 31 miliardi di </a:t>
            </a:r>
            <a:r>
              <a:rPr lang="it-IT" sz="2400" dirty="0" smtClean="0">
                <a:latin typeface="Bodoni MT" panose="02070603080606020203" pitchFamily="18" charset="0"/>
                <a:ea typeface="Calibri" panose="020F0502020204030204" pitchFamily="34" charset="0"/>
              </a:rPr>
              <a:t>dollari. </a:t>
            </a:r>
            <a:endParaRPr lang="it-IT" sz="2400" dirty="0">
              <a:latin typeface="Bodoni MT" panose="02070603080606020203" pitchFamily="18" charset="0"/>
              <a:ea typeface="Calibri" panose="020F0502020204030204" pitchFamily="34" charset="0"/>
            </a:endParaRPr>
          </a:p>
          <a:p>
            <a:pPr>
              <a:buFontTx/>
              <a:buChar char="-"/>
            </a:pPr>
            <a:endParaRPr lang="it-IT" sz="2400" dirty="0">
              <a:latin typeface="Bodoni MT" panose="020706030806060202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6796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it-IT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La minaccia che piattaforme come </a:t>
            </a:r>
            <a:r>
              <a:rPr lang="it-IT" dirty="0" err="1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Airbnb</a:t>
            </a:r>
            <a:r>
              <a:rPr lang="it-IT" dirty="0">
                <a:solidFill>
                  <a:srgbClr val="0070C0"/>
                </a:solidFill>
                <a:latin typeface="Bodoni MT" panose="02070603080606020203" pitchFamily="18" charset="0"/>
                <a:ea typeface="Calibri" panose="020F0502020204030204" pitchFamily="34" charset="0"/>
              </a:rPr>
              <a:t> esercitano sulle catene alberghiere tradizionali discende da tre fattori: 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endParaRPr lang="it-IT" dirty="0" smtClean="0">
              <a:latin typeface="Bodoni MT" panose="02070603080606020203" pitchFamily="18" charset="0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it-IT" dirty="0" smtClean="0">
                <a:latin typeface="Bodoni MT" panose="02070603080606020203" pitchFamily="18" charset="0"/>
                <a:ea typeface="Calibri" panose="020F0502020204030204" pitchFamily="34" charset="0"/>
              </a:rPr>
              <a:t>La 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crescente </a:t>
            </a:r>
            <a:r>
              <a:rPr lang="it-IT" b="1" dirty="0">
                <a:latin typeface="Bodoni MT" panose="02070603080606020203" pitchFamily="18" charset="0"/>
                <a:ea typeface="Calibri" panose="020F0502020204030204" pitchFamily="34" charset="0"/>
              </a:rPr>
              <a:t>domanda di “autenticità” 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dell’offerta di </a:t>
            </a:r>
            <a:r>
              <a:rPr lang="it-IT" dirty="0" err="1">
                <a:latin typeface="Bodoni MT" panose="02070603080606020203" pitchFamily="18" charset="0"/>
                <a:ea typeface="Calibri" panose="020F0502020204030204" pitchFamily="34" charset="0"/>
              </a:rPr>
              <a:t>hospitality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, che assicura vantaggi significativi all’offerta </a:t>
            </a:r>
            <a:r>
              <a:rPr lang="it-IT" dirty="0" err="1">
                <a:latin typeface="Bodoni MT" panose="02070603080606020203" pitchFamily="18" charset="0"/>
                <a:ea typeface="Calibri" panose="020F0502020204030204" pitchFamily="34" charset="0"/>
              </a:rPr>
              <a:t>Airbnb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 rispetto ai servizi standardizzati di tipo alberghiero.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Lo </a:t>
            </a:r>
            <a:r>
              <a:rPr lang="it-IT" b="1" dirty="0" err="1">
                <a:latin typeface="Bodoni MT" panose="02070603080606020203" pitchFamily="18" charset="0"/>
                <a:ea typeface="Calibri" panose="020F0502020204030204" pitchFamily="34" charset="0"/>
              </a:rPr>
              <a:t>scaling</a:t>
            </a:r>
            <a:r>
              <a:rPr lang="it-IT" b="1" dirty="0">
                <a:latin typeface="Bodoni MT" panose="02070603080606020203" pitchFamily="18" charset="0"/>
                <a:ea typeface="Calibri" panose="020F0502020204030204" pitchFamily="34" charset="0"/>
              </a:rPr>
              <a:t>-up rapido 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di queste piattaforme, che è reso possibile dalla non-proprietà delle stanze (in confronto al lungo e oneroso ciclo di sviluppo delle catene di hotel) e da costi operativi marginali vicini allo zero tipici della </a:t>
            </a:r>
            <a:r>
              <a:rPr lang="it-IT" dirty="0" err="1">
                <a:latin typeface="Bodoni MT" panose="02070603080606020203" pitchFamily="18" charset="0"/>
                <a:ea typeface="Calibri" panose="020F0502020204030204" pitchFamily="34" charset="0"/>
              </a:rPr>
              <a:t>sharing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 economy.</a:t>
            </a:r>
          </a:p>
          <a:p>
            <a:pPr>
              <a:spcBef>
                <a:spcPts val="1200"/>
              </a:spcBef>
              <a:buAutoNum type="arabicPeriod"/>
            </a:pP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La persistente assenza o limitatezza di forme di </a:t>
            </a:r>
            <a:r>
              <a:rPr lang="it-IT" b="1" dirty="0">
                <a:latin typeface="Bodoni MT" panose="02070603080606020203" pitchFamily="18" charset="0"/>
                <a:ea typeface="Calibri" panose="020F0502020204030204" pitchFamily="34" charset="0"/>
              </a:rPr>
              <a:t>regolamentazione</a:t>
            </a:r>
            <a:r>
              <a:rPr lang="it-IT" dirty="0">
                <a:latin typeface="Bodoni MT" panose="02070603080606020203" pitchFamily="18" charset="0"/>
                <a:ea typeface="Calibri" panose="020F0502020204030204" pitchFamily="34" charset="0"/>
              </a:rPr>
              <a:t> nell’offerta di stanze attraverso piattaforme peer-to-peer.</a:t>
            </a:r>
          </a:p>
          <a:p>
            <a:pPr marL="0" indent="0">
              <a:buNone/>
            </a:pPr>
            <a:endParaRPr lang="it-IT" dirty="0">
              <a:latin typeface="Bodoni MT" panose="020706030806060202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8109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>
                <a:latin typeface="Bodoni MT" panose="02070603080606020203" pitchFamily="18" charset="0"/>
              </a:rPr>
              <a:t>  </a:t>
            </a:r>
            <a:endParaRPr lang="it-IT" sz="2400" dirty="0">
              <a:latin typeface="Bodoni MT" panose="020706030806060202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1" y="476672"/>
            <a:ext cx="8580228" cy="58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22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 seguito si mettono in evidenza le principali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macroattività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che vengono svolte nell’ambito delle diverse funzioni aziendali, a prescindere dai livelli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accentramento/decentramento</a:t>
            </a:r>
            <a:r>
              <a:rPr lang="it-IT" sz="2400" dirty="0" smtClean="0">
                <a:latin typeface="Bodoni MT" pitchFamily="18" charset="0"/>
              </a:rPr>
              <a:t> che vengono poi attuati in corrispondenza delle diverse possibili scelte strutturali.  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6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classificazione che segue è riferita in particolare alla grande impresa: nelle PMI di fatto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tutte le attività </a:t>
            </a:r>
            <a:r>
              <a:rPr lang="it-IT" sz="2400" dirty="0" smtClean="0">
                <a:latin typeface="Bodoni MT" pitchFamily="18" charset="0"/>
              </a:rPr>
              <a:t>evidenziate sono presenti, solo che ad esse non corrispondono organi di staff e di line dedicati.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Nelle piccole imprese in particolare il punto di partenza è costituito dalle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risorse</a:t>
            </a:r>
            <a:r>
              <a:rPr lang="it-IT" sz="2400" dirty="0" smtClean="0">
                <a:latin typeface="Bodoni MT" pitchFamily="18" charset="0"/>
              </a:rPr>
              <a:t>, limitate, di cui si dispone e dalle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conoscenze/capacità</a:t>
            </a:r>
            <a:r>
              <a:rPr lang="it-IT" sz="2400" dirty="0" smtClean="0">
                <a:latin typeface="Bodoni MT" pitchFamily="18" charset="0"/>
              </a:rPr>
              <a:t>: in funzione di queste ultime vengono aggregate le attività, ignorando o quasi i confini classici delle funzioni.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Struttura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 - Funzionale</a:t>
            </a:r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staff </a:t>
            </a:r>
            <a:r>
              <a:rPr lang="it-IT" sz="2400" dirty="0" smtClean="0">
                <a:latin typeface="Bodoni MT" pitchFamily="18" charset="0"/>
              </a:rPr>
              <a:t>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line</a:t>
            </a:r>
            <a:r>
              <a:rPr lang="it-IT" sz="2400" dirty="0" smtClean="0">
                <a:latin typeface="Bodoni MT" pitchFamily="18" charset="0"/>
              </a:rPr>
              <a:t> sono appese alla direzione generale.</a:t>
            </a:r>
          </a:p>
          <a:p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risorse sono ripartite per aree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competenza professionale.</a:t>
            </a:r>
          </a:p>
          <a:p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elaborazioni statistiche ed i report in generale viaggiano in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verticale</a:t>
            </a:r>
            <a:r>
              <a:rPr lang="it-IT" sz="2400" dirty="0" smtClean="0">
                <a:latin typeface="Bodoni MT" pitchFamily="18" charset="0"/>
              </a:rPr>
              <a:t> lungo la gerarchia di funzione: l’ingresso dei Big Data può moderare questa tendenza, attraverso Dashboard che consentono interventi ad ogni livello.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Sono strutture che richiedono forti correttivi per funzionare in ambienti non stabili.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p</a:t>
            </a:r>
            <a:r>
              <a:rPr lang="it-IT" sz="2400" dirty="0" smtClean="0">
                <a:latin typeface="Bodoni MT" pitchFamily="18" charset="0"/>
              </a:rPr>
              <a:t>ianificazione (budget – piano)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finanza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controllo di gestione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bilancio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fiscale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legale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risk management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Personale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A</a:t>
            </a:r>
            <a:r>
              <a:rPr lang="it-IT" sz="2400" dirty="0" smtClean="0">
                <a:latin typeface="Bodoni MT" pitchFamily="18" charset="0"/>
              </a:rPr>
              <a:t>mministrazione (paghe e stipendi)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Relazioni col personale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Sindacale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Sviluppo (posizioni, prestazioni, potenziale, carriere)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Formazione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Organizzazione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Comunicazione interna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P</a:t>
            </a:r>
            <a:r>
              <a:rPr lang="it-IT" sz="2400" dirty="0" smtClean="0">
                <a:latin typeface="Bodoni MT" pitchFamily="18" charset="0"/>
              </a:rPr>
              <a:t>ianificazione e sviluppo sistemi (strategie)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sistemi di calcolo e reti (on-</a:t>
            </a:r>
            <a:r>
              <a:rPr lang="it-IT" sz="2400" dirty="0" err="1" smtClean="0">
                <a:latin typeface="Bodoni MT" pitchFamily="18" charset="0"/>
              </a:rPr>
              <a:t>premises</a:t>
            </a:r>
            <a:r>
              <a:rPr lang="it-IT" sz="2400" dirty="0" smtClean="0">
                <a:latin typeface="Bodoni MT" pitchFamily="18" charset="0"/>
              </a:rPr>
              <a:t> e </a:t>
            </a:r>
            <a:r>
              <a:rPr lang="it-IT" sz="2400" dirty="0" err="1" smtClean="0">
                <a:latin typeface="Bodoni MT" pitchFamily="18" charset="0"/>
              </a:rPr>
              <a:t>cloud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</a:t>
            </a:r>
            <a:r>
              <a:rPr lang="it-IT" sz="2400" dirty="0" err="1" smtClean="0">
                <a:latin typeface="Bodoni MT" pitchFamily="18" charset="0"/>
              </a:rPr>
              <a:t>sw</a:t>
            </a:r>
            <a:r>
              <a:rPr lang="it-IT" sz="2400" dirty="0" smtClean="0">
                <a:latin typeface="Bodoni MT" pitchFamily="18" charset="0"/>
              </a:rPr>
              <a:t> applicativo dedicato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>
                <a:latin typeface="Bodoni MT" pitchFamily="18" charset="0"/>
              </a:rPr>
              <a:t>G</a:t>
            </a:r>
            <a:r>
              <a:rPr lang="it-IT" sz="2400" dirty="0" smtClean="0">
                <a:latin typeface="Bodoni MT" pitchFamily="18" charset="0"/>
              </a:rPr>
              <a:t>estione applicazioni end </a:t>
            </a:r>
            <a:r>
              <a:rPr lang="it-IT" sz="2400" dirty="0" err="1" smtClean="0">
                <a:latin typeface="Bodoni MT" pitchFamily="18" charset="0"/>
              </a:rPr>
              <a:t>user</a:t>
            </a:r>
            <a:r>
              <a:rPr lang="it-IT" sz="2400" dirty="0" smtClean="0">
                <a:latin typeface="Bodoni MT" pitchFamily="18" charset="0"/>
              </a:rPr>
              <a:t> (Office,…)</a:t>
            </a:r>
          </a:p>
          <a:p>
            <a:pPr marL="0" indent="0">
              <a:buNone/>
            </a:pPr>
            <a:r>
              <a:rPr lang="it-IT" sz="2400" dirty="0" smtClean="0">
                <a:latin typeface="Bodoni MT" pitchFamily="18" charset="0"/>
              </a:rPr>
              <a:t>- Informatica tecnica: </a:t>
            </a:r>
            <a:r>
              <a:rPr lang="it-IT" sz="2400" dirty="0" err="1" smtClean="0">
                <a:latin typeface="Bodoni MT" pitchFamily="18" charset="0"/>
              </a:rPr>
              <a:t>db</a:t>
            </a:r>
            <a:r>
              <a:rPr lang="it-IT" sz="2400" dirty="0" smtClean="0">
                <a:latin typeface="Bodoni MT" pitchFamily="18" charset="0"/>
              </a:rPr>
              <a:t>/CAD/CAM/CASE/Configuratori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Gestione dei dati (Big Data e Analytics)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Qualità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assicurazione qualità (QAP) prodotti/processi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audit (interno/esterno)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controllo statistico (carte di controllo o sistemi avanzati)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calcolo affidabilità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sistema informativo della qualità e reporting 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analisi mercato fornitori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dei contratti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emissione ordini (locale)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supporto alle decisioni di Outsourcing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parametri valutazione fornitori (tempo di risposta, puntualità, flessibilità, prezzi)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 (approvvigionamento)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Gruppo </a:t>
            </a:r>
            <a:r>
              <a:rPr lang="it-IT" sz="2400" dirty="0" err="1" smtClean="0">
                <a:latin typeface="Bodoni MT"/>
              </a:rPr>
              <a:t>Auchan</a:t>
            </a:r>
            <a:r>
              <a:rPr lang="it-IT" sz="2400" dirty="0" smtClean="0">
                <a:latin typeface="Bodoni MT"/>
              </a:rPr>
              <a:t> (grande distribuzione)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….Nuovo approccio alla gestione dei processi d’acquisto. 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Vengono create particolari forme di coalizione con altre imprese della grande distribuzione il cui esito è rappresentato dalla costituzione di </a:t>
            </a:r>
            <a:r>
              <a:rPr lang="it-IT" sz="2400" b="1" dirty="0" smtClean="0">
                <a:latin typeface="Bodoni MT"/>
              </a:rPr>
              <a:t>nuovi operatori </a:t>
            </a:r>
            <a:r>
              <a:rPr lang="it-IT" sz="2400" dirty="0" smtClean="0">
                <a:latin typeface="Bodoni MT"/>
              </a:rPr>
              <a:t>chiamati «Centrali d’acquisto»: </a:t>
            </a:r>
            <a:r>
              <a:rPr lang="it-IT" sz="2400" dirty="0" smtClean="0">
                <a:solidFill>
                  <a:srgbClr val="0070C0"/>
                </a:solidFill>
                <a:latin typeface="Bodoni MT"/>
              </a:rPr>
              <a:t>vere e proprie aziende, controllate da più imprese della grande distribuzione, che svolgono attività di acquisto per queste ultime. 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rgbClr val="FF0000"/>
                </a:solidFill>
                <a:latin typeface="Bodoni MT"/>
              </a:rPr>
              <a:t>(una modalità importante per acquisire potere contrattuale verso i fornitori)</a:t>
            </a:r>
            <a:endParaRPr lang="it-IT" sz="2400" i="1" dirty="0">
              <a:solidFill>
                <a:srgbClr val="FF0000"/>
              </a:solidFill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R&amp;D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supporto definizione specifiche (con </a:t>
            </a:r>
            <a:r>
              <a:rPr lang="it-IT" sz="2400" dirty="0" err="1" smtClean="0">
                <a:latin typeface="Bodoni MT" pitchFamily="18" charset="0"/>
              </a:rPr>
              <a:t>Mkt</a:t>
            </a:r>
            <a:r>
              <a:rPr lang="it-IT" sz="2400" dirty="0" smtClean="0">
                <a:latin typeface="Bodoni MT" pitchFamily="18" charset="0"/>
              </a:rPr>
              <a:t> o Direzione)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pianificazione di progetto (PM)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progetto (in futuro: assemblaggio e controllo virtuali)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prototipazione veloce tramite stampa in 3D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rilascio documentazione di progetto (file)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modifiche (feed back da preserie, serie, assistenza; </a:t>
            </a:r>
            <a:r>
              <a:rPr lang="it-IT" sz="2400" dirty="0" err="1" smtClean="0">
                <a:latin typeface="Bodoni MT" pitchFamily="18" charset="0"/>
              </a:rPr>
              <a:t>feed</a:t>
            </a:r>
            <a:r>
              <a:rPr lang="it-IT" sz="2400" dirty="0" smtClean="0">
                <a:latin typeface="Bodoni MT" pitchFamily="18" charset="0"/>
              </a:rPr>
              <a:t> back da sensori inseriti nel prodotto)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latin typeface="Bodoni MT" pitchFamily="18" charset="0"/>
              </a:rPr>
              <a:t>industrializzazione: automazione, metodi, tempi, costi, modifiche, layout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programmazione (simulazione, lanci)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g</a:t>
            </a:r>
            <a:r>
              <a:rPr lang="it-IT" sz="2400" dirty="0" smtClean="0">
                <a:latin typeface="Bodoni MT" pitchFamily="18" charset="0"/>
              </a:rPr>
              <a:t>estione magazzini e trasporti interni (oggetto di automazione)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produzione: lavorazioni, montaggi, collaudi o gestione processi chimici (oggetto di automazione tramite </a:t>
            </a:r>
            <a:r>
              <a:rPr lang="it-IT" sz="2400" dirty="0" err="1" smtClean="0">
                <a:latin typeface="Bodoni MT" pitchFamily="18" charset="0"/>
              </a:rPr>
              <a:t>IoT</a:t>
            </a:r>
            <a:r>
              <a:rPr lang="it-IT" sz="2400" dirty="0" smtClean="0">
                <a:latin typeface="Bodoni MT" pitchFamily="18" charset="0"/>
              </a:rPr>
              <a:t> e robot). </a:t>
            </a:r>
            <a:r>
              <a:rPr lang="it-IT" sz="2400" dirty="0">
                <a:latin typeface="Bodoni MT" pitchFamily="18" charset="0"/>
              </a:rPr>
              <a:t>S</a:t>
            </a:r>
            <a:r>
              <a:rPr lang="it-IT" sz="2400" dirty="0" smtClean="0">
                <a:latin typeface="Bodoni MT" pitchFamily="18" charset="0"/>
              </a:rPr>
              <a:t>tampa in 3D per la personalizzazione del prodotto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confezionamento e distribuzione o installazione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assistenza post vendita e riparazioni. In corso di sviluppo: manutenzione predittiva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Commerciale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Marketing, supportato da Customer Profiling e Sentiment Analysis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Vendite (a catalogo e non). </a:t>
            </a:r>
            <a:r>
              <a:rPr lang="it-IT" sz="2400" dirty="0">
                <a:latin typeface="Bodoni MT" pitchFamily="18" charset="0"/>
              </a:rPr>
              <a:t>C</a:t>
            </a:r>
            <a:r>
              <a:rPr lang="it-IT" sz="2400" dirty="0" smtClean="0">
                <a:latin typeface="Bodoni MT" pitchFamily="18" charset="0"/>
              </a:rPr>
              <a:t>ross e up </a:t>
            </a:r>
            <a:r>
              <a:rPr lang="it-IT" sz="2400" dirty="0" err="1" smtClean="0">
                <a:latin typeface="Bodoni MT" pitchFamily="18" charset="0"/>
              </a:rPr>
              <a:t>selling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Elaborazione offerte / sviluppo ordini (nel linguaggio fabbrica)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Programmazione commerciale (</a:t>
            </a:r>
            <a:r>
              <a:rPr lang="it-IT" sz="2400" dirty="0" err="1" smtClean="0">
                <a:latin typeface="Bodoni MT" pitchFamily="18" charset="0"/>
              </a:rPr>
              <a:t>forecast</a:t>
            </a:r>
            <a:r>
              <a:rPr lang="it-IT" sz="2400" dirty="0" smtClean="0">
                <a:latin typeface="Bodoni MT" pitchFamily="18" charset="0"/>
              </a:rPr>
              <a:t>), supportato in prospettiva da </a:t>
            </a:r>
            <a:r>
              <a:rPr lang="it-IT" sz="2400" dirty="0" err="1" smtClean="0">
                <a:latin typeface="Bodoni MT" pitchFamily="18" charset="0"/>
              </a:rPr>
              <a:t>Predictive</a:t>
            </a:r>
            <a:r>
              <a:rPr lang="it-IT" sz="2400" dirty="0" smtClean="0">
                <a:latin typeface="Bodoni MT" pitchFamily="18" charset="0"/>
              </a:rPr>
              <a:t> Analytics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contratti o evasione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Assistenza post vendita supportata ove possibile da sensori inseriti nel prodotto.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03848" y="630932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Gestione Dati: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anose="02070603080606020203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anose="02070603080606020203" pitchFamily="18" charset="0"/>
              </a:rPr>
              <a:t>Pianificazione processi di digitalizzazione (con direzione, IT e</a:t>
            </a:r>
          </a:p>
          <a:p>
            <a:pPr marL="0" indent="0">
              <a:buNone/>
            </a:pPr>
            <a:r>
              <a:rPr lang="it-IT" sz="2400" dirty="0">
                <a:latin typeface="Bodoni MT" panose="02070603080606020203" pitchFamily="18" charset="0"/>
              </a:rPr>
              <a:t> </a:t>
            </a:r>
            <a:r>
              <a:rPr lang="it-IT" sz="2400" dirty="0" smtClean="0">
                <a:latin typeface="Bodoni MT" panose="02070603080606020203" pitchFamily="18" charset="0"/>
              </a:rPr>
              <a:t>    direzioni operative coinvolte) </a:t>
            </a:r>
            <a:endParaRPr lang="it-IT" sz="2400" dirty="0">
              <a:latin typeface="Bodoni MT" panose="02070603080606020203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anose="02070603080606020203" pitchFamily="18" charset="0"/>
              </a:rPr>
              <a:t>Supporto alla generazione/acquisizione dei dati </a:t>
            </a:r>
            <a:r>
              <a:rPr lang="it-IT" sz="2400" dirty="0">
                <a:latin typeface="Bodoni MT" panose="02070603080606020203" pitchFamily="18" charset="0"/>
              </a:rPr>
              <a:t>(sia per i dati strutturati che per quelli non strutturati</a:t>
            </a:r>
            <a:r>
              <a:rPr lang="it-IT" sz="2400" dirty="0" smtClean="0">
                <a:latin typeface="Bodoni MT" panose="02070603080606020203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anose="02070603080606020203" pitchFamily="18" charset="0"/>
              </a:rPr>
              <a:t>Impostazione e controllo raccolta/classificazione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anose="02070603080606020203" pitchFamily="18" charset="0"/>
              </a:rPr>
              <a:t>Supporto all’uso degli strumenti on </a:t>
            </a:r>
            <a:r>
              <a:rPr lang="it-IT" sz="2400" dirty="0" err="1" smtClean="0">
                <a:latin typeface="Bodoni MT" panose="02070603080606020203" pitchFamily="18" charset="0"/>
              </a:rPr>
              <a:t>premises</a:t>
            </a:r>
            <a:r>
              <a:rPr lang="it-IT" sz="2400" dirty="0" smtClean="0">
                <a:latin typeface="Bodoni MT" panose="02070603080606020203" pitchFamily="18" charset="0"/>
              </a:rPr>
              <a:t> e in </a:t>
            </a:r>
            <a:r>
              <a:rPr lang="it-IT" sz="2400" dirty="0" err="1" smtClean="0">
                <a:latin typeface="Bodoni MT" panose="02070603080606020203" pitchFamily="18" charset="0"/>
              </a:rPr>
              <a:t>cloud</a:t>
            </a:r>
            <a:endParaRPr lang="it-IT" sz="2400" dirty="0" smtClean="0">
              <a:latin typeface="Bodoni MT" panose="02070603080606020203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anose="02070603080606020203" pitchFamily="18" charset="0"/>
              </a:rPr>
              <a:t>Supporto alla visualizzazione personalizzata tramite Dashboard ai vari livelli.</a:t>
            </a:r>
            <a:endParaRPr lang="it-IT" sz="2400" dirty="0">
              <a:latin typeface="Bodoni MT" panose="02070603080606020203" pitchFamily="18" charset="0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   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rgbClr val="00B050"/>
                </a:solidFill>
              </a:rPr>
              <a:t>(sul piano organizzativo le soluzioni sono diversificate: in ogni caso viene costituito un ente centrale auspicabilmente distinto dall’IT)</a:t>
            </a:r>
          </a:p>
          <a:p>
            <a:pPr>
              <a:buFontTx/>
              <a:buChar char="-"/>
            </a:pP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86106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1026" name="Picture 2" descr="C:\Users\Banterle\Pictures\2013-02-1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Stadi di sviluppo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2800" dirty="0" smtClean="0">
                <a:latin typeface="Bodoni MT" panose="02070603080606020203" pitchFamily="18" charset="0"/>
              </a:rPr>
              <a:t>Nello scenario attuale, un po’ in tutti i paesi, sono compresenti nelle diverse realtà imprenditoriali </a:t>
            </a:r>
            <a:r>
              <a:rPr lang="it-IT" sz="2800" u="sng" dirty="0" smtClean="0">
                <a:latin typeface="Bodoni MT" panose="02070603080606020203" pitchFamily="18" charset="0"/>
              </a:rPr>
              <a:t>stadi diversi di sviluppo</a:t>
            </a:r>
            <a:r>
              <a:rPr lang="it-IT" sz="2800" dirty="0" smtClean="0">
                <a:latin typeface="Bodoni MT" panose="02070603080606020203" pitchFamily="18" charset="0"/>
              </a:rPr>
              <a:t> delle funzioni. 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Ogni realtà segue inevitabilmente un percorso che porta dalle attività che rappresentano il minimo indispensabile a situazioni di sviluppo che caratterizzano l’impresa moderna. </a:t>
            </a:r>
          </a:p>
          <a:p>
            <a:pPr marL="0" indent="0">
              <a:buNone/>
            </a:pPr>
            <a:r>
              <a:rPr lang="it-IT" sz="2800" dirty="0" smtClean="0">
                <a:latin typeface="Bodoni MT" panose="02070603080606020203" pitchFamily="18" charset="0"/>
              </a:rPr>
              <a:t>Nel seguito si precisa la natura di questi percorsi.</a:t>
            </a:r>
            <a:endParaRPr lang="it-IT" sz="2800" dirty="0">
              <a:latin typeface="Bodoni MT" panose="02070603080606020203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81196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Funzioni: processi in corso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area con competenze esclusivamente amministrative,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tendenzialmente isolata e con ruolo di supporto alla direzione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caratterizzata da figure 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conoscono i processi </a:t>
            </a:r>
            <a:r>
              <a:rPr lang="it-IT" sz="2400" dirty="0" smtClean="0">
                <a:latin typeface="Bodoni MT" pitchFamily="18" charset="0"/>
              </a:rPr>
              <a:t>e 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supportano la gestione (controller)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con ruolo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supporto integrato </a:t>
            </a:r>
            <a:r>
              <a:rPr lang="it-IT" sz="2400" dirty="0" smtClean="0">
                <a:latin typeface="Bodoni MT" pitchFamily="18" charset="0"/>
              </a:rPr>
              <a:t>a tutte le funzioni nel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caso in cui si sia implementato un ERP con data base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centralizzati e applicazioni ritagliate sulle esigenze delle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diverse funzioni  (ma connesse con gli stessi data base)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anose="02070603080606020203" pitchFamily="18" charset="0"/>
              </a:rPr>
              <a:t>Evoluzione delle funzioni</a:t>
            </a:r>
            <a:endParaRPr lang="it-IT" sz="2400" dirty="0">
              <a:latin typeface="Bodoni MT" panose="020706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anose="02070603080606020203" pitchFamily="18" charset="0"/>
              </a:rPr>
              <a:t>Personale</a:t>
            </a:r>
            <a:r>
              <a:rPr lang="it-IT" sz="2000" dirty="0" smtClean="0"/>
              <a:t>: </a:t>
            </a:r>
          </a:p>
          <a:p>
            <a:pPr marL="0" indent="0">
              <a:buNone/>
            </a:pPr>
            <a:r>
              <a:rPr lang="it-IT" sz="2000" dirty="0" smtClean="0"/>
              <a:t>Da: </a:t>
            </a:r>
            <a:r>
              <a:rPr lang="it-IT" sz="2000" dirty="0">
                <a:latin typeface="Bodoni MT" pitchFamily="18" charset="0"/>
              </a:rPr>
              <a:t>gestione paghe e stipendi, rapporti col sindacato, gestione del personale </a:t>
            </a:r>
            <a:endParaRPr lang="it-IT" sz="2000" dirty="0" smtClean="0">
              <a:latin typeface="Bodoni MT" pitchFamily="18" charset="0"/>
            </a:endParaRPr>
          </a:p>
          <a:p>
            <a:pPr marL="0" indent="0">
              <a:buNone/>
            </a:pPr>
            <a:endParaRPr lang="it-IT" sz="2000" dirty="0" smtClean="0">
              <a:latin typeface="Bodoni MT" pitchFamily="18" charset="0"/>
            </a:endParaRPr>
          </a:p>
          <a:p>
            <a:pPr marL="0" indent="0">
              <a:buNone/>
            </a:pPr>
            <a:r>
              <a:rPr lang="it-IT" sz="2000" dirty="0" smtClean="0">
                <a:latin typeface="Bodoni MT" pitchFamily="18" charset="0"/>
              </a:rPr>
              <a:t>A: </a:t>
            </a:r>
            <a:r>
              <a:rPr lang="it-IT" sz="2000" dirty="0">
                <a:latin typeface="Bodoni MT" pitchFamily="18" charset="0"/>
              </a:rPr>
              <a:t>elaborazione di politiche (</a:t>
            </a:r>
            <a:r>
              <a:rPr lang="it-IT" sz="2000" dirty="0">
                <a:solidFill>
                  <a:srgbClr val="0070C0"/>
                </a:solidFill>
                <a:latin typeface="Bodoni MT" pitchFamily="18" charset="0"/>
              </a:rPr>
              <a:t>bonus, aumenti di merito) </a:t>
            </a:r>
            <a:r>
              <a:rPr lang="it-IT" sz="2000" dirty="0">
                <a:latin typeface="Bodoni MT" pitchFamily="18" charset="0"/>
              </a:rPr>
              <a:t>per</a:t>
            </a:r>
            <a:r>
              <a:rPr lang="it-IT" sz="2000" dirty="0">
                <a:solidFill>
                  <a:srgbClr val="0070C0"/>
                </a:solidFill>
                <a:latin typeface="Bodoni MT" pitchFamily="18" charset="0"/>
              </a:rPr>
              <a:t> </a:t>
            </a:r>
            <a:r>
              <a:rPr lang="it-IT" sz="2000" dirty="0">
                <a:latin typeface="Bodoni MT" pitchFamily="18" charset="0"/>
              </a:rPr>
              <a:t>la gestione delle retribuzioni e delle carriere </a:t>
            </a:r>
            <a:endParaRPr lang="it-IT" sz="20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000" dirty="0" smtClean="0">
                <a:latin typeface="Bodoni MT" pitchFamily="18" charset="0"/>
              </a:rPr>
              <a:t>introduzione </a:t>
            </a:r>
            <a:r>
              <a:rPr lang="it-IT" sz="2000" dirty="0">
                <a:latin typeface="Bodoni MT" pitchFamily="18" charset="0"/>
              </a:rPr>
              <a:t>dello </a:t>
            </a:r>
            <a:r>
              <a:rPr lang="it-IT" sz="2000" b="1" dirty="0">
                <a:latin typeface="Bodoni MT" pitchFamily="18" charset="0"/>
              </a:rPr>
              <a:t>Smart </a:t>
            </a:r>
            <a:r>
              <a:rPr lang="it-IT" sz="2000" b="1" dirty="0" err="1">
                <a:latin typeface="Bodoni MT" pitchFamily="18" charset="0"/>
              </a:rPr>
              <a:t>Working</a:t>
            </a:r>
            <a:r>
              <a:rPr lang="it-IT" sz="2000" b="1" dirty="0">
                <a:latin typeface="Bodoni MT" pitchFamily="18" charset="0"/>
              </a:rPr>
              <a:t> </a:t>
            </a:r>
            <a:r>
              <a:rPr lang="it-IT" sz="2000" dirty="0">
                <a:latin typeface="Bodoni MT" pitchFamily="18" charset="0"/>
              </a:rPr>
              <a:t>e del </a:t>
            </a:r>
            <a:r>
              <a:rPr lang="it-IT" sz="2000" b="1" dirty="0">
                <a:latin typeface="Bodoni MT" pitchFamily="18" charset="0"/>
              </a:rPr>
              <a:t>Total </a:t>
            </a:r>
            <a:r>
              <a:rPr lang="it-IT" sz="2000" b="1" dirty="0" err="1" smtClean="0">
                <a:latin typeface="Bodoni MT" pitchFamily="18" charset="0"/>
              </a:rPr>
              <a:t>Reward</a:t>
            </a:r>
            <a:r>
              <a:rPr lang="it-IT" sz="2000" b="1" dirty="0" smtClean="0">
                <a:latin typeface="Bodoni MT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it-IT" sz="2000" dirty="0">
                <a:latin typeface="Bodoni MT" pitchFamily="18" charset="0"/>
              </a:rPr>
              <a:t>progettazione di piani formativi, con focus sulla «formazione continua» a supporto dello </a:t>
            </a:r>
            <a:r>
              <a:rPr lang="it-IT" sz="2000" dirty="0" smtClean="0">
                <a:latin typeface="Bodoni MT" pitchFamily="18" charset="0"/>
              </a:rPr>
              <a:t>sviluppo. </a:t>
            </a:r>
          </a:p>
          <a:p>
            <a:pPr>
              <a:buFontTx/>
              <a:buChar char="-"/>
            </a:pPr>
            <a:r>
              <a:rPr lang="it-IT" sz="2000" dirty="0">
                <a:latin typeface="Bodoni MT" pitchFamily="18" charset="0"/>
              </a:rPr>
              <a:t>p</a:t>
            </a:r>
            <a:r>
              <a:rPr lang="it-IT" sz="2000" dirty="0" smtClean="0">
                <a:latin typeface="Bodoni MT" pitchFamily="18" charset="0"/>
              </a:rPr>
              <a:t>rogettazione delle strutture organizzative e definizione dei ruoli </a:t>
            </a:r>
          </a:p>
          <a:p>
            <a:pPr>
              <a:buFontTx/>
              <a:buChar char="-"/>
            </a:pPr>
            <a:r>
              <a:rPr lang="it-IT" sz="2000" dirty="0">
                <a:latin typeface="Bodoni MT" pitchFamily="18" charset="0"/>
              </a:rPr>
              <a:t>u</a:t>
            </a:r>
            <a:r>
              <a:rPr lang="it-IT" sz="2000" dirty="0" smtClean="0">
                <a:latin typeface="Bodoni MT" pitchFamily="18" charset="0"/>
              </a:rPr>
              <a:t>tilizzo delle nuove tecnologie per le assunzioni, il controllo degli organici e la comunicazione interna.</a:t>
            </a:r>
          </a:p>
          <a:p>
            <a:pPr>
              <a:lnSpc>
                <a:spcPct val="170000"/>
              </a:lnSpc>
              <a:buNone/>
            </a:pPr>
            <a:endParaRPr lang="it-IT" sz="20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000" dirty="0" smtClean="0">
                <a:latin typeface="Bodoni MT" pitchFamily="18" charset="0"/>
              </a:rPr>
              <a:t> </a:t>
            </a:r>
            <a:endParaRPr lang="it-IT" sz="2000" dirty="0">
              <a:latin typeface="Bodoni MT" pitchFamily="18" charset="0"/>
            </a:endParaRPr>
          </a:p>
          <a:p>
            <a:pPr>
              <a:buFontTx/>
              <a:buChar char="-"/>
            </a:pPr>
            <a:endParaRPr lang="it-IT" sz="2000" b="1" dirty="0">
              <a:latin typeface="Bodoni MT" pitchFamily="18" charset="0"/>
            </a:endParaRP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52132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latin typeface="Bodoni MT" pitchFamily="18" charset="0"/>
              </a:rPr>
              <a:t>Se i dipendenti non hanno ratificato la nuova filosofia aziendale o accettato le  sue condizioni di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addestramento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continuo (LLL)</a:t>
            </a:r>
            <a:r>
              <a:rPr lang="it-IT" sz="2400" dirty="0" smtClean="0">
                <a:latin typeface="Bodoni MT" pitchFamily="18" charset="0"/>
              </a:rPr>
              <a:t>, </a:t>
            </a:r>
            <a:r>
              <a:rPr lang="it-IT" sz="2400" dirty="0">
                <a:latin typeface="Bodoni MT" pitchFamily="18" charset="0"/>
              </a:rPr>
              <a:t>di perpetuo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cambiamento</a:t>
            </a:r>
            <a:r>
              <a:rPr lang="it-IT" sz="2400" dirty="0">
                <a:latin typeface="Bodoni MT" pitchFamily="18" charset="0"/>
              </a:rPr>
              <a:t> e di maggiore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responsabilizzazione</a:t>
            </a:r>
            <a:r>
              <a:rPr lang="it-IT" sz="2400" dirty="0">
                <a:latin typeface="Bodoni MT" pitchFamily="18" charset="0"/>
              </a:rPr>
              <a:t>, allora nessuna nuova attrezzatura o atteggiamento manageriale faranno la benchè minima differenza: uno dei punti di forza più significativi in mano ad una azienda sarà la sua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gestione delle risorse umane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>
                <a:latin typeface="Bodoni MT" pitchFamily="18" charset="0"/>
              </a:rPr>
              <a:t>E.E.Lawler, US Center for Effective Organization).</a:t>
            </a:r>
            <a:endParaRPr lang="en-GB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4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da</a:t>
            </a:r>
            <a:r>
              <a:rPr lang="it-IT" sz="2400" dirty="0">
                <a:latin typeface="Bodoni MT" pitchFamily="18" charset="0"/>
              </a:rPr>
              <a:t>:- analisi di mercato ed emissione ordini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a: - instaurazione di rapporti forti con i fornitori anche attraverso operazioni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coprogettazione</a:t>
            </a:r>
            <a:r>
              <a:rPr lang="it-IT" sz="2400" dirty="0">
                <a:latin typeface="Bodoni MT" pitchFamily="18" charset="0"/>
              </a:rPr>
              <a:t>, con R&amp;D, di componenti e parti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conoscenza reciproca dei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>
                <a:latin typeface="Bodoni MT" pitchFamily="18" charset="0"/>
              </a:rPr>
              <a:t> produttivi,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scambi informativi ad elevata frequenza sulle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>
                <a:latin typeface="Bodoni MT" pitchFamily="18" charset="0"/>
              </a:rPr>
              <a:t> di acquisto, </a:t>
            </a:r>
            <a:r>
              <a:rPr lang="it-IT" sz="2400" dirty="0" smtClean="0">
                <a:latin typeface="Bodoni MT" pitchFamily="18" charset="0"/>
              </a:rPr>
              <a:t>con il supporto in prospettiva dei </a:t>
            </a:r>
            <a:r>
              <a:rPr lang="it-IT" sz="2400" dirty="0" err="1" smtClean="0">
                <a:latin typeface="Bodoni MT" pitchFamily="18" charset="0"/>
              </a:rPr>
              <a:t>Predictive</a:t>
            </a:r>
            <a:r>
              <a:rPr lang="it-IT" sz="2400" dirty="0" smtClean="0">
                <a:latin typeface="Bodoni MT" pitchFamily="18" charset="0"/>
              </a:rPr>
              <a:t> Analytics</a:t>
            </a:r>
            <a:endParaRPr lang="it-IT" sz="2400" dirty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stesura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accordi quadro </a:t>
            </a:r>
            <a:r>
              <a:rPr lang="it-IT" sz="2400" dirty="0">
                <a:latin typeface="Bodoni MT" pitchFamily="18" charset="0"/>
              </a:rPr>
              <a:t>contenenti elementi di flessibilità.</a:t>
            </a:r>
          </a:p>
          <a:p>
            <a:pPr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0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 R&amp;D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Da</a:t>
            </a:r>
            <a:r>
              <a:rPr lang="it-IT" sz="2400" b="1" dirty="0">
                <a:latin typeface="Bodoni MT" pitchFamily="18" charset="0"/>
              </a:rPr>
              <a:t>: </a:t>
            </a:r>
            <a:r>
              <a:rPr lang="it-IT" sz="2400" dirty="0">
                <a:latin typeface="Bodoni MT" pitchFamily="18" charset="0"/>
              </a:rPr>
              <a:t>funzione costituita da specialisti che tendono a sviluppare i prodotti tendenzialmente “in casa” operando in modo isolato rispetto alle altre funzioni e tenendo gelosamente per sè il know how inteso come patrimonio privato da non condividere con </a:t>
            </a:r>
            <a:r>
              <a:rPr lang="it-IT" sz="2400" dirty="0" smtClean="0">
                <a:latin typeface="Bodoni MT" pitchFamily="18" charset="0"/>
              </a:rPr>
              <a:t>nessuno (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conoscenza tacita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it-IT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3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</a:t>
            </a:r>
            <a:r>
              <a:rPr lang="it-IT" sz="2400" dirty="0">
                <a:latin typeface="Bodoni MT" pitchFamily="18" charset="0"/>
              </a:rPr>
              <a:t>: funzione costituita da specialisti in grado di </a:t>
            </a:r>
            <a:r>
              <a:rPr lang="it-IT" sz="2400" dirty="0">
                <a:solidFill>
                  <a:srgbClr val="0070C0"/>
                </a:solidFill>
                <a:latin typeface="Bodoni MT" pitchFamily="18" charset="0"/>
              </a:rPr>
              <a:t>prelevare idee </a:t>
            </a:r>
            <a:r>
              <a:rPr lang="it-IT" sz="2400" dirty="0">
                <a:latin typeface="Bodoni MT" pitchFamily="18" charset="0"/>
              </a:rPr>
              <a:t>dalla concorrenza, di </a:t>
            </a:r>
            <a:r>
              <a:rPr lang="it-IT" sz="2400" dirty="0">
                <a:solidFill>
                  <a:srgbClr val="0070C0"/>
                </a:solidFill>
                <a:latin typeface="Bodoni MT" pitchFamily="18" charset="0"/>
              </a:rPr>
              <a:t>acquistare parti </a:t>
            </a:r>
            <a:r>
              <a:rPr lang="it-IT" sz="2400" dirty="0">
                <a:latin typeface="Bodoni MT" pitchFamily="18" charset="0"/>
              </a:rPr>
              <a:t>sviluppate all’esterno (e non solo componenti), di colloquiare con le altre funzioni, rompendo le barriere del linguaggio specialistico, per </a:t>
            </a:r>
            <a:r>
              <a:rPr lang="it-IT" sz="2400" dirty="0">
                <a:solidFill>
                  <a:srgbClr val="0070C0"/>
                </a:solidFill>
                <a:latin typeface="Bodoni MT" pitchFamily="18" charset="0"/>
              </a:rPr>
              <a:t>anticipare i vincoli</a:t>
            </a:r>
            <a:r>
              <a:rPr lang="it-IT" sz="2400" dirty="0">
                <a:latin typeface="Bodoni MT" pitchFamily="18" charset="0"/>
              </a:rPr>
              <a:t> che subentreranno durante lo sviluppo e 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anticipare </a:t>
            </a:r>
            <a:r>
              <a:rPr lang="it-IT" sz="2400" dirty="0">
                <a:solidFill>
                  <a:srgbClr val="0070C0"/>
                </a:solidFill>
                <a:latin typeface="Bodoni MT" pitchFamily="18" charset="0"/>
              </a:rPr>
              <a:t>le decisioni </a:t>
            </a:r>
            <a:r>
              <a:rPr lang="it-IT" sz="2400" dirty="0">
                <a:latin typeface="Bodoni MT" pitchFamily="18" charset="0"/>
              </a:rPr>
              <a:t>che possono essere utili a chi segue nel processo prima di aver raggiunto il proprio obiettivo </a:t>
            </a:r>
            <a:r>
              <a:rPr lang="it-IT" sz="2400" dirty="0" smtClean="0">
                <a:latin typeface="Bodoni MT" pitchFamily="18" charset="0"/>
              </a:rPr>
              <a:t>a fini di overlapping fra le fasi (vedi </a:t>
            </a:r>
            <a:r>
              <a:rPr lang="it-IT" sz="2400" dirty="0">
                <a:solidFill>
                  <a:srgbClr val="FF0000"/>
                </a:solidFill>
                <a:latin typeface="Bodoni MT" pitchFamily="18" charset="0"/>
              </a:rPr>
              <a:t>Project Management</a:t>
            </a:r>
            <a:r>
              <a:rPr lang="it-IT" sz="2400" dirty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Beretta, fondata nel 1492 è stata diretta dalla stessa famiglia per </a:t>
            </a:r>
            <a:r>
              <a:rPr lang="it-IT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quattordici generazioni</a:t>
            </a:r>
            <a:r>
              <a:rPr lang="it-IT" sz="2400" dirty="0" smtClean="0">
                <a:latin typeface="Bodoni MT" pitchFamily="18" charset="0"/>
              </a:rPr>
              <a:t>: il prodotto ha subito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pochi</a:t>
            </a:r>
            <a:r>
              <a:rPr lang="it-IT" sz="2400" dirty="0" smtClean="0">
                <a:latin typeface="Bodoni MT" pitchFamily="18" charset="0"/>
              </a:rPr>
              <a:t> cambiamenti in cinque secoli. Negli ultimi decenni la società ha posto in atto un gran numero di miglioramenti nel campo della produttività e della qualità: tutte le innovazioni però sono state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mutuate</a:t>
            </a:r>
            <a:r>
              <a:rPr lang="it-IT" sz="2400" dirty="0" smtClean="0">
                <a:latin typeface="Bodoni MT" pitchFamily="18" charset="0"/>
              </a:rPr>
              <a:t> dai suoi concorrenti.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I cambiamenti furono indotti da tecnologie sviluppate al di fuori della fabbrica. Uno dei maggiori punti di forza della Beretta è stata la sua disponibilità ad accettare nuove idee nate al di fuori dalle mura aziendali.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corsa alla competitività richiederà l’assimilazione di un’ampia varietà di tecnologie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inventate e sviluppate da altri.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Sul mercato naturalmente sono presenti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leader e  follower</a:t>
            </a:r>
            <a:r>
              <a:rPr lang="it-IT" sz="2400" dirty="0" smtClean="0">
                <a:latin typeface="Bodoni MT" pitchFamily="18" charset="0"/>
              </a:rPr>
              <a:t>: si possono fare, fra i molti possibili, gli esempi di Sony, Apple,  Amazon, Microsoft, Tesla.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b="1" i="1" dirty="0" smtClean="0">
                <a:latin typeface="Bodoni MT" pitchFamily="18" charset="0"/>
              </a:rPr>
              <a:t> </a:t>
            </a:r>
            <a:r>
              <a:rPr lang="en-GB" sz="2400" dirty="0" smtClean="0">
                <a:latin typeface="Bodoni MT" pitchFamily="18" charset="0"/>
              </a:rPr>
              <a:t>Oggi le grandi case, scelta una strategia per </a:t>
            </a:r>
            <a:r>
              <a:rPr lang="en-GB" sz="2400" dirty="0" err="1" smtClean="0">
                <a:latin typeface="Bodoni MT" pitchFamily="18" charset="0"/>
              </a:rPr>
              <a:t>l’innovazione</a:t>
            </a:r>
            <a:r>
              <a:rPr lang="en-GB" sz="2400" dirty="0" smtClean="0">
                <a:latin typeface="Bodoni MT" pitchFamily="18" charset="0"/>
              </a:rPr>
              <a:t>, </a:t>
            </a:r>
            <a:r>
              <a:rPr lang="en-GB" sz="2400" dirty="0" err="1" smtClean="0">
                <a:latin typeface="Bodoni MT" pitchFamily="18" charset="0"/>
              </a:rPr>
              <a:t>ricorrono</a:t>
            </a:r>
            <a:r>
              <a:rPr lang="en-GB" sz="2400" dirty="0" smtClean="0">
                <a:latin typeface="Bodoni MT" pitchFamily="18" charset="0"/>
              </a:rPr>
              <a:t> </a:t>
            </a:r>
            <a:r>
              <a:rPr lang="en-GB" sz="2400" dirty="0" err="1" smtClean="0">
                <a:latin typeface="Bodoni MT" pitchFamily="18" charset="0"/>
              </a:rPr>
              <a:t>spesso</a:t>
            </a:r>
            <a:r>
              <a:rPr lang="en-GB" sz="2400" dirty="0" smtClean="0">
                <a:latin typeface="Bodoni MT" pitchFamily="18" charset="0"/>
              </a:rPr>
              <a:t> </a:t>
            </a:r>
            <a:r>
              <a:rPr lang="en-GB" sz="2400" dirty="0" err="1" smtClean="0">
                <a:latin typeface="Bodoni MT" pitchFamily="18" charset="0"/>
              </a:rPr>
              <a:t>all’</a:t>
            </a:r>
            <a:r>
              <a:rPr lang="en-GB" sz="2400" dirty="0" err="1" smtClean="0">
                <a:solidFill>
                  <a:srgbClr val="C00000"/>
                </a:solidFill>
                <a:latin typeface="Bodoni MT" pitchFamily="18" charset="0"/>
              </a:rPr>
              <a:t>acquisto</a:t>
            </a:r>
            <a:r>
              <a:rPr lang="en-GB" sz="2400" dirty="0" smtClean="0">
                <a:latin typeface="Bodoni MT" pitchFamily="18" charset="0"/>
              </a:rPr>
              <a:t> di imprese o di start up.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dirty="0" smtClean="0">
                <a:latin typeface="Bodoni MT" pitchFamily="18" charset="0"/>
              </a:rPr>
              <a:t> </a:t>
            </a:r>
            <a:endParaRPr lang="en-GB" sz="2400" i="1" dirty="0" smtClean="0">
              <a:solidFill>
                <a:srgbClr val="00B05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Un rapporto stretto fra i progettisti e i costruttori permette a questi ultimi di  impostare la produzione mentre si sta ancora lavorando al progetto.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Premessa indispensabile: la presenza di un rapporto di fiducia e l’accettazione condivisa del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rischio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comunque connesso all’assunzione di una </a:t>
            </a:r>
            <a:r>
              <a:rPr lang="it-IT" sz="2400" i="1" dirty="0" smtClean="0">
                <a:latin typeface="Bodoni MT" pitchFamily="18" charset="0"/>
              </a:rPr>
              <a:t>informazione grezza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funzionali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economie di scala</a:t>
            </a:r>
            <a:r>
              <a:rPr lang="it-IT" sz="2400" dirty="0" smtClean="0">
                <a:latin typeface="Bodoni MT" pitchFamily="18" charset="0"/>
              </a:rPr>
              <a:t> legate alla concentrazione delle competenze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famiglia professionale</a:t>
            </a:r>
            <a:r>
              <a:rPr lang="it-IT" sz="2400" dirty="0" smtClean="0">
                <a:latin typeface="Bodoni MT" pitchFamily="18" charset="0"/>
              </a:rPr>
              <a:t> ha un ruolo formativo per i nuovi inserimenti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esistono condizioni favorevoli all’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funzionale: una parte delle risorse può staccarsi dalla gestione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decisioni interfunzionali</a:t>
            </a:r>
            <a:r>
              <a:rPr lang="it-IT" sz="2400" dirty="0" smtClean="0">
                <a:latin typeface="Bodoni MT" pitchFamily="18" charset="0"/>
              </a:rPr>
              <a:t> si prendono tutte al vertice: tempestività in condizioni di pericolo</a:t>
            </a:r>
          </a:p>
          <a:p>
            <a:endParaRPr lang="it-IT" sz="24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Qualità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- controllo statistico degli </a:t>
            </a:r>
            <a:r>
              <a:rPr lang="it-IT" sz="2400" u="sng" dirty="0" smtClean="0">
                <a:latin typeface="Bodoni MT" pitchFamily="18" charset="0"/>
              </a:rPr>
              <a:t>scarti</a:t>
            </a:r>
            <a:r>
              <a:rPr lang="it-IT" sz="2400" dirty="0" smtClean="0">
                <a:latin typeface="Bodoni MT" pitchFamily="18" charset="0"/>
              </a:rPr>
              <a:t> in ingresso, lungo il processo produttivo (semilavorati) e a livello di prodotto finito, a cura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un’unica funzione centrale</a:t>
            </a:r>
            <a:r>
              <a:rPr lang="it-IT" sz="2400" dirty="0" smtClean="0">
                <a:latin typeface="Bodoni MT" pitchFamily="18" charset="0"/>
              </a:rPr>
              <a:t>, con particolare attenzione al rispetto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formale</a:t>
            </a:r>
            <a:r>
              <a:rPr lang="it-IT" sz="2400" dirty="0" smtClean="0">
                <a:latin typeface="Bodoni MT" pitchFamily="18" charset="0"/>
              </a:rPr>
              <a:t> delle procedure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(l’impostazione classica della </a:t>
            </a:r>
            <a:r>
              <a:rPr lang="it-IT" sz="2400" u="sng" dirty="0" smtClean="0">
                <a:latin typeface="Bodoni MT" pitchFamily="18" charset="0"/>
              </a:rPr>
              <a:t>certificazione</a:t>
            </a:r>
            <a:r>
              <a:rPr lang="it-IT" sz="2400" dirty="0" smtClean="0">
                <a:latin typeface="Bodoni MT" pitchFamily="18" charset="0"/>
              </a:rPr>
              <a:t> era tutta orientata al controllo fra quello che si fa e quello che si dovrebbe fare secondo le procedure)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anose="02070603080606020203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  responsabilizzazione della</a:t>
            </a: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line </a:t>
            </a:r>
            <a:r>
              <a:rPr lang="it-IT" sz="2400" dirty="0" smtClean="0">
                <a:latin typeface="Bodoni MT" panose="02070603080606020203" pitchFamily="18" charset="0"/>
              </a:rPr>
              <a:t>sulla qualità del prodotto (riduzione drastica delle strutture centrali)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  introduzione dei criteri di </a:t>
            </a: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autocertificazione</a:t>
            </a:r>
            <a:r>
              <a:rPr lang="it-IT" sz="2400" dirty="0" smtClean="0">
                <a:latin typeface="Bodoni MT" panose="02070603080606020203" pitchFamily="18" charset="0"/>
              </a:rPr>
              <a:t> delle forniture (rischio)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anose="02070603080606020203" pitchFamily="18" charset="0"/>
              </a:rPr>
              <a:t>-   attenzione alla qualità dell’organizzazione (</a:t>
            </a: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TQM</a:t>
            </a:r>
            <a:r>
              <a:rPr lang="it-IT" sz="2400" dirty="0" smtClean="0">
                <a:latin typeface="Bodoni MT" panose="02070603080606020203" pitchFamily="18" charset="0"/>
              </a:rPr>
              <a:t>);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anose="02070603080606020203" pitchFamily="18" charset="0"/>
              </a:rPr>
              <a:t>attenzione alla gestione </a:t>
            </a: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non formale </a:t>
            </a:r>
            <a:r>
              <a:rPr lang="it-IT" sz="2400" dirty="0" smtClean="0">
                <a:latin typeface="Bodoni MT" panose="02070603080606020203" pitchFamily="18" charset="0"/>
              </a:rPr>
              <a:t>(burocratica) dei processi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enfasi sugli obiettivi</a:t>
            </a:r>
            <a:r>
              <a:rPr lang="it-IT" sz="2400" dirty="0" smtClean="0">
                <a:latin typeface="Bodoni MT" panose="02070603080606020203" pitchFamily="18" charset="0"/>
              </a:rPr>
              <a:t>: analisi del valore aggiunto; attenzione ai livelli di soddisfazione del cliente (</a:t>
            </a:r>
            <a:r>
              <a:rPr lang="it-IT" sz="24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cambiano i criteri di certificazione</a:t>
            </a:r>
            <a:r>
              <a:rPr lang="it-IT" sz="2400" dirty="0" smtClean="0">
                <a:latin typeface="Bodoni MT" panose="02070603080606020203" pitchFamily="18" charset="0"/>
              </a:rPr>
              <a:t>: si punta al </a:t>
            </a:r>
            <a:r>
              <a:rPr lang="it-IT" sz="2400" i="1" dirty="0" smtClean="0">
                <a:latin typeface="Bodoni MT" panose="02070603080606020203" pitchFamily="18" charset="0"/>
              </a:rPr>
              <a:t>miglioramento</a:t>
            </a:r>
            <a:r>
              <a:rPr lang="it-IT" sz="2400" dirty="0" smtClean="0">
                <a:latin typeface="Bodoni MT" panose="02070603080606020203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fortemente accentrati ed organizzati con logica funzionale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applicazioni sviluppate al centro (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code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d’attesa</a:t>
            </a:r>
            <a:r>
              <a:rPr lang="it-IT" sz="2400" dirty="0" smtClean="0">
                <a:latin typeface="Bodoni MT" pitchFamily="18" charset="0"/>
              </a:rPr>
              <a:t> e scarso contatto con l’utente): spesso si sviluppavano in loco, ossia presso le divisioni ad es., applicazioni parallele disponibili subito con i dati di immediato interesse.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con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data base</a:t>
            </a:r>
            <a:r>
              <a:rPr lang="it-IT" sz="2400" dirty="0" smtClean="0">
                <a:latin typeface="Bodoni MT" pitchFamily="18" charset="0"/>
              </a:rPr>
              <a:t> unici,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centralizzati</a:t>
            </a:r>
            <a:r>
              <a:rPr lang="it-IT" sz="2400" dirty="0" smtClean="0">
                <a:latin typeface="Bodoni MT" pitchFamily="18" charset="0"/>
              </a:rPr>
              <a:t> e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applicazioni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distribuite</a:t>
            </a:r>
            <a:r>
              <a:rPr lang="it-IT" sz="2400" dirty="0" smtClean="0">
                <a:latin typeface="Bodoni MT" pitchFamily="18" charset="0"/>
              </a:rPr>
              <a:t>, ma interconnesse a livello amministrativo (sistemi ERP). </a:t>
            </a: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G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estione ed elaborazione dati </a:t>
            </a:r>
            <a:r>
              <a:rPr lang="it-IT" sz="2400" dirty="0" smtClean="0">
                <a:latin typeface="Bodoni MT" pitchFamily="18" charset="0"/>
              </a:rPr>
              <a:t>in parte centralizzata e in parte decentrata, ma separata dall’IT classico.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Acquisizione di applicazioni reperibili sul mercato e adattabili;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ricorso al </a:t>
            </a:r>
            <a:r>
              <a:rPr lang="it-IT" sz="2400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cloud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per applicazioni avanzate; adozione di sistemi di supporto alle decisioni (</a:t>
            </a: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Analytics</a:t>
            </a:r>
            <a:r>
              <a:rPr lang="it-IT" sz="2400" dirty="0" smtClean="0">
                <a:latin typeface="Bodoni MT" pitchFamily="18" charset="0"/>
              </a:rPr>
              <a:t>) utilizzabili a vari livelli e non solo dalla direzione.  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</a:t>
            </a:r>
            <a:r>
              <a:rPr lang="it-IT" sz="2400" smtClean="0"/>
              <a:t>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Commerciale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area vendite costituita da professionisti che hanno come obiettivo quello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piazzare più ordini possibile</a:t>
            </a:r>
            <a:r>
              <a:rPr lang="it-IT" sz="2400" dirty="0" smtClean="0">
                <a:latin typeface="Bodoni MT" pitchFamily="18" charset="0"/>
              </a:rPr>
              <a:t> (in base agli ordini sono pagati), e che comunque puntano ad “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aggredire</a:t>
            </a:r>
            <a:r>
              <a:rPr lang="it-IT" sz="2400" dirty="0" smtClean="0">
                <a:latin typeface="Bodoni MT" pitchFamily="18" charset="0"/>
              </a:rPr>
              <a:t>” il mercato con un prodotto, a prescindere dalla specifica articolazione dei bisogni della loro clientela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l’</a:t>
            </a:r>
            <a:r>
              <a:rPr lang="it-IT" sz="2400" dirty="0" smtClean="0">
                <a:solidFill>
                  <a:schemeClr val="tx2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è problema di altri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A</a:t>
            </a:r>
            <a:r>
              <a:rPr lang="it-IT" sz="2400" dirty="0" smtClean="0">
                <a:latin typeface="Bodoni MT" pitchFamily="18" charset="0"/>
              </a:rPr>
              <a:t>rea vendite che punta a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conoscere</a:t>
            </a:r>
            <a:r>
              <a:rPr lang="it-IT" sz="2400" dirty="0" smtClean="0">
                <a:latin typeface="Bodoni MT" pitchFamily="18" charset="0"/>
              </a:rPr>
              <a:t> in modo profondo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i bisogni</a:t>
            </a:r>
            <a:r>
              <a:rPr lang="it-IT" sz="2400" dirty="0" smtClean="0">
                <a:latin typeface="Bodoni MT" pitchFamily="18" charset="0"/>
              </a:rPr>
              <a:t> del cliente (con le tecniche della </a:t>
            </a:r>
            <a:r>
              <a:rPr lang="it-IT" sz="24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Business Intelligence</a:t>
            </a:r>
            <a:r>
              <a:rPr lang="it-IT" sz="2400" dirty="0" smtClean="0">
                <a:latin typeface="Bodoni MT" pitchFamily="18" charset="0"/>
              </a:rPr>
              <a:t>, della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assistenza on site</a:t>
            </a:r>
            <a:r>
              <a:rPr lang="it-IT" sz="2400" dirty="0" smtClean="0">
                <a:latin typeface="Bodoni MT" pitchFamily="18" charset="0"/>
              </a:rPr>
              <a:t>, del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cross </a:t>
            </a:r>
            <a:r>
              <a:rPr lang="it-IT" sz="2400" dirty="0" smtClean="0">
                <a:latin typeface="Bodoni MT" pitchFamily="18" charset="0"/>
              </a:rPr>
              <a:t>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dell’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up selling</a:t>
            </a:r>
            <a:r>
              <a:rPr lang="it-IT" sz="2400" dirty="0" smtClean="0">
                <a:latin typeface="Bodoni MT" pitchFamily="18" charset="0"/>
              </a:rPr>
              <a:t>) per fidelizzarlo, nella consapevolezza che è più redditizio seguire un cliente nella evoluzione dei suoi bisogni che procurarne uno nuovo 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Utilizzo delle nuove tecnologie che consentono diverse forme di rapporto con i clienti </a:t>
            </a:r>
            <a:r>
              <a:rPr lang="it-IT" sz="2400" dirty="0">
                <a:solidFill>
                  <a:srgbClr val="0070C0"/>
                </a:solidFill>
                <a:latin typeface="Bodoni MT" pitchFamily="18" charset="0"/>
              </a:rPr>
              <a:t>(</a:t>
            </a:r>
            <a:r>
              <a:rPr lang="it-IT" sz="2400" b="1" dirty="0" smtClean="0">
                <a:solidFill>
                  <a:srgbClr val="0070C0"/>
                </a:solidFill>
                <a:latin typeface="Bodoni MT" pitchFamily="18" charset="0"/>
              </a:rPr>
              <a:t>call center, contact center, microcamere o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0070C0"/>
                </a:solidFill>
                <a:latin typeface="Bodoni MT" pitchFamily="18" charset="0"/>
              </a:rPr>
              <a:t>sensori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 collocati nel prodotto per  individuare o prevenire i guasti in remoto). </a:t>
            </a: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70C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endParaRPr lang="en-GB" sz="2400" b="1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“Consumer Direct”: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cliente si collega con il suo fornitore senza spostarsi (e si fa consegnare il prodotto dove ritiene opportuno); particolarmente importante nelle famiglie in cui è poco il tempo libero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Può venir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simulata in 3D una corsia </a:t>
            </a:r>
            <a:r>
              <a:rPr lang="it-IT" sz="2400" dirty="0" smtClean="0">
                <a:latin typeface="Bodoni MT" pitchFamily="18" charset="0"/>
              </a:rPr>
              <a:t>del supermercato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Se il “Picking” virtuale lo fa il cliente, quello reale lo fa il distributore, che in qualche modo farà salire i costi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articolate in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linee lunghe </a:t>
            </a:r>
            <a:r>
              <a:rPr lang="it-IT" sz="2400" dirty="0" smtClean="0">
                <a:latin typeface="Bodoni MT" pitchFamily="18" charset="0"/>
              </a:rPr>
              <a:t>dove il prodotto è collaudato solo alla fine e le competenze professionali richieste agli addetti sono mediamente povere (linee o catene di montaggio) – era Fordista -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organizzate con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logica di fase </a:t>
            </a:r>
            <a:r>
              <a:rPr lang="it-IT" sz="2400" dirty="0" smtClean="0">
                <a:latin typeface="Bodoni MT" pitchFamily="18" charset="0"/>
              </a:rPr>
              <a:t>che prevede buffer fra le fasi (aumento delle giacenze di work in progress)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+mn-lt"/>
              </a:rPr>
              <a:t>Evoluzione delle funzioni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Produzioni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 parte esternalizzate </a:t>
            </a:r>
            <a:r>
              <a:rPr lang="it-IT" sz="2400" dirty="0" smtClean="0">
                <a:latin typeface="Bodoni MT" pitchFamily="18" charset="0"/>
              </a:rPr>
              <a:t>(in prevalenza moduli,  prodotti consolidati, prodotti in phase out) ed in parte tenute all’interno, per le lavorazioni più critiche. 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Tendenza </a:t>
            </a:r>
            <a:r>
              <a:rPr lang="it-IT" sz="2400" dirty="0" smtClean="0">
                <a:latin typeface="Bodoni MT" pitchFamily="18" charset="0"/>
              </a:rPr>
              <a:t>alla creazione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“celle” </a:t>
            </a:r>
            <a:r>
              <a:rPr lang="it-IT" sz="2400" dirty="0" smtClean="0">
                <a:latin typeface="Bodoni MT" pitchFamily="18" charset="0"/>
              </a:rPr>
              <a:t>(layout a U) che chiudono particolari cicli di lavorazione in aree fisicamente poco estese per favorire il rapido “</a:t>
            </a:r>
            <a:r>
              <a:rPr lang="it-IT" sz="2400" i="1" dirty="0" smtClean="0">
                <a:latin typeface="Bodoni MT" pitchFamily="18" charset="0"/>
              </a:rPr>
              <a:t>assorbimento della varianza</a:t>
            </a:r>
            <a:r>
              <a:rPr lang="it-IT" sz="2400" dirty="0" smtClean="0">
                <a:latin typeface="Bodoni MT" pitchFamily="18" charset="0"/>
              </a:rPr>
              <a:t>”.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Ricorso </a:t>
            </a:r>
            <a:r>
              <a:rPr lang="it-IT" sz="2400" dirty="0" smtClean="0">
                <a:latin typeface="Bodoni MT" pitchFamily="18" charset="0"/>
              </a:rPr>
              <a:t>alla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automazione</a:t>
            </a:r>
            <a:r>
              <a:rPr lang="it-IT" sz="2400" dirty="0" smtClean="0">
                <a:latin typeface="Bodoni MT" pitchFamily="18" charset="0"/>
              </a:rPr>
              <a:t> spinta che tende a invertire il processo di esternalizzazione- utilizzo di robot - connessioni </a:t>
            </a:r>
            <a:r>
              <a:rPr lang="it-IT" sz="2400" dirty="0" err="1" smtClean="0">
                <a:latin typeface="Bodoni MT" pitchFamily="18" charset="0"/>
              </a:rPr>
              <a:t>IoT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– magazzini automatizzati – manutenzione predittiva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Lotti anche piccoli di wafer al silicio: i wafer sono caricati in cassette e portati da una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cella</a:t>
            </a:r>
            <a:r>
              <a:rPr lang="it-IT" sz="2400" dirty="0" smtClean="0">
                <a:latin typeface="Bodoni MT" pitchFamily="18" charset="0"/>
              </a:rPr>
              <a:t> all’altra da </a:t>
            </a:r>
            <a:r>
              <a:rPr lang="it-IT" sz="2400" b="1" dirty="0" smtClean="0">
                <a:latin typeface="Bodoni MT" pitchFamily="18" charset="0"/>
              </a:rPr>
              <a:t>carrelli guidati</a:t>
            </a:r>
            <a:r>
              <a:rPr lang="it-IT" sz="2400" dirty="0" smtClean="0">
                <a:latin typeface="Bodoni MT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cassetta contiene uno smart chip: quando i wafer sono caricati sulle cassette il chip viene caricato con le informazioni relative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processo</a:t>
            </a:r>
            <a:r>
              <a:rPr lang="it-IT" sz="2400" dirty="0" smtClean="0">
                <a:latin typeface="Bodoni MT" pitchFamily="18" charset="0"/>
              </a:rPr>
              <a:t> che deve essere seguito. Quando la cassetta raggiunge una cella il chip trasferisce le informazioni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controllore di cella </a:t>
            </a:r>
            <a:r>
              <a:rPr lang="it-IT" sz="2400" dirty="0" smtClean="0">
                <a:latin typeface="Bodoni MT" pitchFamily="18" charset="0"/>
              </a:rPr>
              <a:t>senza bisogno di connettersi (via etere)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Il controllore di cella effettua la gestione dei cicli che i wafer debbono seguire all’interno della cella. Al limite lotti di un pezzo grazie a bassi T. P. M.  </a:t>
            </a:r>
            <a:endParaRPr lang="en-GB" sz="2400" dirty="0" smtClean="0">
              <a:latin typeface="Bodoni MT" pitchFamily="18" charset="0"/>
            </a:endParaRPr>
          </a:p>
          <a:p>
            <a:pPr marL="0" indent="0"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chiari gli obiettivi funzionali</a:t>
            </a:r>
            <a:r>
              <a:rPr lang="it-IT" sz="2400" dirty="0" smtClean="0">
                <a:latin typeface="Bodoni MT" pitchFamily="18" charset="0"/>
              </a:rPr>
              <a:t>: meno chiaro l’obiettivo collettivo (gara da vincere..)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 processi incontrano resistenze di interfaccia: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code d’attesa</a:t>
            </a:r>
            <a:r>
              <a:rPr lang="it-IT" sz="2400" dirty="0" smtClean="0">
                <a:latin typeface="Bodoni MT" pitchFamily="18" charset="0"/>
              </a:rPr>
              <a:t> (</a:t>
            </a:r>
            <a:r>
              <a:rPr lang="it-IT" sz="2400" u="sng" dirty="0" smtClean="0">
                <a:latin typeface="Bodoni MT" pitchFamily="18" charset="0"/>
              </a:rPr>
              <a:t>chi governa le priorità</a:t>
            </a:r>
            <a:r>
              <a:rPr lang="it-IT" sz="2400" dirty="0" smtClean="0">
                <a:latin typeface="Bodoni MT" pitchFamily="18" charset="0"/>
              </a:rPr>
              <a:t>?), linguaggi diversi, culture chiuse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tendenza nelle azioni trasversali a svolgere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fasi in serie</a:t>
            </a:r>
            <a:r>
              <a:rPr lang="it-IT" sz="2400" dirty="0" smtClean="0">
                <a:latin typeface="Bodoni MT" pitchFamily="18" charset="0"/>
              </a:rPr>
              <a:t> piuttosto che in parallelo: assenza di </a:t>
            </a:r>
            <a:r>
              <a:rPr lang="it-IT" sz="2400" dirty="0" err="1" smtClean="0">
                <a:latin typeface="Bodoni MT" pitchFamily="18" charset="0"/>
              </a:rPr>
              <a:t>overlapping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ottimizzazioni</a:t>
            </a:r>
            <a:r>
              <a:rPr lang="it-IT" sz="2400" dirty="0" smtClean="0">
                <a:latin typeface="Bodoni MT" pitchFamily="18" charset="0"/>
              </a:rPr>
              <a:t> sono fatti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locali</a:t>
            </a:r>
            <a:r>
              <a:rPr lang="it-IT" sz="2400" dirty="0" smtClean="0">
                <a:latin typeface="Bodoni MT" pitchFamily="18" charset="0"/>
              </a:rPr>
              <a:t>: non traguardano il risultato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vertice è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orientato al breve</a:t>
            </a:r>
            <a:r>
              <a:rPr lang="it-IT" sz="2400" dirty="0" smtClean="0">
                <a:latin typeface="Bodoni MT" pitchFamily="18" charset="0"/>
              </a:rPr>
              <a:t>: sovraccaricato in quanto unico punto di riferimento. 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costruzione in serie ridotta di prodotti su misura richiederà un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forte controllo sulle scorte </a:t>
            </a:r>
            <a:r>
              <a:rPr lang="it-IT" sz="2400" dirty="0" smtClean="0">
                <a:latin typeface="Bodoni MT" pitchFamily="18" charset="0"/>
              </a:rPr>
              <a:t>per mantenere prezzi competitivi ma renderà possibile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convertire quasi istantaneamente </a:t>
            </a:r>
            <a:r>
              <a:rPr lang="it-IT" sz="2400" dirty="0" smtClean="0">
                <a:latin typeface="Bodoni MT" pitchFamily="18" charset="0"/>
              </a:rPr>
              <a:t>la produzione per seguire le mutevoli esigenze del mercato. 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just in time</a:t>
            </a:r>
            <a:r>
              <a:rPr lang="it-IT" sz="2400" dirty="0" smtClean="0">
                <a:latin typeface="Bodoni MT" pitchFamily="18" charset="0"/>
              </a:rPr>
              <a:t> è  una metodologia che consente il contenimento delle scorte, adottando logiche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pull</a:t>
            </a:r>
            <a:r>
              <a:rPr lang="it-IT" sz="2400" i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lungo il processo produttivo.</a:t>
            </a: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B050"/>
                </a:solidFill>
                <a:latin typeface="Bodoni MT" pitchFamily="18" charset="0"/>
              </a:rPr>
              <a:t>(La Harley Davidson è una delle aziende che ha adottato con successo il just in time: i loro dirigenti affermano che la parte più semplice è realizzarlo all’interno. La parte difficile è farlo con i fornitori)</a:t>
            </a:r>
            <a:endParaRPr lang="en-GB" sz="2400" i="1" dirty="0" smtClean="0">
              <a:solidFill>
                <a:srgbClr val="00B05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Costruzione degli indicatori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(vedere rassegna nel seguito)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se sono </a:t>
            </a:r>
            <a:r>
              <a:rPr lang="it-IT" sz="2400" b="1" dirty="0" smtClean="0">
                <a:latin typeface="Bodoni MT" pitchFamily="18" charset="0"/>
              </a:rPr>
              <a:t>di funzione</a:t>
            </a:r>
            <a:r>
              <a:rPr lang="it-IT" sz="2400" dirty="0" smtClean="0">
                <a:latin typeface="Bodoni MT" pitchFamily="18" charset="0"/>
              </a:rPr>
              <a:t>, occorre che gli indicatori tengano conto della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disseminazione</a:t>
            </a:r>
            <a:r>
              <a:rPr lang="it-IT" sz="2400" dirty="0" smtClean="0">
                <a:latin typeface="Bodoni MT" pitchFamily="18" charset="0"/>
              </a:rPr>
              <a:t> delle funzioni che le scelte strutturali comportano: </a:t>
            </a:r>
            <a:r>
              <a:rPr lang="it-IT" sz="2400" u="sng" dirty="0" smtClean="0">
                <a:latin typeface="Bodoni MT" pitchFamily="18" charset="0"/>
              </a:rPr>
              <a:t>perché siano confrontabili nel tempo </a:t>
            </a:r>
            <a:r>
              <a:rPr lang="it-IT" sz="2400" dirty="0" smtClean="0">
                <a:latin typeface="Bodoni MT" pitchFamily="18" charset="0"/>
              </a:rPr>
              <a:t>occorre prescindano dalle scelte strutturali del momento, ma si riferiscano piuttosto alle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attività</a:t>
            </a:r>
            <a:r>
              <a:rPr lang="it-IT" sz="2400" dirty="0" smtClean="0">
                <a:latin typeface="Bodoni MT" pitchFamily="18" charset="0"/>
              </a:rPr>
              <a:t>”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se riguardano 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latin typeface="Bodoni MT" pitchFamily="18" charset="0"/>
              </a:rPr>
              <a:t>risultati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o modi di operare a cui concorrono più funzioni, occorre siano costruiti sui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”(relativamente stabili) piuttosto che sulle strutture (variabili)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Rapporto Strategia-struttura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dirty="0">
                <a:solidFill>
                  <a:srgbClr val="0070C0"/>
                </a:solidFill>
                <a:latin typeface="Bodoni MT" panose="02070603080606020203" pitchFamily="18" charset="0"/>
              </a:rPr>
              <a:t>Nello scenario </a:t>
            </a:r>
            <a:r>
              <a:rPr lang="it-IT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attuale sono </a:t>
            </a:r>
            <a:r>
              <a:rPr lang="it-IT" sz="2800" dirty="0">
                <a:solidFill>
                  <a:srgbClr val="0070C0"/>
                </a:solidFill>
                <a:latin typeface="Bodoni MT" panose="02070603080606020203" pitchFamily="18" charset="0"/>
              </a:rPr>
              <a:t>compresenti nelle diverse realtà imprenditoriali </a:t>
            </a:r>
            <a:r>
              <a:rPr lang="it-IT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diversi tipi di strutture organizzative. </a:t>
            </a:r>
          </a:p>
          <a:p>
            <a:r>
              <a:rPr lang="it-IT" sz="2800" dirty="0" smtClean="0">
                <a:latin typeface="Bodoni MT" panose="02070603080606020203" pitchFamily="18" charset="0"/>
              </a:rPr>
              <a:t>In linea di massima questo dipende dal fatto che </a:t>
            </a:r>
            <a:r>
              <a:rPr lang="it-IT" sz="2800" u="sng" dirty="0" smtClean="0">
                <a:latin typeface="Bodoni MT" panose="02070603080606020203" pitchFamily="18" charset="0"/>
              </a:rPr>
              <a:t>a strategie diverse corrispondono strutture diverse</a:t>
            </a:r>
            <a:r>
              <a:rPr lang="it-IT" sz="2800" dirty="0" smtClean="0">
                <a:latin typeface="Bodoni MT" panose="02070603080606020203" pitchFamily="18" charset="0"/>
              </a:rPr>
              <a:t>. </a:t>
            </a:r>
          </a:p>
          <a:p>
            <a:r>
              <a:rPr lang="it-IT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Spesso però, in particolare nei periodi di recessione o quando le imprese sono in perdita, si passa da strutture </a:t>
            </a:r>
            <a:r>
              <a:rPr lang="it-IT" sz="2800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fortemente articolate </a:t>
            </a:r>
            <a:r>
              <a:rPr lang="it-IT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a strutture più </a:t>
            </a:r>
            <a:r>
              <a:rPr lang="it-IT" sz="2800" u="sng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compatte</a:t>
            </a:r>
            <a:r>
              <a:rPr lang="it-IT" sz="28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 in quanto consentono un migliore controllo (con eventuale ridimensionamento) degli organici.</a:t>
            </a:r>
            <a:endParaRPr lang="it-IT" sz="2800" dirty="0">
              <a:solidFill>
                <a:srgbClr val="0070C0"/>
              </a:solidFill>
              <a:latin typeface="Bodoni MT" panose="02070603080606020203" pitchFamily="18" charset="0"/>
            </a:endParaRP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7738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Riduzione dei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livelli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l’automazione avanzata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vicinanza</a:t>
            </a:r>
            <a:r>
              <a:rPr lang="it-IT" sz="2400" dirty="0" smtClean="0">
                <a:latin typeface="Bodoni MT" pitchFamily="18" charset="0"/>
              </a:rPr>
              <a:t> fra chi decide e chi opera: i ruoli intermedi </a:t>
            </a:r>
            <a:r>
              <a:rPr lang="it-IT" sz="2400" i="1" dirty="0" smtClean="0">
                <a:latin typeface="Bodoni MT" pitchFamily="18" charset="0"/>
              </a:rPr>
              <a:t>di controllo </a:t>
            </a:r>
            <a:r>
              <a:rPr lang="it-IT" sz="2400" dirty="0" smtClean="0">
                <a:latin typeface="Bodoni MT" pitchFamily="18" charset="0"/>
              </a:rPr>
              <a:t>perdono identità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l’aumento della turbolenza, legata a mercati e tecnologie,  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decisioni più veloci </a:t>
            </a:r>
            <a:r>
              <a:rPr lang="it-IT" sz="2400" dirty="0" smtClean="0">
                <a:latin typeface="Bodoni MT" pitchFamily="18" charset="0"/>
              </a:rPr>
              <a:t>che le strutture a più livelli rallentano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la focalizzazione sulla </a:t>
            </a:r>
            <a:r>
              <a:rPr lang="it-IT" sz="2400" i="1" dirty="0" smtClean="0">
                <a:latin typeface="Bodoni MT" pitchFamily="18" charset="0"/>
              </a:rPr>
              <a:t>customer satisfaction </a:t>
            </a:r>
            <a:r>
              <a:rPr lang="it-IT" sz="2400" dirty="0" smtClean="0">
                <a:latin typeface="Bodoni MT" pitchFamily="18" charset="0"/>
              </a:rPr>
              <a:t>richiede maggior attenzione ai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(ai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outcome</a:t>
            </a:r>
            <a:r>
              <a:rPr lang="it-IT" sz="2400" dirty="0" smtClean="0">
                <a:latin typeface="Bodoni MT" pitchFamily="18" charset="0"/>
              </a:rPr>
              <a:t>) e quindi ai rapporti </a:t>
            </a:r>
            <a:r>
              <a:rPr lang="it-IT" sz="2400" i="1" dirty="0" smtClean="0">
                <a:latin typeface="Bodoni MT" pitchFamily="18" charset="0"/>
              </a:rPr>
              <a:t>laterali</a:t>
            </a:r>
            <a:r>
              <a:rPr lang="it-IT" sz="2400" dirty="0" smtClean="0">
                <a:latin typeface="Bodoni MT" pitchFamily="18" charset="0"/>
              </a:rPr>
              <a:t> fra funzioni facilitati dalle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strutture piatte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(Flat Organization)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Secondo Minzberg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rivestono una grande rilevanza nei processi</a:t>
            </a:r>
            <a:r>
              <a:rPr lang="it-IT" sz="2400" dirty="0" smtClean="0">
                <a:latin typeface="Bodoni MT" pitchFamily="18" charset="0"/>
              </a:rPr>
              <a:t> conoscenze di tipo irrazionale, soggettivo ed </a:t>
            </a:r>
            <a:r>
              <a:rPr lang="it-IT" sz="2400" dirty="0" smtClean="0">
                <a:latin typeface="Bodoni MT" pitchFamily="18" charset="0"/>
              </a:rPr>
              <a:t>intuitivo, </a:t>
            </a:r>
            <a:r>
              <a:rPr lang="it-IT" sz="2400" dirty="0" smtClean="0">
                <a:latin typeface="Bodoni MT" pitchFamily="18" charset="0"/>
              </a:rPr>
              <a:t>che trascendono ciò che può essere suddiviso in categorie e trattato dal MIS. Sono informazioni ricche di dettagli e di sfumature che vanno ben al di là di ciò che può essere quantificato ed aggregato</a:t>
            </a:r>
            <a:r>
              <a:rPr lang="it-IT" sz="2400" dirty="0" smtClean="0">
                <a:solidFill>
                  <a:srgbClr val="00B050"/>
                </a:solidFill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B05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Devono essere </a:t>
            </a:r>
            <a:r>
              <a:rPr lang="it-IT" sz="2400" b="1" dirty="0" smtClean="0">
                <a:solidFill>
                  <a:srgbClr val="800000"/>
                </a:solidFill>
                <a:latin typeface="Bodoni MT" pitchFamily="18" charset="0"/>
              </a:rPr>
              <a:t>scovate sul posto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, da persone intimamente connesse con il fenomeno su cui intendono intervenire. Le </a:t>
            </a:r>
            <a:r>
              <a:rPr lang="it-IT" sz="2400" b="1" dirty="0" smtClean="0">
                <a:solidFill>
                  <a:srgbClr val="800000"/>
                </a:solidFill>
                <a:latin typeface="Bodoni MT" pitchFamily="18" charset="0"/>
              </a:rPr>
              <a:t>organizzazioni a pochi livelli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favoriscono la trasmissione di queste informazioni. </a:t>
            </a:r>
            <a:r>
              <a:rPr lang="it-IT" sz="2400" dirty="0" smtClean="0">
                <a:latin typeface="Bodoni MT" pitchFamily="18" charset="0"/>
              </a:rPr>
              <a:t>(i livelli decisionali vogliono colloquiare con chi ha una immagine diretta della situazione che presenta criticità</a:t>
            </a:r>
            <a:r>
              <a:rPr lang="it-IT" sz="2400" dirty="0" smtClean="0">
                <a:latin typeface="Bodoni MT" pitchFamily="18" charset="0"/>
              </a:rPr>
              <a:t>).</a:t>
            </a: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Orientamento al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da molti fornitori/ molti clienti a numeri più contenuti ma rapporti più forti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</a:t>
            </a:r>
            <a:r>
              <a:rPr lang="it-IT" sz="2400" dirty="0" smtClean="0">
                <a:latin typeface="Bodoni MT" pitchFamily="18" charset="0"/>
              </a:rPr>
              <a:t>“</a:t>
            </a:r>
            <a:r>
              <a:rPr lang="it-IT" sz="2400" dirty="0" err="1" smtClean="0">
                <a:solidFill>
                  <a:srgbClr val="800000"/>
                </a:solidFill>
                <a:latin typeface="Bodoni MT" pitchFamily="18" charset="0"/>
              </a:rPr>
              <a:t>flat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organization</a:t>
            </a:r>
            <a:r>
              <a:rPr lang="it-IT" sz="2400" dirty="0" smtClean="0">
                <a:latin typeface="Bodoni MT" pitchFamily="18" charset="0"/>
              </a:rPr>
              <a:t>” favorisce l’orientamento al cliente perché favorisce la gestione con ottica di processo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l’orientamento al cliente si sposa con i criteri di certificazione orientati all’obiettivo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it-IT" sz="1400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Contenimento delle strutture: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 strutture centrali sono costose, burocratiche (avverse al rischio):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generano vincoli </a:t>
            </a:r>
            <a:r>
              <a:rPr lang="it-IT" sz="2400" dirty="0" smtClean="0">
                <a:latin typeface="Bodoni MT" pitchFamily="18" charset="0"/>
              </a:rPr>
              <a:t>ed hanno una scarsa percezione degli obiettivi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nei primi anni ‘90 in gran parte delle imprese è stato attuato il “downsizing” seguendo un modello di “</a:t>
            </a:r>
            <a:r>
              <a:rPr lang="it-IT" sz="2400" u="sng" dirty="0" smtClean="0">
                <a:solidFill>
                  <a:srgbClr val="0070C0"/>
                </a:solidFill>
                <a:latin typeface="Bodoni MT" pitchFamily="18" charset="0"/>
              </a:rPr>
              <a:t>organizzazione snella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” (Lean Organization) con </a:t>
            </a:r>
            <a:r>
              <a:rPr lang="it-IT" sz="2400" b="1" dirty="0" smtClean="0">
                <a:solidFill>
                  <a:srgbClr val="0070C0"/>
                </a:solidFill>
                <a:latin typeface="Bodoni MT" pitchFamily="18" charset="0"/>
              </a:rPr>
              <a:t>strutture centrali leggere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 flussi di attività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non devono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transitare da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enti centrali</a:t>
            </a:r>
            <a:r>
              <a:rPr lang="it-IT" sz="2400" dirty="0" smtClean="0">
                <a:latin typeface="Bodoni MT" pitchFamily="18" charset="0"/>
              </a:rPr>
              <a:t>, </a:t>
            </a:r>
            <a:r>
              <a:rPr lang="it-IT" sz="2400" dirty="0" smtClean="0">
                <a:latin typeface="Bodoni MT" pitchFamily="18" charset="0"/>
              </a:rPr>
              <a:t>devono solo rispettare i vincoli quadro, le politiche o le regole incorporate nel sw (il transito dagli enti centrali genera </a:t>
            </a:r>
            <a:r>
              <a:rPr lang="it-IT" sz="2400" b="1" u="sng" dirty="0" smtClean="0">
                <a:latin typeface="Bodoni MT" pitchFamily="18" charset="0"/>
              </a:rPr>
              <a:t>code d’attesa </a:t>
            </a:r>
            <a:r>
              <a:rPr lang="it-IT" sz="2400" u="sng" dirty="0" smtClean="0">
                <a:latin typeface="Bodoni MT" pitchFamily="18" charset="0"/>
              </a:rPr>
              <a:t>non gestibili in termini di priorità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Gestione per processi: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enfasi sui team e sui progetti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strutture cambiano con grande rapidità, mentre i processi sono </a:t>
            </a:r>
            <a:r>
              <a:rPr lang="it-IT" sz="2400" i="1" dirty="0" smtClean="0">
                <a:latin typeface="Bodoni MT" pitchFamily="18" charset="0"/>
              </a:rPr>
              <a:t>relativamente</a:t>
            </a:r>
            <a:r>
              <a:rPr lang="it-IT" sz="2400" dirty="0" smtClean="0">
                <a:latin typeface="Bodoni MT" pitchFamily="18" charset="0"/>
              </a:rPr>
              <a:t> più stabili (risentono solo dell’automazione e dei cambi di tecnologia)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sviluppo prodotti, </a:t>
            </a:r>
            <a:r>
              <a:rPr lang="it-IT" sz="2400" dirty="0">
                <a:solidFill>
                  <a:srgbClr val="0070C0"/>
                </a:solidFill>
                <a:latin typeface="Bodoni MT" pitchFamily="18" charset="0"/>
              </a:rPr>
              <a:t>produzione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e commercializzazione    possono essere riletti come processi rivedendo </a:t>
            </a:r>
            <a:r>
              <a:rPr lang="it-IT" sz="2400" u="sng" dirty="0" smtClean="0">
                <a:solidFill>
                  <a:srgbClr val="0070C0"/>
                </a:solidFill>
                <a:latin typeface="Bodoni MT" pitchFamily="18" charset="0"/>
              </a:rPr>
              <a:t>secondo sequenza </a:t>
            </a:r>
            <a:r>
              <a:rPr lang="it-IT" sz="2400" u="sng" dirty="0" smtClean="0">
                <a:solidFill>
                  <a:srgbClr val="0070C0"/>
                </a:solidFill>
                <a:latin typeface="Bodoni MT" pitchFamily="18" charset="0"/>
              </a:rPr>
              <a:t>logica e temporale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le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loro attività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 </a:t>
            </a:r>
            <a:endParaRPr lang="it-IT" sz="2400" dirty="0" smtClean="0">
              <a:solidFill>
                <a:srgbClr val="C0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funzioni restano, ma le loro attività </a:t>
            </a:r>
            <a:r>
              <a:rPr lang="it-IT" sz="2400" dirty="0" smtClean="0">
                <a:latin typeface="Bodoni MT" pitchFamily="18" charset="0"/>
              </a:rPr>
              <a:t>in questa chiave di lettura devono </a:t>
            </a:r>
            <a:r>
              <a:rPr lang="it-IT" sz="2400" dirty="0" smtClean="0">
                <a:latin typeface="Bodoni MT" pitchFamily="18" charset="0"/>
              </a:rPr>
              <a:t>vedersi </a:t>
            </a:r>
            <a:r>
              <a:rPr lang="it-IT" sz="2400" b="1" dirty="0" smtClean="0">
                <a:latin typeface="Bodoni MT" pitchFamily="18" charset="0"/>
              </a:rPr>
              <a:t>distribuite dentro i </a:t>
            </a:r>
            <a:r>
              <a:rPr lang="it-IT" sz="2400" b="1" dirty="0" smtClean="0">
                <a:latin typeface="Bodoni MT" pitchFamily="18" charset="0"/>
              </a:rPr>
              <a:t>processi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Le strutture, se da un lato debbono facilitare le scelte strategiche, dall’altro debbono anche facilitare l’andamento operativo dei processi.</a:t>
            </a:r>
            <a:endParaRPr lang="it-IT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Logica di processo alla BOSE: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conosce la pianificazione della produzione del cliente, fornisce assistenza a fronte di problemi e interagisce con i progettisti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entra </a:t>
            </a:r>
            <a:r>
              <a:rPr lang="it-IT" sz="2400" dirty="0" smtClean="0">
                <a:latin typeface="Bodoni MT" pitchFamily="18" charset="0"/>
              </a:rPr>
              <a:t>con l’ufficio nell’area acquisti del cliente: le interazioni con l’MRP del cliente, con i suoi progettisti e venditori sono molto più intense (</a:t>
            </a:r>
            <a:r>
              <a:rPr lang="it-IT" sz="2400" dirty="0" err="1" smtClean="0">
                <a:latin typeface="Bodoni MT" pitchFamily="18" charset="0"/>
              </a:rPr>
              <a:t>in-plant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si ricostituiscono i vantaggi della integrazione verticale senza i suoi costi e difetti cronici (rapporti lungo la filiera governati dal mercato e non dalla gerarchia)</a:t>
            </a:r>
            <a:endParaRPr lang="en-GB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latin typeface="Bodoni MT" panose="02070603080606020203" pitchFamily="18" charset="0"/>
              </a:rPr>
              <a:t>Trasversalità</a:t>
            </a:r>
            <a:endParaRPr lang="it-IT" sz="2800" dirty="0">
              <a:latin typeface="Bodoni MT" panose="02070603080606020203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dirty="0">
                <a:solidFill>
                  <a:srgbClr val="FF0000"/>
                </a:solidFill>
                <a:latin typeface="Bodoni MT" pitchFamily="18" charset="0"/>
              </a:rPr>
              <a:t>Project Management (</a:t>
            </a:r>
            <a:r>
              <a:rPr lang="it-IT" dirty="0" err="1">
                <a:solidFill>
                  <a:srgbClr val="FF0000"/>
                </a:solidFill>
                <a:latin typeface="Bodoni MT" pitchFamily="18" charset="0"/>
              </a:rPr>
              <a:t>overlapping</a:t>
            </a:r>
            <a:r>
              <a:rPr lang="it-IT" dirty="0">
                <a:solidFill>
                  <a:srgbClr val="FF0000"/>
                </a:solidFill>
                <a:latin typeface="Bodoni MT" pitchFamily="18" charset="0"/>
              </a:rPr>
              <a:t> fra le fasi):</a:t>
            </a:r>
          </a:p>
          <a:p>
            <a:pPr>
              <a:lnSpc>
                <a:spcPct val="80000"/>
              </a:lnSpc>
              <a:buNone/>
            </a:pPr>
            <a:endParaRPr lang="it-IT" sz="28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800" dirty="0">
                <a:latin typeface="Bodoni MT" pitchFamily="18" charset="0"/>
              </a:rPr>
              <a:t>Nell’industria automobilistica i fabbricanti di stampi aspettavano spesso che i progettisti fornissero le specifiche </a:t>
            </a:r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complete </a:t>
            </a:r>
            <a:r>
              <a:rPr lang="it-IT" sz="2800" dirty="0">
                <a:latin typeface="Bodoni MT" pitchFamily="18" charset="0"/>
              </a:rPr>
              <a:t>prima di ordinare l’acciaio e iniziarne la produzione. </a:t>
            </a:r>
          </a:p>
          <a:p>
            <a:pPr>
              <a:lnSpc>
                <a:spcPct val="80000"/>
              </a:lnSpc>
              <a:buNone/>
            </a:pPr>
            <a:endParaRPr lang="it-IT" sz="28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800" dirty="0">
                <a:latin typeface="Bodoni MT" pitchFamily="18" charset="0"/>
              </a:rPr>
              <a:t>Con il sistema giapponese viene loro data una </a:t>
            </a:r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idea sommaria (</a:t>
            </a:r>
            <a:r>
              <a:rPr lang="it-IT" sz="2800" dirty="0" err="1">
                <a:solidFill>
                  <a:srgbClr val="C00000"/>
                </a:solidFill>
                <a:latin typeface="Bodoni MT" pitchFamily="18" charset="0"/>
              </a:rPr>
              <a:t>Rough</a:t>
            </a:r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 data) </a:t>
            </a:r>
            <a:r>
              <a:rPr lang="it-IT" sz="2800" dirty="0">
                <a:latin typeface="Bodoni MT" pitchFamily="18" charset="0"/>
              </a:rPr>
              <a:t>della misura dei nuovi pezzi prima ancora che il progetto sia completato.</a:t>
            </a:r>
          </a:p>
          <a:p>
            <a:pPr>
              <a:lnSpc>
                <a:spcPct val="80000"/>
              </a:lnSpc>
              <a:buNone/>
            </a:pPr>
            <a:r>
              <a:rPr lang="it-IT" sz="2800" dirty="0">
                <a:latin typeface="Bodoni MT" pitchFamily="18" charset="0"/>
              </a:rPr>
              <a:t> </a:t>
            </a:r>
          </a:p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9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-funzionali-</a:t>
            </a:r>
            <a:r>
              <a:rPr lang="it-IT" sz="2400" dirty="0" smtClean="0">
                <a:latin typeface="Bodoni MT" pitchFamily="18" charset="0"/>
              </a:rPr>
              <a:t> correttivi messi in atto: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S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istema informativo</a:t>
            </a:r>
            <a:r>
              <a:rPr lang="it-IT" sz="2400" dirty="0" smtClean="0">
                <a:latin typeface="Bodoni MT" pitchFamily="18" charset="0"/>
              </a:rPr>
              <a:t> che connette trasversalmente (prevalentemente in produzione/ acquisti/commerciale)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(Comitato Strategico, Comitato di Gestione, Comitato di Direzione)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T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eam</a:t>
            </a:r>
            <a:r>
              <a:rPr lang="it-IT" sz="2400" dirty="0" smtClean="0">
                <a:latin typeface="Bodoni MT" pitchFamily="18" charset="0"/>
              </a:rPr>
              <a:t> interfunzionali a tempo (</a:t>
            </a:r>
            <a:r>
              <a:rPr lang="it-IT" sz="2400" dirty="0" err="1" smtClean="0">
                <a:latin typeface="Bodoni MT" pitchFamily="18" charset="0"/>
              </a:rPr>
              <a:t>Problem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err="1" smtClean="0">
                <a:latin typeface="Bodoni MT" pitchFamily="18" charset="0"/>
              </a:rPr>
              <a:t>solving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R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uoli trasversali</a:t>
            </a:r>
            <a:r>
              <a:rPr lang="it-IT" sz="2400" dirty="0" smtClean="0">
                <a:latin typeface="Bodoni MT" pitchFamily="18" charset="0"/>
              </a:rPr>
              <a:t> (Product Manager, Project Manager,…)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G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estione per obiettivi</a:t>
            </a:r>
            <a:r>
              <a:rPr lang="it-IT" sz="2400" dirty="0" smtClean="0">
                <a:latin typeface="Bodoni MT" pitchFamily="18" charset="0"/>
              </a:rPr>
              <a:t> (primari e contributori) - MBO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Ruoli trasversali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 owner </a:t>
            </a:r>
            <a:r>
              <a:rPr lang="it-IT" sz="2400" dirty="0" smtClean="0">
                <a:latin typeface="Bodoni MT" pitchFamily="18" charset="0"/>
              </a:rPr>
              <a:t>ha il compito di coordinare le attività di tutte le persone coinvolte nel  processo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- Responsabilità di efficacia ed efficienza del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- Coordinamento delle funzioni coinvolte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- Orientamento verso obiettivo globale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Figura non dotata di responsabilità gerarchica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Autorità basata su </a:t>
            </a:r>
            <a:r>
              <a:rPr lang="it-IT" sz="2400" i="1" u="sng" dirty="0" smtClean="0">
                <a:latin typeface="Bodoni MT" pitchFamily="18" charset="0"/>
              </a:rPr>
              <a:t>competenze e capacità </a:t>
            </a:r>
            <a:r>
              <a:rPr lang="it-IT" sz="2400" dirty="0" smtClean="0">
                <a:latin typeface="Bodoni MT" pitchFamily="18" charset="0"/>
              </a:rPr>
              <a:t>(esempi: project manager, product manager, contract manager, program manager….)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Dalle funzioni ai processi/progetti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(Da Maggi – Masino; 2004)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…..Il fenomeno più evidente è la progressiva scomparsa del termine «funzione» dal vocabolario delle imprese; al suo posto godono di notevole e crescente successo termini quali «processo, progetto, orientamento al cliente, orientamento al business».</a:t>
            </a:r>
            <a:endParaRPr lang="it-IT" sz="2400" dirty="0"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6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dimensione tempo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(da Maggi – Masino; 2004)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 smtClean="0"/>
              <a:t>….Negli interventi di progettazione più recenti il tempo assume una più precisa connotazione di variabile che attraversa lo spazio di definizione di tutte le altre leve di intervento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. Il tempo diventa la </a:t>
            </a:r>
            <a:r>
              <a:rPr lang="it-IT" sz="2400" u="sng" dirty="0" smtClean="0">
                <a:solidFill>
                  <a:schemeClr val="accent6">
                    <a:lumMod val="50000"/>
                  </a:schemeClr>
                </a:solidFill>
              </a:rPr>
              <a:t>dimensione essenziale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attorno alla quale organizzare.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9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6" name="Picture 5" descr="processi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69"/>
            <a:ext cx="9296400" cy="69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5" name="Picture 2" descr="processi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2" descr="processi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2" descr="processi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Reverse Logistic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Primo filone</a:t>
            </a:r>
            <a:r>
              <a:rPr lang="it-IT" sz="2400" dirty="0" smtClean="0">
                <a:latin typeface="Bodoni MT" pitchFamily="18" charset="0"/>
              </a:rPr>
              <a:t>: i </a:t>
            </a:r>
            <a:r>
              <a:rPr lang="it-IT" sz="2400" u="sng" dirty="0" smtClean="0">
                <a:latin typeface="Bodoni MT" pitchFamily="18" charset="0"/>
              </a:rPr>
              <a:t>prodotti</a:t>
            </a:r>
            <a:r>
              <a:rPr lang="it-IT" sz="2400" dirty="0" smtClean="0">
                <a:latin typeface="Bodoni MT" pitchFamily="18" charset="0"/>
              </a:rPr>
              <a:t> che i clienti rendono (scaduti, danneggiati, obsoleti..). La resa </a:t>
            </a:r>
            <a:r>
              <a:rPr lang="it-IT" sz="2400" dirty="0" smtClean="0">
                <a:latin typeface="Bodoni MT" pitchFamily="18" charset="0"/>
              </a:rPr>
              <a:t>deve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essere indirizzata al fornitore o ad aziende specializzate nel recupero o nello smaltimento.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Secondo filone</a:t>
            </a:r>
            <a:r>
              <a:rPr lang="it-IT" sz="2400" dirty="0" smtClean="0">
                <a:latin typeface="Bodoni MT" pitchFamily="18" charset="0"/>
              </a:rPr>
              <a:t>: gli </a:t>
            </a:r>
            <a:r>
              <a:rPr lang="it-IT" sz="2400" u="sng" dirty="0" smtClean="0">
                <a:latin typeface="Bodoni MT" pitchFamily="18" charset="0"/>
              </a:rPr>
              <a:t>imballi</a:t>
            </a:r>
            <a:r>
              <a:rPr lang="it-IT" sz="2400" dirty="0" smtClean="0">
                <a:latin typeface="Bodoni MT" pitchFamily="18" charset="0"/>
              </a:rPr>
              <a:t> che le aziende hanno utilizzato (carta, cartone, plastica, vetro..). Le numerose leggi sull’impatto ambientale hanno lentamente responsabilizzato le imprese e la comunità (</a:t>
            </a:r>
            <a:r>
              <a:rPr lang="it-IT" sz="2400" i="1" dirty="0" smtClean="0">
                <a:latin typeface="Bodoni MT" pitchFamily="18" charset="0"/>
              </a:rPr>
              <a:t>Returnable Transit Packaging</a:t>
            </a:r>
            <a:r>
              <a:rPr lang="it-IT" sz="2400" dirty="0" smtClean="0">
                <a:latin typeface="Bodoni MT" pitchFamily="18" charset="0"/>
              </a:rPr>
              <a:t>)</a:t>
            </a:r>
            <a:r>
              <a:rPr lang="it-IT" sz="2400" b="1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(per i prodotti occorre intervenire sui progetti: </a:t>
            </a:r>
            <a:r>
              <a:rPr lang="it-IT" sz="2400" i="1" dirty="0" smtClean="0">
                <a:solidFill>
                  <a:srgbClr val="0070C0"/>
                </a:solidFill>
                <a:latin typeface="Bodoni MT" pitchFamily="18" charset="0"/>
              </a:rPr>
              <a:t>design for disassembly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, che consente la rigenerazione parziale del prodotto e la sua rivendita a clienti con minori pretese).</a:t>
            </a:r>
            <a:endParaRPr lang="en-GB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endParaRPr lang="it-IT" sz="2400" dirty="0">
              <a:solidFill>
                <a:srgbClr val="0070C0"/>
              </a:solidFill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5" name="Picture 2" descr="processi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2020</a:t>
            </a:r>
            <a:endParaRPr lang="it-IT" dirty="0"/>
          </a:p>
        </p:txBody>
      </p:sp>
      <p:pic>
        <p:nvPicPr>
          <p:cNvPr id="3" name="Picture 2" descr="processi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7519</Words>
  <Application>Microsoft Office PowerPoint</Application>
  <PresentationFormat>Presentazione su schermo (4:3)</PresentationFormat>
  <Paragraphs>703</Paragraphs>
  <Slides>107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107</vt:i4>
      </vt:variant>
    </vt:vector>
  </HeadingPairs>
  <TitlesOfParts>
    <vt:vector size="112" baseType="lpstr">
      <vt:lpstr>Arial</vt:lpstr>
      <vt:lpstr>Bodoni MT</vt:lpstr>
      <vt:lpstr>Calibri</vt:lpstr>
      <vt:lpstr>Times New Roman</vt:lpstr>
      <vt:lpstr>Tema di Office</vt:lpstr>
      <vt:lpstr>Introduzione alle strutture: Chandler ’62 (Strategia- Struttura) </vt:lpstr>
      <vt:lpstr>Strutture</vt:lpstr>
      <vt:lpstr>Strutture</vt:lpstr>
      <vt:lpstr>Strutture</vt:lpstr>
      <vt:lpstr>Struttura</vt:lpstr>
      <vt:lpstr>Presentazione standard di PowerPoint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 </vt:lpstr>
      <vt:lpstr>Strutture</vt:lpstr>
      <vt:lpstr>Strutture</vt:lpstr>
      <vt:lpstr>Strutture</vt:lpstr>
      <vt:lpstr>Strutture</vt:lpstr>
      <vt:lpstr>Strutture</vt:lpstr>
      <vt:lpstr>Strutture</vt:lpstr>
      <vt:lpstr> 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  </vt:lpstr>
      <vt:lpstr> Funzioni</vt:lpstr>
      <vt:lpstr>Funzioni</vt:lpstr>
      <vt:lpstr>Funzioni</vt:lpstr>
      <vt:lpstr>Funzioni</vt:lpstr>
      <vt:lpstr>Funzioni</vt:lpstr>
      <vt:lpstr>Funzioni</vt:lpstr>
      <vt:lpstr>Funzioni</vt:lpstr>
      <vt:lpstr>Funzioni (approvvigionamento)</vt:lpstr>
      <vt:lpstr>Funzioni</vt:lpstr>
      <vt:lpstr>Funzioni</vt:lpstr>
      <vt:lpstr>Funzioni</vt:lpstr>
      <vt:lpstr>Funzioni</vt:lpstr>
      <vt:lpstr>Stadi di sviluppo</vt:lpstr>
      <vt:lpstr>Evoluzione delle Funzioni: processi in corso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 delle strutture</vt:lpstr>
      <vt:lpstr>Rapporto Strategia-struttura</vt:lpstr>
      <vt:lpstr>Evoluzione delle strutture </vt:lpstr>
      <vt:lpstr>Evoluzione delle strutture</vt:lpstr>
      <vt:lpstr>Evoluzione delle strutture</vt:lpstr>
      <vt:lpstr>Evoluzione delle strutture</vt:lpstr>
      <vt:lpstr>Evoluzione delle strutture</vt:lpstr>
      <vt:lpstr>Evoluzione delle strutture</vt:lpstr>
      <vt:lpstr>Trasversalità</vt:lpstr>
      <vt:lpstr> Ruoli trasversali</vt:lpstr>
      <vt:lpstr>Dalle funzioni ai processi/progetti</vt:lpstr>
      <vt:lpstr>La dimensione tempo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Reverse Logistic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Standardizzazione</vt:lpstr>
      <vt:lpstr>Presentazione standard di PowerPoint</vt:lpstr>
      <vt:lpstr>Presentazione standard di PowerPoint</vt:lpstr>
      <vt:lpstr>Presentazione standard di PowerPoint</vt:lpstr>
      <vt:lpstr>A chiusura della parte organizzativa: </vt:lpstr>
    </vt:vector>
  </TitlesOfParts>
  <Company>Domus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Banterle</dc:creator>
  <cp:lastModifiedBy>lila banterle</cp:lastModifiedBy>
  <cp:revision>303</cp:revision>
  <dcterms:created xsi:type="dcterms:W3CDTF">2013-02-10T07:45:31Z</dcterms:created>
  <dcterms:modified xsi:type="dcterms:W3CDTF">2020-01-19T15:14:40Z</dcterms:modified>
</cp:coreProperties>
</file>