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90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49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5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25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226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001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06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24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24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49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63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ADF97-C9DB-4BDB-88B0-586A5FA3AE79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D4C77-C3CD-44F0-9EDD-620C7FFE6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86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Indicatori 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(non economici)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58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Assistenza clienti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Assistenza clienti: </a:t>
            </a:r>
          </a:p>
          <a:p>
            <a:pPr>
              <a:buFontTx/>
              <a:buChar char="-"/>
            </a:pPr>
            <a:r>
              <a:rPr lang="it-IT" dirty="0" smtClean="0"/>
              <a:t>Tempo di riparazione guasti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(obiettivo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dirty="0" err="1" smtClean="0">
                <a:solidFill>
                  <a:srgbClr val="FF0000"/>
                </a:solidFill>
              </a:rPr>
              <a:t>Customer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Satisfaction</a:t>
            </a:r>
            <a:r>
              <a:rPr lang="it-IT" dirty="0" smtClean="0">
                <a:solidFill>
                  <a:srgbClr val="FF0000"/>
                </a:solidFill>
              </a:rPr>
              <a:t>) </a:t>
            </a:r>
          </a:p>
          <a:p>
            <a:pPr>
              <a:buFontTx/>
              <a:buChar char="-"/>
            </a:pPr>
            <a:r>
              <a:rPr lang="it-IT" dirty="0" smtClean="0"/>
              <a:t>Supporto tecnico a fronte di anomalie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(obiettivo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dirty="0" err="1">
                <a:solidFill>
                  <a:srgbClr val="FF0000"/>
                </a:solidFill>
              </a:rPr>
              <a:t>Customer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Satisfaction</a:t>
            </a:r>
            <a:r>
              <a:rPr lang="it-IT" dirty="0">
                <a:solidFill>
                  <a:srgbClr val="FF0000"/>
                </a:solidFill>
              </a:rPr>
              <a:t>) 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Frequenza dei guasti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(obiettivo: </a:t>
            </a:r>
            <a:r>
              <a:rPr lang="it-IT" dirty="0" err="1">
                <a:solidFill>
                  <a:srgbClr val="FF0000"/>
                </a:solidFill>
              </a:rPr>
              <a:t>Customer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Satisfaction</a:t>
            </a:r>
            <a:r>
              <a:rPr lang="it-IT" dirty="0">
                <a:solidFill>
                  <a:srgbClr val="FF0000"/>
                </a:solidFill>
              </a:rPr>
              <a:t>)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293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HR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Funzione HR: </a:t>
            </a:r>
          </a:p>
          <a:p>
            <a:pPr>
              <a:buFontTx/>
              <a:buChar char="-"/>
            </a:pPr>
            <a:r>
              <a:rPr lang="it-IT" dirty="0" smtClean="0"/>
              <a:t>Indicatori di clima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migliorare motivazione e collaborazione) </a:t>
            </a:r>
          </a:p>
          <a:p>
            <a:pPr>
              <a:buFontTx/>
              <a:buChar char="-"/>
            </a:pPr>
            <a:r>
              <a:rPr lang="it-IT" dirty="0" smtClean="0"/>
              <a:t>Tasso di assenteismo e turnover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(obiettivo</a:t>
            </a:r>
            <a:r>
              <a:rPr lang="it-IT" dirty="0" smtClean="0">
                <a:solidFill>
                  <a:srgbClr val="FF0000"/>
                </a:solidFill>
              </a:rPr>
              <a:t>: contenere i costi riducendo le cause)</a:t>
            </a:r>
          </a:p>
          <a:p>
            <a:pPr>
              <a:buFontTx/>
              <a:buChar char="-"/>
            </a:pPr>
            <a:r>
              <a:rPr lang="it-IT" dirty="0" smtClean="0"/>
              <a:t>Trend diretti/indiretti- laureati/diplomati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(obiettivo</a:t>
            </a:r>
            <a:r>
              <a:rPr lang="it-IT" dirty="0" smtClean="0">
                <a:solidFill>
                  <a:srgbClr val="FF0000"/>
                </a:solidFill>
              </a:rPr>
              <a:t>: gestione del mix in funzione dello sviluppo) </a:t>
            </a:r>
          </a:p>
          <a:p>
            <a:pPr>
              <a:buFontTx/>
              <a:buChar char="-"/>
            </a:pPr>
            <a:r>
              <a:rPr lang="it-IT" dirty="0" smtClean="0"/>
              <a:t>Trend nella richiesta di competenze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gestione del mix anche con interventi di formazione)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8755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IT e Servizi generali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Le funzioni IT e Servizi generali fanno riferimento a specifici indicatori che attengono alla bontà ed alla continuità nella gestione degli impianti di competenza.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A fianco di questi indicatori sono da considerare i classici indicatori economici (ROI, ROE…) che però non prevedono un’alta frequenza di rilevazione per come sono concepiti. 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0070C0"/>
                </a:solidFill>
              </a:rPr>
              <a:t>°°°°°°°°°°°°                                             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09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Tendenze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Quadro emergente: </a:t>
            </a:r>
          </a:p>
          <a:p>
            <a:pPr marL="0" indent="0">
              <a:buNone/>
            </a:pPr>
            <a:r>
              <a:rPr lang="it-IT" b="1" dirty="0" smtClean="0"/>
              <a:t>Produzione e qualità</a:t>
            </a:r>
            <a:r>
              <a:rPr lang="it-IT" dirty="0" smtClean="0"/>
              <a:t>: Manutenzione Predittiva, Videoregistrazione e comprensione delle immagini </a:t>
            </a:r>
            <a:r>
              <a:rPr lang="it-IT" dirty="0" smtClean="0"/>
              <a:t>(per analisi funzionamento macchine </a:t>
            </a:r>
            <a:r>
              <a:rPr lang="it-IT" dirty="0" smtClean="0"/>
              <a:t>e </a:t>
            </a:r>
            <a:r>
              <a:rPr lang="it-IT" dirty="0" smtClean="0"/>
              <a:t>difetti </a:t>
            </a:r>
            <a:r>
              <a:rPr lang="it-IT" smtClean="0"/>
              <a:t>dei semilavorati) </a:t>
            </a:r>
            <a:r>
              <a:rPr lang="it-IT" dirty="0" smtClean="0"/>
              <a:t>allo scopo di ridurre scarti e fermi macchina. 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</a:rPr>
              <a:t>Commerciale</a:t>
            </a:r>
            <a:r>
              <a:rPr lang="it-IT" dirty="0" smtClean="0">
                <a:solidFill>
                  <a:srgbClr val="0070C0"/>
                </a:solidFill>
              </a:rPr>
              <a:t>: elaborazione Ranking clienti in base a </a:t>
            </a:r>
            <a:r>
              <a:rPr lang="it-IT" dirty="0" err="1" smtClean="0">
                <a:solidFill>
                  <a:srgbClr val="0070C0"/>
                </a:solidFill>
              </a:rPr>
              <a:t>Recency</a:t>
            </a:r>
            <a:r>
              <a:rPr lang="it-IT" dirty="0" smtClean="0">
                <a:solidFill>
                  <a:srgbClr val="0070C0"/>
                </a:solidFill>
              </a:rPr>
              <a:t>/</a:t>
            </a:r>
            <a:r>
              <a:rPr lang="it-IT" dirty="0" err="1" smtClean="0">
                <a:solidFill>
                  <a:srgbClr val="0070C0"/>
                </a:solidFill>
              </a:rPr>
              <a:t>Frequency</a:t>
            </a:r>
            <a:r>
              <a:rPr lang="it-IT" dirty="0" smtClean="0">
                <a:solidFill>
                  <a:srgbClr val="0070C0"/>
                </a:solidFill>
              </a:rPr>
              <a:t>/</a:t>
            </a:r>
            <a:r>
              <a:rPr lang="it-IT" dirty="0" err="1" smtClean="0">
                <a:solidFill>
                  <a:srgbClr val="0070C0"/>
                </a:solidFill>
              </a:rPr>
              <a:t>Monetary</a:t>
            </a:r>
            <a:r>
              <a:rPr lang="it-IT" dirty="0" smtClean="0">
                <a:solidFill>
                  <a:srgbClr val="0070C0"/>
                </a:solidFill>
              </a:rPr>
              <a:t>; facilitazione della esperienza di acquisto anche attraverso la comprensione del linguaggio naturale; </a:t>
            </a:r>
            <a:r>
              <a:rPr lang="it-IT" dirty="0" err="1" smtClean="0">
                <a:solidFill>
                  <a:srgbClr val="0070C0"/>
                </a:solidFill>
              </a:rPr>
              <a:t>clickstream</a:t>
            </a:r>
            <a:r>
              <a:rPr lang="it-IT" dirty="0" smtClean="0">
                <a:solidFill>
                  <a:srgbClr val="0070C0"/>
                </a:solidFill>
              </a:rPr>
              <a:t> e studi di profilo per realizzare promozioni mirate e cross/</a:t>
            </a:r>
            <a:r>
              <a:rPr lang="it-IT" dirty="0" err="1" smtClean="0">
                <a:solidFill>
                  <a:srgbClr val="0070C0"/>
                </a:solidFill>
              </a:rPr>
              <a:t>upselling</a:t>
            </a:r>
            <a:r>
              <a:rPr lang="it-IT" dirty="0" smtClean="0">
                <a:solidFill>
                  <a:srgbClr val="0070C0"/>
                </a:solidFill>
              </a:rPr>
              <a:t>.; individuazione clienti a rischio di abbandono.</a:t>
            </a: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949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smtClean="0"/>
              <a:t>Varie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 generale: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- Analisi della Reputazione</a:t>
            </a:r>
          </a:p>
          <a:p>
            <a:pPr marL="0" indent="0">
              <a:buNone/>
            </a:pPr>
            <a:r>
              <a:rPr lang="it-IT" dirty="0" smtClean="0"/>
              <a:t>- Individuazione correlazioni a priori ignote a fini </a:t>
            </a:r>
            <a:r>
              <a:rPr lang="it-IT" dirty="0" err="1" smtClean="0"/>
              <a:t>previsivi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- Realizzazione di Dashboard per l’analisi delle anomalie e delle emergenze a vari livelli della organizzazione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364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Indicatori macro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KPI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Time to market: tempo trascorso dall’idea all’uscita sul mercato.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uscire per primi – anticipare la concorrenza)</a:t>
            </a:r>
          </a:p>
          <a:p>
            <a:pPr>
              <a:buFontTx/>
              <a:buChar char="-"/>
            </a:pPr>
            <a:r>
              <a:rPr lang="it-IT" dirty="0" smtClean="0"/>
              <a:t>Tempo di risposta in produzione agli ordini personalizzati.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</a:t>
            </a:r>
            <a:r>
              <a:rPr lang="it-IT" dirty="0" err="1">
                <a:solidFill>
                  <a:srgbClr val="FF0000"/>
                </a:solidFill>
              </a:rPr>
              <a:t>C</a:t>
            </a:r>
            <a:r>
              <a:rPr lang="it-IT" dirty="0" err="1" smtClean="0">
                <a:solidFill>
                  <a:srgbClr val="FF0000"/>
                </a:solidFill>
              </a:rPr>
              <a:t>ustomer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Satisfaction</a:t>
            </a:r>
            <a:r>
              <a:rPr lang="it-IT" dirty="0" smtClean="0">
                <a:solidFill>
                  <a:srgbClr val="FF0000"/>
                </a:solidFill>
              </a:rPr>
              <a:t>) </a:t>
            </a:r>
          </a:p>
          <a:p>
            <a:pPr>
              <a:buFontTx/>
              <a:buChar char="-"/>
            </a:pPr>
            <a:r>
              <a:rPr lang="it-IT" dirty="0" smtClean="0"/>
              <a:t>Rapporto qualità/costo; valutazione esperienza d’acquisto.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</a:t>
            </a:r>
            <a:r>
              <a:rPr lang="it-IT" dirty="0" err="1" smtClean="0">
                <a:solidFill>
                  <a:srgbClr val="FF0000"/>
                </a:solidFill>
              </a:rPr>
              <a:t>Customer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Satisfaction</a:t>
            </a:r>
            <a:r>
              <a:rPr lang="it-IT" dirty="0" smtClean="0">
                <a:solidFill>
                  <a:srgbClr val="FF0000"/>
                </a:solidFill>
              </a:rPr>
              <a:t>) </a:t>
            </a:r>
          </a:p>
          <a:p>
            <a:pPr>
              <a:buFontTx/>
              <a:buChar char="-"/>
            </a:pPr>
            <a:r>
              <a:rPr lang="it-IT" dirty="0" smtClean="0"/>
              <a:t>Valutazione esperienza d’uso (</a:t>
            </a:r>
            <a:r>
              <a:rPr lang="it-IT" dirty="0" err="1" smtClean="0"/>
              <a:t>usability</a:t>
            </a:r>
            <a:r>
              <a:rPr lang="it-IT" dirty="0" smtClean="0"/>
              <a:t>) e assistenza.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</a:t>
            </a:r>
            <a:r>
              <a:rPr lang="it-IT" dirty="0" err="1" smtClean="0">
                <a:solidFill>
                  <a:srgbClr val="FF0000"/>
                </a:solidFill>
              </a:rPr>
              <a:t>Customer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Satisfaction</a:t>
            </a:r>
            <a:r>
              <a:rPr lang="it-IT" dirty="0" smtClean="0">
                <a:solidFill>
                  <a:srgbClr val="FF0000"/>
                </a:solidFill>
              </a:rPr>
              <a:t>)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91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Indicatori macro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Indici di rotazione degli immobilizzi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mantenere alto il valore commerciale dell’impresa) </a:t>
            </a:r>
          </a:p>
          <a:p>
            <a:pPr>
              <a:buFontTx/>
              <a:buChar char="-"/>
            </a:pPr>
            <a:r>
              <a:rPr lang="it-IT" dirty="0" smtClean="0"/>
              <a:t>Scarto fra competenze necessarie e competenze disponibili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garantire il funzionamento e mantenere alto il potenziale di sviluppo dell’impresa) 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</a:rPr>
              <a:t>Ad ogni voce corrisponde un «come»: una strategia direzionale volta a raggiungere l’obiettivo.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48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Acquisti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Funzione Acquisti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Tempo di risposta agli ordini. 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contribuire a contenere il tempo di risposta complessivo della produzione - efficacia)</a:t>
            </a:r>
          </a:p>
          <a:p>
            <a:pPr>
              <a:buFontTx/>
              <a:buChar char="-"/>
            </a:pPr>
            <a:r>
              <a:rPr lang="it-IT" dirty="0" smtClean="0"/>
              <a:t>Distanza fra la scadenza di consegna e il tempo utile per lo storno.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tenere alta la flessibilità rispetto ai cambi di programma) </a:t>
            </a:r>
          </a:p>
          <a:p>
            <a:pPr>
              <a:buFontTx/>
              <a:buChar char="-"/>
            </a:pPr>
            <a:r>
              <a:rPr lang="it-IT" dirty="0" smtClean="0"/>
              <a:t>Puntualità: scarto fra scadenza promessa e consegna realizzata.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contribuire a contenere il tempo di risposta complessivo della produzione)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97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Produzione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Funzione produzione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Tempo di risposta di reparto agli ordini interni (reparto per reparto)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contribuire a contenere il tempo di risposta complessivo della produzione - efficacia)</a:t>
            </a:r>
          </a:p>
          <a:p>
            <a:pPr>
              <a:buFontTx/>
              <a:buChar char="-"/>
            </a:pPr>
            <a:r>
              <a:rPr lang="it-IT" dirty="0" smtClean="0"/>
              <a:t>Rapporto: versato a standard / versato a consuntivo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minimizzare gli sprechi di tempo e di materiali) </a:t>
            </a:r>
          </a:p>
          <a:p>
            <a:pPr>
              <a:buFontTx/>
              <a:buChar char="-"/>
            </a:pPr>
            <a:r>
              <a:rPr lang="it-IT" dirty="0" smtClean="0"/>
              <a:t>Consegne in ritardo / consegne totali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</a:t>
            </a:r>
            <a:r>
              <a:rPr lang="it-IT" dirty="0" err="1" smtClean="0">
                <a:solidFill>
                  <a:srgbClr val="FF0000"/>
                </a:solidFill>
              </a:rPr>
              <a:t>Customer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Satisfaction</a:t>
            </a:r>
            <a:r>
              <a:rPr lang="it-IT" dirty="0" smtClean="0">
                <a:solidFill>
                  <a:srgbClr val="FF0000"/>
                </a:solidFill>
              </a:rPr>
              <a:t> – puntualità vs cliente)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36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Produzione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Voci prodotto non conformi / voci totali consegnate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</a:t>
            </a:r>
            <a:r>
              <a:rPr lang="it-IT" dirty="0" err="1" smtClean="0">
                <a:solidFill>
                  <a:srgbClr val="FF0000"/>
                </a:solidFill>
              </a:rPr>
              <a:t>Customer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Satisfaction</a:t>
            </a:r>
            <a:r>
              <a:rPr lang="it-IT" dirty="0" smtClean="0">
                <a:solidFill>
                  <a:srgbClr val="FF0000"/>
                </a:solidFill>
              </a:rPr>
              <a:t> e immagine in generale) </a:t>
            </a:r>
          </a:p>
          <a:p>
            <a:pPr>
              <a:buFontTx/>
              <a:buChar char="-"/>
            </a:pPr>
            <a:r>
              <a:rPr lang="it-IT" dirty="0" smtClean="0"/>
              <a:t>Tempo macchina utile / Tempo m. utile + Tempo di fermo m.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(obiettivo: contenere il tempo di risposta del reparto e lo spreco di tempo che incide sul costo del prodotto) </a:t>
            </a:r>
          </a:p>
          <a:p>
            <a:pPr>
              <a:buFontTx/>
              <a:buChar char="-"/>
            </a:pPr>
            <a:r>
              <a:rPr lang="it-IT" dirty="0" smtClean="0"/>
              <a:t>Giorni di assenza per infortunio / giorni totali.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preservare la salute dei dipendenti e la reputazione dell’impresa) 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</a:rPr>
              <a:t>Ad ogni voce corrisponde un «come»: una strategia direzionale volta a raggiungere l’obiettivo.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24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Funzione qualità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% di scarti attribuibili ai fornitori.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contenimento costi e mantenimento qualità del prodotto) </a:t>
            </a:r>
          </a:p>
          <a:p>
            <a:pPr>
              <a:buFontTx/>
              <a:buChar char="-"/>
            </a:pPr>
            <a:r>
              <a:rPr lang="it-IT" dirty="0" smtClean="0"/>
              <a:t>% di scarti attribuibili a lavorazioni e trasporti.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contenimento costi e mantenimento qualità del prodotto) </a:t>
            </a:r>
          </a:p>
          <a:p>
            <a:pPr>
              <a:buFontTx/>
              <a:buChar char="-"/>
            </a:pPr>
            <a:r>
              <a:rPr lang="it-IT" dirty="0" smtClean="0"/>
              <a:t>% di guasti presso i clienti e tempi di risposta nelle riparazioni.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</a:t>
            </a:r>
            <a:r>
              <a:rPr lang="it-IT" dirty="0" err="1">
                <a:solidFill>
                  <a:srgbClr val="FF0000"/>
                </a:solidFill>
              </a:rPr>
              <a:t>C</a:t>
            </a:r>
            <a:r>
              <a:rPr lang="it-IT" dirty="0" err="1" smtClean="0">
                <a:solidFill>
                  <a:srgbClr val="FF0000"/>
                </a:solidFill>
              </a:rPr>
              <a:t>ustomer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Satisfaction</a:t>
            </a:r>
            <a:r>
              <a:rPr lang="it-IT" dirty="0" smtClean="0">
                <a:solidFill>
                  <a:srgbClr val="FF0000"/>
                </a:solidFill>
              </a:rPr>
              <a:t> e Immagine oltre che fidelizzazione) </a:t>
            </a:r>
            <a:endParaRPr lang="it-IT" dirty="0" smtClean="0"/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469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Commerciale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Funzione Commerciale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N° Ordini / N° Offerte – N° Gare vinte / Gare partecipate. 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migliorare la competitività anche in termini di personalizzazione dei prodotti) </a:t>
            </a:r>
          </a:p>
          <a:p>
            <a:pPr>
              <a:buFontTx/>
              <a:buChar char="-"/>
            </a:pPr>
            <a:r>
              <a:rPr lang="it-IT" dirty="0" smtClean="0"/>
              <a:t>N° nuovi clienti / numero totale.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espandere la propria presenza sul mercato e aumentare il fatturato) </a:t>
            </a:r>
          </a:p>
          <a:p>
            <a:pPr>
              <a:buFontTx/>
              <a:buChar char="-"/>
            </a:pPr>
            <a:r>
              <a:rPr lang="it-IT" dirty="0" smtClean="0"/>
              <a:t>Clienti a fine anno meno i nuovi / clienti a inizio anno – CRR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fidelizzare i clienti come visione a medio – lungo termine)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03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Commerciale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Penali pagate / commesse fatturate.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contenimento sprechi e mantenimento reputazione) </a:t>
            </a:r>
          </a:p>
          <a:p>
            <a:pPr>
              <a:buFontTx/>
              <a:buChar char="-"/>
            </a:pPr>
            <a:r>
              <a:rPr lang="it-IT" dirty="0" smtClean="0"/>
              <a:t>Vendite effettive / previsioni.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(obiettivo: migliorare la conoscenza del mercato e delle sue possibili evoluzioni – migliorare la competitività) 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</a:rPr>
              <a:t>Ad ogni voce corrisponde un «come»: una strategia direzionale volta a raggiungere l’obiettivo.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123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842</Words>
  <Application>Microsoft Office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Indicatori </vt:lpstr>
      <vt:lpstr>Indicatori macro</vt:lpstr>
      <vt:lpstr>Indicatori macro</vt:lpstr>
      <vt:lpstr>Acquisti</vt:lpstr>
      <vt:lpstr>Produzione</vt:lpstr>
      <vt:lpstr>Produzione</vt:lpstr>
      <vt:lpstr>Qualità</vt:lpstr>
      <vt:lpstr>Commerciale</vt:lpstr>
      <vt:lpstr>Commerciale</vt:lpstr>
      <vt:lpstr>Assistenza clienti</vt:lpstr>
      <vt:lpstr>HR</vt:lpstr>
      <vt:lpstr>IT e Servizi generali</vt:lpstr>
      <vt:lpstr>Tendenze</vt:lpstr>
      <vt:lpstr>Varie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Indicatori</dc:title>
  <dc:creator>lila banterle</dc:creator>
  <cp:lastModifiedBy>lila banterle</cp:lastModifiedBy>
  <cp:revision>22</cp:revision>
  <dcterms:created xsi:type="dcterms:W3CDTF">2020-01-16T15:12:13Z</dcterms:created>
  <dcterms:modified xsi:type="dcterms:W3CDTF">2020-01-20T08:58:01Z</dcterms:modified>
</cp:coreProperties>
</file>