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32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4" r:id="rId67"/>
    <p:sldId id="325" r:id="rId68"/>
    <p:sldId id="326" r:id="rId69"/>
    <p:sldId id="327" r:id="rId7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1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8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52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16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59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20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41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78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19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99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12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74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3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1EBDA-9398-4F76-B0B6-B6A7AA43C3AF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9E0B5-ABF5-406E-B81D-3E009FAF6D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3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UOMINI 4.0: RITORNO AL FUTURO 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Alberto F. De Toni; Enzo </a:t>
            </a:r>
            <a:r>
              <a:rPr lang="it-IT" dirty="0" err="1" smtClean="0"/>
              <a:t>Rullani</a:t>
            </a:r>
            <a:endParaRPr lang="it-IT" dirty="0" smtClean="0"/>
          </a:p>
          <a:p>
            <a:r>
              <a:rPr lang="it-IT" dirty="0" smtClean="0"/>
              <a:t>Franco Angeli 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26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Una risposta </a:t>
            </a:r>
            <a:r>
              <a:rPr lang="it-IT" dirty="0" smtClean="0"/>
              <a:t>efficace</a:t>
            </a:r>
            <a:r>
              <a:rPr lang="it-IT" dirty="0"/>
              <a:t>, capace di invertire la spirale regressiva associata all’emergere del nuovo paradigma fordista, viene messa a punto quando – prima della guerra e poi negli anni dello sviluppo cinquanta-sessanta – vengono creati </a:t>
            </a:r>
            <a:r>
              <a:rPr lang="it-IT" b="1" dirty="0">
                <a:solidFill>
                  <a:srgbClr val="FF0000"/>
                </a:solidFill>
              </a:rPr>
              <a:t>strumenti istituzionali </a:t>
            </a:r>
            <a:r>
              <a:rPr lang="it-IT" dirty="0">
                <a:solidFill>
                  <a:srgbClr val="FF0000"/>
                </a:solidFill>
              </a:rPr>
              <a:t>di tipo nuovo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adatti a re-investire il surplus</a:t>
            </a:r>
            <a:r>
              <a:rPr lang="it-IT" dirty="0"/>
              <a:t> ottenuto con le nuove tecniche di </a:t>
            </a:r>
            <a:r>
              <a:rPr lang="it-IT" dirty="0" smtClean="0"/>
              <a:t>lavorazione.</a:t>
            </a:r>
          </a:p>
          <a:p>
            <a:r>
              <a:rPr lang="it-IT" dirty="0" smtClean="0"/>
              <a:t> </a:t>
            </a: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b="1" dirty="0"/>
              <a:t>S</a:t>
            </a:r>
            <a:r>
              <a:rPr lang="it-IT" b="1" dirty="0" smtClean="0"/>
              <a:t>indacato</a:t>
            </a:r>
            <a:r>
              <a:rPr lang="it-IT" dirty="0" smtClean="0"/>
              <a:t> fa crescere il potere d’acquisto e il </a:t>
            </a:r>
            <a:r>
              <a:rPr lang="it-IT" b="1" dirty="0" smtClean="0"/>
              <a:t>Welfare,</a:t>
            </a:r>
            <a:r>
              <a:rPr lang="it-IT" dirty="0" smtClean="0"/>
              <a:t> </a:t>
            </a:r>
            <a:r>
              <a:rPr lang="it-IT" dirty="0">
                <a:solidFill>
                  <a:srgbClr val="FF0000"/>
                </a:solidFill>
              </a:rPr>
              <a:t>catturando attraverso la </a:t>
            </a:r>
            <a:r>
              <a:rPr lang="it-IT" dirty="0" smtClean="0">
                <a:solidFill>
                  <a:srgbClr val="FF0000"/>
                </a:solidFill>
              </a:rPr>
              <a:t>fiscalità </a:t>
            </a:r>
            <a:r>
              <a:rPr lang="it-IT" dirty="0">
                <a:solidFill>
                  <a:srgbClr val="FF0000"/>
                </a:solidFill>
              </a:rPr>
              <a:t>una quota rilevante del surplus disponibile</a:t>
            </a:r>
            <a:r>
              <a:rPr lang="it-IT" dirty="0" smtClean="0"/>
              <a:t>, </a:t>
            </a:r>
            <a:r>
              <a:rPr lang="it-IT" dirty="0"/>
              <a:t>trasforma </a:t>
            </a:r>
            <a:r>
              <a:rPr lang="it-IT" dirty="0" smtClean="0"/>
              <a:t>il surplus in </a:t>
            </a:r>
            <a:r>
              <a:rPr lang="it-IT" u="sng" dirty="0"/>
              <a:t>investimenti pubblici e sostegni </a:t>
            </a:r>
            <a:r>
              <a:rPr lang="it-IT" u="sng" dirty="0" smtClean="0"/>
              <a:t>sociali</a:t>
            </a:r>
            <a:r>
              <a:rPr lang="it-IT" dirty="0"/>
              <a:t> 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70C0"/>
                </a:solidFill>
              </a:rPr>
              <a:t>(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imprese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pubbliche, strade, ferrovie, ricerca, scuole, sanità, assistenza, previdenza ecc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.)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he creano nuovi consumatori e </a:t>
            </a:r>
            <a:r>
              <a:rPr lang="it-IT" u="sng" dirty="0" smtClean="0"/>
              <a:t>riattivano la domanda</a:t>
            </a:r>
            <a:r>
              <a:rPr lang="it-IT" dirty="0" smtClean="0"/>
              <a:t>.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13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/>
              <a:t>ambedue i casi, </a:t>
            </a:r>
            <a:r>
              <a:rPr lang="it-IT" dirty="0">
                <a:solidFill>
                  <a:srgbClr val="FF0000"/>
                </a:solidFill>
              </a:rPr>
              <a:t>si avvia una </a:t>
            </a:r>
            <a:r>
              <a:rPr lang="it-IT" u="sng" dirty="0">
                <a:solidFill>
                  <a:srgbClr val="FF0000"/>
                </a:solidFill>
              </a:rPr>
              <a:t>spirale virtuosa </a:t>
            </a:r>
            <a:r>
              <a:rPr lang="it-IT" dirty="0">
                <a:solidFill>
                  <a:srgbClr val="FF0000"/>
                </a:solidFill>
              </a:rPr>
              <a:t>tra la manifattura</a:t>
            </a:r>
            <a:r>
              <a:rPr lang="it-IT" dirty="0"/>
              <a:t>, sempre più meccanizzata e sempre meno </a:t>
            </a:r>
            <a:r>
              <a:rPr lang="it-IT" dirty="0" err="1"/>
              <a:t>labour</a:t>
            </a:r>
            <a:r>
              <a:rPr lang="it-IT" dirty="0"/>
              <a:t> intensive, </a:t>
            </a:r>
            <a:r>
              <a:rPr lang="it-IT" dirty="0">
                <a:solidFill>
                  <a:srgbClr val="FF0000"/>
                </a:solidFill>
              </a:rPr>
              <a:t>e i servizi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che – usando poco le macchine – danno lavoro a molte persone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b="1" dirty="0"/>
              <a:t>dilatazione del settore </a:t>
            </a:r>
            <a:r>
              <a:rPr lang="it-IT" b="1" dirty="0" smtClean="0"/>
              <a:t>terziario </a:t>
            </a:r>
            <a:r>
              <a:rPr lang="it-IT" dirty="0" smtClean="0"/>
              <a:t>nel </a:t>
            </a:r>
            <a:r>
              <a:rPr lang="it-IT" dirty="0"/>
              <a:t>fordismo maturo (anni sessanta e settanta) arriva ad avere un peso occupazionale molto maggiore di quello </a:t>
            </a:r>
            <a:r>
              <a:rPr lang="it-IT" dirty="0" smtClean="0"/>
              <a:t>dell’industria: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attrae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il surplus creato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dall’efficienza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manifatturiera</a:t>
            </a:r>
            <a:r>
              <a:rPr lang="it-IT" dirty="0"/>
              <a:t> </a:t>
            </a:r>
            <a:r>
              <a:rPr lang="it-IT" dirty="0" smtClean="0"/>
              <a:t>convertendolo in </a:t>
            </a:r>
            <a:r>
              <a:rPr lang="it-IT" u="sng" dirty="0"/>
              <a:t>domanda di </a:t>
            </a:r>
            <a:r>
              <a:rPr lang="it-IT" u="sng" dirty="0" smtClean="0"/>
              <a:t>occupazione. 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6192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0333" y="16367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Il periodo che va dalla </a:t>
            </a:r>
            <a:r>
              <a:rPr lang="it-IT" dirty="0"/>
              <a:t>rivoluzione industriale </a:t>
            </a:r>
            <a:r>
              <a:rPr lang="it-IT" dirty="0" smtClean="0"/>
              <a:t>fino </a:t>
            </a:r>
            <a:r>
              <a:rPr lang="it-IT" dirty="0"/>
              <a:t>ad </a:t>
            </a:r>
            <a:r>
              <a:rPr lang="it-IT" dirty="0" smtClean="0"/>
              <a:t>oggi 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>
                <a:solidFill>
                  <a:srgbClr val="FF0000"/>
                </a:solidFill>
              </a:rPr>
              <a:t>prima </a:t>
            </a:r>
            <a:r>
              <a:rPr lang="it-IT" dirty="0" smtClean="0">
                <a:solidFill>
                  <a:srgbClr val="FF0000"/>
                </a:solidFill>
              </a:rPr>
              <a:t>modernità)</a:t>
            </a:r>
            <a:r>
              <a:rPr lang="it-IT" dirty="0" smtClean="0"/>
              <a:t> è da vedersi come </a:t>
            </a:r>
            <a:r>
              <a:rPr lang="it-IT" dirty="0"/>
              <a:t>una fase di passaggio che </a:t>
            </a:r>
            <a:r>
              <a:rPr lang="it-IT" dirty="0" smtClean="0"/>
              <a:t>ha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00B050"/>
                </a:solidFill>
              </a:rPr>
              <a:t>inibito la complessità ammessa </a:t>
            </a:r>
            <a:r>
              <a:rPr lang="it-IT" dirty="0" smtClean="0"/>
              <a:t>per </a:t>
            </a:r>
            <a:r>
              <a:rPr lang="it-IT" dirty="0"/>
              <a:t>far posto alla potenza di macchine troppo semplici per poter adattarsi ad ambienti o problemi complessi.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Ma </a:t>
            </a:r>
            <a:r>
              <a:rPr lang="it-IT" dirty="0">
                <a:solidFill>
                  <a:srgbClr val="00B050"/>
                </a:solidFill>
              </a:rPr>
              <a:t>oggi</a:t>
            </a:r>
            <a:r>
              <a:rPr lang="it-IT" dirty="0"/>
              <a:t> </a:t>
            </a:r>
            <a:r>
              <a:rPr lang="it-IT" dirty="0">
                <a:solidFill>
                  <a:srgbClr val="00B050"/>
                </a:solidFill>
              </a:rPr>
              <a:t>che le macchine sono in grado di </a:t>
            </a:r>
            <a:r>
              <a:rPr lang="it-IT" u="sng" dirty="0">
                <a:solidFill>
                  <a:srgbClr val="00B050"/>
                </a:solidFill>
              </a:rPr>
              <a:t>usare la potenza della scienza </a:t>
            </a:r>
            <a:r>
              <a:rPr lang="it-IT" u="sng" dirty="0" smtClean="0">
                <a:solidFill>
                  <a:srgbClr val="00B050"/>
                </a:solidFill>
              </a:rPr>
              <a:t>adattandola </a:t>
            </a:r>
            <a:r>
              <a:rPr lang="it-IT" u="sng" dirty="0">
                <a:solidFill>
                  <a:srgbClr val="00B050"/>
                </a:solidFill>
              </a:rPr>
              <a:t>alla varietà del mondo reale</a:t>
            </a:r>
            <a:r>
              <a:rPr lang="it-IT" dirty="0"/>
              <a:t>, sta emergendo una </a:t>
            </a:r>
            <a:r>
              <a:rPr lang="it-IT" dirty="0">
                <a:solidFill>
                  <a:srgbClr val="FF0000"/>
                </a:solidFill>
              </a:rPr>
              <a:t>nuova modernità</a:t>
            </a:r>
            <a:r>
              <a:rPr lang="it-IT" dirty="0"/>
              <a:t>, che promette di rimettere al centro della scena le persone e la loro </a:t>
            </a:r>
            <a:r>
              <a:rPr lang="it-IT" dirty="0" smtClean="0"/>
              <a:t>intelligenza.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84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Uomini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Nella complessità si distinguono tre livelli: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complessità ordinata: </a:t>
            </a:r>
            <a:r>
              <a:rPr lang="it-IT" dirty="0" smtClean="0"/>
              <a:t>quella costituita da processi relativamente stabili e strutturati, in parte traducibili in procedure SW.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complessità governabile: </a:t>
            </a:r>
            <a:r>
              <a:rPr lang="it-IT" dirty="0" smtClean="0"/>
              <a:t>quella costituita da processi che possono richiedere scelte a fronte di disturbi o variazioni del contesto. Può essere supportata dalla Intelligenza Artificiale.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complessità libera: </a:t>
            </a:r>
            <a:r>
              <a:rPr lang="it-IT" dirty="0" smtClean="0"/>
              <a:t>quella che può essere affrontata solo con creatività e fantasia progettuale. E’ il nuovo spazio che può di massima solo essere occupato da persone.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74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Schema di riferimento: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Storia </a:t>
            </a:r>
            <a:r>
              <a:rPr lang="it-IT" dirty="0" smtClean="0"/>
              <a:t>dell’impresa</a:t>
            </a:r>
          </a:p>
          <a:p>
            <a:r>
              <a:rPr lang="it-IT" dirty="0"/>
              <a:t>Prodotti e servizi offerti al </a:t>
            </a:r>
            <a:r>
              <a:rPr lang="it-IT" dirty="0" smtClean="0"/>
              <a:t>mercato</a:t>
            </a:r>
          </a:p>
          <a:p>
            <a:r>
              <a:rPr lang="it-IT" dirty="0"/>
              <a:t>Modello di business </a:t>
            </a:r>
            <a:r>
              <a:rPr lang="it-IT" dirty="0" smtClean="0"/>
              <a:t>attuale</a:t>
            </a:r>
          </a:p>
          <a:p>
            <a:r>
              <a:rPr lang="it-IT" dirty="0"/>
              <a:t>Impatto di digitalizzazione e globalizzazione sulla </a:t>
            </a:r>
            <a:r>
              <a:rPr lang="it-IT" dirty="0" err="1" smtClean="0"/>
              <a:t>ﬁliera</a:t>
            </a:r>
            <a:endParaRPr lang="it-IT" dirty="0" smtClean="0"/>
          </a:p>
          <a:p>
            <a:r>
              <a:rPr lang="it-IT" dirty="0" smtClean="0"/>
              <a:t>Caratteristiche </a:t>
            </a:r>
            <a:r>
              <a:rPr lang="it-IT" dirty="0"/>
              <a:t>di uomini </a:t>
            </a:r>
            <a:r>
              <a:rPr lang="it-IT"/>
              <a:t>e </a:t>
            </a:r>
            <a:r>
              <a:rPr lang="it-IT" smtClean="0"/>
              <a:t>manager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53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interviste si sono svolte secondo una linea guida che include una </a:t>
            </a:r>
            <a:r>
              <a:rPr lang="it-IT" dirty="0">
                <a:solidFill>
                  <a:srgbClr val="00B050"/>
                </a:solidFill>
              </a:rPr>
              <a:t>lista di domande aperte</a:t>
            </a:r>
            <a:r>
              <a:rPr lang="it-IT" dirty="0"/>
              <a:t>, mirate a lasciare un ampio spazio di risposta ed eventuali spunti di approfondimento agli intervistati. Per ciascun caso </a:t>
            </a:r>
            <a:r>
              <a:rPr lang="it-IT" dirty="0" smtClean="0"/>
              <a:t>di studio </a:t>
            </a:r>
            <a:r>
              <a:rPr lang="it-IT" dirty="0"/>
              <a:t>sono state realizzate </a:t>
            </a:r>
            <a:r>
              <a:rPr lang="it-IT" dirty="0">
                <a:solidFill>
                  <a:srgbClr val="00B050"/>
                </a:solidFill>
              </a:rPr>
              <a:t>due interviste con </a:t>
            </a:r>
            <a:r>
              <a:rPr lang="it-IT" dirty="0" smtClean="0">
                <a:solidFill>
                  <a:srgbClr val="00B050"/>
                </a:solidFill>
              </a:rPr>
              <a:t>figure </a:t>
            </a:r>
            <a:r>
              <a:rPr lang="it-IT" dirty="0">
                <a:solidFill>
                  <a:srgbClr val="00B050"/>
                </a:solidFill>
              </a:rPr>
              <a:t>di ruolo strategico quale CEO, Presidente, Direttore Generale, membri del top management. 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/>
              <a:t>Ciascuna </a:t>
            </a:r>
            <a:r>
              <a:rPr lang="it-IT" dirty="0"/>
              <a:t>intervista è stata quindi trascritta e analizzata per far emergere concetti, percorsi e possibili evoluzioni attuati da ciascuna organizzazione e dagli uomini che ne fanno parte nell’esplorazione della complessità espansa dalla rivoluzione digitale.</a:t>
            </a:r>
          </a:p>
        </p:txBody>
      </p:sp>
    </p:spTree>
    <p:extLst>
      <p:ext uri="{BB962C8B-B14F-4D97-AF65-F5344CB8AC3E}">
        <p14:creationId xmlns:p14="http://schemas.microsoft.com/office/powerpoint/2010/main" val="82935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particolare: </a:t>
            </a:r>
          </a:p>
          <a:p>
            <a:r>
              <a:rPr lang="it-IT" b="1" dirty="0" smtClean="0"/>
              <a:t>Il modello </a:t>
            </a:r>
            <a:r>
              <a:rPr lang="it-IT" b="1" dirty="0"/>
              <a:t>di business </a:t>
            </a:r>
            <a:r>
              <a:rPr lang="it-IT" b="1" dirty="0" smtClean="0"/>
              <a:t>dell’azienda</a:t>
            </a:r>
            <a:r>
              <a:rPr lang="it-IT" dirty="0"/>
              <a:t> </a:t>
            </a:r>
            <a:r>
              <a:rPr lang="it-IT" dirty="0" smtClean="0"/>
              <a:t>descrive </a:t>
            </a:r>
            <a:r>
              <a:rPr lang="it-IT" dirty="0"/>
              <a:t>la logica e le scelte strategiche in base a cui un’organizzazione crea, distribuisce e cattura valore all’interno della rete del </a:t>
            </a:r>
            <a:r>
              <a:rPr lang="it-IT" dirty="0" smtClean="0"/>
              <a:t>valore.  </a:t>
            </a:r>
          </a:p>
          <a:p>
            <a:r>
              <a:rPr lang="it-IT" dirty="0">
                <a:solidFill>
                  <a:srgbClr val="0070C0"/>
                </a:solidFill>
              </a:rPr>
              <a:t>Nella descrizione del modello di business </a:t>
            </a:r>
            <a:r>
              <a:rPr lang="it-IT" dirty="0" smtClean="0">
                <a:solidFill>
                  <a:srgbClr val="0070C0"/>
                </a:solidFill>
              </a:rPr>
              <a:t>si evidenziano la </a:t>
            </a:r>
            <a:r>
              <a:rPr lang="it-IT" u="sng" dirty="0">
                <a:solidFill>
                  <a:srgbClr val="0070C0"/>
                </a:solidFill>
              </a:rPr>
              <a:t>visione</a:t>
            </a:r>
            <a:r>
              <a:rPr lang="it-IT" dirty="0">
                <a:solidFill>
                  <a:srgbClr val="0070C0"/>
                </a:solidFill>
              </a:rPr>
              <a:t>, il </a:t>
            </a:r>
            <a:r>
              <a:rPr lang="it-IT" u="sng" dirty="0">
                <a:solidFill>
                  <a:srgbClr val="0070C0"/>
                </a:solidFill>
              </a:rPr>
              <a:t>sistema di valori </a:t>
            </a:r>
            <a:r>
              <a:rPr lang="it-IT" dirty="0">
                <a:solidFill>
                  <a:srgbClr val="0070C0"/>
                </a:solidFill>
              </a:rPr>
              <a:t>e il </a:t>
            </a:r>
            <a:r>
              <a:rPr lang="it-IT" u="sng" dirty="0">
                <a:solidFill>
                  <a:srgbClr val="0070C0"/>
                </a:solidFill>
              </a:rPr>
              <a:t>sistema di relazioni</a:t>
            </a:r>
            <a:r>
              <a:rPr lang="it-IT" dirty="0">
                <a:solidFill>
                  <a:srgbClr val="0070C0"/>
                </a:solidFill>
              </a:rPr>
              <a:t>, quest’ultimo declinato in relazioni interne (organizzazione) e relazioni esterne (network). </a:t>
            </a:r>
          </a:p>
        </p:txBody>
      </p:sp>
    </p:spTree>
    <p:extLst>
      <p:ext uri="{BB962C8B-B14F-4D97-AF65-F5344CB8AC3E}">
        <p14:creationId xmlns:p14="http://schemas.microsoft.com/office/powerpoint/2010/main" val="230666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 err="1"/>
              <a:t>beanTech</a:t>
            </a:r>
            <a:r>
              <a:rPr lang="it-IT" dirty="0"/>
              <a:t> è stata fondata nel gennaio del 2001: opera nel campo dell’</a:t>
            </a:r>
            <a:r>
              <a:rPr lang="it-IT" dirty="0">
                <a:solidFill>
                  <a:srgbClr val="0070C0"/>
                </a:solidFill>
              </a:rPr>
              <a:t>informatica per le </a:t>
            </a:r>
            <a:r>
              <a:rPr lang="it-IT" dirty="0" smtClean="0">
                <a:solidFill>
                  <a:srgbClr val="0070C0"/>
                </a:solidFill>
              </a:rPr>
              <a:t>aziende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Nel 2016 il fatturato è stato di oltre 6 milioni di euro e il numero di addetti è di oltre 50 persone.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u="sng" dirty="0"/>
              <a:t>presidente e direttore commerciale </a:t>
            </a:r>
            <a:r>
              <a:rPr lang="it-IT" dirty="0"/>
              <a:t>Fabiano Benedetti si occupa della gestione dell’azienda, sviluppando, coerentemente con quelli che sono i trend del mercato, la </a:t>
            </a:r>
            <a:r>
              <a:rPr lang="it-IT" dirty="0">
                <a:solidFill>
                  <a:srgbClr val="0070C0"/>
                </a:solidFill>
              </a:rPr>
              <a:t>visione strategica </a:t>
            </a:r>
            <a:r>
              <a:rPr lang="it-IT" dirty="0"/>
              <a:t>e le </a:t>
            </a:r>
            <a:r>
              <a:rPr lang="it-IT" dirty="0">
                <a:solidFill>
                  <a:srgbClr val="0070C0"/>
                </a:solidFill>
              </a:rPr>
              <a:t>linee guida </a:t>
            </a:r>
            <a:r>
              <a:rPr lang="it-IT" dirty="0"/>
              <a:t>per il conseguimento degli obiettivi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u="sng" dirty="0" smtClean="0"/>
              <a:t>Il </a:t>
            </a:r>
            <a:r>
              <a:rPr lang="it-IT" u="sng" dirty="0"/>
              <a:t>secondo socio</a:t>
            </a:r>
            <a:r>
              <a:rPr lang="it-IT" dirty="0"/>
              <a:t> Massimiliano </a:t>
            </a:r>
            <a:r>
              <a:rPr lang="it-IT" dirty="0" err="1"/>
              <a:t>Anziutti</a:t>
            </a:r>
            <a:r>
              <a:rPr lang="it-IT" dirty="0"/>
              <a:t> è </a:t>
            </a:r>
            <a:r>
              <a:rPr lang="it-IT" dirty="0">
                <a:solidFill>
                  <a:srgbClr val="0070C0"/>
                </a:solidFill>
              </a:rPr>
              <a:t>responsabile tecnico </a:t>
            </a:r>
            <a:r>
              <a:rPr lang="it-IT" dirty="0"/>
              <a:t>e </a:t>
            </a:r>
            <a:r>
              <a:rPr lang="it-IT" u="sng" dirty="0"/>
              <a:t>supervisiona e gestisce il team tecnico </a:t>
            </a:r>
            <a:r>
              <a:rPr lang="it-IT" dirty="0"/>
              <a:t>che si occupa delle infrastrutture aziendali e dei progetti di Ricerca e Sviluppo. Il </a:t>
            </a:r>
            <a:r>
              <a:rPr lang="it-IT" u="sng" dirty="0"/>
              <a:t>terzo socio</a:t>
            </a:r>
            <a:r>
              <a:rPr lang="it-IT" dirty="0"/>
              <a:t> Denis </a:t>
            </a:r>
            <a:r>
              <a:rPr lang="it-IT" dirty="0" err="1"/>
              <a:t>Cappellari</a:t>
            </a:r>
            <a:r>
              <a:rPr lang="it-IT" dirty="0"/>
              <a:t> è </a:t>
            </a:r>
            <a:r>
              <a:rPr lang="it-IT" u="sng" dirty="0"/>
              <a:t>responsabile della divisione </a:t>
            </a:r>
            <a:r>
              <a:rPr lang="it-IT" u="sng" dirty="0">
                <a:solidFill>
                  <a:srgbClr val="0070C0"/>
                </a:solidFill>
              </a:rPr>
              <a:t>Business Analytics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21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i="1" dirty="0" smtClean="0">
                <a:solidFill>
                  <a:srgbClr val="FF0000"/>
                </a:solidFill>
              </a:rPr>
              <a:t>Si </a:t>
            </a:r>
            <a:r>
              <a:rPr lang="it-IT" b="1" i="1" dirty="0">
                <a:solidFill>
                  <a:srgbClr val="FF0000"/>
                </a:solidFill>
              </a:rPr>
              <a:t>opera in una struttura dai tratti poco gerarchici, puntando sul lavoro di team. </a:t>
            </a:r>
            <a:endParaRPr lang="it-IT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 Durante le prime fasi di implementazione di </a:t>
            </a:r>
            <a:r>
              <a:rPr lang="it-IT" u="sng" dirty="0"/>
              <a:t>ogni</a:t>
            </a:r>
            <a:r>
              <a:rPr lang="it-IT" dirty="0"/>
              <a:t> progetto, i tre soci si </a:t>
            </a:r>
            <a:r>
              <a:rPr lang="it-IT" dirty="0" smtClean="0"/>
              <a:t>affidano </a:t>
            </a:r>
            <a:r>
              <a:rPr lang="it-IT" dirty="0"/>
              <a:t>ai referenti tecnici interni per la creazione di un nuovo </a:t>
            </a:r>
            <a:r>
              <a:rPr lang="it-IT" u="sng" dirty="0"/>
              <a:t>gruppo di lavoro</a:t>
            </a:r>
            <a:r>
              <a:rPr lang="it-IT" dirty="0"/>
              <a:t> costituito da </a:t>
            </a:r>
            <a:r>
              <a:rPr lang="it-IT" dirty="0">
                <a:solidFill>
                  <a:srgbClr val="0070C0"/>
                </a:solidFill>
              </a:rPr>
              <a:t>Product Manager, Project Manager</a:t>
            </a:r>
            <a:r>
              <a:rPr lang="it-IT" dirty="0"/>
              <a:t>, </a:t>
            </a:r>
            <a:r>
              <a:rPr lang="it-IT" dirty="0" err="1"/>
              <a:t>Infrastructure</a:t>
            </a:r>
            <a:r>
              <a:rPr lang="it-IT" dirty="0"/>
              <a:t> Architect, Software Architect, Data Analyst e Data </a:t>
            </a:r>
            <a:r>
              <a:rPr lang="it-IT" dirty="0" err="1"/>
              <a:t>Scientist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>
                <a:solidFill>
                  <a:srgbClr val="0070C0"/>
                </a:solidFill>
              </a:rPr>
              <a:t>I primi quattro ruoli rappresentano </a:t>
            </a:r>
            <a:r>
              <a:rPr lang="it-IT" dirty="0" smtClean="0">
                <a:solidFill>
                  <a:srgbClr val="0070C0"/>
                </a:solidFill>
              </a:rPr>
              <a:t>figure </a:t>
            </a:r>
            <a:r>
              <a:rPr lang="it-IT" dirty="0">
                <a:solidFill>
                  <a:srgbClr val="0070C0"/>
                </a:solidFill>
              </a:rPr>
              <a:t>ormai consolidate nel settore; gli ultimi due rappresentano professioni che attualmente sono molto richieste sul mercato e su cui </a:t>
            </a:r>
            <a:r>
              <a:rPr lang="it-IT" dirty="0" err="1">
                <a:solidFill>
                  <a:srgbClr val="0070C0"/>
                </a:solidFill>
              </a:rPr>
              <a:t>beanTech</a:t>
            </a:r>
            <a:r>
              <a:rPr lang="it-IT" dirty="0">
                <a:solidFill>
                  <a:srgbClr val="0070C0"/>
                </a:solidFill>
              </a:rPr>
              <a:t> sta investendo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12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 </a:t>
            </a:r>
            <a:r>
              <a:rPr lang="it-IT" dirty="0" smtClean="0"/>
              <a:t>Nella </a:t>
            </a:r>
            <a:r>
              <a:rPr lang="it-IT" dirty="0"/>
              <a:t>propria idea di business, </a:t>
            </a:r>
            <a:r>
              <a:rPr lang="it-IT" dirty="0" smtClean="0"/>
              <a:t>con l’ingresso nel 2015 di una finanziaria, l’impresa passa: </a:t>
            </a:r>
            <a:r>
              <a:rPr lang="it-IT" dirty="0"/>
              <a:t>da </a:t>
            </a:r>
            <a:r>
              <a:rPr lang="it-IT" i="1" dirty="0" err="1"/>
              <a:t>system</a:t>
            </a:r>
            <a:r>
              <a:rPr lang="it-IT" i="1" dirty="0"/>
              <a:t> integrator </a:t>
            </a:r>
            <a:r>
              <a:rPr lang="it-IT" dirty="0"/>
              <a:t>a </a:t>
            </a:r>
            <a:r>
              <a:rPr lang="it-IT" i="1" dirty="0" err="1"/>
              <a:t>digital</a:t>
            </a:r>
            <a:r>
              <a:rPr lang="it-IT" i="1" dirty="0"/>
              <a:t> </a:t>
            </a:r>
            <a:r>
              <a:rPr lang="it-IT" i="1" dirty="0" err="1"/>
              <a:t>enabler</a:t>
            </a:r>
            <a:r>
              <a:rPr lang="it-IT" i="1" dirty="0"/>
              <a:t> </a:t>
            </a:r>
            <a:r>
              <a:rPr lang="it-IT" dirty="0">
                <a:solidFill>
                  <a:srgbClr val="FF0000"/>
                </a:solidFill>
              </a:rPr>
              <a:t>con presidio di </a:t>
            </a:r>
            <a:r>
              <a:rPr lang="it-IT" dirty="0" smtClean="0">
                <a:solidFill>
                  <a:srgbClr val="FF0000"/>
                </a:solidFill>
              </a:rPr>
              <a:t>aree </a:t>
            </a:r>
            <a:r>
              <a:rPr lang="it-IT" dirty="0">
                <a:solidFill>
                  <a:srgbClr val="FF0000"/>
                </a:solidFill>
              </a:rPr>
              <a:t>quali </a:t>
            </a:r>
            <a:r>
              <a:rPr lang="it-IT" dirty="0" err="1">
                <a:solidFill>
                  <a:srgbClr val="FF0000"/>
                </a:solidFill>
              </a:rPr>
              <a:t>IoT</a:t>
            </a:r>
            <a:r>
              <a:rPr lang="it-IT" dirty="0">
                <a:solidFill>
                  <a:srgbClr val="FF0000"/>
                </a:solidFill>
              </a:rPr>
              <a:t> (Internet of </a:t>
            </a:r>
            <a:r>
              <a:rPr lang="it-IT" dirty="0" err="1">
                <a:solidFill>
                  <a:srgbClr val="FF0000"/>
                </a:solidFill>
              </a:rPr>
              <a:t>Things</a:t>
            </a:r>
            <a:r>
              <a:rPr lang="it-IT" dirty="0">
                <a:solidFill>
                  <a:srgbClr val="FF0000"/>
                </a:solidFill>
              </a:rPr>
              <a:t>), Sicurezza e </a:t>
            </a:r>
            <a:r>
              <a:rPr lang="it-IT" dirty="0" err="1">
                <a:solidFill>
                  <a:srgbClr val="FF0000"/>
                </a:solidFill>
              </a:rPr>
              <a:t>Cloud</a:t>
            </a:r>
            <a:r>
              <a:rPr lang="it-IT" dirty="0">
                <a:solidFill>
                  <a:srgbClr val="FF0000"/>
                </a:solidFill>
              </a:rPr>
              <a:t>;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Un obiettivo </a:t>
            </a:r>
            <a:r>
              <a:rPr lang="it-IT" dirty="0"/>
              <a:t>in particolare: </a:t>
            </a:r>
            <a:r>
              <a:rPr lang="it-IT" dirty="0" smtClean="0"/>
              <a:t>far </a:t>
            </a:r>
            <a:r>
              <a:rPr lang="it-IT" dirty="0"/>
              <a:t>evolvere l’infrastruttura tecnologica in soluzioni </a:t>
            </a:r>
            <a:r>
              <a:rPr lang="it-IT" i="1" dirty="0"/>
              <a:t>on premise </a:t>
            </a:r>
            <a:r>
              <a:rPr lang="it-IT" dirty="0"/>
              <a:t>e</a:t>
            </a:r>
            <a:r>
              <a:rPr lang="it-IT" i="1" dirty="0"/>
              <a:t> </a:t>
            </a:r>
            <a:r>
              <a:rPr lang="it-IT" i="1" dirty="0" err="1" smtClean="0"/>
              <a:t>cloud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rgbClr val="0070C0"/>
                </a:solidFill>
              </a:rPr>
              <a:t>Con il termine </a:t>
            </a:r>
            <a:r>
              <a:rPr lang="it-IT" u="sng" dirty="0">
                <a:solidFill>
                  <a:srgbClr val="0070C0"/>
                </a:solidFill>
              </a:rPr>
              <a:t>software on premise </a:t>
            </a:r>
            <a:r>
              <a:rPr lang="it-IT" dirty="0" smtClean="0">
                <a:solidFill>
                  <a:srgbClr val="0070C0"/>
                </a:solidFill>
              </a:rPr>
              <a:t>si </a:t>
            </a:r>
            <a:r>
              <a:rPr lang="it-IT" dirty="0">
                <a:solidFill>
                  <a:srgbClr val="0070C0"/>
                </a:solidFill>
              </a:rPr>
              <a:t>fa riferimento alla fornitura di programmi informatici installati e gestiti </a:t>
            </a:r>
            <a:r>
              <a:rPr lang="it-IT" dirty="0" smtClean="0">
                <a:solidFill>
                  <a:srgbClr val="0070C0"/>
                </a:solidFill>
              </a:rPr>
              <a:t>attraverso </a:t>
            </a:r>
            <a:r>
              <a:rPr lang="it-IT" b="1" dirty="0" smtClean="0">
                <a:solidFill>
                  <a:srgbClr val="0070C0"/>
                </a:solidFill>
              </a:rPr>
              <a:t>computer </a:t>
            </a:r>
            <a:r>
              <a:rPr lang="it-IT" b="1" dirty="0">
                <a:solidFill>
                  <a:srgbClr val="0070C0"/>
                </a:solidFill>
              </a:rPr>
              <a:t>locali</a:t>
            </a:r>
            <a:r>
              <a:rPr lang="it-IT" dirty="0">
                <a:solidFill>
                  <a:srgbClr val="0070C0"/>
                </a:solidFill>
              </a:rPr>
              <a:t>. 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</a:p>
          <a:p>
            <a:r>
              <a:rPr lang="it-IT" dirty="0">
                <a:solidFill>
                  <a:srgbClr val="0070C0"/>
                </a:solidFill>
              </a:rPr>
              <a:t>N</a:t>
            </a:r>
            <a:r>
              <a:rPr lang="it-IT" dirty="0" smtClean="0">
                <a:solidFill>
                  <a:srgbClr val="0070C0"/>
                </a:solidFill>
              </a:rPr>
              <a:t>el</a:t>
            </a:r>
            <a:r>
              <a:rPr lang="it-IT" dirty="0">
                <a:solidFill>
                  <a:srgbClr val="0070C0"/>
                </a:solidFill>
              </a:rPr>
              <a:t> </a:t>
            </a:r>
            <a:r>
              <a:rPr lang="it-IT" b="1" dirty="0" err="1">
                <a:solidFill>
                  <a:srgbClr val="0070C0"/>
                </a:solidFill>
              </a:rPr>
              <a:t>c</a:t>
            </a:r>
            <a:r>
              <a:rPr lang="it-IT" b="1" dirty="0" err="1" smtClean="0">
                <a:solidFill>
                  <a:srgbClr val="0070C0"/>
                </a:solidFill>
              </a:rPr>
              <a:t>loud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</a:rPr>
              <a:t>computing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la fruizione del programma avviene attraverso l’accesso a un computer (o a un’architettura di hardware) in remoto, grazie a una connessione internet</a:t>
            </a:r>
            <a:r>
              <a:rPr lang="it-IT" dirty="0" smtClean="0">
                <a:solidFill>
                  <a:srgbClr val="0070C0"/>
                </a:solidFill>
              </a:rPr>
              <a:t>.   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Attraverso i casi studiati la ricerca è entrata in contatto con un mondo in divenire.</a:t>
            </a:r>
            <a:r>
              <a:rPr lang="it-IT" dirty="0">
                <a:solidFill>
                  <a:srgbClr val="FF0000"/>
                </a:solidFill>
              </a:rPr>
              <a:t> Le organizzazioni diventano più </a:t>
            </a:r>
            <a:r>
              <a:rPr lang="it-IT" dirty="0" smtClean="0">
                <a:solidFill>
                  <a:srgbClr val="FF0000"/>
                </a:solidFill>
              </a:rPr>
              <a:t>orizzontali</a:t>
            </a:r>
            <a:r>
              <a:rPr lang="it-IT" dirty="0" smtClean="0"/>
              <a:t> </a:t>
            </a:r>
            <a:r>
              <a:rPr lang="it-IT" dirty="0"/>
              <a:t>mentre </a:t>
            </a:r>
            <a:r>
              <a:rPr lang="it-IT" dirty="0">
                <a:solidFill>
                  <a:srgbClr val="FF0000"/>
                </a:solidFill>
              </a:rPr>
              <a:t>i processi comunicativi e decisionali si velocizzano</a:t>
            </a:r>
            <a:r>
              <a:rPr lang="it-IT" dirty="0"/>
              <a:t>, anche per stare al passo col cambiamento </a:t>
            </a:r>
            <a:r>
              <a:rPr lang="it-IT" dirty="0" smtClean="0"/>
              <a:t>esterno.</a:t>
            </a:r>
          </a:p>
          <a:p>
            <a:r>
              <a:rPr lang="it-IT" dirty="0" smtClean="0"/>
              <a:t>In </a:t>
            </a:r>
            <a:r>
              <a:rPr lang="it-IT" dirty="0"/>
              <a:t>questa evoluzione il middle management viene sempre più messo sotto pressione </a:t>
            </a:r>
            <a:r>
              <a:rPr lang="it-IT" dirty="0">
                <a:solidFill>
                  <a:srgbClr val="FF0000"/>
                </a:solidFill>
              </a:rPr>
              <a:t>dall’estensione dei sistemi automatici </a:t>
            </a:r>
            <a:r>
              <a:rPr lang="it-IT" dirty="0"/>
              <a:t>di relazione e analisi dati, e dalla </a:t>
            </a:r>
            <a:r>
              <a:rPr lang="it-IT" dirty="0">
                <a:solidFill>
                  <a:srgbClr val="FF0000"/>
                </a:solidFill>
              </a:rPr>
              <a:t>crescente autonomia decisionale </a:t>
            </a:r>
            <a:r>
              <a:rPr lang="it-IT" dirty="0"/>
              <a:t>di chi – presidiando le linee operative – deve affrontare </a:t>
            </a:r>
            <a:r>
              <a:rPr lang="it-IT" u="sng" dirty="0"/>
              <a:t>senza tante mediazioni</a:t>
            </a:r>
            <a:r>
              <a:rPr lang="it-IT" dirty="0"/>
              <a:t> i problemi emergenti. </a:t>
            </a:r>
          </a:p>
        </p:txBody>
      </p:sp>
    </p:spTree>
    <p:extLst>
      <p:ext uri="{BB962C8B-B14F-4D97-AF65-F5344CB8AC3E}">
        <p14:creationId xmlns:p14="http://schemas.microsoft.com/office/powerpoint/2010/main" val="26725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aree</a:t>
            </a:r>
            <a:r>
              <a:rPr lang="en-US" dirty="0"/>
              <a:t> di business </a:t>
            </a:r>
            <a:r>
              <a:rPr lang="en-US" dirty="0" err="1"/>
              <a:t>sono</a:t>
            </a:r>
            <a:r>
              <a:rPr lang="en-US" dirty="0">
                <a:solidFill>
                  <a:srgbClr val="FF0000"/>
                </a:solidFill>
              </a:rPr>
              <a:t>: IT infrastructure, Software Applications, Customer Relationship Management e Business Analytics.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 A queste quattro aree corrispondono dal punto di vista organizzativo le </a:t>
            </a:r>
            <a:r>
              <a:rPr lang="it-IT" u="sng" dirty="0">
                <a:solidFill>
                  <a:srgbClr val="FF0000"/>
                </a:solidFill>
              </a:rPr>
              <a:t>quattro business </a:t>
            </a:r>
            <a:r>
              <a:rPr lang="it-IT" u="sng" dirty="0" err="1" smtClean="0">
                <a:solidFill>
                  <a:srgbClr val="FF0000"/>
                </a:solidFill>
              </a:rPr>
              <a:t>unit</a:t>
            </a:r>
            <a:r>
              <a:rPr lang="it-IT" u="sng" dirty="0" smtClean="0"/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L’ottica </a:t>
            </a:r>
            <a:r>
              <a:rPr lang="it-IT" dirty="0">
                <a:solidFill>
                  <a:srgbClr val="0070C0"/>
                </a:solidFill>
              </a:rPr>
              <a:t>di fondo è quella di creare una partnership, ovvero un accordo quadro di collaborazione tra cliente e </a:t>
            </a:r>
            <a:r>
              <a:rPr lang="it-IT" dirty="0" smtClean="0">
                <a:solidFill>
                  <a:srgbClr val="0070C0"/>
                </a:solidFill>
              </a:rPr>
              <a:t>fornitore.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cliente trae vantaggio nella progettazione focalizzata e personalizzata del servizio con tecnologie sempre all’avanguardia e instaura una relazione di </a:t>
            </a:r>
            <a:r>
              <a:rPr lang="it-IT" dirty="0" smtClean="0">
                <a:solidFill>
                  <a:srgbClr val="0070C0"/>
                </a:solidFill>
              </a:rPr>
              <a:t>fiducia </a:t>
            </a:r>
            <a:r>
              <a:rPr lang="it-IT" dirty="0">
                <a:solidFill>
                  <a:srgbClr val="0070C0"/>
                </a:solidFill>
              </a:rPr>
              <a:t>con il proprio </a:t>
            </a:r>
            <a:r>
              <a:rPr lang="it-IT" b="1" i="1" dirty="0">
                <a:solidFill>
                  <a:srgbClr val="0070C0"/>
                </a:solidFill>
              </a:rPr>
              <a:t>fornitore-partner</a:t>
            </a:r>
            <a:r>
              <a:rPr lang="it-IT" i="1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78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particolare </a:t>
            </a:r>
            <a:r>
              <a:rPr lang="it-IT" dirty="0"/>
              <a:t>per sostenere ed accrescere immagine e posizionamento sul mercato </a:t>
            </a:r>
            <a:r>
              <a:rPr lang="it-IT" dirty="0" smtClean="0"/>
              <a:t>si è curato il </a:t>
            </a:r>
            <a:r>
              <a:rPr lang="it-IT" dirty="0"/>
              <a:t>consolidamento di partnership importanti </a:t>
            </a:r>
            <a:r>
              <a:rPr lang="it-IT" dirty="0" smtClean="0"/>
              <a:t>con </a:t>
            </a:r>
            <a:r>
              <a:rPr lang="it-IT" dirty="0"/>
              <a:t>i </a:t>
            </a:r>
            <a:r>
              <a:rPr lang="it-IT" i="1" dirty="0"/>
              <a:t>fornitori chiave</a:t>
            </a:r>
            <a:r>
              <a:rPr lang="it-IT" dirty="0"/>
              <a:t>, aziende multinazionali e leader di settore quali </a:t>
            </a:r>
            <a:r>
              <a:rPr lang="it-IT" dirty="0" smtClean="0"/>
              <a:t>Microsoft e Dell.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Nell’organizzazione Il </a:t>
            </a:r>
            <a:r>
              <a:rPr lang="it-IT" dirty="0">
                <a:solidFill>
                  <a:srgbClr val="FF0000"/>
                </a:solidFill>
              </a:rPr>
              <a:t>lavoro è svolto in team e la sede </a:t>
            </a:r>
            <a:r>
              <a:rPr lang="it-IT" dirty="0" smtClean="0">
                <a:solidFill>
                  <a:srgbClr val="FF0000"/>
                </a:solidFill>
              </a:rPr>
              <a:t>fisica </a:t>
            </a:r>
            <a:r>
              <a:rPr lang="it-IT" dirty="0">
                <a:solidFill>
                  <a:srgbClr val="FF0000"/>
                </a:solidFill>
              </a:rPr>
              <a:t>è stata progettata per favorire la comunicazione, la condivisone dei progetti e la gestione trasversale delle competenze</a:t>
            </a:r>
            <a:r>
              <a:rPr lang="it-IT" dirty="0">
                <a:solidFill>
                  <a:srgbClr val="0070C0"/>
                </a:solidFill>
              </a:rPr>
              <a:t>. Le diverse divisioni sono organizzate in </a:t>
            </a:r>
            <a:r>
              <a:rPr lang="it-IT" dirty="0" smtClean="0">
                <a:solidFill>
                  <a:srgbClr val="0070C0"/>
                </a:solidFill>
              </a:rPr>
              <a:t>uffici </a:t>
            </a:r>
            <a:r>
              <a:rPr lang="it-IT" dirty="0">
                <a:solidFill>
                  <a:srgbClr val="0070C0"/>
                </a:solidFill>
              </a:rPr>
              <a:t>open-</a:t>
            </a:r>
            <a:r>
              <a:rPr lang="it-IT" dirty="0" err="1">
                <a:solidFill>
                  <a:srgbClr val="0070C0"/>
                </a:solidFill>
              </a:rPr>
              <a:t>space</a:t>
            </a:r>
            <a:r>
              <a:rPr lang="it-IT" dirty="0">
                <a:solidFill>
                  <a:srgbClr val="0070C0"/>
                </a:solidFill>
              </a:rPr>
              <a:t> e sono presenti diverse sale riunioni a disposizione dei team di </a:t>
            </a:r>
            <a:r>
              <a:rPr lang="it-IT" dirty="0" smtClean="0">
                <a:solidFill>
                  <a:srgbClr val="0070C0"/>
                </a:solidFill>
              </a:rPr>
              <a:t>lavoro (scelta che precorre lo </a:t>
            </a:r>
            <a:r>
              <a:rPr lang="it-IT" dirty="0" err="1" smtClean="0">
                <a:solidFill>
                  <a:srgbClr val="0070C0"/>
                </a:solidFill>
              </a:rPr>
              <a:t>smart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working</a:t>
            </a:r>
            <a:r>
              <a:rPr lang="it-IT" dirty="0" smtClean="0">
                <a:solidFill>
                  <a:srgbClr val="0070C0"/>
                </a:solidFill>
              </a:rPr>
              <a:t>)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62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beanTech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gestione e l’inter-trasferibilità della conoscenza interna è coadiuvata da un </a:t>
            </a:r>
            <a:r>
              <a:rPr lang="it-IT" i="1" dirty="0">
                <a:solidFill>
                  <a:srgbClr val="FF0000"/>
                </a:solidFill>
              </a:rPr>
              <a:t>social network aziendale </a:t>
            </a:r>
            <a:r>
              <a:rPr lang="it-IT" dirty="0">
                <a:solidFill>
                  <a:srgbClr val="FF0000"/>
                </a:solidFill>
              </a:rPr>
              <a:t>attraverso cui tutti i collaboratori possono postare progetti, notizie o curiosità riguardanti le ultime novità del settore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Così </a:t>
            </a:r>
            <a:r>
              <a:rPr lang="it-IT" dirty="0"/>
              <a:t>facendo tutti i colleghi possono essere aggiornati sugli ultimi avvenimenti tecnologici e discutere i problemi da </a:t>
            </a:r>
            <a:r>
              <a:rPr lang="it-IT" dirty="0" smtClean="0"/>
              <a:t>affrontare.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8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Fruttaweb</a:t>
            </a:r>
            <a:r>
              <a:rPr lang="it-IT" dirty="0" smtClean="0"/>
              <a:t>: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-Dopo aver aperto il primo negozio di frutta esotica del bolognese, la famiglia </a:t>
            </a:r>
            <a:r>
              <a:rPr lang="it-IT" dirty="0" err="1"/>
              <a:t>Biasin</a:t>
            </a:r>
            <a:r>
              <a:rPr lang="it-IT" dirty="0"/>
              <a:t> acquisisce sempre più competenze ed esperienza nel riconoscere la </a:t>
            </a:r>
            <a:r>
              <a:rPr lang="it-IT" u="sng" dirty="0"/>
              <a:t>qualità</a:t>
            </a:r>
            <a:r>
              <a:rPr lang="it-IT" dirty="0"/>
              <a:t> di questo tipo di frutti, tutti coltivati secondo gli standard europei.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 2013, il </a:t>
            </a:r>
            <a:r>
              <a:rPr lang="it-IT" dirty="0" smtClean="0">
                <a:solidFill>
                  <a:srgbClr val="0070C0"/>
                </a:solidFill>
              </a:rPr>
              <a:t>figlio </a:t>
            </a:r>
            <a:r>
              <a:rPr lang="it-IT" dirty="0">
                <a:solidFill>
                  <a:srgbClr val="0070C0"/>
                </a:solidFill>
              </a:rPr>
              <a:t>maggiore Marco </a:t>
            </a:r>
            <a:r>
              <a:rPr lang="it-IT" dirty="0" err="1">
                <a:solidFill>
                  <a:srgbClr val="0070C0"/>
                </a:solidFill>
              </a:rPr>
              <a:t>Biasin</a:t>
            </a:r>
            <a:r>
              <a:rPr lang="it-IT" dirty="0">
                <a:solidFill>
                  <a:srgbClr val="0070C0"/>
                </a:solidFill>
              </a:rPr>
              <a:t> propone la nuova idea di business per affrontare la crisi del settore ortofrutticolo: condividere con il web la pluriennale esperienza del padre nel settore ortofrutticolo e la varietà di offerta che l’azienda padronale offre ai clienti del bolognese da oltre quarant’anni. </a:t>
            </a:r>
          </a:p>
        </p:txBody>
      </p:sp>
    </p:spTree>
    <p:extLst>
      <p:ext uri="{BB962C8B-B14F-4D97-AF65-F5344CB8AC3E}">
        <p14:creationId xmlns:p14="http://schemas.microsoft.com/office/powerpoint/2010/main" val="42731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L’anno successivo, il 2014, nasce </a:t>
            </a:r>
            <a:r>
              <a:rPr lang="it-IT" dirty="0" err="1"/>
              <a:t>Fruttaweb</a:t>
            </a:r>
            <a:r>
              <a:rPr lang="it-IT" dirty="0"/>
              <a:t> come </a:t>
            </a:r>
            <a:r>
              <a:rPr lang="it-IT" b="1" dirty="0"/>
              <a:t>start-up innovativa </a:t>
            </a:r>
            <a:r>
              <a:rPr lang="it-IT" dirty="0"/>
              <a:t>(grazie ad un </a:t>
            </a:r>
            <a:r>
              <a:rPr lang="it-IT" dirty="0" smtClean="0"/>
              <a:t>finanziamento </a:t>
            </a:r>
            <a:r>
              <a:rPr lang="it-IT" dirty="0"/>
              <a:t>regionale): il primo negozio online che offre oltre </a:t>
            </a:r>
            <a:r>
              <a:rPr lang="it-IT" dirty="0" smtClean="0"/>
              <a:t>una ampia </a:t>
            </a:r>
            <a:r>
              <a:rPr lang="it-IT" dirty="0"/>
              <a:t>varietà di frutta e verdura dall’Italia e dal mondo, effettuando celermente tutte le consegne nel territorio </a:t>
            </a:r>
            <a:r>
              <a:rPr lang="it-IT" dirty="0" smtClean="0"/>
              <a:t>italiano. 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Lo staff di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si impegna ogni giorno a ricercare e a trovare nuovi prodotti che rispecchino i valori e i gusti delle famiglie clienti e fi </a:t>
            </a:r>
            <a:r>
              <a:rPr lang="it-IT" dirty="0" err="1">
                <a:solidFill>
                  <a:srgbClr val="0070C0"/>
                </a:solidFill>
              </a:rPr>
              <a:t>delizzate</a:t>
            </a:r>
            <a:r>
              <a:rPr lang="it-IT" dirty="0">
                <a:solidFill>
                  <a:srgbClr val="0070C0"/>
                </a:solidFill>
              </a:rPr>
              <a:t>. 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/>
              <a:t>Giornalmente, i clienti di </a:t>
            </a:r>
            <a:r>
              <a:rPr lang="it-IT" dirty="0" err="1"/>
              <a:t>Fruttaweb</a:t>
            </a:r>
            <a:r>
              <a:rPr lang="it-IT" dirty="0"/>
              <a:t> hanno l’opportunità di cogliere diverse offerte su una selezione di oltre 1.300 prodotti. Una grande novità del 2017 è la linea di 70 prodotti biologici freschi italiani ed esotici. </a:t>
            </a:r>
          </a:p>
        </p:txBody>
      </p:sp>
    </p:spTree>
    <p:extLst>
      <p:ext uri="{BB962C8B-B14F-4D97-AF65-F5344CB8AC3E}">
        <p14:creationId xmlns:p14="http://schemas.microsoft.com/office/powerpoint/2010/main" val="757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totale </a:t>
            </a:r>
            <a:r>
              <a:rPr lang="it-IT" dirty="0" err="1"/>
              <a:t>Fruttaweb</a:t>
            </a:r>
            <a:r>
              <a:rPr lang="it-IT" dirty="0"/>
              <a:t> occupa 12 risorse umane</a:t>
            </a:r>
            <a:r>
              <a:rPr lang="it-IT" dirty="0" smtClean="0"/>
              <a:t>.</a:t>
            </a:r>
          </a:p>
          <a:p>
            <a:r>
              <a:rPr lang="it-IT" dirty="0"/>
              <a:t>L’innovazione del modello di business si basa nella commercializzazione di prodotti ortofrutticoli di alta qualità (premium brand) </a:t>
            </a:r>
            <a:r>
              <a:rPr lang="it-IT" dirty="0" smtClean="0"/>
              <a:t>puntando sul B2C </a:t>
            </a:r>
            <a:r>
              <a:rPr lang="it-IT" dirty="0"/>
              <a:t>(business to consumer), segmento maggiormente predisposto a creare volumi esponenziali di </a:t>
            </a:r>
            <a:r>
              <a:rPr lang="it-IT" dirty="0" smtClean="0"/>
              <a:t>vendita.</a:t>
            </a:r>
          </a:p>
          <a:p>
            <a:r>
              <a:rPr lang="it-IT" dirty="0">
                <a:solidFill>
                  <a:srgbClr val="0070C0"/>
                </a:solidFill>
              </a:rPr>
              <a:t>La </a:t>
            </a:r>
            <a:r>
              <a:rPr lang="it-IT" dirty="0" err="1" smtClean="0">
                <a:solidFill>
                  <a:srgbClr val="0070C0"/>
                </a:solidFill>
              </a:rPr>
              <a:t>vision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è quella di persuadere il consumatore </a:t>
            </a:r>
            <a:r>
              <a:rPr lang="it-IT" dirty="0" smtClean="0">
                <a:solidFill>
                  <a:srgbClr val="0070C0"/>
                </a:solidFill>
              </a:rPr>
              <a:t>finale </a:t>
            </a:r>
            <a:r>
              <a:rPr lang="it-IT" dirty="0">
                <a:solidFill>
                  <a:srgbClr val="0070C0"/>
                </a:solidFill>
              </a:rPr>
              <a:t>riguardo alla differenza oggettiva fra un frutto di qualità e un frutto standard:  esiste una differenza oggettiva tra due frutti apparentemente uguali, ma che sono stati coltivati secondo standard di qualità differenti. </a:t>
            </a:r>
          </a:p>
        </p:txBody>
      </p:sp>
    </p:spTree>
    <p:extLst>
      <p:ext uri="{BB962C8B-B14F-4D97-AF65-F5344CB8AC3E}">
        <p14:creationId xmlns:p14="http://schemas.microsoft.com/office/powerpoint/2010/main" val="21549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Fruttaweb</a:t>
            </a:r>
            <a:r>
              <a:rPr lang="it-IT" dirty="0"/>
              <a:t> ha deciso di puntare </a:t>
            </a:r>
            <a:r>
              <a:rPr lang="it-IT" dirty="0" smtClean="0"/>
              <a:t>sull’outsourcing </a:t>
            </a:r>
            <a:r>
              <a:rPr lang="it-IT" dirty="0"/>
              <a:t>per la consegna rapida dei prodotti alla propria clientela, </a:t>
            </a:r>
            <a:r>
              <a:rPr lang="it-IT" dirty="0" smtClean="0"/>
              <a:t>affidandosi </a:t>
            </a:r>
            <a:r>
              <a:rPr lang="it-IT" dirty="0"/>
              <a:t>ai corrieri espresso </a:t>
            </a:r>
            <a:r>
              <a:rPr lang="it-IT" dirty="0" smtClean="0"/>
              <a:t>specializzati. </a:t>
            </a:r>
          </a:p>
          <a:p>
            <a:r>
              <a:rPr lang="it-IT" dirty="0">
                <a:solidFill>
                  <a:srgbClr val="0070C0"/>
                </a:solidFill>
              </a:rPr>
              <a:t>L’accordo consolidato con i diversi corrieri espresso (GLS, DHL e UPS) per la consegna B2C è il seguente: quotidianamente lo staff di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preposto al packaging prepara tutti gli ordini evasi per le ore 17.00, orario in cui ciascun corriere espresso ritira i pacchi nella sede del centro distributivo di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per consegnarli al cliente </a:t>
            </a:r>
            <a:r>
              <a:rPr lang="it-IT" dirty="0" smtClean="0">
                <a:solidFill>
                  <a:srgbClr val="0070C0"/>
                </a:solidFill>
              </a:rPr>
              <a:t>finale.</a:t>
            </a:r>
          </a:p>
          <a:p>
            <a:r>
              <a:rPr lang="it-IT" dirty="0"/>
              <a:t>La consegna è garantita entro le 48 ore successive al lancio dell’ordine da parte del cliente </a:t>
            </a:r>
            <a:r>
              <a:rPr lang="it-IT" dirty="0" smtClean="0"/>
              <a:t>finale</a:t>
            </a:r>
            <a:r>
              <a:rPr lang="it-IT" dirty="0"/>
              <a:t>. Nello </a:t>
            </a:r>
            <a:r>
              <a:rPr lang="it-IT" dirty="0" smtClean="0"/>
              <a:t>specifico, </a:t>
            </a:r>
            <a:r>
              <a:rPr lang="it-IT" dirty="0"/>
              <a:t>avviene per il 90% delle destinazioni in 24 ore e per il rimanente 10% in 48 ore.</a:t>
            </a:r>
          </a:p>
        </p:txBody>
      </p:sp>
    </p:spTree>
    <p:extLst>
      <p:ext uri="{BB962C8B-B14F-4D97-AF65-F5344CB8AC3E}">
        <p14:creationId xmlns:p14="http://schemas.microsoft.com/office/powerpoint/2010/main" val="428898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Attraverso l’e-commerce, </a:t>
            </a:r>
            <a:r>
              <a:rPr lang="it-IT" dirty="0" err="1"/>
              <a:t>Fruttaweb</a:t>
            </a:r>
            <a:r>
              <a:rPr lang="it-IT" dirty="0"/>
              <a:t> riesce ad offrire più di 1500 prodotti, che sono disponibili online (</a:t>
            </a:r>
            <a:r>
              <a:rPr lang="it-IT" dirty="0" err="1"/>
              <a:t>dropshipping</a:t>
            </a:r>
            <a:r>
              <a:rPr lang="it-IT" dirty="0"/>
              <a:t>), ma che </a:t>
            </a:r>
            <a:r>
              <a:rPr lang="it-IT" i="1" u="sng" dirty="0"/>
              <a:t>non sono in realtà </a:t>
            </a:r>
            <a:r>
              <a:rPr lang="it-IT" i="1" u="sng" dirty="0" smtClean="0"/>
              <a:t>fisicamente </a:t>
            </a:r>
            <a:r>
              <a:rPr lang="it-IT" i="1" u="sng" dirty="0"/>
              <a:t>presenti in magazzino</a:t>
            </a:r>
            <a:r>
              <a:rPr lang="it-IT" dirty="0"/>
              <a:t>. L’azienda si appoggia ai canali logistici a monte </a:t>
            </a:r>
            <a:r>
              <a:rPr lang="it-IT" dirty="0" smtClean="0"/>
              <a:t>esistenti</a:t>
            </a:r>
            <a:r>
              <a:rPr lang="it-IT" dirty="0"/>
              <a:t> </a:t>
            </a:r>
            <a:r>
              <a:rPr lang="it-IT" dirty="0" smtClean="0"/>
              <a:t>(ruolo di intermediazione).</a:t>
            </a:r>
          </a:p>
          <a:p>
            <a:r>
              <a:rPr lang="it-IT" dirty="0">
                <a:solidFill>
                  <a:srgbClr val="0070C0"/>
                </a:solidFill>
              </a:rPr>
              <a:t>Per esempio, i prodotti esotici sono smistati per l’Europa, per prassi logistica, in Olanda. Pertanto </a:t>
            </a:r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non fa altro che accordarsi con il fornitore olandese, con cui ha un </a:t>
            </a:r>
            <a:r>
              <a:rPr lang="it-IT" dirty="0" smtClean="0">
                <a:solidFill>
                  <a:srgbClr val="0070C0"/>
                </a:solidFill>
              </a:rPr>
              <a:t>rapporto consolidato. </a:t>
            </a:r>
          </a:p>
          <a:p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/>
              <a:t>Fruttaweb</a:t>
            </a:r>
            <a:r>
              <a:rPr lang="it-IT" dirty="0"/>
              <a:t> </a:t>
            </a:r>
            <a:r>
              <a:rPr lang="it-IT" dirty="0" smtClean="0"/>
              <a:t>intende </a:t>
            </a:r>
            <a:r>
              <a:rPr lang="it-IT" dirty="0"/>
              <a:t>sviluppare una piattaforma online digitale che permetta una maggiore </a:t>
            </a:r>
            <a:r>
              <a:rPr lang="it-IT" dirty="0" smtClean="0"/>
              <a:t>fluidità </a:t>
            </a:r>
            <a:r>
              <a:rPr lang="it-IT" dirty="0"/>
              <a:t>delle operatività sia per il </a:t>
            </a:r>
            <a:r>
              <a:rPr lang="it-IT" dirty="0" err="1" smtClean="0"/>
              <a:t>backoffice</a:t>
            </a:r>
            <a:r>
              <a:rPr lang="it-IT" dirty="0" smtClean="0"/>
              <a:t> </a:t>
            </a:r>
            <a:r>
              <a:rPr lang="it-IT" dirty="0"/>
              <a:t>che per il cliente e un sistema CRM (</a:t>
            </a:r>
            <a:r>
              <a:rPr lang="it-IT" dirty="0" err="1"/>
              <a:t>Customer</a:t>
            </a:r>
            <a:r>
              <a:rPr lang="it-IT" dirty="0"/>
              <a:t> </a:t>
            </a:r>
            <a:r>
              <a:rPr lang="it-IT" dirty="0" err="1"/>
              <a:t>Relationship</a:t>
            </a:r>
            <a:r>
              <a:rPr lang="it-IT" dirty="0"/>
              <a:t> Management) per seguire il cliente in tutte le fasi di </a:t>
            </a:r>
            <a:r>
              <a:rPr lang="it-IT" dirty="0" smtClean="0"/>
              <a:t>acquisto.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15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Fruttaweb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Fruttaweb</a:t>
            </a:r>
            <a:r>
              <a:rPr lang="it-IT" dirty="0"/>
              <a:t> soddisfa da un lato le richieste del cliente più esigente, dall’altro garantisce il risanamento della </a:t>
            </a:r>
            <a:r>
              <a:rPr lang="it-IT" dirty="0" smtClean="0"/>
              <a:t>filiera </a:t>
            </a:r>
            <a:r>
              <a:rPr lang="it-IT" dirty="0"/>
              <a:t>produttiva dei </a:t>
            </a:r>
            <a:r>
              <a:rPr lang="it-IT" u="sng" dirty="0"/>
              <a:t>piccoli coltivatori diretti</a:t>
            </a:r>
            <a:r>
              <a:rPr lang="it-IT" dirty="0"/>
              <a:t>, provata dalla concorrenza della grande </a:t>
            </a:r>
            <a:r>
              <a:rPr lang="it-IT" dirty="0" smtClean="0"/>
              <a:t>distribuzione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smtClean="0">
                <a:solidFill>
                  <a:srgbClr val="FF0000"/>
                </a:solidFill>
              </a:rPr>
              <a:t>!!!!</a:t>
            </a:r>
            <a:r>
              <a:rPr lang="it-IT" dirty="0" smtClean="0"/>
              <a:t>)</a:t>
            </a:r>
          </a:p>
          <a:p>
            <a:r>
              <a:rPr lang="it-IT" dirty="0" err="1">
                <a:solidFill>
                  <a:srgbClr val="0070C0"/>
                </a:solidFill>
              </a:rPr>
              <a:t>Fruttaweb</a:t>
            </a:r>
            <a:r>
              <a:rPr lang="it-IT" dirty="0">
                <a:solidFill>
                  <a:srgbClr val="0070C0"/>
                </a:solidFill>
              </a:rPr>
              <a:t> è un modello di business guidato dall’innovazione human-</a:t>
            </a:r>
            <a:r>
              <a:rPr lang="it-IT" dirty="0" err="1">
                <a:solidFill>
                  <a:srgbClr val="0070C0"/>
                </a:solidFill>
              </a:rPr>
              <a:t>driven</a:t>
            </a:r>
            <a:r>
              <a:rPr lang="it-IT" dirty="0">
                <a:solidFill>
                  <a:srgbClr val="0070C0"/>
                </a:solidFill>
              </a:rPr>
              <a:t>, supportata dall’innovazione </a:t>
            </a:r>
            <a:r>
              <a:rPr lang="it-IT" dirty="0" err="1">
                <a:solidFill>
                  <a:srgbClr val="0070C0"/>
                </a:solidFill>
              </a:rPr>
              <a:t>digital-driven</a:t>
            </a:r>
            <a:r>
              <a:rPr lang="it-IT" dirty="0">
                <a:solidFill>
                  <a:srgbClr val="0070C0"/>
                </a:solidFill>
              </a:rPr>
              <a:t>, che insieme cercano ogni giorno di </a:t>
            </a:r>
            <a:r>
              <a:rPr lang="it-IT" dirty="0" smtClean="0">
                <a:solidFill>
                  <a:srgbClr val="0070C0"/>
                </a:solidFill>
              </a:rPr>
              <a:t>cavalcare </a:t>
            </a:r>
            <a:r>
              <a:rPr lang="it-IT" dirty="0">
                <a:solidFill>
                  <a:srgbClr val="0070C0"/>
                </a:solidFill>
              </a:rPr>
              <a:t>l’onda della complessità governabile per esplorare poi la complessità libera, senza limiti e </a:t>
            </a:r>
            <a:r>
              <a:rPr lang="it-IT" dirty="0" smtClean="0">
                <a:solidFill>
                  <a:srgbClr val="0070C0"/>
                </a:solidFill>
              </a:rPr>
              <a:t>confini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77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err="1" smtClean="0"/>
              <a:t>aiComply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nasce </a:t>
            </a:r>
            <a:r>
              <a:rPr lang="it-IT" dirty="0"/>
              <a:t>nel 2010 come </a:t>
            </a:r>
            <a:r>
              <a:rPr lang="it-IT" dirty="0">
                <a:solidFill>
                  <a:srgbClr val="FF0000"/>
                </a:solidFill>
              </a:rPr>
              <a:t>spin-off</a:t>
            </a:r>
            <a:r>
              <a:rPr lang="it-IT" dirty="0"/>
              <a:t> del Dipartimento di </a:t>
            </a:r>
            <a:r>
              <a:rPr lang="it-IT" dirty="0" smtClean="0"/>
              <a:t>Ingegneria  Meccanica </a:t>
            </a:r>
            <a:r>
              <a:rPr lang="it-IT" dirty="0"/>
              <a:t>e Aerospaziale dell’Università di Roma “Sapienza</a:t>
            </a:r>
            <a:r>
              <a:rPr lang="it-IT" dirty="0" smtClean="0"/>
              <a:t>”.</a:t>
            </a:r>
          </a:p>
          <a:p>
            <a:pPr>
              <a:buFontTx/>
              <a:buChar char="-"/>
            </a:pPr>
            <a:r>
              <a:rPr lang="it-IT" dirty="0"/>
              <a:t>La società comprende </a:t>
            </a:r>
            <a:r>
              <a:rPr lang="it-IT" u="sng" dirty="0"/>
              <a:t>dodici</a:t>
            </a:r>
            <a:r>
              <a:rPr lang="it-IT" dirty="0"/>
              <a:t> dipendenti (tutti consulenti): la parte amministrativa è gestita da una società terza che si occupa anche  delle risorse umane.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mondo </a:t>
            </a:r>
            <a:r>
              <a:rPr lang="it-IT" dirty="0" err="1"/>
              <a:t>aiComply</a:t>
            </a:r>
            <a:r>
              <a:rPr lang="it-IT" dirty="0"/>
              <a:t> si compone di: </a:t>
            </a:r>
            <a:r>
              <a:rPr lang="it-IT" dirty="0">
                <a:solidFill>
                  <a:srgbClr val="0070C0"/>
                </a:solidFill>
              </a:rPr>
              <a:t>servizi di consulenza tradizionale, prodotti software e progetti per soluzioni di </a:t>
            </a:r>
            <a:r>
              <a:rPr lang="it-IT" dirty="0" smtClean="0">
                <a:solidFill>
                  <a:srgbClr val="0070C0"/>
                </a:solidFill>
              </a:rPr>
              <a:t>e-learning.</a:t>
            </a:r>
          </a:p>
        </p:txBody>
      </p:sp>
    </p:spTree>
    <p:extLst>
      <p:ext uri="{BB962C8B-B14F-4D97-AF65-F5344CB8AC3E}">
        <p14:creationId xmlns:p14="http://schemas.microsoft.com/office/powerpoint/2010/main" val="22008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Uomini </a:t>
            </a:r>
            <a:r>
              <a:rPr lang="it-IT" sz="2400" dirty="0" smtClean="0"/>
              <a:t>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produzione moderna</a:t>
            </a:r>
            <a:r>
              <a:rPr lang="it-IT" dirty="0"/>
              <a:t>, fondata sull’uso della scienza come forza produttiva, </a:t>
            </a:r>
            <a:r>
              <a:rPr lang="it-IT" dirty="0">
                <a:solidFill>
                  <a:srgbClr val="FF0000"/>
                </a:solidFill>
              </a:rPr>
              <a:t>ha </a:t>
            </a:r>
            <a:r>
              <a:rPr lang="it-IT" dirty="0" smtClean="0">
                <a:solidFill>
                  <a:srgbClr val="FF0000"/>
                </a:solidFill>
              </a:rPr>
              <a:t>finora </a:t>
            </a:r>
            <a:r>
              <a:rPr lang="it-IT" dirty="0">
                <a:solidFill>
                  <a:srgbClr val="FF0000"/>
                </a:solidFill>
              </a:rPr>
              <a:t>sviluppato processi produttivi che </a:t>
            </a:r>
            <a:r>
              <a:rPr lang="it-IT" dirty="0"/>
              <a:t>– dovendo applicare alle macchine il sapere teorico elaborato nelle ricerche di laboratorio – </a:t>
            </a:r>
            <a:r>
              <a:rPr lang="it-IT" dirty="0">
                <a:solidFill>
                  <a:srgbClr val="FF0000"/>
                </a:solidFill>
              </a:rPr>
              <a:t>hanno richiesto una </a:t>
            </a:r>
            <a:r>
              <a:rPr lang="it-IT" b="1" dirty="0">
                <a:solidFill>
                  <a:srgbClr val="FF0000"/>
                </a:solidFill>
              </a:rPr>
              <a:t>drastica riduzione della complessità </a:t>
            </a:r>
            <a:r>
              <a:rPr lang="it-IT" dirty="0">
                <a:solidFill>
                  <a:srgbClr val="FF0000"/>
                </a:solidFill>
              </a:rPr>
              <a:t>del mondo </a:t>
            </a:r>
            <a:r>
              <a:rPr lang="it-IT" dirty="0" smtClean="0">
                <a:solidFill>
                  <a:srgbClr val="FF0000"/>
                </a:solidFill>
              </a:rPr>
              <a:t>reale</a:t>
            </a:r>
            <a:r>
              <a:rPr lang="it-IT" dirty="0"/>
              <a:t> </a:t>
            </a:r>
            <a:r>
              <a:rPr lang="it-IT" dirty="0" smtClean="0"/>
              <a:t>(Standard vs Custom)</a:t>
            </a:r>
            <a:endParaRPr lang="it-IT" dirty="0" smtClean="0"/>
          </a:p>
          <a:p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Si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sono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create barriere, ben presidiate, tra il mondo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artificiale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della fabbrica e degli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uffi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(a complessità ridotta) e l’ambiente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esterno</a:t>
            </a:r>
            <a:r>
              <a:rPr lang="it-IT" dirty="0" smtClean="0"/>
              <a:t>  (caratterizzato da: situazioni </a:t>
            </a:r>
            <a:r>
              <a:rPr lang="it-IT" dirty="0"/>
              <a:t>differenziate, mutevoli, dipendenti dal comportamento di altri e da fattori fuori </a:t>
            </a:r>
            <a:r>
              <a:rPr lang="it-IT" dirty="0" smtClean="0"/>
              <a:t>controllo). Barriere del tipo: </a:t>
            </a:r>
            <a:r>
              <a:rPr lang="it-IT" dirty="0" smtClean="0">
                <a:solidFill>
                  <a:srgbClr val="FF0000"/>
                </a:solidFill>
              </a:rPr>
              <a:t>prodotti standard </a:t>
            </a:r>
            <a:r>
              <a:rPr lang="it-IT" dirty="0" smtClean="0"/>
              <a:t>a fronte di una domanda differenziata.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630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Consulenza </a:t>
            </a:r>
            <a:r>
              <a:rPr lang="it-IT" dirty="0" smtClean="0">
                <a:solidFill>
                  <a:srgbClr val="0070C0"/>
                </a:solidFill>
              </a:rPr>
              <a:t>direzionale: </a:t>
            </a:r>
            <a:r>
              <a:rPr lang="it-IT" dirty="0"/>
              <a:t>basata sull’esperienza decennale e il mix di competenze che coniuga la conoscenza di modelli e metodologie e la capacità di sviluppo e di dominio di soluzioni tecnologiche </a:t>
            </a:r>
            <a:r>
              <a:rPr lang="it-IT" dirty="0">
                <a:solidFill>
                  <a:srgbClr val="FF0000"/>
                </a:solidFill>
              </a:rPr>
              <a:t>per il miglioramento delle performance organizzative, per </a:t>
            </a:r>
            <a:r>
              <a:rPr lang="it-IT" u="sng" dirty="0">
                <a:solidFill>
                  <a:srgbClr val="FF0000"/>
                </a:solidFill>
              </a:rPr>
              <a:t>l’adeguamento alle normative e per la valutazione dei </a:t>
            </a:r>
            <a:r>
              <a:rPr lang="it-IT" u="sng" dirty="0" smtClean="0">
                <a:solidFill>
                  <a:srgbClr val="FF0000"/>
                </a:solidFill>
              </a:rPr>
              <a:t>rischi.</a:t>
            </a:r>
          </a:p>
          <a:p>
            <a:r>
              <a:rPr lang="it-IT" dirty="0">
                <a:solidFill>
                  <a:srgbClr val="0070C0"/>
                </a:solidFill>
              </a:rPr>
              <a:t>Prodotti </a:t>
            </a:r>
            <a:r>
              <a:rPr lang="it-IT" dirty="0" smtClean="0">
                <a:solidFill>
                  <a:srgbClr val="0070C0"/>
                </a:solidFill>
              </a:rPr>
              <a:t>software: </a:t>
            </a:r>
            <a:r>
              <a:rPr lang="it-IT" dirty="0" err="1"/>
              <a:t>aiComply</a:t>
            </a:r>
            <a:r>
              <a:rPr lang="it-IT" dirty="0"/>
              <a:t> ha sviluppato una propria suite di prodotti per la gestione della </a:t>
            </a:r>
            <a:r>
              <a:rPr lang="it-IT" b="1" dirty="0" err="1" smtClean="0"/>
              <a:t>Compliance</a:t>
            </a:r>
            <a:r>
              <a:rPr lang="it-IT" b="1" dirty="0" smtClean="0"/>
              <a:t> (conformità) </a:t>
            </a:r>
            <a:r>
              <a:rPr lang="it-IT" dirty="0"/>
              <a:t>e del </a:t>
            </a:r>
            <a:r>
              <a:rPr lang="it-IT" b="1" dirty="0" err="1"/>
              <a:t>Risk</a:t>
            </a:r>
            <a:r>
              <a:rPr lang="it-IT" b="1" dirty="0"/>
              <a:t> Management </a:t>
            </a:r>
            <a:r>
              <a:rPr lang="it-IT" dirty="0"/>
              <a:t>nelle imprese, basata su piattaforma Microsoft</a:t>
            </a:r>
            <a:r>
              <a:rPr lang="it-IT" dirty="0">
                <a:solidFill>
                  <a:srgbClr val="FF0000"/>
                </a:solidFill>
              </a:rPr>
              <a:t>. Le soluzioni software offerte permettono di </a:t>
            </a:r>
            <a:r>
              <a:rPr lang="it-IT" dirty="0" smtClean="0">
                <a:solidFill>
                  <a:srgbClr val="FF0000"/>
                </a:solidFill>
              </a:rPr>
              <a:t>identificare </a:t>
            </a:r>
            <a:r>
              <a:rPr lang="it-IT" dirty="0">
                <a:solidFill>
                  <a:srgbClr val="FF0000"/>
                </a:solidFill>
              </a:rPr>
              <a:t>e monitorare i parametri di rischio e misurare gli effettivi rischi </a:t>
            </a:r>
            <a:r>
              <a:rPr lang="it-IT" dirty="0" smtClean="0">
                <a:solidFill>
                  <a:srgbClr val="FF0000"/>
                </a:solidFill>
              </a:rPr>
              <a:t>aziendali.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0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Tra i prodotti sviluppati più innovativi ricordiamo </a:t>
            </a:r>
            <a:r>
              <a:rPr lang="it-IT" dirty="0">
                <a:solidFill>
                  <a:srgbClr val="0070C0"/>
                </a:solidFill>
              </a:rPr>
              <a:t>WB </a:t>
            </a:r>
            <a:r>
              <a:rPr lang="it-IT" dirty="0" err="1" smtClean="0">
                <a:solidFill>
                  <a:srgbClr val="0070C0"/>
                </a:solidFill>
              </a:rPr>
              <a:t>Confidential</a:t>
            </a:r>
            <a:r>
              <a:rPr lang="it-IT" dirty="0"/>
              <a:t>, un applicativo web-</a:t>
            </a:r>
            <a:r>
              <a:rPr lang="it-IT" dirty="0" err="1"/>
              <a:t>based</a:t>
            </a:r>
            <a:r>
              <a:rPr lang="it-IT" dirty="0"/>
              <a:t> per la gestione delle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segnalazioni riservate e anonime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(il cosiddetto “</a:t>
            </a:r>
            <a:r>
              <a:rPr lang="it-IT" dirty="0" err="1"/>
              <a:t>whistleblowing</a:t>
            </a:r>
            <a:r>
              <a:rPr lang="it-IT" dirty="0" smtClean="0"/>
              <a:t>”: una specie di CIA …). </a:t>
            </a:r>
          </a:p>
          <a:p>
            <a:r>
              <a:rPr lang="it-IT" dirty="0" smtClean="0"/>
              <a:t>Mediante </a:t>
            </a:r>
            <a:r>
              <a:rPr lang="it-IT" dirty="0"/>
              <a:t>l’utilizzo di un portale multi-utente e multi-canale, il prodotto permette alle aziende</a:t>
            </a:r>
            <a:r>
              <a:rPr lang="it-IT" i="1" dirty="0"/>
              <a:t> </a:t>
            </a:r>
            <a:r>
              <a:rPr lang="it-IT" dirty="0" smtClean="0"/>
              <a:t>di</a:t>
            </a:r>
            <a:r>
              <a:rPr lang="it-IT" i="1" dirty="0" smtClean="0"/>
              <a:t> interagire </a:t>
            </a:r>
            <a:r>
              <a:rPr lang="it-IT" i="1" dirty="0"/>
              <a:t>in maniera riservata con un Organismo di Controllo </a:t>
            </a:r>
            <a:r>
              <a:rPr lang="it-IT" dirty="0"/>
              <a:t>,  </a:t>
            </a:r>
            <a:r>
              <a:rPr lang="it-IT" dirty="0" smtClean="0"/>
              <a:t>tracciare </a:t>
            </a:r>
            <a:r>
              <a:rPr lang="it-IT" dirty="0"/>
              <a:t>le </a:t>
            </a:r>
            <a:r>
              <a:rPr lang="it-IT" dirty="0" smtClean="0"/>
              <a:t>informazioni ed </a:t>
            </a:r>
            <a:r>
              <a:rPr lang="it-IT" dirty="0"/>
              <a:t>attivare il processo di </a:t>
            </a:r>
            <a:r>
              <a:rPr lang="it-IT" dirty="0" smtClean="0">
                <a:solidFill>
                  <a:srgbClr val="FF0000"/>
                </a:solidFill>
              </a:rPr>
              <a:t>investigation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rgbClr val="0070C0"/>
                </a:solidFill>
              </a:rPr>
              <a:t>Soluzioni per attività </a:t>
            </a:r>
            <a:r>
              <a:rPr lang="it-IT" dirty="0" smtClean="0">
                <a:solidFill>
                  <a:srgbClr val="0070C0"/>
                </a:solidFill>
              </a:rPr>
              <a:t>formative: </a:t>
            </a:r>
            <a:r>
              <a:rPr lang="it-IT" dirty="0"/>
              <a:t>Programmi e soluzioni per l’apprendimento e l’incremento delle competenze </a:t>
            </a:r>
            <a:r>
              <a:rPr lang="it-IT" dirty="0" smtClean="0"/>
              <a:t>organizzative (piattaforme </a:t>
            </a:r>
            <a:r>
              <a:rPr lang="it-IT" dirty="0"/>
              <a:t>di </a:t>
            </a:r>
            <a:r>
              <a:rPr lang="it-IT" dirty="0" smtClean="0">
                <a:solidFill>
                  <a:srgbClr val="FF0000"/>
                </a:solidFill>
              </a:rPr>
              <a:t>e-learning</a:t>
            </a:r>
            <a:r>
              <a:rPr lang="it-IT" dirty="0" smtClean="0"/>
              <a:t> </a:t>
            </a:r>
            <a:r>
              <a:rPr lang="it-IT" dirty="0"/>
              <a:t>per realizzare attività formative </a:t>
            </a:r>
            <a:r>
              <a:rPr lang="it-IT" dirty="0" smtClean="0"/>
              <a:t>efficienti</a:t>
            </a:r>
            <a:r>
              <a:rPr lang="it-IT" dirty="0"/>
              <a:t>, e attività di </a:t>
            </a:r>
            <a:r>
              <a:rPr lang="it-IT" i="1" dirty="0" err="1"/>
              <a:t>change</a:t>
            </a:r>
            <a:r>
              <a:rPr lang="it-IT" i="1" dirty="0"/>
              <a:t> management </a:t>
            </a:r>
            <a:r>
              <a:rPr lang="it-IT" dirty="0"/>
              <a:t>a supporto dei </a:t>
            </a:r>
            <a:r>
              <a:rPr lang="it-IT" dirty="0" smtClean="0"/>
              <a:t>progetti).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36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dirty="0" smtClean="0">
                <a:solidFill>
                  <a:srgbClr val="0070C0"/>
                </a:solidFill>
              </a:rPr>
              <a:t>Modello </a:t>
            </a:r>
            <a:r>
              <a:rPr lang="it-IT" dirty="0">
                <a:solidFill>
                  <a:srgbClr val="0070C0"/>
                </a:solidFill>
              </a:rPr>
              <a:t>di  business </a:t>
            </a:r>
            <a:r>
              <a:rPr lang="it-IT" dirty="0"/>
              <a:t>di </a:t>
            </a:r>
            <a:r>
              <a:rPr lang="it-IT" dirty="0" err="1"/>
              <a:t>aiComply</a:t>
            </a:r>
            <a:r>
              <a:rPr lang="it-IT" dirty="0"/>
              <a:t>, così come la sua competenza distintiva, si fonda sul concetto di integrazione: </a:t>
            </a:r>
            <a:r>
              <a:rPr lang="it-IT" dirty="0" smtClean="0"/>
              <a:t>l’idea </a:t>
            </a:r>
            <a:r>
              <a:rPr lang="it-IT" dirty="0"/>
              <a:t>vincente di </a:t>
            </a:r>
            <a:r>
              <a:rPr lang="it-IT" dirty="0" err="1"/>
              <a:t>aiComply</a:t>
            </a:r>
            <a:r>
              <a:rPr lang="it-IT" dirty="0"/>
              <a:t> </a:t>
            </a:r>
            <a:r>
              <a:rPr lang="it-IT" dirty="0" smtClean="0"/>
              <a:t>è </a:t>
            </a:r>
            <a:r>
              <a:rPr lang="it-IT" dirty="0"/>
              <a:t>quella di riuscire a </a:t>
            </a:r>
            <a:r>
              <a:rPr lang="it-IT" dirty="0">
                <a:solidFill>
                  <a:srgbClr val="0070C0"/>
                </a:solidFill>
              </a:rPr>
              <a:t>interfacciare il mondo dell’adeguamento normativo e degli </a:t>
            </a:r>
            <a:r>
              <a:rPr lang="it-IT" dirty="0" err="1">
                <a:solidFill>
                  <a:srgbClr val="0070C0"/>
                </a:solidFill>
              </a:rPr>
              <a:t>internal</a:t>
            </a:r>
            <a:r>
              <a:rPr lang="it-IT" dirty="0">
                <a:solidFill>
                  <a:srgbClr val="0070C0"/>
                </a:solidFill>
              </a:rPr>
              <a:t> audit, per sua natura </a:t>
            </a:r>
            <a:r>
              <a:rPr lang="it-IT" dirty="0" smtClean="0">
                <a:solidFill>
                  <a:srgbClr val="0070C0"/>
                </a:solidFill>
              </a:rPr>
              <a:t>rigido, </a:t>
            </a:r>
            <a:r>
              <a:rPr lang="it-IT" dirty="0">
                <a:solidFill>
                  <a:srgbClr val="0070C0"/>
                </a:solidFill>
              </a:rPr>
              <a:t>al mondo IT</a:t>
            </a:r>
            <a:r>
              <a:rPr lang="it-IT" dirty="0"/>
              <a:t>, in cui pochi tra gli attori chiave sono a conoscenza dei problemi legati alla </a:t>
            </a:r>
            <a:r>
              <a:rPr lang="it-IT" dirty="0" err="1"/>
              <a:t>compliance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Organizzazione</a:t>
            </a:r>
            <a:r>
              <a:rPr lang="it-IT" dirty="0"/>
              <a:t>:  </a:t>
            </a:r>
            <a:r>
              <a:rPr lang="it-IT" dirty="0">
                <a:solidFill>
                  <a:srgbClr val="0070C0"/>
                </a:solidFill>
              </a:rPr>
              <a:t>tutte le risorse svolgono il ruolo di consulenti, unendo competenze organizzative e informatiche</a:t>
            </a:r>
            <a:r>
              <a:rPr lang="it-IT" dirty="0"/>
              <a:t>, mentre la parte di gestione amministrativa è delegata a una società terza</a:t>
            </a:r>
          </a:p>
        </p:txBody>
      </p:sp>
    </p:spTree>
    <p:extLst>
      <p:ext uri="{BB962C8B-B14F-4D97-AF65-F5344CB8AC3E}">
        <p14:creationId xmlns:p14="http://schemas.microsoft.com/office/powerpoint/2010/main" val="4253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/>
              <a:t>aiComply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La</a:t>
            </a:r>
            <a:r>
              <a:rPr lang="it-IT" b="1" dirty="0" smtClean="0"/>
              <a:t> </a:t>
            </a:r>
            <a:r>
              <a:rPr lang="it-IT" dirty="0">
                <a:solidFill>
                  <a:srgbClr val="0070C0"/>
                </a:solidFill>
              </a:rPr>
              <a:t>R</a:t>
            </a:r>
            <a:r>
              <a:rPr lang="it-IT" dirty="0" smtClean="0">
                <a:solidFill>
                  <a:srgbClr val="0070C0"/>
                </a:solidFill>
              </a:rPr>
              <a:t>icerca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70C0"/>
                </a:solidFill>
              </a:rPr>
              <a:t>e sviluppo </a:t>
            </a:r>
            <a:r>
              <a:rPr lang="it-IT" dirty="0" smtClean="0"/>
              <a:t>si svolge nelle aree di: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modellazione</a:t>
            </a:r>
            <a:r>
              <a:rPr lang="it-IT" dirty="0" smtClean="0"/>
              <a:t> </a:t>
            </a:r>
            <a:r>
              <a:rPr lang="it-IT" dirty="0"/>
              <a:t>e analisi dinamica per la previsione degli </a:t>
            </a:r>
            <a:r>
              <a:rPr lang="it-IT" u="sng" dirty="0" smtClean="0"/>
              <a:t>scenari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 smtClean="0"/>
              <a:t>definizione </a:t>
            </a:r>
            <a:r>
              <a:rPr lang="it-IT" dirty="0"/>
              <a:t>delle </a:t>
            </a:r>
            <a:r>
              <a:rPr lang="it-IT" u="sng" dirty="0">
                <a:solidFill>
                  <a:srgbClr val="0070C0"/>
                </a:solidFill>
              </a:rPr>
              <a:t>strategie</a:t>
            </a:r>
            <a:r>
              <a:rPr lang="it-IT" dirty="0"/>
              <a:t> e </a:t>
            </a:r>
            <a:r>
              <a:rPr lang="it-IT" dirty="0" smtClean="0"/>
              <a:t>della </a:t>
            </a:r>
            <a:r>
              <a:rPr lang="it-IT" dirty="0">
                <a:solidFill>
                  <a:srgbClr val="0070C0"/>
                </a:solidFill>
              </a:rPr>
              <a:t>gestione del rischio </a:t>
            </a:r>
            <a:r>
              <a:rPr lang="it-IT" dirty="0"/>
              <a:t>in contesti di </a:t>
            </a:r>
            <a:r>
              <a:rPr lang="it-IT" dirty="0" smtClean="0"/>
              <a:t>incertezza </a:t>
            </a:r>
            <a:r>
              <a:rPr lang="it-IT" dirty="0" smtClean="0">
                <a:solidFill>
                  <a:srgbClr val="FF0000"/>
                </a:solidFill>
              </a:rPr>
              <a:t>(tematiche organizzative con enfasi sui rischi)</a:t>
            </a:r>
          </a:p>
          <a:p>
            <a:pPr>
              <a:buFontTx/>
              <a:buChar char="-"/>
            </a:pPr>
            <a:r>
              <a:rPr lang="it-IT" dirty="0" smtClean="0"/>
              <a:t>progettazione </a:t>
            </a:r>
            <a:r>
              <a:rPr lang="it-IT" dirty="0"/>
              <a:t>integrata e </a:t>
            </a:r>
            <a:r>
              <a:rPr lang="it-IT" dirty="0">
                <a:solidFill>
                  <a:srgbClr val="0070C0"/>
                </a:solidFill>
              </a:rPr>
              <a:t>simulazione di </a:t>
            </a:r>
            <a:r>
              <a:rPr lang="it-IT" u="sng" dirty="0">
                <a:solidFill>
                  <a:srgbClr val="0070C0"/>
                </a:solidFill>
              </a:rPr>
              <a:t>processi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sistemi </a:t>
            </a:r>
            <a:r>
              <a:rPr lang="it-IT" dirty="0">
                <a:solidFill>
                  <a:srgbClr val="0070C0"/>
                </a:solidFill>
              </a:rPr>
              <a:t>di supporto alle decisioni </a:t>
            </a:r>
            <a:r>
              <a:rPr lang="it-IT" dirty="0"/>
              <a:t>basati sulla modellazione, sperimentazione e integrazione di sistemi esperti, 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 smtClean="0"/>
              <a:t>strumenti </a:t>
            </a:r>
            <a:r>
              <a:rPr lang="it-IT" dirty="0"/>
              <a:t>avanzati di calcolo, in </a:t>
            </a:r>
            <a:r>
              <a:rPr lang="it-IT" dirty="0" smtClean="0"/>
              <a:t>particolare </a:t>
            </a:r>
            <a:r>
              <a:rPr lang="it-IT" dirty="0">
                <a:solidFill>
                  <a:srgbClr val="0070C0"/>
                </a:solidFill>
              </a:rPr>
              <a:t>Data </a:t>
            </a:r>
            <a:r>
              <a:rPr lang="it-IT" dirty="0" err="1">
                <a:solidFill>
                  <a:srgbClr val="0070C0"/>
                </a:solidFill>
              </a:rPr>
              <a:t>analytics</a:t>
            </a:r>
            <a:r>
              <a:rPr lang="it-IT" dirty="0"/>
              <a:t>, per </a:t>
            </a:r>
            <a:r>
              <a:rPr lang="it-IT" dirty="0" smtClean="0"/>
              <a:t>comprendere le problematiche </a:t>
            </a:r>
            <a:r>
              <a:rPr lang="it-IT" dirty="0"/>
              <a:t>aziendali e per governarne la </a:t>
            </a:r>
            <a:r>
              <a:rPr lang="it-IT" dirty="0" smtClean="0"/>
              <a:t>complessità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2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LAGO:</a:t>
            </a:r>
          </a:p>
          <a:p>
            <a:pPr>
              <a:buFontTx/>
              <a:buChar char="-"/>
            </a:pPr>
            <a:r>
              <a:rPr lang="it-IT" dirty="0" smtClean="0"/>
              <a:t>LAGO </a:t>
            </a:r>
            <a:r>
              <a:rPr lang="it-IT" dirty="0"/>
              <a:t>si è distinta nell’industria del design italiano come una realtà fortemente dinamica e </a:t>
            </a:r>
            <a:r>
              <a:rPr lang="it-IT" dirty="0" smtClean="0"/>
              <a:t>innovativa. </a:t>
            </a:r>
            <a:r>
              <a:rPr lang="it-IT" dirty="0"/>
              <a:t>La sua storia ha inizio infatti a </a:t>
            </a:r>
            <a:r>
              <a:rPr lang="it-IT" dirty="0" smtClean="0"/>
              <a:t>fine ottocento</a:t>
            </a:r>
            <a:r>
              <a:rPr lang="it-IT" dirty="0"/>
              <a:t>, quando Policarpo Lago, artigiano del legno, inizia la sua attività di ebanista nelle ville nobiliari e nelle chiese </a:t>
            </a:r>
            <a:r>
              <a:rPr lang="it-IT" dirty="0" smtClean="0"/>
              <a:t>veneziane.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L’attività ha sede a Villa del Conte, in provincia di Padova, dove ancora oggi si trova lo stabilimento produttivo, espanso in grandezza nel corso degli anni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2008 viene </a:t>
            </a:r>
            <a:r>
              <a:rPr lang="it-IT" dirty="0" smtClean="0"/>
              <a:t>elaborata </a:t>
            </a:r>
            <a:r>
              <a:rPr lang="it-IT" dirty="0"/>
              <a:t>“La Grande Idea”, seguita nel 2014 da un manifesto di 11 punti in cui sono tracciati i temi chiave che spiegano e guidano le scelte aziendali attuali e </a:t>
            </a:r>
            <a:r>
              <a:rPr lang="it-IT" dirty="0" smtClean="0"/>
              <a:t>future (frame strategico).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0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Appartamento </a:t>
            </a:r>
            <a:r>
              <a:rPr lang="it-IT" dirty="0">
                <a:solidFill>
                  <a:srgbClr val="0070C0"/>
                </a:solidFill>
              </a:rPr>
              <a:t>Lago</a:t>
            </a:r>
            <a:r>
              <a:rPr lang="it-IT" dirty="0"/>
              <a:t>: il proprietario di un appartamento interamente arredato con i prodotti LAGO apre periodicamente le porte ai </a:t>
            </a:r>
            <a:r>
              <a:rPr lang="it-IT" dirty="0" smtClean="0"/>
              <a:t>visitatori (deve esserci un accordo che premia chi è disponibile…).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Casa Lago</a:t>
            </a:r>
            <a:r>
              <a:rPr lang="it-IT" dirty="0"/>
              <a:t>: seguendo la sperimentazione iniziata con l’Appartamento, Casa Lago è una vera e propria casa italiana, </a:t>
            </a:r>
            <a:r>
              <a:rPr lang="it-IT" dirty="0" smtClean="0"/>
              <a:t>ad </a:t>
            </a:r>
            <a:r>
              <a:rPr lang="it-IT" dirty="0"/>
              <a:t>alto contenuto di design, situata a Milano a due passi dal Duomo. Essa viene concepita e utilizzata come spazio comune per favorire gli incontri di </a:t>
            </a:r>
            <a:r>
              <a:rPr lang="it-IT" dirty="0" smtClean="0"/>
              <a:t>business.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Lago </a:t>
            </a:r>
            <a:r>
              <a:rPr lang="it-IT" dirty="0" err="1">
                <a:solidFill>
                  <a:srgbClr val="0070C0"/>
                </a:solidFill>
              </a:rPr>
              <a:t>at</a:t>
            </a:r>
            <a:r>
              <a:rPr lang="it-IT" dirty="0">
                <a:solidFill>
                  <a:srgbClr val="0070C0"/>
                </a:solidFill>
              </a:rPr>
              <a:t> work</a:t>
            </a:r>
            <a:r>
              <a:rPr lang="it-IT" dirty="0"/>
              <a:t>: progettazione degli ambienti lavorativi che consolida l’esperienza acquisita nella progettazione degli ambienti </a:t>
            </a:r>
            <a:r>
              <a:rPr lang="it-IT" dirty="0" smtClean="0"/>
              <a:t>domestici.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Lago welcome</a:t>
            </a:r>
            <a:r>
              <a:rPr lang="it-IT" dirty="0"/>
              <a:t>: format di successo dedicato ad hotel, </a:t>
            </a:r>
            <a:r>
              <a:rPr lang="it-IT" dirty="0" err="1"/>
              <a:t>Bed&amp;Breakfast</a:t>
            </a:r>
            <a:r>
              <a:rPr lang="it-IT" dirty="0"/>
              <a:t> e in genere alle strutture ricettive </a:t>
            </a:r>
          </a:p>
        </p:txBody>
      </p:sp>
    </p:spTree>
    <p:extLst>
      <p:ext uri="{BB962C8B-B14F-4D97-AF65-F5344CB8AC3E}">
        <p14:creationId xmlns:p14="http://schemas.microsoft.com/office/powerpoint/2010/main" val="18172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dicembre 2012 l’azienda si è evoluta verso il digitale, </a:t>
            </a:r>
            <a:r>
              <a:rPr lang="it-IT" dirty="0" smtClean="0"/>
              <a:t>sviluppando </a:t>
            </a:r>
            <a:r>
              <a:rPr lang="it-IT" dirty="0"/>
              <a:t>un nuovo sito web con nuovi algoritmi e integrando i social media al CRM (</a:t>
            </a:r>
            <a:r>
              <a:rPr lang="it-IT" dirty="0" err="1"/>
              <a:t>Customer</a:t>
            </a:r>
            <a:r>
              <a:rPr lang="it-IT" dirty="0"/>
              <a:t> </a:t>
            </a:r>
            <a:r>
              <a:rPr lang="it-IT" dirty="0" err="1"/>
              <a:t>Relationship</a:t>
            </a:r>
            <a:r>
              <a:rPr lang="it-IT" dirty="0"/>
              <a:t> Management) </a:t>
            </a:r>
            <a:r>
              <a:rPr lang="it-IT" dirty="0" smtClean="0"/>
              <a:t>aziendale. </a:t>
            </a:r>
          </a:p>
          <a:p>
            <a:pPr>
              <a:buFontTx/>
              <a:buChar char="-"/>
            </a:pPr>
            <a:r>
              <a:rPr lang="it-IT" dirty="0" smtClean="0"/>
              <a:t>Un </a:t>
            </a:r>
            <a:r>
              <a:rPr lang="it-IT" dirty="0"/>
              <a:t>anno chiave nella storia imprenditoriale è il 2016, in cui Lago </a:t>
            </a:r>
            <a:r>
              <a:rPr lang="it-IT" dirty="0" err="1"/>
              <a:t>Interior</a:t>
            </a:r>
            <a:r>
              <a:rPr lang="it-IT" dirty="0"/>
              <a:t> Life Network, </a:t>
            </a:r>
            <a:r>
              <a:rPr lang="it-IT" dirty="0">
                <a:solidFill>
                  <a:srgbClr val="0070C0"/>
                </a:solidFill>
              </a:rPr>
              <a:t>la rete di connessione tra le persone e i luoghi in cui sono presenti progetti LAGO</a:t>
            </a:r>
            <a:r>
              <a:rPr lang="it-IT" dirty="0"/>
              <a:t>, viene inserito dall’Osservatorio Permanente del Design ADI tra le migliori iniziative del panorama italiano del </a:t>
            </a:r>
            <a:r>
              <a:rPr lang="it-IT" dirty="0" smtClean="0"/>
              <a:t>design.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Ad oggi il fatturato annuo di LAGO supera i 30 milioni di euro e fanno parte della squadra circa 180 </a:t>
            </a:r>
            <a:r>
              <a:rPr lang="it-IT" dirty="0" smtClean="0">
                <a:solidFill>
                  <a:srgbClr val="FF0000"/>
                </a:solidFill>
              </a:rPr>
              <a:t>dipendenti.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7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L’azienda </a:t>
            </a:r>
            <a:r>
              <a:rPr lang="it-IT" dirty="0"/>
              <a:t>nasce e si è consolidata nel tempo mantenendo l’assetto di </a:t>
            </a:r>
            <a:r>
              <a:rPr lang="it-IT" dirty="0">
                <a:solidFill>
                  <a:srgbClr val="0070C0"/>
                </a:solidFill>
              </a:rPr>
              <a:t>gestione familiare, con pochi livelli gerarchici</a:t>
            </a:r>
            <a:r>
              <a:rPr lang="it-IT" dirty="0"/>
              <a:t>. Attorno alla </a:t>
            </a:r>
            <a:r>
              <a:rPr lang="it-IT" dirty="0" smtClean="0"/>
              <a:t>figura dell’imprenditore si </a:t>
            </a:r>
            <a:r>
              <a:rPr lang="it-IT" dirty="0"/>
              <a:t>imperna tutta l’organizzazione.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LAGO attribuisce la massima importanza alle </a:t>
            </a:r>
            <a:r>
              <a:rPr lang="it-IT" dirty="0">
                <a:solidFill>
                  <a:srgbClr val="0070C0"/>
                </a:solidFill>
              </a:rPr>
              <a:t>connessioni e all’interazione sociale</a:t>
            </a:r>
            <a:r>
              <a:rPr lang="it-IT" dirty="0"/>
              <a:t>, integrando strumenti online e </a:t>
            </a:r>
            <a:r>
              <a:rPr lang="it-IT" dirty="0" smtClean="0"/>
              <a:t>offline </a:t>
            </a:r>
            <a:r>
              <a:rPr lang="it-IT" dirty="0"/>
              <a:t>per instaurare una conversazione privilegiata con i propri dipendenti, rivenditori e </a:t>
            </a:r>
            <a:r>
              <a:rPr lang="it-IT" dirty="0" smtClean="0"/>
              <a:t>consumatori (un’idea di </a:t>
            </a:r>
            <a:r>
              <a:rPr lang="it-IT" dirty="0" smtClean="0">
                <a:solidFill>
                  <a:srgbClr val="FF0000"/>
                </a:solidFill>
              </a:rPr>
              <a:t>rete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Attraverso </a:t>
            </a:r>
            <a:r>
              <a:rPr lang="it-IT" dirty="0">
                <a:solidFill>
                  <a:srgbClr val="0070C0"/>
                </a:solidFill>
              </a:rPr>
              <a:t>un chip presente sugli arredi, è possibile interagire con essi avvicinando uno </a:t>
            </a:r>
            <a:r>
              <a:rPr lang="it-IT" dirty="0" err="1">
                <a:solidFill>
                  <a:srgbClr val="0070C0"/>
                </a:solidFill>
              </a:rPr>
              <a:t>smartphone</a:t>
            </a:r>
            <a:r>
              <a:rPr lang="it-IT" dirty="0">
                <a:solidFill>
                  <a:srgbClr val="0070C0"/>
                </a:solidFill>
              </a:rPr>
              <a:t> su cui è scaricata l’applicazione Lago Design. </a:t>
            </a:r>
            <a:r>
              <a:rPr lang="it-IT" dirty="0"/>
              <a:t>Questa consente di ottenere istantaneamente informazioni sul prodotto e sui servizi offerti dall’azienda in </a:t>
            </a:r>
            <a:r>
              <a:rPr lang="it-IT" dirty="0" smtClean="0"/>
              <a:t>merito.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071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LAGO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-  </a:t>
            </a:r>
            <a:r>
              <a:rPr lang="it-IT" dirty="0" smtClean="0"/>
              <a:t>Per </a:t>
            </a:r>
            <a:r>
              <a:rPr lang="it-IT" dirty="0"/>
              <a:t>quanto riguarda la </a:t>
            </a:r>
            <a:r>
              <a:rPr lang="it-IT" dirty="0" smtClean="0"/>
              <a:t>filiera </a:t>
            </a:r>
            <a:r>
              <a:rPr lang="it-IT" dirty="0"/>
              <a:t>a monte, la maggior parte dei fornitori e subfornitori di Lago si colloca </a:t>
            </a:r>
            <a:r>
              <a:rPr lang="it-IT" b="1" dirty="0"/>
              <a:t>nel raggio di 10 km </a:t>
            </a:r>
            <a:r>
              <a:rPr lang="it-IT" dirty="0"/>
              <a:t>dallo stabilimento produttivo, in linea con la </a:t>
            </a:r>
            <a:r>
              <a:rPr lang="it-IT" dirty="0" smtClean="0">
                <a:solidFill>
                  <a:srgbClr val="0070C0"/>
                </a:solidFill>
              </a:rPr>
              <a:t>filosofia </a:t>
            </a:r>
            <a:r>
              <a:rPr lang="it-IT" dirty="0" err="1">
                <a:solidFill>
                  <a:srgbClr val="0070C0"/>
                </a:solidFill>
              </a:rPr>
              <a:t>lean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/>
              <a:t>di un </a:t>
            </a:r>
            <a:r>
              <a:rPr lang="it-IT" dirty="0" smtClean="0">
                <a:solidFill>
                  <a:srgbClr val="0070C0"/>
                </a:solidFill>
              </a:rPr>
              <a:t>flusso </a:t>
            </a:r>
            <a:r>
              <a:rPr lang="it-IT" dirty="0">
                <a:solidFill>
                  <a:srgbClr val="0070C0"/>
                </a:solidFill>
              </a:rPr>
              <a:t>produttivo tirato </a:t>
            </a:r>
            <a:r>
              <a:rPr lang="it-IT" b="1" dirty="0" smtClean="0">
                <a:solidFill>
                  <a:srgbClr val="FF0000"/>
                </a:solidFill>
              </a:rPr>
              <a:t>Pull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e </a:t>
            </a:r>
            <a:r>
              <a:rPr lang="it-IT" dirty="0"/>
              <a:t>garantendo la qualità del Made in </a:t>
            </a:r>
            <a:r>
              <a:rPr lang="it-IT" dirty="0" err="1"/>
              <a:t>Italy</a:t>
            </a:r>
            <a:r>
              <a:rPr lang="it-IT" dirty="0"/>
              <a:t> in ogni componente.</a:t>
            </a:r>
          </a:p>
          <a:p>
            <a:pPr marL="0" indent="0">
              <a:buNone/>
            </a:pPr>
            <a:r>
              <a:rPr lang="it-IT" dirty="0"/>
              <a:t>- Ad oggi LAGO è presente in Italia e in Europa, con una rete di distribuzione che </a:t>
            </a:r>
            <a:r>
              <a:rPr lang="it-IT" dirty="0">
                <a:solidFill>
                  <a:srgbClr val="0070C0"/>
                </a:solidFill>
              </a:rPr>
              <a:t>conta 400 punti vendita strutturati, 400 non strutturati e 33 </a:t>
            </a:r>
            <a:r>
              <a:rPr lang="it-IT" dirty="0" err="1">
                <a:solidFill>
                  <a:srgbClr val="0070C0"/>
                </a:solidFill>
              </a:rPr>
              <a:t>store</a:t>
            </a:r>
            <a:r>
              <a:rPr lang="it-IT" dirty="0">
                <a:solidFill>
                  <a:srgbClr val="0070C0"/>
                </a:solidFill>
              </a:rPr>
              <a:t> monomarca</a:t>
            </a:r>
            <a:r>
              <a:rPr lang="it-IT" dirty="0"/>
              <a:t>. Vanta un’ottima presenza in alcuni paesi Europei e in altri sta crescendo, ma vuole spingere maggiormente su questo fronte. Una grande </a:t>
            </a:r>
            <a:r>
              <a:rPr lang="it-IT" dirty="0" smtClean="0"/>
              <a:t>sfida </a:t>
            </a:r>
            <a:r>
              <a:rPr lang="it-IT" dirty="0"/>
              <a:t>per l’azienda è diventare molto più </a:t>
            </a:r>
            <a:r>
              <a:rPr lang="it-IT" dirty="0">
                <a:solidFill>
                  <a:srgbClr val="0070C0"/>
                </a:solidFill>
              </a:rPr>
              <a:t>internazionale</a:t>
            </a:r>
            <a:r>
              <a:rPr lang="it-IT" dirty="0"/>
              <a:t> in termini di </a:t>
            </a:r>
            <a:r>
              <a:rPr lang="it-IT" dirty="0" smtClean="0"/>
              <a:t>business.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941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storia imprenditoriale di </a:t>
            </a:r>
            <a:r>
              <a:rPr lang="it-IT" dirty="0" err="1"/>
              <a:t>JoBonobo</a:t>
            </a:r>
            <a:r>
              <a:rPr lang="it-IT" dirty="0"/>
              <a:t> (registrata anche come Soluzioni Turistiche Integrate) ha inizio da una cena tra quattro amici </a:t>
            </a:r>
            <a:r>
              <a:rPr lang="it-IT" dirty="0" smtClean="0"/>
              <a:t>durante </a:t>
            </a:r>
            <a:r>
              <a:rPr lang="it-IT" dirty="0"/>
              <a:t>la quale iniziano a valutare la possibilità di lavorare insieme nel settore del turismo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Nell’arco di alcuni giorni costituiscono una SRL </a:t>
            </a:r>
            <a:r>
              <a:rPr lang="it-IT" dirty="0" smtClean="0">
                <a:solidFill>
                  <a:srgbClr val="0070C0"/>
                </a:solidFill>
              </a:rPr>
              <a:t>semplificata</a:t>
            </a:r>
            <a:r>
              <a:rPr lang="it-IT" dirty="0">
                <a:solidFill>
                  <a:srgbClr val="0070C0"/>
                </a:solidFill>
              </a:rPr>
              <a:t>, con sede a Torino, partendo da un capitale sociale di soli 100€ e nominandola “</a:t>
            </a:r>
            <a:r>
              <a:rPr lang="it-IT" dirty="0" err="1">
                <a:solidFill>
                  <a:srgbClr val="0070C0"/>
                </a:solidFill>
              </a:rPr>
              <a:t>JoBonobo</a:t>
            </a:r>
            <a:r>
              <a:rPr lang="it-IT" dirty="0">
                <a:solidFill>
                  <a:srgbClr val="0070C0"/>
                </a:solidFill>
              </a:rPr>
              <a:t>”. Il nome stesso manifesta a pieno lo spirito dell’azienda: trae origine dalla scimmia Bonobo, come metafora di divertimento e al contempo di </a:t>
            </a:r>
            <a:r>
              <a:rPr lang="it-IT" dirty="0" smtClean="0">
                <a:solidFill>
                  <a:srgbClr val="0070C0"/>
                </a:solidFill>
              </a:rPr>
              <a:t>evoluzione.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92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u="sng" dirty="0">
                <a:solidFill>
                  <a:srgbClr val="FF0000"/>
                </a:solidFill>
              </a:rPr>
              <a:t>Il </a:t>
            </a:r>
            <a:r>
              <a:rPr lang="it-IT" u="sng" dirty="0" smtClean="0">
                <a:solidFill>
                  <a:srgbClr val="FF0000"/>
                </a:solidFill>
              </a:rPr>
              <a:t>digitale rende </a:t>
            </a:r>
            <a:r>
              <a:rPr lang="it-IT" u="sng" dirty="0">
                <a:solidFill>
                  <a:srgbClr val="FF0000"/>
                </a:solidFill>
              </a:rPr>
              <a:t>possibile e conveniente usare la scienza e le macchine in contesti </a:t>
            </a:r>
            <a:r>
              <a:rPr lang="it-IT" u="sng" dirty="0" smtClean="0">
                <a:solidFill>
                  <a:srgbClr val="FF0000"/>
                </a:solidFill>
              </a:rPr>
              <a:t>dotati </a:t>
            </a:r>
            <a:r>
              <a:rPr lang="it-IT" u="sng" dirty="0">
                <a:solidFill>
                  <a:srgbClr val="FF0000"/>
                </a:solidFill>
              </a:rPr>
              <a:t>di un grado crescente di complessità</a:t>
            </a:r>
            <a:r>
              <a:rPr lang="it-IT" dirty="0"/>
              <a:t>, avendo la capacità di gestire in modo </a:t>
            </a:r>
            <a:r>
              <a:rPr lang="it-IT" dirty="0" smtClean="0"/>
              <a:t>efficace </a:t>
            </a:r>
            <a:r>
              <a:rPr lang="it-IT" dirty="0"/>
              <a:t>una </a:t>
            </a:r>
            <a:r>
              <a:rPr lang="it-IT" i="1" dirty="0"/>
              <a:t>maggiore varietà</a:t>
            </a:r>
            <a:r>
              <a:rPr lang="it-IT" dirty="0"/>
              <a:t>, </a:t>
            </a:r>
            <a:r>
              <a:rPr lang="it-IT" i="1" dirty="0"/>
              <a:t>cambiamenti accelerati </a:t>
            </a:r>
            <a:r>
              <a:rPr lang="it-IT" dirty="0" smtClean="0"/>
              <a:t> a fronte di situazioni  imprevedibili.</a:t>
            </a:r>
          </a:p>
          <a:p>
            <a:r>
              <a:rPr lang="it-IT" dirty="0"/>
              <a:t>La transizione verso il nuovo paradigma del capitalismo globale e digitalizzato </a:t>
            </a:r>
            <a:r>
              <a:rPr lang="it-IT" dirty="0" smtClean="0"/>
              <a:t>modifica </a:t>
            </a:r>
            <a:r>
              <a:rPr lang="it-IT" dirty="0"/>
              <a:t>in modo radicale il senso e il percorso della modernità, perché</a:t>
            </a:r>
            <a:r>
              <a:rPr lang="it-IT" dirty="0">
                <a:solidFill>
                  <a:srgbClr val="FF0000"/>
                </a:solidFill>
              </a:rPr>
              <a:t> il </a:t>
            </a:r>
            <a:r>
              <a:rPr lang="it-IT" b="1" dirty="0">
                <a:solidFill>
                  <a:srgbClr val="FF0000"/>
                </a:solidFill>
              </a:rPr>
              <a:t>gap</a:t>
            </a:r>
            <a:r>
              <a:rPr lang="it-IT" dirty="0">
                <a:solidFill>
                  <a:srgbClr val="FF0000"/>
                </a:solidFill>
              </a:rPr>
              <a:t> che si è nel tempo creato tra il core industriale (a bassa complessità) e il suo ambiente (a complessità elevata) perde la sua ragion </a:t>
            </a:r>
            <a:r>
              <a:rPr lang="it-IT" dirty="0" smtClean="0">
                <a:solidFill>
                  <a:srgbClr val="FF0000"/>
                </a:solidFill>
              </a:rPr>
              <a:t>d’essere.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3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strategia iniziale della start-up è quella di focalizzarsi sul </a:t>
            </a:r>
            <a:r>
              <a:rPr lang="it-IT" dirty="0">
                <a:solidFill>
                  <a:srgbClr val="FF0000"/>
                </a:solidFill>
              </a:rPr>
              <a:t>servizio di noleggio </a:t>
            </a:r>
            <a:r>
              <a:rPr lang="it-IT" dirty="0" err="1">
                <a:solidFill>
                  <a:srgbClr val="FF0000"/>
                </a:solidFill>
              </a:rPr>
              <a:t>tablet</a:t>
            </a:r>
            <a:r>
              <a:rPr lang="it-IT" dirty="0"/>
              <a:t> per i turisti stranieri in Italia, al </a:t>
            </a:r>
            <a:r>
              <a:rPr lang="it-IT" dirty="0" smtClean="0"/>
              <a:t>fine </a:t>
            </a:r>
            <a:r>
              <a:rPr lang="it-IT" dirty="0"/>
              <a:t>di facilitare l’accesso a Internet di fronte alle elevate tariffe per il roaming internazionale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Accantonata </a:t>
            </a:r>
            <a:r>
              <a:rPr lang="it-IT" dirty="0">
                <a:solidFill>
                  <a:srgbClr val="0070C0"/>
                </a:solidFill>
              </a:rPr>
              <a:t>l’idea di sviluppare una propria applicazione, i quattro soci riescono a stringere una partnership con </a:t>
            </a:r>
            <a:r>
              <a:rPr lang="it-IT" dirty="0" err="1">
                <a:solidFill>
                  <a:srgbClr val="0070C0"/>
                </a:solidFill>
              </a:rPr>
              <a:t>Intelity</a:t>
            </a:r>
            <a:r>
              <a:rPr lang="it-IT" dirty="0">
                <a:solidFill>
                  <a:srgbClr val="0070C0"/>
                </a:solidFill>
              </a:rPr>
              <a:t>, leader internazionale nella fornitura di servizi e tecnologie per il mercato </a:t>
            </a:r>
            <a:r>
              <a:rPr lang="it-IT" dirty="0" smtClean="0">
                <a:solidFill>
                  <a:srgbClr val="0070C0"/>
                </a:solidFill>
              </a:rPr>
              <a:t>dell’accoglienza.</a:t>
            </a:r>
          </a:p>
          <a:p>
            <a:pPr marL="0" indent="0">
              <a:buNone/>
            </a:pPr>
            <a:r>
              <a:rPr lang="it-IT" dirty="0" smtClean="0"/>
              <a:t>Forte </a:t>
            </a:r>
            <a:r>
              <a:rPr lang="it-IT" dirty="0"/>
              <a:t>della collaborazione, la neonata azienda propone il servizio a diversi alberghi e allo stesso comune di Torino, non riuscendo però ad avere </a:t>
            </a:r>
            <a:r>
              <a:rPr lang="it-IT" dirty="0">
                <a:solidFill>
                  <a:srgbClr val="FF0000"/>
                </a:solidFill>
              </a:rPr>
              <a:t>alcun successo:  il settore in Italia si dimostra ancora molto </a:t>
            </a:r>
            <a:r>
              <a:rPr lang="it-IT" dirty="0" smtClean="0">
                <a:solidFill>
                  <a:srgbClr val="FF0000"/>
                </a:solidFill>
              </a:rPr>
              <a:t>conservativo.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9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L’azienda si specializza ulteriormente nella comunicazione con lo </a:t>
            </a:r>
            <a:r>
              <a:rPr lang="it-IT" dirty="0">
                <a:solidFill>
                  <a:srgbClr val="FF0000"/>
                </a:solidFill>
              </a:rPr>
              <a:t>sviluppo di un’applicazione basata su realtà aumentata </a:t>
            </a:r>
            <a:r>
              <a:rPr lang="it-IT" dirty="0"/>
              <a:t>che consente di interagire con i cataloghi turistici accedendo a contenuti </a:t>
            </a:r>
            <a:r>
              <a:rPr lang="it-IT" dirty="0" smtClean="0"/>
              <a:t>all’avanguardia 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progetto viene proposto a diversi Tour operator, ma anche questi non sembrano accettare le soluzioni giudicate troppo innovative</a:t>
            </a:r>
            <a:r>
              <a:rPr lang="it-IT" dirty="0" smtClean="0">
                <a:solidFill>
                  <a:srgbClr val="0070C0"/>
                </a:solidFill>
              </a:rPr>
              <a:t>.  </a:t>
            </a:r>
          </a:p>
          <a:p>
            <a:pPr marL="0" indent="0">
              <a:buNone/>
            </a:pPr>
            <a:r>
              <a:rPr lang="it-IT" dirty="0"/>
              <a:t>I quattro soci sono sul punto di abbandonare l’iniziativa, ma la svolta arriva nel 2014 </a:t>
            </a:r>
            <a:r>
              <a:rPr lang="it-IT" dirty="0">
                <a:solidFill>
                  <a:srgbClr val="FF0000"/>
                </a:solidFill>
              </a:rPr>
              <a:t>con il progetto di collaborazione “TIM2Go”, proposto da Telecom Italia per lo sviluppo dell’applicazione di </a:t>
            </a:r>
            <a:r>
              <a:rPr lang="it-IT" dirty="0" err="1">
                <a:solidFill>
                  <a:srgbClr val="FF0000"/>
                </a:solidFill>
              </a:rPr>
              <a:t>tablet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sharing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per Expo </a:t>
            </a:r>
            <a:r>
              <a:rPr lang="it-IT" dirty="0" smtClean="0"/>
              <a:t>2015</a:t>
            </a:r>
            <a:r>
              <a:rPr lang="it-IT" dirty="0"/>
              <a:t> </a:t>
            </a:r>
            <a:r>
              <a:rPr lang="it-IT" dirty="0" smtClean="0"/>
              <a:t>(Milano).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50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Nello stesso anno viene contattata dall</a:t>
            </a:r>
            <a:r>
              <a:rPr lang="it-IT" dirty="0" smtClean="0"/>
              <a:t>’</a:t>
            </a:r>
            <a:r>
              <a:rPr lang="it-IT" dirty="0" smtClean="0">
                <a:solidFill>
                  <a:srgbClr val="FF0000"/>
                </a:solidFill>
              </a:rPr>
              <a:t> Ente </a:t>
            </a:r>
            <a:r>
              <a:rPr lang="it-IT" dirty="0">
                <a:solidFill>
                  <a:srgbClr val="FF0000"/>
                </a:solidFill>
              </a:rPr>
              <a:t>del turismo di Tahiti </a:t>
            </a:r>
            <a:r>
              <a:rPr lang="it-IT" dirty="0"/>
              <a:t>p</a:t>
            </a:r>
            <a:r>
              <a:rPr lang="it-IT" dirty="0" smtClean="0"/>
              <a:t>er </a:t>
            </a:r>
            <a:r>
              <a:rPr lang="it-IT" dirty="0"/>
              <a:t>lo sviluppo dei </a:t>
            </a:r>
            <a:r>
              <a:rPr lang="it-IT" dirty="0">
                <a:solidFill>
                  <a:srgbClr val="FF0000"/>
                </a:solidFill>
              </a:rPr>
              <a:t>cataloghi di realtà aumentata</a:t>
            </a:r>
            <a:r>
              <a:rPr lang="it-IT" dirty="0"/>
              <a:t>, e successivamente da altri operatori del settore a livello mondiale (dal </a:t>
            </a:r>
            <a:r>
              <a:rPr lang="it-IT" dirty="0" smtClean="0"/>
              <a:t>Sudamerica </a:t>
            </a:r>
            <a:r>
              <a:rPr lang="it-IT" dirty="0"/>
              <a:t>all’Australia).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Quando il commercialista propone ai quattro soci di chiudere la società ed incassare gli utili, questi decidono invece di reinvestirli e di cambiare la strategia aziendale: </a:t>
            </a:r>
            <a:r>
              <a:rPr lang="it-IT" dirty="0">
                <a:solidFill>
                  <a:srgbClr val="FF0000"/>
                </a:solidFill>
              </a:rPr>
              <a:t>anziché proporre servizi innovativi agli operatori del turismo a livello nazionale</a:t>
            </a:r>
            <a:r>
              <a:rPr lang="it-IT" dirty="0"/>
              <a:t>, ancora troppo miopi e arretrati in materia di nuove tecnologie</a:t>
            </a:r>
            <a:r>
              <a:rPr lang="it-IT" dirty="0">
                <a:solidFill>
                  <a:srgbClr val="FF0000"/>
                </a:solidFill>
              </a:rPr>
              <a:t>, creano </a:t>
            </a:r>
            <a:r>
              <a:rPr lang="it-IT" dirty="0" err="1">
                <a:solidFill>
                  <a:srgbClr val="FF0000"/>
                </a:solidFill>
              </a:rPr>
              <a:t>Jo</a:t>
            </a:r>
            <a:r>
              <a:rPr lang="it-IT" dirty="0">
                <a:solidFill>
                  <a:srgbClr val="FF0000"/>
                </a:solidFill>
              </a:rPr>
              <a:t>-In, </a:t>
            </a:r>
            <a:r>
              <a:rPr lang="it-IT" dirty="0"/>
              <a:t>un tour operator </a:t>
            </a:r>
            <a:r>
              <a:rPr lang="it-IT" dirty="0" smtClean="0"/>
              <a:t>che </a:t>
            </a:r>
            <a:r>
              <a:rPr lang="it-IT" dirty="0"/>
              <a:t>propone pacchetti per i turisti stranieri in Italia e in particolare in Piemonte. </a:t>
            </a:r>
          </a:p>
        </p:txBody>
      </p:sp>
    </p:spTree>
    <p:extLst>
      <p:ext uri="{BB962C8B-B14F-4D97-AF65-F5344CB8AC3E}">
        <p14:creationId xmlns:p14="http://schemas.microsoft.com/office/powerpoint/2010/main" val="391036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Oltre all’ulteriore sviluppo delle applicazioni, con un maggiore focus sulle potenzialità della realtà aumentata, l’azienda ha investito su </a:t>
            </a:r>
            <a:r>
              <a:rPr lang="it-IT" dirty="0">
                <a:solidFill>
                  <a:srgbClr val="FF0000"/>
                </a:solidFill>
              </a:rPr>
              <a:t>progetti complementari </a:t>
            </a:r>
            <a:r>
              <a:rPr lang="it-IT" dirty="0"/>
              <a:t>e in </a:t>
            </a:r>
            <a:r>
              <a:rPr lang="it-IT" dirty="0" smtClean="0"/>
              <a:t>particolare: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Formazione</a:t>
            </a:r>
            <a:r>
              <a:rPr lang="it-IT" dirty="0" smtClean="0"/>
              <a:t> (con la Fondazione ITS – per il Turismo e attività culturali)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Open </a:t>
            </a:r>
            <a:r>
              <a:rPr lang="it-IT" dirty="0" err="1">
                <a:solidFill>
                  <a:srgbClr val="0070C0"/>
                </a:solidFill>
              </a:rPr>
              <a:t>Innovation</a:t>
            </a:r>
            <a:r>
              <a:rPr lang="it-IT" dirty="0"/>
              <a:t>, entrando tra i soci (con una quota del 49%) </a:t>
            </a:r>
            <a:r>
              <a:rPr lang="it-IT" dirty="0" smtClean="0"/>
              <a:t>dell’Open </a:t>
            </a:r>
            <a:r>
              <a:rPr lang="it-IT" dirty="0" err="1"/>
              <a:t>Innovation</a:t>
            </a:r>
            <a:r>
              <a:rPr lang="it-IT" dirty="0"/>
              <a:t> Center di Torino, una struttura di 4000 metri quadrati che </a:t>
            </a:r>
            <a:r>
              <a:rPr lang="it-IT" dirty="0" smtClean="0"/>
              <a:t>include </a:t>
            </a:r>
            <a:r>
              <a:rPr lang="it-IT" dirty="0"/>
              <a:t>uno spazio di </a:t>
            </a:r>
            <a:r>
              <a:rPr lang="it-IT" dirty="0" smtClean="0"/>
              <a:t>co-progettazione e un </a:t>
            </a:r>
            <a:r>
              <a:rPr lang="it-IT" dirty="0"/>
              <a:t>programma di accelerazione internazionale per la nascita di start-up innovative 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</a:t>
            </a:r>
            <a:r>
              <a:rPr lang="it-IT" dirty="0" smtClean="0">
                <a:solidFill>
                  <a:srgbClr val="0070C0"/>
                </a:solidFill>
              </a:rPr>
              <a:t>mprenditorialità</a:t>
            </a:r>
            <a:r>
              <a:rPr lang="it-IT" dirty="0">
                <a:solidFill>
                  <a:srgbClr val="0070C0"/>
                </a:solidFill>
              </a:rPr>
              <a:t>, </a:t>
            </a:r>
            <a:r>
              <a:rPr lang="it-IT" dirty="0"/>
              <a:t>con l’acquisizione di un’azienda storica di produzione del </a:t>
            </a:r>
            <a:r>
              <a:rPr lang="it-IT" dirty="0" smtClean="0"/>
              <a:t>Vermut.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Ad </a:t>
            </a:r>
            <a:r>
              <a:rPr lang="it-IT" dirty="0"/>
              <a:t>oggi l’azienda conta </a:t>
            </a:r>
            <a:r>
              <a:rPr lang="it-IT" dirty="0">
                <a:solidFill>
                  <a:srgbClr val="FF0000"/>
                </a:solidFill>
              </a:rPr>
              <a:t>quattro dipendenti </a:t>
            </a:r>
            <a:r>
              <a:rPr lang="it-IT" dirty="0"/>
              <a:t>oltre ai soci, che si sono ridotti a </a:t>
            </a:r>
            <a:r>
              <a:rPr lang="it-IT" dirty="0" smtClean="0"/>
              <a:t>due, </a:t>
            </a:r>
            <a:r>
              <a:rPr lang="it-IT" dirty="0"/>
              <a:t>e continua a investire sullo sviluppo di nuove </a:t>
            </a:r>
            <a:r>
              <a:rPr lang="it-IT" u="sng" dirty="0"/>
              <a:t>tecnologie digitali per il settore del turismo </a:t>
            </a:r>
            <a:r>
              <a:rPr lang="it-IT" dirty="0"/>
              <a:t>con importanti enti a livello </a:t>
            </a:r>
            <a:r>
              <a:rPr lang="it-IT" dirty="0" smtClean="0"/>
              <a:t>internazionale.</a:t>
            </a:r>
          </a:p>
          <a:p>
            <a:pPr marL="0" indent="0">
              <a:buNone/>
            </a:pPr>
            <a:r>
              <a:rPr lang="it-IT" b="1" dirty="0"/>
              <a:t>Prodotti e servizi offerti al </a:t>
            </a:r>
            <a:r>
              <a:rPr lang="it-IT" b="1" dirty="0" smtClean="0"/>
              <a:t>mercato: </a:t>
            </a:r>
          </a:p>
          <a:p>
            <a:pPr>
              <a:buFontTx/>
              <a:buChar char="-"/>
            </a:pPr>
            <a:r>
              <a:rPr lang="it-IT" dirty="0" smtClean="0"/>
              <a:t>Organizzazione </a:t>
            </a:r>
            <a:r>
              <a:rPr lang="it-IT" dirty="0"/>
              <a:t>di </a:t>
            </a:r>
            <a:r>
              <a:rPr lang="it-IT" dirty="0">
                <a:solidFill>
                  <a:srgbClr val="0070C0"/>
                </a:solidFill>
              </a:rPr>
              <a:t>tour personalizzati, tematici e “insoliti” nel territorio piemontese</a:t>
            </a:r>
            <a:r>
              <a:rPr lang="it-IT" dirty="0"/>
              <a:t>. </a:t>
            </a:r>
            <a:r>
              <a:rPr lang="it-IT" dirty="0" err="1"/>
              <a:t>Jo</a:t>
            </a:r>
            <a:r>
              <a:rPr lang="it-IT" dirty="0"/>
              <a:t>-In include nell’offerta </a:t>
            </a:r>
            <a:r>
              <a:rPr lang="it-IT" dirty="0" smtClean="0"/>
              <a:t>il </a:t>
            </a:r>
            <a:r>
              <a:rPr lang="it-IT" dirty="0"/>
              <a:t>noleggio </a:t>
            </a:r>
            <a:r>
              <a:rPr lang="it-IT" dirty="0" err="1"/>
              <a:t>tablet</a:t>
            </a:r>
            <a:r>
              <a:rPr lang="it-IT" dirty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Applicazioni dedicate e </a:t>
            </a:r>
            <a:r>
              <a:rPr lang="it-IT" dirty="0" err="1">
                <a:solidFill>
                  <a:srgbClr val="0070C0"/>
                </a:solidFill>
              </a:rPr>
              <a:t>customizzate</a:t>
            </a:r>
            <a:r>
              <a:rPr lang="it-IT" dirty="0">
                <a:solidFill>
                  <a:srgbClr val="0070C0"/>
                </a:solidFill>
              </a:rPr>
              <a:t> per gli operatori del settore  che </a:t>
            </a:r>
            <a:r>
              <a:rPr lang="it-IT" dirty="0" smtClean="0">
                <a:solidFill>
                  <a:srgbClr val="0070C0"/>
                </a:solidFill>
              </a:rPr>
              <a:t>consentono </a:t>
            </a:r>
            <a:r>
              <a:rPr lang="it-IT" dirty="0">
                <a:solidFill>
                  <a:srgbClr val="0070C0"/>
                </a:solidFill>
              </a:rPr>
              <a:t>di creare contenuti “aumentati” dalle immagini presenti sui cataloghi</a:t>
            </a:r>
            <a:r>
              <a:rPr lang="it-IT" dirty="0"/>
              <a:t> </a:t>
            </a:r>
            <a:r>
              <a:rPr lang="it-IT" dirty="0" smtClean="0"/>
              <a:t>consentendo di offrire </a:t>
            </a:r>
            <a:r>
              <a:rPr lang="it-IT" dirty="0"/>
              <a:t>ai propri clienti un’esperienza </a:t>
            </a:r>
            <a:r>
              <a:rPr lang="it-IT" dirty="0" err="1"/>
              <a:t>immersiva</a:t>
            </a:r>
            <a:r>
              <a:rPr lang="it-IT" dirty="0"/>
              <a:t> a 360 </a:t>
            </a:r>
            <a:r>
              <a:rPr lang="it-IT" dirty="0" smtClean="0"/>
              <a:t>gradi.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48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JoBonobo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Modello di business </a:t>
            </a:r>
            <a:r>
              <a:rPr lang="it-IT" dirty="0" smtClean="0"/>
              <a:t>futuro: 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0070C0"/>
                </a:solidFill>
              </a:rPr>
              <a:t>JoBonobo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vuole spingersi a </a:t>
            </a:r>
            <a:r>
              <a:rPr lang="it-IT" dirty="0" smtClean="0">
                <a:solidFill>
                  <a:srgbClr val="0070C0"/>
                </a:solidFill>
              </a:rPr>
              <a:t>configurarsi </a:t>
            </a:r>
            <a:r>
              <a:rPr lang="it-IT" dirty="0">
                <a:solidFill>
                  <a:srgbClr val="0070C0"/>
                </a:solidFill>
              </a:rPr>
              <a:t>come una holding di imprese, ciascuna specializzata nello sviluppo di un proprio business e con una propria </a:t>
            </a:r>
            <a:r>
              <a:rPr lang="it-IT" dirty="0" err="1">
                <a:solidFill>
                  <a:srgbClr val="0070C0"/>
                </a:solidFill>
              </a:rPr>
              <a:t>ownership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err="1" smtClean="0"/>
              <a:t>JoBonobo</a:t>
            </a:r>
            <a:r>
              <a:rPr lang="it-IT" dirty="0" smtClean="0"/>
              <a:t> </a:t>
            </a:r>
            <a:r>
              <a:rPr lang="it-IT" dirty="0"/>
              <a:t>vuole tendere a un incubatore di nuovi business che portano avanti idee innovative, con una propria </a:t>
            </a:r>
            <a:r>
              <a:rPr lang="it-IT" dirty="0" err="1"/>
              <a:t>ownership</a:t>
            </a:r>
            <a:r>
              <a:rPr lang="it-IT" dirty="0"/>
              <a:t> ma sempre in linea con la visione più ampia di migliorare l’attrattività dell’accoglienza in Piemonte e in </a:t>
            </a:r>
            <a:r>
              <a:rPr lang="it-IT" dirty="0" smtClean="0"/>
              <a:t>Italia.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consolidamento si concretizza anche mediante il futuro insediamento presso l’Open </a:t>
            </a:r>
            <a:r>
              <a:rPr lang="it-IT" dirty="0" err="1">
                <a:solidFill>
                  <a:srgbClr val="0070C0"/>
                </a:solidFill>
              </a:rPr>
              <a:t>Innovation</a:t>
            </a:r>
            <a:r>
              <a:rPr lang="it-IT" dirty="0">
                <a:solidFill>
                  <a:srgbClr val="0070C0"/>
                </a:solidFill>
              </a:rPr>
              <a:t> Center di </a:t>
            </a:r>
            <a:r>
              <a:rPr lang="it-IT" dirty="0" smtClean="0">
                <a:solidFill>
                  <a:srgbClr val="0070C0"/>
                </a:solidFill>
              </a:rPr>
              <a:t>Torino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3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smtClean="0"/>
              <a:t>Ceccarelli Group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/>
              <a:t>Ceccarelli Group è stata fondata a Udine nel 1979 dall’imprenditore Bernardino Ceccarelli: opera nel settore dei trasporti e della logistica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Oggi </a:t>
            </a:r>
            <a:r>
              <a:rPr lang="it-IT" dirty="0"/>
              <a:t>impiega </a:t>
            </a:r>
            <a:r>
              <a:rPr lang="it-IT" dirty="0">
                <a:solidFill>
                  <a:srgbClr val="FF0000"/>
                </a:solidFill>
              </a:rPr>
              <a:t>120</a:t>
            </a:r>
            <a:r>
              <a:rPr lang="it-IT" dirty="0"/>
              <a:t> dipendenti diretti e circa </a:t>
            </a:r>
            <a:r>
              <a:rPr lang="it-IT" dirty="0">
                <a:solidFill>
                  <a:srgbClr val="FF0000"/>
                </a:solidFill>
              </a:rPr>
              <a:t>un centinaio </a:t>
            </a:r>
            <a:r>
              <a:rPr lang="it-IT" dirty="0"/>
              <a:t>fra padroncini e personale di </a:t>
            </a:r>
            <a:r>
              <a:rPr lang="it-IT" dirty="0" smtClean="0"/>
              <a:t>cooperative.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gruppo </a:t>
            </a:r>
            <a:r>
              <a:rPr lang="it-IT" dirty="0" smtClean="0">
                <a:solidFill>
                  <a:srgbClr val="0070C0"/>
                </a:solidFill>
              </a:rPr>
              <a:t>è </a:t>
            </a:r>
            <a:r>
              <a:rPr lang="it-IT" dirty="0">
                <a:solidFill>
                  <a:srgbClr val="0070C0"/>
                </a:solidFill>
              </a:rPr>
              <a:t>in grado di offrire il servizio di </a:t>
            </a:r>
            <a:r>
              <a:rPr lang="it-IT" b="1" dirty="0">
                <a:solidFill>
                  <a:srgbClr val="0070C0"/>
                </a:solidFill>
              </a:rPr>
              <a:t>“reverse </a:t>
            </a:r>
            <a:r>
              <a:rPr lang="it-IT" b="1" dirty="0" err="1">
                <a:solidFill>
                  <a:srgbClr val="0070C0"/>
                </a:solidFill>
              </a:rPr>
              <a:t>logistics</a:t>
            </a:r>
            <a:r>
              <a:rPr lang="it-IT" b="1" dirty="0">
                <a:solidFill>
                  <a:srgbClr val="0070C0"/>
                </a:solidFill>
              </a:rPr>
              <a:t>” </a:t>
            </a:r>
            <a:r>
              <a:rPr lang="it-IT" dirty="0">
                <a:solidFill>
                  <a:srgbClr val="0070C0"/>
                </a:solidFill>
              </a:rPr>
              <a:t>o logistica di </a:t>
            </a:r>
            <a:r>
              <a:rPr lang="it-IT" dirty="0" smtClean="0">
                <a:solidFill>
                  <a:srgbClr val="0070C0"/>
                </a:solidFill>
              </a:rPr>
              <a:t>ritorno. Scopo: riguadagnare </a:t>
            </a:r>
            <a:r>
              <a:rPr lang="it-IT" dirty="0">
                <a:solidFill>
                  <a:srgbClr val="0070C0"/>
                </a:solidFill>
              </a:rPr>
              <a:t>valore da prodotti che hanno esaurito il loro ciclo di vita </a:t>
            </a:r>
            <a:r>
              <a:rPr lang="it-IT" dirty="0" smtClean="0">
                <a:solidFill>
                  <a:srgbClr val="0070C0"/>
                </a:solidFill>
              </a:rPr>
              <a:t>oppure </a:t>
            </a:r>
            <a:r>
              <a:rPr lang="it-IT" dirty="0">
                <a:solidFill>
                  <a:srgbClr val="0070C0"/>
                </a:solidFill>
              </a:rPr>
              <a:t>garantire la migliore </a:t>
            </a:r>
            <a:r>
              <a:rPr lang="it-IT" dirty="0" smtClean="0">
                <a:solidFill>
                  <a:srgbClr val="0070C0"/>
                </a:solidFill>
              </a:rPr>
              <a:t>filiera </a:t>
            </a:r>
            <a:r>
              <a:rPr lang="it-IT" dirty="0">
                <a:solidFill>
                  <a:srgbClr val="0070C0"/>
                </a:solidFill>
              </a:rPr>
              <a:t>di </a:t>
            </a:r>
            <a:r>
              <a:rPr lang="it-IT" dirty="0" smtClean="0">
                <a:solidFill>
                  <a:srgbClr val="0070C0"/>
                </a:solidFill>
              </a:rPr>
              <a:t>fine </a:t>
            </a:r>
            <a:r>
              <a:rPr lang="it-IT" dirty="0">
                <a:solidFill>
                  <a:srgbClr val="0070C0"/>
                </a:solidFill>
              </a:rPr>
              <a:t>vita.</a:t>
            </a:r>
          </a:p>
        </p:txBody>
      </p:sp>
    </p:spTree>
    <p:extLst>
      <p:ext uri="{BB962C8B-B14F-4D97-AF65-F5344CB8AC3E}">
        <p14:creationId xmlns:p14="http://schemas.microsoft.com/office/powerpoint/2010/main" val="19902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Ceccarelli Group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 La Reverse </a:t>
            </a:r>
            <a:r>
              <a:rPr lang="it-IT" dirty="0" err="1"/>
              <a:t>Logistics</a:t>
            </a:r>
            <a:r>
              <a:rPr lang="it-IT" dirty="0"/>
              <a:t> o logistica di ritorno riguarda più aree quali: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G</a:t>
            </a:r>
            <a:r>
              <a:rPr lang="it-IT" dirty="0" smtClean="0">
                <a:solidFill>
                  <a:srgbClr val="0070C0"/>
                </a:solidFill>
              </a:rPr>
              <a:t>estione </a:t>
            </a:r>
            <a:r>
              <a:rPr lang="it-IT" dirty="0">
                <a:solidFill>
                  <a:srgbClr val="0070C0"/>
                </a:solidFill>
              </a:rPr>
              <a:t>di resi ed invenduti; - gestione </a:t>
            </a:r>
            <a:r>
              <a:rPr lang="it-IT" dirty="0" smtClean="0">
                <a:solidFill>
                  <a:srgbClr val="0070C0"/>
                </a:solidFill>
              </a:rPr>
              <a:t>di fine </a:t>
            </a:r>
            <a:r>
              <a:rPr lang="it-IT" dirty="0">
                <a:solidFill>
                  <a:srgbClr val="0070C0"/>
                </a:solidFill>
              </a:rPr>
              <a:t>vita dei prodotti ed imballi; - gestione di scarti di lavorazioni industriali</a:t>
            </a:r>
            <a:r>
              <a:rPr lang="it-IT" dirty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gestione di resi ed invenduti prevede normalmente il ritorno dei prodotti e delle materie prime al luogo di produzione o presso soggetti terzi per il loro riutilizzo oppure per la loro vendita presso altri canali commerciali.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Più </a:t>
            </a:r>
            <a:r>
              <a:rPr lang="it-IT" dirty="0">
                <a:solidFill>
                  <a:srgbClr val="0070C0"/>
                </a:solidFill>
              </a:rPr>
              <a:t>complessa è la gestione del </a:t>
            </a:r>
            <a:r>
              <a:rPr lang="it-IT" dirty="0" smtClean="0">
                <a:solidFill>
                  <a:srgbClr val="0070C0"/>
                </a:solidFill>
              </a:rPr>
              <a:t>fine </a:t>
            </a:r>
            <a:r>
              <a:rPr lang="it-IT" dirty="0">
                <a:solidFill>
                  <a:srgbClr val="0070C0"/>
                </a:solidFill>
              </a:rPr>
              <a:t>vita di prodotti, imballi e scarti di lavorazioni industriali in quanto regolata da </a:t>
            </a:r>
            <a:r>
              <a:rPr lang="it-IT" dirty="0" smtClean="0">
                <a:solidFill>
                  <a:srgbClr val="0070C0"/>
                </a:solidFill>
              </a:rPr>
              <a:t>specifiche </a:t>
            </a:r>
            <a:r>
              <a:rPr lang="it-IT" dirty="0">
                <a:solidFill>
                  <a:srgbClr val="0070C0"/>
                </a:solidFill>
              </a:rPr>
              <a:t>disposizioni normative a tutela della salute dell’uomo e dell’ambiente.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5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Ceccarelli Group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6109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Modello </a:t>
            </a:r>
            <a:r>
              <a:rPr lang="it-IT" b="1" dirty="0"/>
              <a:t>di business</a:t>
            </a:r>
            <a:r>
              <a:rPr lang="it-IT" dirty="0"/>
              <a:t> </a:t>
            </a:r>
            <a:r>
              <a:rPr lang="it-IT" b="1" dirty="0"/>
              <a:t>futuro</a:t>
            </a:r>
            <a:r>
              <a:rPr lang="it-IT" dirty="0"/>
              <a:t>: L’obiettivo sfidante di Ceccarelli è quello di trasformarsi da partner logistico globale di livello premium </a:t>
            </a:r>
            <a:r>
              <a:rPr lang="it-IT" dirty="0">
                <a:solidFill>
                  <a:srgbClr val="0070C0"/>
                </a:solidFill>
              </a:rPr>
              <a:t>a </a:t>
            </a:r>
            <a:r>
              <a:rPr lang="it-IT" i="1" dirty="0" err="1">
                <a:solidFill>
                  <a:srgbClr val="0070C0"/>
                </a:solidFill>
              </a:rPr>
              <a:t>supply</a:t>
            </a:r>
            <a:r>
              <a:rPr lang="it-IT" i="1" dirty="0">
                <a:solidFill>
                  <a:srgbClr val="0070C0"/>
                </a:solidFill>
              </a:rPr>
              <a:t> </a:t>
            </a:r>
            <a:r>
              <a:rPr lang="it-IT" i="1" dirty="0" err="1">
                <a:solidFill>
                  <a:srgbClr val="0070C0"/>
                </a:solidFill>
              </a:rPr>
              <a:t>chain</a:t>
            </a:r>
            <a:r>
              <a:rPr lang="it-IT" i="1" dirty="0">
                <a:solidFill>
                  <a:srgbClr val="0070C0"/>
                </a:solidFill>
              </a:rPr>
              <a:t> partner </a:t>
            </a:r>
            <a:r>
              <a:rPr lang="it-IT" dirty="0"/>
              <a:t>di livello </a:t>
            </a:r>
            <a:r>
              <a:rPr lang="it-IT" dirty="0" smtClean="0"/>
              <a:t>premium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/>
              <a:t>L’azienda mira a diventare non solo fornitore </a:t>
            </a:r>
            <a:r>
              <a:rPr lang="it-IT" dirty="0" smtClean="0"/>
              <a:t>fidelizzato</a:t>
            </a:r>
            <a:r>
              <a:rPr lang="it-IT" dirty="0"/>
              <a:t>, ma partner </a:t>
            </a:r>
            <a:r>
              <a:rPr lang="it-IT" dirty="0">
                <a:solidFill>
                  <a:srgbClr val="0070C0"/>
                </a:solidFill>
              </a:rPr>
              <a:t>che conosce completamente tutta la </a:t>
            </a:r>
            <a:r>
              <a:rPr lang="it-IT" dirty="0" smtClean="0">
                <a:solidFill>
                  <a:srgbClr val="0070C0"/>
                </a:solidFill>
              </a:rPr>
              <a:t>filiera </a:t>
            </a:r>
            <a:r>
              <a:rPr lang="it-IT" dirty="0">
                <a:solidFill>
                  <a:srgbClr val="0070C0"/>
                </a:solidFill>
              </a:rPr>
              <a:t>del proprio cliente</a:t>
            </a:r>
            <a:r>
              <a:rPr lang="it-IT" dirty="0"/>
              <a:t> e che sa rispondere ad ogni esigenza o richiesta di tipo </a:t>
            </a:r>
            <a:r>
              <a:rPr lang="it-IT" dirty="0" smtClean="0"/>
              <a:t>informativo.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8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di studio: </a:t>
            </a:r>
            <a:r>
              <a:rPr lang="it-IT" sz="2400" b="1" dirty="0" smtClean="0"/>
              <a:t>IBM Italia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IBM Italia: negli </a:t>
            </a:r>
            <a:r>
              <a:rPr lang="it-IT" dirty="0"/>
              <a:t>anni ’70 e ’80 vengono </a:t>
            </a:r>
            <a:r>
              <a:rPr lang="it-IT" dirty="0" smtClean="0"/>
              <a:t>inaugurati </a:t>
            </a:r>
            <a:r>
              <a:rPr lang="it-IT" dirty="0"/>
              <a:t>gli stabilimenti di produzione a Vimercate (Monza e Brianza) e Santa Palomba (Roma), dove vengono realizzati e assemblati componenti quali i chip di silicio e le schede dei calcolatori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A </a:t>
            </a:r>
            <a:r>
              <a:rPr lang="it-IT" dirty="0">
                <a:solidFill>
                  <a:srgbClr val="0070C0"/>
                </a:solidFill>
              </a:rPr>
              <a:t>Roma dal 1979 è insediato uno tra i Laboratori di sviluppo più importanti del network IBM. Con il lavoro di diverse centinaia di specialisti, sviluppa soluzioni e prodotti software in aree strategiche come </a:t>
            </a:r>
            <a:r>
              <a:rPr lang="it-IT" b="1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e </a:t>
            </a:r>
            <a:r>
              <a:rPr lang="it-IT" b="1" dirty="0">
                <a:solidFill>
                  <a:srgbClr val="0070C0"/>
                </a:solidFill>
              </a:rPr>
              <a:t>sicurezza</a:t>
            </a:r>
            <a:r>
              <a:rPr lang="it-IT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1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rivoluzione digitale in corso </a:t>
            </a:r>
            <a:r>
              <a:rPr lang="it-IT" dirty="0" smtClean="0"/>
              <a:t>affida </a:t>
            </a:r>
            <a:r>
              <a:rPr lang="it-IT" dirty="0"/>
              <a:t>la gestione della complessità da trattare </a:t>
            </a:r>
            <a:r>
              <a:rPr lang="it-IT" dirty="0">
                <a:solidFill>
                  <a:srgbClr val="FF0000"/>
                </a:solidFill>
              </a:rPr>
              <a:t>in parte alle macchine </a:t>
            </a:r>
            <a:r>
              <a:rPr lang="it-IT" dirty="0"/>
              <a:t>(nella misura in cui esse possono governarla autonomamente</a:t>
            </a:r>
            <a:r>
              <a:rPr lang="it-IT" dirty="0" smtClean="0"/>
              <a:t>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in parte agli uomini</a:t>
            </a:r>
            <a:r>
              <a:rPr lang="it-IT" dirty="0"/>
              <a:t>, che possono espandere i loro gradi </a:t>
            </a:r>
            <a:r>
              <a:rPr lang="it-IT" u="sng" dirty="0"/>
              <a:t>di esplorazione del nuovo e di gestione del complesso</a:t>
            </a:r>
            <a:r>
              <a:rPr lang="it-IT" dirty="0"/>
              <a:t>, avvalendosi – se lo ritengono utile – della collaborazione delle macchine con cui sono in relazione</a:t>
            </a:r>
            <a:r>
              <a:rPr lang="it-IT" dirty="0" smtClean="0"/>
              <a:t>.</a:t>
            </a:r>
          </a:p>
          <a:p>
            <a:r>
              <a:rPr lang="it-IT" dirty="0"/>
              <a:t> </a:t>
            </a:r>
            <a:r>
              <a:rPr lang="it-IT" u="sng" dirty="0">
                <a:solidFill>
                  <a:schemeClr val="accent5">
                    <a:lumMod val="75000"/>
                  </a:schemeClr>
                </a:solidFill>
              </a:rPr>
              <a:t>O</a:t>
            </a:r>
            <a:r>
              <a:rPr lang="it-IT" u="sng" dirty="0" smtClean="0">
                <a:solidFill>
                  <a:schemeClr val="accent5">
                    <a:lumMod val="75000"/>
                  </a:schemeClr>
                </a:solidFill>
              </a:rPr>
              <a:t>ggi </a:t>
            </a:r>
            <a:r>
              <a:rPr lang="it-IT" u="sng" dirty="0">
                <a:solidFill>
                  <a:schemeClr val="accent5">
                    <a:lumMod val="75000"/>
                  </a:schemeClr>
                </a:solidFill>
              </a:rPr>
              <a:t>le macchine sono in grado di usare la potenza della scienza adattandola – in una certa misura – alla varietà del mondo </a:t>
            </a:r>
            <a:r>
              <a:rPr lang="it-IT" u="sng" dirty="0" smtClean="0">
                <a:solidFill>
                  <a:schemeClr val="accent5">
                    <a:lumMod val="75000"/>
                  </a:schemeClr>
                </a:solidFill>
              </a:rPr>
              <a:t>reale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90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IBM Italia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Un’ulteriore modalità di presenza di IBM Italia è con i </a:t>
            </a:r>
            <a:r>
              <a:rPr lang="it-IT" b="1" dirty="0"/>
              <a:t>data center</a:t>
            </a:r>
            <a:r>
              <a:rPr lang="it-IT" dirty="0"/>
              <a:t>, centri che raggruppano un elevato numero di calcolatori e di grandi sistemi sui quali vengono forniti i servizi informatici ai clienti, in particolare i </a:t>
            </a:r>
            <a:r>
              <a:rPr lang="it-IT" dirty="0">
                <a:solidFill>
                  <a:srgbClr val="0070C0"/>
                </a:solidFill>
              </a:rPr>
              <a:t>servizi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. </a:t>
            </a:r>
            <a:r>
              <a:rPr lang="it-IT" dirty="0"/>
              <a:t>Nel giugno 2015 IBM inaugura uno tra i suoi 40 </a:t>
            </a:r>
            <a:r>
              <a:rPr lang="it-IT" dirty="0" err="1"/>
              <a:t>cloud</a:t>
            </a:r>
            <a:r>
              <a:rPr lang="it-IT" dirty="0"/>
              <a:t> data center globali </a:t>
            </a:r>
            <a:r>
              <a:rPr lang="it-IT" dirty="0" smtClean="0"/>
              <a:t>in </a:t>
            </a:r>
            <a:r>
              <a:rPr lang="it-IT" dirty="0"/>
              <a:t>provincia di </a:t>
            </a:r>
            <a:r>
              <a:rPr lang="it-IT" dirty="0" smtClean="0"/>
              <a:t>Milano. 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 posizionamento attuale, IBM Italia presidia i settori ritenuti chiave con sedi distribuite in maniera capillare sul </a:t>
            </a:r>
            <a:r>
              <a:rPr lang="it-IT" dirty="0" smtClean="0">
                <a:solidFill>
                  <a:srgbClr val="0070C0"/>
                </a:solidFill>
              </a:rPr>
              <a:t>territorio. </a:t>
            </a:r>
            <a:r>
              <a:rPr lang="it-IT" dirty="0">
                <a:solidFill>
                  <a:srgbClr val="0070C0"/>
                </a:solidFill>
              </a:rPr>
              <a:t>Gli </a:t>
            </a:r>
            <a:r>
              <a:rPr lang="it-IT" dirty="0" err="1">
                <a:solidFill>
                  <a:srgbClr val="0070C0"/>
                </a:solidFill>
              </a:rPr>
              <a:t>headquarter</a:t>
            </a:r>
            <a:r>
              <a:rPr lang="it-IT" dirty="0">
                <a:solidFill>
                  <a:srgbClr val="0070C0"/>
                </a:solidFill>
              </a:rPr>
              <a:t> si trovano nella sede di Milano Segrate, in cui sono impiegate tra le 3000 e 3500 </a:t>
            </a:r>
            <a:r>
              <a:rPr lang="it-IT" dirty="0" smtClean="0">
                <a:solidFill>
                  <a:srgbClr val="0070C0"/>
                </a:solidFill>
              </a:rPr>
              <a:t>persone.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9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IBM Italia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termini di gestione </a:t>
            </a:r>
            <a:r>
              <a:rPr lang="it-IT" dirty="0"/>
              <a:t>delle risorse umane IBM </a:t>
            </a:r>
            <a:r>
              <a:rPr lang="it-IT" dirty="0" smtClean="0"/>
              <a:t>promuove </a:t>
            </a:r>
            <a:r>
              <a:rPr lang="it-IT" dirty="0"/>
              <a:t>l’utilizzo di diversi canali di comunicazione, sia tradizionali quali le riunioni, sia digitali quali i </a:t>
            </a:r>
            <a:r>
              <a:rPr lang="it-IT" dirty="0">
                <a:solidFill>
                  <a:srgbClr val="FF0000"/>
                </a:solidFill>
              </a:rPr>
              <a:t>blog</a:t>
            </a:r>
            <a:r>
              <a:rPr lang="it-IT" dirty="0"/>
              <a:t>, le </a:t>
            </a:r>
            <a:r>
              <a:rPr lang="it-IT" dirty="0">
                <a:solidFill>
                  <a:srgbClr val="FF0000"/>
                </a:solidFill>
              </a:rPr>
              <a:t>newsletter</a:t>
            </a:r>
            <a:r>
              <a:rPr lang="it-IT" dirty="0"/>
              <a:t> e le </a:t>
            </a:r>
            <a:r>
              <a:rPr lang="it-IT" dirty="0">
                <a:solidFill>
                  <a:srgbClr val="FF0000"/>
                </a:solidFill>
              </a:rPr>
              <a:t>piattaforme di collaboration </a:t>
            </a:r>
            <a:r>
              <a:rPr lang="it-IT" dirty="0"/>
              <a:t>per abilitare un circolo virtuoso di condivisione e di feedback.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capacità di collaborare è fortemente presente anche nelle reti di ricerca e innovazione </a:t>
            </a:r>
            <a:r>
              <a:rPr lang="it-IT" dirty="0"/>
              <a:t>costruite con aziende e istituzioni del </a:t>
            </a:r>
            <a:r>
              <a:rPr lang="it-IT" dirty="0" smtClean="0"/>
              <a:t>territorio.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IBM ha </a:t>
            </a:r>
            <a:r>
              <a:rPr lang="it-IT" dirty="0">
                <a:solidFill>
                  <a:srgbClr val="0070C0"/>
                </a:solidFill>
              </a:rPr>
              <a:t>inoltre intrapreso iniziative per poter portare la </a:t>
            </a:r>
            <a:r>
              <a:rPr lang="it-IT" dirty="0" smtClean="0">
                <a:solidFill>
                  <a:srgbClr val="0070C0"/>
                </a:solidFill>
              </a:rPr>
              <a:t>tecnologia </a:t>
            </a:r>
            <a:r>
              <a:rPr lang="it-IT" dirty="0">
                <a:solidFill>
                  <a:srgbClr val="0070C0"/>
                </a:solidFill>
              </a:rPr>
              <a:t>in ambiti sociali e umanitari grazie alla Fondazione IBM e a importanti progetti di formazione presso le scuole di ogni </a:t>
            </a:r>
            <a:r>
              <a:rPr lang="it-IT" dirty="0" smtClean="0">
                <a:solidFill>
                  <a:srgbClr val="0070C0"/>
                </a:solidFill>
              </a:rPr>
              <a:t>grado.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Casi </a:t>
            </a:r>
            <a:r>
              <a:rPr lang="it-IT" sz="2400" dirty="0"/>
              <a:t>di studio: </a:t>
            </a:r>
            <a:r>
              <a:rPr lang="it-IT" sz="2400" b="1" dirty="0" err="1"/>
              <a:t>Irinox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err="1"/>
              <a:t>Irinox</a:t>
            </a:r>
            <a:r>
              <a:rPr lang="it-IT" b="1" dirty="0"/>
              <a:t> </a:t>
            </a:r>
            <a:r>
              <a:rPr lang="it-IT" dirty="0"/>
              <a:t>S.p.A. nasce nel 1989 a Corbanese di Tarzo (TV), in un’area specializzata nella produzione di attrezzature in acciaio inox per la </a:t>
            </a:r>
            <a:r>
              <a:rPr lang="it-IT" dirty="0">
                <a:solidFill>
                  <a:srgbClr val="0070C0"/>
                </a:solidFill>
              </a:rPr>
              <a:t>ristorazione </a:t>
            </a:r>
            <a:r>
              <a:rPr lang="it-IT" dirty="0" smtClean="0">
                <a:solidFill>
                  <a:srgbClr val="0070C0"/>
                </a:solidFill>
              </a:rPr>
              <a:t>professionale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Accanto alla produzione di </a:t>
            </a:r>
            <a:r>
              <a:rPr lang="it-IT" i="1" dirty="0">
                <a:solidFill>
                  <a:srgbClr val="0070C0"/>
                </a:solidFill>
              </a:rPr>
              <a:t>abbattitori di temperatura e surgelatori rapidi</a:t>
            </a:r>
            <a:r>
              <a:rPr lang="it-IT" dirty="0"/>
              <a:t>, viene avviata la produzione di </a:t>
            </a:r>
            <a:r>
              <a:rPr lang="it-IT" i="1" dirty="0">
                <a:solidFill>
                  <a:srgbClr val="0070C0"/>
                </a:solidFill>
              </a:rPr>
              <a:t>quadri elettrici in acciaio inox</a:t>
            </a:r>
            <a:r>
              <a:rPr lang="it-IT" dirty="0"/>
              <a:t>, </a:t>
            </a:r>
            <a:r>
              <a:rPr lang="it-IT" dirty="0" smtClean="0"/>
              <a:t>per </a:t>
            </a:r>
            <a:r>
              <a:rPr lang="it-IT" dirty="0"/>
              <a:t>applicazioni dove igiene e resistenza a situazioni estreme sono fondamentali, ad esempio in ambienti quali ospedali, laboratori chimici, piattaforme </a:t>
            </a:r>
            <a:r>
              <a:rPr lang="it-IT" dirty="0" smtClean="0"/>
              <a:t>petrolifere. </a:t>
            </a:r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2005 è un anno ricco di cambiamenti: </a:t>
            </a:r>
            <a:r>
              <a:rPr lang="it-IT" dirty="0" smtClean="0"/>
              <a:t>viene </a:t>
            </a:r>
            <a:r>
              <a:rPr lang="it-IT" dirty="0"/>
              <a:t>creata </a:t>
            </a:r>
            <a:r>
              <a:rPr lang="it-IT" dirty="0" smtClean="0"/>
              <a:t>la </a:t>
            </a:r>
            <a:r>
              <a:rPr lang="it-IT" dirty="0"/>
              <a:t>divisione, </a:t>
            </a:r>
            <a:r>
              <a:rPr lang="it-IT" dirty="0" smtClean="0"/>
              <a:t>  </a:t>
            </a:r>
            <a:r>
              <a:rPr lang="it-IT" dirty="0"/>
              <a:t>“</a:t>
            </a:r>
            <a:r>
              <a:rPr lang="it-IT" dirty="0" err="1"/>
              <a:t>Irinox</a:t>
            </a:r>
            <a:r>
              <a:rPr lang="it-IT" dirty="0"/>
              <a:t> Home Collection” </a:t>
            </a:r>
            <a:r>
              <a:rPr lang="it-IT" dirty="0" smtClean="0"/>
              <a:t>che </a:t>
            </a:r>
            <a:r>
              <a:rPr lang="it-IT" i="1" dirty="0" smtClean="0"/>
              <a:t>produce </a:t>
            </a:r>
            <a:r>
              <a:rPr lang="it-IT" i="1" dirty="0">
                <a:solidFill>
                  <a:srgbClr val="0070C0"/>
                </a:solidFill>
              </a:rPr>
              <a:t>l’abbattitore di temperatura ad uso domestico</a:t>
            </a:r>
            <a:r>
              <a:rPr lang="it-IT" dirty="0"/>
              <a:t>, primo a livello </a:t>
            </a:r>
            <a:r>
              <a:rPr lang="it-IT" dirty="0" smtClean="0"/>
              <a:t>mondiale.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86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Irinox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crisi economica del 2008 </a:t>
            </a:r>
            <a:r>
              <a:rPr lang="it-IT" dirty="0" smtClean="0"/>
              <a:t>porta  </a:t>
            </a:r>
            <a:r>
              <a:rPr lang="it-IT" dirty="0"/>
              <a:t>l’azienda a un cambio radicale di strategia: </a:t>
            </a:r>
            <a:r>
              <a:rPr lang="it-IT" dirty="0" err="1"/>
              <a:t>Irinox</a:t>
            </a:r>
            <a:r>
              <a:rPr lang="it-IT" dirty="0"/>
              <a:t> </a:t>
            </a:r>
            <a:r>
              <a:rPr lang="it-IT" dirty="0" smtClean="0"/>
              <a:t>riconfigura </a:t>
            </a:r>
            <a:r>
              <a:rPr lang="it-IT" dirty="0"/>
              <a:t>il layout degli stabilimenti produttivi, adotta la </a:t>
            </a:r>
            <a:r>
              <a:rPr lang="it-IT" i="1" dirty="0">
                <a:solidFill>
                  <a:srgbClr val="0070C0"/>
                </a:solidFill>
              </a:rPr>
              <a:t>produzione in logica </a:t>
            </a:r>
            <a:r>
              <a:rPr lang="it-IT" i="1" dirty="0" err="1">
                <a:solidFill>
                  <a:srgbClr val="0070C0"/>
                </a:solidFill>
              </a:rPr>
              <a:t>make</a:t>
            </a:r>
            <a:r>
              <a:rPr lang="it-IT" i="1" dirty="0">
                <a:solidFill>
                  <a:srgbClr val="0070C0"/>
                </a:solidFill>
              </a:rPr>
              <a:t> to </a:t>
            </a:r>
            <a:r>
              <a:rPr lang="it-IT" i="1" dirty="0" err="1">
                <a:solidFill>
                  <a:srgbClr val="0070C0"/>
                </a:solidFill>
              </a:rPr>
              <a:t>order</a:t>
            </a:r>
            <a:r>
              <a:rPr lang="it-IT" i="1" dirty="0">
                <a:solidFill>
                  <a:srgbClr val="0070C0"/>
                </a:solidFill>
              </a:rPr>
              <a:t> </a:t>
            </a:r>
            <a:r>
              <a:rPr lang="it-IT" dirty="0"/>
              <a:t>per tutte e tre le divisioni e reingegnerizza i </a:t>
            </a:r>
            <a:r>
              <a:rPr lang="it-IT" dirty="0" smtClean="0"/>
              <a:t>processi organizzativi.</a:t>
            </a:r>
          </a:p>
          <a:p>
            <a:pPr marL="0" indent="0">
              <a:buNone/>
            </a:pPr>
            <a:r>
              <a:rPr lang="it-IT" dirty="0"/>
              <a:t>Ad oggi </a:t>
            </a:r>
            <a:r>
              <a:rPr lang="it-IT" dirty="0" err="1"/>
              <a:t>Irinox</a:t>
            </a:r>
            <a:r>
              <a:rPr lang="it-IT" dirty="0"/>
              <a:t> è guidata da Katia Da </a:t>
            </a:r>
            <a:r>
              <a:rPr lang="it-IT" dirty="0" err="1"/>
              <a:t>Ros</a:t>
            </a:r>
            <a:r>
              <a:rPr lang="it-IT" dirty="0"/>
              <a:t>, amministratore delegato e fi glia del fondatore, e impiega oltre </a:t>
            </a:r>
            <a:r>
              <a:rPr lang="it-IT" dirty="0">
                <a:solidFill>
                  <a:srgbClr val="0070C0"/>
                </a:solidFill>
              </a:rPr>
              <a:t>250 dipendenti</a:t>
            </a:r>
            <a:r>
              <a:rPr lang="it-IT" dirty="0"/>
              <a:t>: esporta i propri prodotti in </a:t>
            </a:r>
            <a:r>
              <a:rPr lang="it-IT" dirty="0">
                <a:solidFill>
                  <a:srgbClr val="0070C0"/>
                </a:solidFill>
              </a:rPr>
              <a:t>80 paesi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Dal punto di vista dell’organizzazione, </a:t>
            </a:r>
            <a:r>
              <a:rPr lang="it-IT" dirty="0" err="1"/>
              <a:t>Irinox</a:t>
            </a:r>
            <a:r>
              <a:rPr lang="it-IT" dirty="0"/>
              <a:t> </a:t>
            </a:r>
            <a:r>
              <a:rPr lang="it-IT" dirty="0" smtClean="0"/>
              <a:t>sta </a:t>
            </a:r>
            <a:r>
              <a:rPr lang="it-IT" dirty="0"/>
              <a:t>passando </a:t>
            </a:r>
            <a:r>
              <a:rPr lang="it-IT" dirty="0">
                <a:solidFill>
                  <a:srgbClr val="0070C0"/>
                </a:solidFill>
              </a:rPr>
              <a:t>da </a:t>
            </a:r>
            <a:r>
              <a:rPr lang="it-IT" dirty="0" smtClean="0">
                <a:solidFill>
                  <a:srgbClr val="0070C0"/>
                </a:solidFill>
              </a:rPr>
              <a:t>una </a:t>
            </a:r>
            <a:r>
              <a:rPr lang="it-IT" dirty="0">
                <a:solidFill>
                  <a:srgbClr val="0070C0"/>
                </a:solidFill>
              </a:rPr>
              <a:t>struttura maggiormente gerarchica e centrata sulla </a:t>
            </a:r>
            <a:r>
              <a:rPr lang="it-IT" dirty="0" smtClean="0">
                <a:solidFill>
                  <a:srgbClr val="0070C0"/>
                </a:solidFill>
              </a:rPr>
              <a:t>figura </a:t>
            </a:r>
            <a:r>
              <a:rPr lang="it-IT" dirty="0">
                <a:solidFill>
                  <a:srgbClr val="0070C0"/>
                </a:solidFill>
              </a:rPr>
              <a:t>dell’imprenditore ad un assetto più distribuito,</a:t>
            </a:r>
            <a:r>
              <a:rPr lang="it-IT" dirty="0"/>
              <a:t> </a:t>
            </a:r>
            <a:r>
              <a:rPr lang="it-IT" dirty="0" smtClean="0"/>
              <a:t>affidando </a:t>
            </a:r>
            <a:r>
              <a:rPr lang="it-IT" dirty="0"/>
              <a:t>all’imprenditore un ruolo meno operativo e più </a:t>
            </a:r>
            <a:r>
              <a:rPr lang="it-IT" dirty="0" smtClean="0"/>
              <a:t>strategico.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94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Irinox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Irinox</a:t>
            </a:r>
            <a:r>
              <a:rPr lang="it-IT" b="1" dirty="0" smtClean="0"/>
              <a:t> </a:t>
            </a:r>
            <a:r>
              <a:rPr lang="it-IT" dirty="0"/>
              <a:t>u</a:t>
            </a:r>
            <a:r>
              <a:rPr lang="it-IT" dirty="0" smtClean="0"/>
              <a:t>tilizza </a:t>
            </a:r>
            <a:r>
              <a:rPr lang="it-IT" dirty="0"/>
              <a:t>oltre </a:t>
            </a:r>
            <a:r>
              <a:rPr lang="it-IT" dirty="0">
                <a:solidFill>
                  <a:srgbClr val="0070C0"/>
                </a:solidFill>
              </a:rPr>
              <a:t>il 70% </a:t>
            </a:r>
            <a:r>
              <a:rPr lang="it-IT" dirty="0"/>
              <a:t>dell’</a:t>
            </a:r>
            <a:r>
              <a:rPr lang="it-IT" dirty="0">
                <a:solidFill>
                  <a:srgbClr val="0070C0"/>
                </a:solidFill>
              </a:rPr>
              <a:t>energia elettrica </a:t>
            </a:r>
            <a:r>
              <a:rPr lang="it-IT" dirty="0"/>
              <a:t>ricavata dall’installazione di un impianto fotovoltaico all’interno degli stabilimenti </a:t>
            </a:r>
            <a:r>
              <a:rPr lang="it-IT" dirty="0" smtClean="0"/>
              <a:t>produttivi.</a:t>
            </a:r>
          </a:p>
          <a:p>
            <a:pPr marL="0" indent="0">
              <a:buNone/>
            </a:pPr>
            <a:r>
              <a:rPr lang="it-IT" dirty="0"/>
              <a:t>Per quanto riguarda gli </a:t>
            </a:r>
            <a:r>
              <a:rPr lang="it-IT" dirty="0">
                <a:solidFill>
                  <a:srgbClr val="0070C0"/>
                </a:solidFill>
              </a:rPr>
              <a:t>imballaggi</a:t>
            </a:r>
            <a:r>
              <a:rPr lang="it-IT" dirty="0"/>
              <a:t> diretti al consumatore </a:t>
            </a:r>
            <a:r>
              <a:rPr lang="it-IT" dirty="0" smtClean="0"/>
              <a:t>finale</a:t>
            </a:r>
            <a:r>
              <a:rPr lang="it-IT" dirty="0"/>
              <a:t>, questi sono stati resi totalmente riciclabili utilizzando la carta al posto del </a:t>
            </a:r>
            <a:r>
              <a:rPr lang="it-IT" dirty="0" smtClean="0"/>
              <a:t>polistirene. </a:t>
            </a:r>
          </a:p>
          <a:p>
            <a:pPr marL="0" indent="0">
              <a:buNone/>
            </a:pPr>
            <a:r>
              <a:rPr lang="it-IT" dirty="0" err="1" smtClean="0"/>
              <a:t>Irinox</a:t>
            </a:r>
            <a:r>
              <a:rPr lang="it-IT" dirty="0" smtClean="0"/>
              <a:t> </a:t>
            </a:r>
            <a:r>
              <a:rPr lang="it-IT" dirty="0"/>
              <a:t>ha colto le </a:t>
            </a:r>
            <a:r>
              <a:rPr lang="it-IT" dirty="0" smtClean="0"/>
              <a:t>riflessioni </a:t>
            </a:r>
            <a:r>
              <a:rPr lang="it-IT" dirty="0"/>
              <a:t>sollecitate dal Piano Nazionale </a:t>
            </a:r>
            <a:r>
              <a:rPr lang="it-IT" dirty="0" smtClean="0"/>
              <a:t>Industria </a:t>
            </a:r>
            <a:r>
              <a:rPr lang="it-IT" dirty="0"/>
              <a:t>4.0 </a:t>
            </a:r>
            <a:r>
              <a:rPr lang="it-IT" dirty="0" smtClean="0"/>
              <a:t>ed </a:t>
            </a:r>
            <a:r>
              <a:rPr lang="it-IT" dirty="0"/>
              <a:t>ha avviato </a:t>
            </a:r>
            <a:r>
              <a:rPr lang="it-IT" dirty="0">
                <a:solidFill>
                  <a:srgbClr val="0070C0"/>
                </a:solidFill>
              </a:rPr>
              <a:t>importanti investimenti sul medio termine per rinnovare il parco macchine </a:t>
            </a:r>
            <a:r>
              <a:rPr lang="it-IT" dirty="0"/>
              <a:t>e adottare strumenti hardware e software che consentano di connettere e far </a:t>
            </a:r>
            <a:r>
              <a:rPr lang="it-IT" dirty="0" smtClean="0"/>
              <a:t>dialogare </a:t>
            </a:r>
            <a:r>
              <a:rPr lang="it-IT" dirty="0"/>
              <a:t>i </a:t>
            </a:r>
            <a:r>
              <a:rPr lang="it-IT" dirty="0" smtClean="0"/>
              <a:t>macchinari (M2M) </a:t>
            </a:r>
            <a:r>
              <a:rPr lang="it-IT" dirty="0"/>
              <a:t>delle linee di produzione tra di </a:t>
            </a:r>
            <a:r>
              <a:rPr lang="it-IT" dirty="0" smtClean="0"/>
              <a:t>loro.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80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Irinox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Irinox</a:t>
            </a:r>
            <a:r>
              <a:rPr lang="it-IT" dirty="0" smtClean="0"/>
              <a:t> ha </a:t>
            </a:r>
            <a:r>
              <a:rPr lang="it-IT" dirty="0"/>
              <a:t>avviato una forma di integrazione dei sistemi informativi aziendali con alcuni fornitori per la realizzazione del </a:t>
            </a:r>
            <a:r>
              <a:rPr lang="it-IT" dirty="0" err="1">
                <a:solidFill>
                  <a:srgbClr val="0070C0"/>
                </a:solidFill>
              </a:rPr>
              <a:t>consignment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stock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L’azienda </a:t>
            </a:r>
            <a:r>
              <a:rPr lang="it-IT" dirty="0"/>
              <a:t>mira a </a:t>
            </a:r>
            <a:r>
              <a:rPr lang="it-IT" dirty="0" smtClean="0"/>
              <a:t>ridefinire </a:t>
            </a:r>
            <a:r>
              <a:rPr lang="it-IT" dirty="0"/>
              <a:t>un modello di business che sia </a:t>
            </a:r>
            <a:r>
              <a:rPr lang="it-IT" dirty="0">
                <a:solidFill>
                  <a:srgbClr val="0070C0"/>
                </a:solidFill>
              </a:rPr>
              <a:t>ulteriormente orientato al cliente</a:t>
            </a:r>
            <a:r>
              <a:rPr lang="it-IT" dirty="0"/>
              <a:t> grazie </a:t>
            </a:r>
            <a:r>
              <a:rPr lang="it-IT" dirty="0" smtClean="0"/>
              <a:t>alle </a:t>
            </a:r>
            <a:r>
              <a:rPr lang="it-IT" dirty="0"/>
              <a:t>enormi potenzialità delle </a:t>
            </a:r>
            <a:r>
              <a:rPr lang="it-IT" b="1" dirty="0">
                <a:solidFill>
                  <a:srgbClr val="0070C0"/>
                </a:solidFill>
              </a:rPr>
              <a:t>piattaforme digitali</a:t>
            </a:r>
            <a:r>
              <a:rPr lang="it-IT" dirty="0"/>
              <a:t>, che </a:t>
            </a:r>
            <a:r>
              <a:rPr lang="it-IT" dirty="0" smtClean="0"/>
              <a:t>consentono </a:t>
            </a:r>
            <a:r>
              <a:rPr lang="it-IT" dirty="0"/>
              <a:t>di raggiugere un numero maggiore di potenziali clienti e di </a:t>
            </a:r>
            <a:r>
              <a:rPr lang="it-IT" dirty="0" smtClean="0"/>
              <a:t>integrare i servizi. </a:t>
            </a:r>
          </a:p>
          <a:p>
            <a:pPr marL="0" indent="0">
              <a:buNone/>
            </a:pPr>
            <a:r>
              <a:rPr lang="it-IT" dirty="0" smtClean="0"/>
              <a:t>Inoltre </a:t>
            </a:r>
            <a:r>
              <a:rPr lang="it-IT" dirty="0" err="1" smtClean="0"/>
              <a:t>Irinox</a:t>
            </a:r>
            <a:r>
              <a:rPr lang="it-IT" dirty="0" smtClean="0"/>
              <a:t> punta </a:t>
            </a:r>
            <a:r>
              <a:rPr lang="it-IT" dirty="0"/>
              <a:t>a realizzare </a:t>
            </a:r>
            <a:r>
              <a:rPr lang="it-IT" i="1" dirty="0"/>
              <a:t>sistemi di interazione uomo-macchina </a:t>
            </a:r>
            <a:r>
              <a:rPr lang="it-IT" i="1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poter integrare agli abbattitori, surgelatori e alle altre attrezzature per renderli “intelligenti”.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74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</a:t>
            </a:r>
            <a:r>
              <a:rPr lang="it-IT" sz="2400" dirty="0" smtClean="0"/>
              <a:t>: </a:t>
            </a:r>
            <a:r>
              <a:rPr lang="it-IT" sz="2400" b="1" dirty="0" err="1" smtClean="0"/>
              <a:t>Zanardo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società </a:t>
            </a:r>
            <a:r>
              <a:rPr lang="it-IT" dirty="0" err="1"/>
              <a:t>Zanardo</a:t>
            </a:r>
            <a:r>
              <a:rPr lang="it-IT" dirty="0"/>
              <a:t> S.p.A. ha sede a Malcontenta (VE): </a:t>
            </a:r>
            <a:r>
              <a:rPr lang="it-IT" dirty="0" smtClean="0"/>
              <a:t>le </a:t>
            </a:r>
            <a:r>
              <a:rPr lang="it-IT" dirty="0"/>
              <a:t>aree di business di </a:t>
            </a:r>
            <a:r>
              <a:rPr lang="it-IT" dirty="0" err="1" smtClean="0"/>
              <a:t>Zanardo</a:t>
            </a:r>
            <a:r>
              <a:rPr lang="it-IT" dirty="0" smtClean="0"/>
              <a:t> </a:t>
            </a:r>
            <a:r>
              <a:rPr lang="it-IT" dirty="0"/>
              <a:t>sono: il servizio di trasporto nazionale, la logistica del settore “</a:t>
            </a:r>
            <a:r>
              <a:rPr lang="it-IT" dirty="0" err="1"/>
              <a:t>Beverage</a:t>
            </a:r>
            <a:r>
              <a:rPr lang="it-IT" dirty="0"/>
              <a:t> &amp; </a:t>
            </a:r>
            <a:r>
              <a:rPr lang="it-IT" dirty="0" err="1"/>
              <a:t>Grocery</a:t>
            </a:r>
            <a:r>
              <a:rPr lang="it-IT" dirty="0" smtClean="0"/>
              <a:t>” (alcoolici e drogheria) </a:t>
            </a:r>
            <a:r>
              <a:rPr lang="it-IT" dirty="0"/>
              <a:t>che è il valore aggiunto di </a:t>
            </a:r>
            <a:r>
              <a:rPr lang="it-IT" dirty="0" err="1"/>
              <a:t>Zanardo</a:t>
            </a:r>
            <a:r>
              <a:rPr lang="it-IT" dirty="0"/>
              <a:t> S.p.A., la logistica </a:t>
            </a:r>
            <a:r>
              <a:rPr lang="it-IT" dirty="0" smtClean="0"/>
              <a:t>ospedaliera (farmaci) </a:t>
            </a:r>
            <a:r>
              <a:rPr lang="it-IT" dirty="0"/>
              <a:t>e il servizio di spedizioni internazionali.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Dal punto di vista organizzativo l’azienda è strutturata in quattro divisioni (servizio di trasporto nazionale; </a:t>
            </a:r>
            <a:r>
              <a:rPr lang="it-IT" dirty="0" err="1">
                <a:solidFill>
                  <a:srgbClr val="0070C0"/>
                </a:solidFill>
              </a:rPr>
              <a:t>Beverage</a:t>
            </a:r>
            <a:r>
              <a:rPr lang="it-IT" dirty="0">
                <a:solidFill>
                  <a:srgbClr val="0070C0"/>
                </a:solidFill>
              </a:rPr>
              <a:t> &amp; </a:t>
            </a:r>
            <a:r>
              <a:rPr lang="it-IT" dirty="0" err="1" smtClean="0">
                <a:solidFill>
                  <a:srgbClr val="0070C0"/>
                </a:solidFill>
              </a:rPr>
              <a:t>Grocery</a:t>
            </a:r>
            <a:r>
              <a:rPr lang="it-IT" dirty="0" smtClean="0">
                <a:solidFill>
                  <a:srgbClr val="0070C0"/>
                </a:solidFill>
              </a:rPr>
              <a:t> (drogheria); </a:t>
            </a:r>
            <a:r>
              <a:rPr lang="it-IT" dirty="0">
                <a:solidFill>
                  <a:srgbClr val="0070C0"/>
                </a:solidFill>
              </a:rPr>
              <a:t>logistica ospedaliera; servizio di spedizioni internazionali) e in tre livelli gerarchici (Cda e top management, management operativo, </a:t>
            </a:r>
            <a:r>
              <a:rPr lang="it-IT" dirty="0" smtClean="0">
                <a:solidFill>
                  <a:srgbClr val="0070C0"/>
                </a:solidFill>
              </a:rPr>
              <a:t>tecnici).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L’ICT ha una estrema valenza strategica nella </a:t>
            </a:r>
            <a:r>
              <a:rPr lang="it-IT" dirty="0" smtClean="0"/>
              <a:t>logistica: il </a:t>
            </a:r>
            <a:r>
              <a:rPr lang="it-IT" dirty="0"/>
              <a:t>cliente, privato o pubblico, che </a:t>
            </a:r>
            <a:r>
              <a:rPr lang="it-IT" dirty="0" smtClean="0"/>
              <a:t>affida </a:t>
            </a:r>
            <a:r>
              <a:rPr lang="it-IT" dirty="0"/>
              <a:t>al provider logistico il deposito, il trasporto e la distribuzione della propria merce, vuole essere costantemente informato sullo stato di avanzamento del </a:t>
            </a:r>
            <a:r>
              <a:rPr lang="it-IT" dirty="0" smtClean="0"/>
              <a:t>servizio.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 processi logistici sono gestiti da sistemi in “</a:t>
            </a:r>
            <a:r>
              <a:rPr lang="it-IT" dirty="0" err="1" smtClean="0">
                <a:solidFill>
                  <a:srgbClr val="FF0000"/>
                </a:solidFill>
              </a:rPr>
              <a:t>cloud</a:t>
            </a:r>
            <a:r>
              <a:rPr lang="it-IT" dirty="0" smtClean="0">
                <a:solidFill>
                  <a:srgbClr val="FF0000"/>
                </a:solidFill>
              </a:rPr>
              <a:t>”.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>
                <a:solidFill>
                  <a:srgbClr val="0070C0"/>
                </a:solidFill>
              </a:rPr>
              <a:t>pilastri della </a:t>
            </a:r>
            <a:r>
              <a:rPr lang="it-IT" u="sng" dirty="0">
                <a:solidFill>
                  <a:srgbClr val="0070C0"/>
                </a:solidFill>
              </a:rPr>
              <a:t>sicurezza informatica </a:t>
            </a:r>
            <a:r>
              <a:rPr lang="it-IT" dirty="0">
                <a:solidFill>
                  <a:srgbClr val="0070C0"/>
                </a:solidFill>
              </a:rPr>
              <a:t>sono diventati tre per il segmento della logistica ospedaliera: riservatezza del dato, infrastruttura tecnologica e </a:t>
            </a:r>
            <a:r>
              <a:rPr lang="it-IT" u="sng" dirty="0">
                <a:solidFill>
                  <a:srgbClr val="0070C0"/>
                </a:solidFill>
              </a:rPr>
              <a:t>l’</a:t>
            </a:r>
            <a:r>
              <a:rPr lang="it-IT" b="1" u="sng" dirty="0">
                <a:solidFill>
                  <a:srgbClr val="0070C0"/>
                </a:solidFill>
              </a:rPr>
              <a:t>accesso alla cartella digitalizzata </a:t>
            </a:r>
            <a:r>
              <a:rPr lang="it-IT" dirty="0">
                <a:solidFill>
                  <a:srgbClr val="0070C0"/>
                </a:solidFill>
              </a:rPr>
              <a:t>(frontiera su cui </a:t>
            </a:r>
            <a:r>
              <a:rPr lang="it-IT" dirty="0" err="1">
                <a:solidFill>
                  <a:srgbClr val="0070C0"/>
                </a:solidFill>
              </a:rPr>
              <a:t>Zanardo</a:t>
            </a:r>
            <a:r>
              <a:rPr lang="it-IT" dirty="0">
                <a:solidFill>
                  <a:srgbClr val="0070C0"/>
                </a:solidFill>
              </a:rPr>
              <a:t> S.p.A. sta attualmente investendo, ovvero </a:t>
            </a:r>
            <a:r>
              <a:rPr lang="it-IT" u="sng" dirty="0">
                <a:solidFill>
                  <a:srgbClr val="0070C0"/>
                </a:solidFill>
              </a:rPr>
              <a:t>far comunicare direttamente il sistema informatico di logistica con la cartella clinica online del paziente </a:t>
            </a:r>
            <a:r>
              <a:rPr lang="it-IT" dirty="0">
                <a:solidFill>
                  <a:srgbClr val="0070C0"/>
                </a:solidFill>
              </a:rPr>
              <a:t>in modo da tracciare dati rilevanti sulla somministrazione dei farmaci).</a:t>
            </a:r>
          </a:p>
        </p:txBody>
      </p:sp>
    </p:spTree>
    <p:extLst>
      <p:ext uri="{BB962C8B-B14F-4D97-AF65-F5344CB8AC3E}">
        <p14:creationId xmlns:p14="http://schemas.microsoft.com/office/powerpoint/2010/main" val="386530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sistema informatico deve quindi interfacciarsi direttamente con la cartella digitalizzata del paziente da dove è tratta la prescrizione medica </a:t>
            </a:r>
            <a:r>
              <a:rPr lang="it-IT" dirty="0">
                <a:solidFill>
                  <a:srgbClr val="FF0000"/>
                </a:solidFill>
              </a:rPr>
              <a:t>in tempo reale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All’interno </a:t>
            </a:r>
            <a:r>
              <a:rPr lang="it-IT" dirty="0">
                <a:solidFill>
                  <a:srgbClr val="0070C0"/>
                </a:solidFill>
              </a:rPr>
              <a:t>del reparto viene poi gestita la somministrazione del </a:t>
            </a:r>
            <a:r>
              <a:rPr lang="it-IT" dirty="0" smtClean="0">
                <a:solidFill>
                  <a:srgbClr val="0070C0"/>
                </a:solidFill>
              </a:rPr>
              <a:t>farmaco, con possibilità di automazione del processo. </a:t>
            </a:r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/>
              <a:t>tal </a:t>
            </a:r>
            <a:r>
              <a:rPr lang="it-IT" dirty="0" smtClean="0"/>
              <a:t>fine </a:t>
            </a:r>
            <a:r>
              <a:rPr lang="it-IT" dirty="0" err="1"/>
              <a:t>Zanardo</a:t>
            </a:r>
            <a:r>
              <a:rPr lang="it-IT" dirty="0"/>
              <a:t> S.p.A. sta attualmente investendo in un sistema hardware, il quale permette di eseguire una </a:t>
            </a:r>
            <a:r>
              <a:rPr lang="it-IT" dirty="0">
                <a:solidFill>
                  <a:srgbClr val="FF0000"/>
                </a:solidFill>
              </a:rPr>
              <a:t>somministrazione certa rispetto alla prescrizione</a:t>
            </a:r>
            <a:r>
              <a:rPr lang="it-IT" dirty="0"/>
              <a:t>. In questo modo viene garantito il percorso e quindi la tracciabilità del farmaco </a:t>
            </a:r>
            <a:r>
              <a:rPr lang="it-IT" dirty="0" smtClean="0"/>
              <a:t>fino </a:t>
            </a:r>
            <a:r>
              <a:rPr lang="it-IT" dirty="0"/>
              <a:t>al paziente.</a:t>
            </a:r>
          </a:p>
        </p:txBody>
      </p:sp>
    </p:spTree>
    <p:extLst>
      <p:ext uri="{BB962C8B-B14F-4D97-AF65-F5344CB8AC3E}">
        <p14:creationId xmlns:p14="http://schemas.microsoft.com/office/powerpoint/2010/main" val="216717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u="sng" dirty="0"/>
              <a:t>sicurezza informatica </a:t>
            </a:r>
            <a:r>
              <a:rPr lang="it-IT" dirty="0"/>
              <a:t>in </a:t>
            </a:r>
            <a:r>
              <a:rPr lang="it-IT" dirty="0" err="1"/>
              <a:t>Zanardo</a:t>
            </a:r>
            <a:r>
              <a:rPr lang="it-IT" dirty="0"/>
              <a:t> S.p.A. viene garantita da una politica basata sulla gestione dei dati, tramite back-up locali e remoti, e sulla dislocazione dei sistemi informatici su più siti.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V</a:t>
            </a:r>
            <a:r>
              <a:rPr lang="it-IT" dirty="0" smtClean="0">
                <a:solidFill>
                  <a:srgbClr val="FF0000"/>
                </a:solidFill>
              </a:rPr>
              <a:t>engono </a:t>
            </a:r>
            <a:r>
              <a:rPr lang="it-IT" dirty="0">
                <a:solidFill>
                  <a:srgbClr val="FF0000"/>
                </a:solidFill>
              </a:rPr>
              <a:t>adottate politiche di </a:t>
            </a:r>
            <a:r>
              <a:rPr lang="it-IT" dirty="0" err="1">
                <a:solidFill>
                  <a:srgbClr val="FF0000"/>
                </a:solidFill>
              </a:rPr>
              <a:t>disaster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recovery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 o </a:t>
            </a:r>
            <a:r>
              <a:rPr lang="it-IT" dirty="0">
                <a:solidFill>
                  <a:srgbClr val="FF0000"/>
                </a:solidFill>
              </a:rPr>
              <a:t>di business </a:t>
            </a:r>
            <a:r>
              <a:rPr lang="it-IT" dirty="0" err="1">
                <a:solidFill>
                  <a:srgbClr val="FF0000"/>
                </a:solidFill>
              </a:rPr>
              <a:t>continuity</a:t>
            </a:r>
            <a:r>
              <a:rPr lang="it-IT" dirty="0">
                <a:solidFill>
                  <a:srgbClr val="FF0000"/>
                </a:solidFill>
              </a:rPr>
              <a:t> (per le aziende ospedaliere nello </a:t>
            </a:r>
            <a:r>
              <a:rPr lang="it-IT" dirty="0" smtClean="0">
                <a:solidFill>
                  <a:srgbClr val="FF0000"/>
                </a:solidFill>
              </a:rPr>
              <a:t>specifico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 smtClean="0">
                <a:solidFill>
                  <a:srgbClr val="FF0000"/>
                </a:solidFill>
              </a:rPr>
              <a:t>anche su </a:t>
            </a:r>
            <a:r>
              <a:rPr lang="it-IT" dirty="0">
                <a:solidFill>
                  <a:srgbClr val="FF0000"/>
                </a:solidFill>
              </a:rPr>
              <a:t>sedi </a:t>
            </a:r>
            <a:r>
              <a:rPr lang="it-IT" dirty="0" smtClean="0">
                <a:solidFill>
                  <a:srgbClr val="FF0000"/>
                </a:solidFill>
              </a:rPr>
              <a:t>geograficamente distanti.</a:t>
            </a:r>
          </a:p>
          <a:p>
            <a:pPr marL="0" indent="0">
              <a:buNone/>
            </a:pPr>
            <a:r>
              <a:rPr lang="it-IT" dirty="0"/>
              <a:t>L’azienda ha ottenuto l’attestazione SQAS (</a:t>
            </a:r>
            <a:r>
              <a:rPr lang="it-IT" dirty="0" err="1"/>
              <a:t>Safety</a:t>
            </a:r>
            <a:r>
              <a:rPr lang="it-IT" dirty="0"/>
              <a:t> and </a:t>
            </a:r>
            <a:r>
              <a:rPr lang="it-IT" dirty="0" err="1"/>
              <a:t>Quality</a:t>
            </a:r>
            <a:r>
              <a:rPr lang="it-IT" dirty="0"/>
              <a:t> Assessment System) con lo scopo di valutare e migliorare il livello di </a:t>
            </a:r>
            <a:r>
              <a:rPr lang="it-IT" u="sng" dirty="0"/>
              <a:t>sicurezza durante il trasporto</a:t>
            </a:r>
            <a:r>
              <a:rPr lang="it-IT" dirty="0"/>
              <a:t>, lo stoccaggio e la gestione di sostanze particolarmente a rischio come i prodotti chimici.</a:t>
            </a:r>
          </a:p>
        </p:txBody>
      </p:sp>
    </p:spTree>
    <p:extLst>
      <p:ext uri="{BB962C8B-B14F-4D97-AF65-F5344CB8AC3E}">
        <p14:creationId xmlns:p14="http://schemas.microsoft.com/office/powerpoint/2010/main" val="37331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forme di apprendimento utilizzate </a:t>
            </a:r>
            <a:r>
              <a:rPr lang="it-IT" dirty="0" smtClean="0"/>
              <a:t>finora </a:t>
            </a:r>
            <a:r>
              <a:rPr lang="it-IT" dirty="0"/>
              <a:t>(apprendimento istruttivo ed evolutivo) non bastano più, perché </a:t>
            </a:r>
            <a:r>
              <a:rPr lang="it-IT" dirty="0">
                <a:solidFill>
                  <a:srgbClr val="FF0000"/>
                </a:solidFill>
              </a:rPr>
              <a:t>la gestione della complessità – in quanto risorsa – richiede lo sviluppo di forme appropriate di </a:t>
            </a:r>
            <a:r>
              <a:rPr lang="it-IT" b="1" dirty="0">
                <a:solidFill>
                  <a:srgbClr val="FF0000"/>
                </a:solidFill>
              </a:rPr>
              <a:t>apprendimento creativo</a:t>
            </a:r>
            <a:r>
              <a:rPr lang="it-IT" dirty="0"/>
              <a:t>, ancorate ad una visione convinta e condivisa del porto di arrivo prescelto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Il passaggio dall’automatismo standard (coerente con l’impostazione fordista) al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contesto complesso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(aperto alla personalizzazione e all’interazione creativa) </a:t>
            </a:r>
            <a:r>
              <a:rPr lang="it-IT" dirty="0" smtClean="0"/>
              <a:t>richiede </a:t>
            </a:r>
            <a:r>
              <a:rPr lang="it-IT" dirty="0"/>
              <a:t>un cambiamento di visione e di </a:t>
            </a:r>
            <a:r>
              <a:rPr lang="it-IT" dirty="0" smtClean="0"/>
              <a:t>strategia.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06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Zanardo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/>
              <a:t>partire dal 2017, </a:t>
            </a:r>
            <a:r>
              <a:rPr lang="it-IT" dirty="0" err="1"/>
              <a:t>Zanardo</a:t>
            </a:r>
            <a:r>
              <a:rPr lang="it-IT" dirty="0"/>
              <a:t> S.p.A. intende reclutare </a:t>
            </a:r>
            <a:r>
              <a:rPr lang="it-IT" dirty="0" smtClean="0"/>
              <a:t>figure </a:t>
            </a:r>
            <a:r>
              <a:rPr lang="it-IT" dirty="0"/>
              <a:t>manageriali trasversali al </a:t>
            </a:r>
            <a:r>
              <a:rPr lang="it-IT" dirty="0" smtClean="0"/>
              <a:t>fine </a:t>
            </a:r>
            <a:r>
              <a:rPr lang="it-IT" dirty="0"/>
              <a:t>di passare da una struttura divisionale ad una struttura a </a:t>
            </a:r>
            <a:r>
              <a:rPr lang="it-IT" dirty="0" smtClean="0"/>
              <a:t>matrice (in orizzontale le funzioni).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P</a:t>
            </a:r>
            <a:r>
              <a:rPr lang="it-IT" dirty="0" smtClean="0">
                <a:solidFill>
                  <a:srgbClr val="0070C0"/>
                </a:solidFill>
              </a:rPr>
              <a:t>untare </a:t>
            </a:r>
            <a:r>
              <a:rPr lang="it-IT" dirty="0">
                <a:solidFill>
                  <a:srgbClr val="0070C0"/>
                </a:solidFill>
              </a:rPr>
              <a:t>sull’organizzazione a matrice </a:t>
            </a:r>
            <a:r>
              <a:rPr lang="it-IT" dirty="0" smtClean="0">
                <a:solidFill>
                  <a:srgbClr val="0070C0"/>
                </a:solidFill>
              </a:rPr>
              <a:t>aziendale si ritiene possa permettere </a:t>
            </a:r>
            <a:r>
              <a:rPr lang="it-IT" dirty="0">
                <a:solidFill>
                  <a:srgbClr val="0070C0"/>
                </a:solidFill>
              </a:rPr>
              <a:t>a </a:t>
            </a:r>
            <a:r>
              <a:rPr lang="it-IT" dirty="0" err="1">
                <a:solidFill>
                  <a:srgbClr val="0070C0"/>
                </a:solidFill>
              </a:rPr>
              <a:t>Zanardo</a:t>
            </a:r>
            <a:r>
              <a:rPr lang="it-IT" dirty="0">
                <a:solidFill>
                  <a:srgbClr val="0070C0"/>
                </a:solidFill>
              </a:rPr>
              <a:t> S.p.A. di essere ancor più </a:t>
            </a:r>
            <a:r>
              <a:rPr lang="it-IT" dirty="0" smtClean="0">
                <a:solidFill>
                  <a:srgbClr val="0070C0"/>
                </a:solidFill>
              </a:rPr>
              <a:t>fluida </a:t>
            </a:r>
            <a:r>
              <a:rPr lang="it-IT" dirty="0">
                <a:solidFill>
                  <a:srgbClr val="0070C0"/>
                </a:solidFill>
              </a:rPr>
              <a:t>nei suoi processi, nell’erogazione dei suoi servizi e nella gestione </a:t>
            </a:r>
            <a:r>
              <a:rPr lang="it-IT" dirty="0" smtClean="0">
                <a:solidFill>
                  <a:srgbClr val="0070C0"/>
                </a:solidFill>
              </a:rPr>
              <a:t>dati.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3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</a:t>
            </a:r>
            <a:r>
              <a:rPr lang="it-IT" sz="2400" dirty="0" smtClean="0"/>
              <a:t>studio: </a:t>
            </a:r>
            <a:r>
              <a:rPr lang="it-IT" sz="2400" b="1" dirty="0" err="1" smtClean="0"/>
              <a:t>Idealservice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Idealservice</a:t>
            </a:r>
            <a:r>
              <a:rPr lang="it-IT" dirty="0" smtClean="0"/>
              <a:t> </a:t>
            </a:r>
            <a:r>
              <a:rPr lang="it-IT" dirty="0"/>
              <a:t>nasce su iniziativa di </a:t>
            </a:r>
            <a:r>
              <a:rPr lang="it-IT" dirty="0">
                <a:solidFill>
                  <a:srgbClr val="0070C0"/>
                </a:solidFill>
              </a:rPr>
              <a:t>nove imprenditrici</a:t>
            </a:r>
            <a:r>
              <a:rPr lang="it-IT" dirty="0"/>
              <a:t>, che il 18 marzo 1953 diedero vita ad una impresa di pulizie con la ragione sociale “Manutenzioni Locali </a:t>
            </a:r>
            <a:r>
              <a:rPr lang="it-IT" dirty="0" err="1" smtClean="0"/>
              <a:t>Soc</a:t>
            </a:r>
            <a:r>
              <a:rPr lang="it-IT" dirty="0" smtClean="0"/>
              <a:t>- coop- </a:t>
            </a:r>
            <a:r>
              <a:rPr lang="it-IT" dirty="0" err="1"/>
              <a:t>arl</a:t>
            </a:r>
            <a:r>
              <a:rPr lang="it-IT" dirty="0" smtClean="0"/>
              <a:t>”.</a:t>
            </a:r>
          </a:p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dirty="0"/>
              <a:t>1983 ci fu la prima vera riorganizzazione aziendale con l’ingresso nella cooperativa di professionisti commerciali e </a:t>
            </a:r>
            <a:r>
              <a:rPr lang="it-IT" dirty="0" smtClean="0"/>
              <a:t>coordinatori. </a:t>
            </a:r>
          </a:p>
          <a:p>
            <a:pPr marL="0" indent="0">
              <a:buNone/>
            </a:pPr>
            <a:r>
              <a:rPr lang="it-IT" dirty="0"/>
              <a:t>Il 18 settembre 1985 i </a:t>
            </a:r>
            <a:r>
              <a:rPr lang="it-IT" dirty="0">
                <a:solidFill>
                  <a:srgbClr val="0070C0"/>
                </a:solidFill>
              </a:rPr>
              <a:t>trentacinque soci </a:t>
            </a:r>
            <a:r>
              <a:rPr lang="it-IT" dirty="0"/>
              <a:t>della Cooperativa Manutenzioni Locali, si diedero la nuova ragione sociale: “</a:t>
            </a:r>
            <a:r>
              <a:rPr lang="it-IT" dirty="0" err="1"/>
              <a:t>Idealservice</a:t>
            </a:r>
            <a:r>
              <a:rPr lang="it-IT" dirty="0"/>
              <a:t> </a:t>
            </a:r>
            <a:r>
              <a:rPr lang="it-IT" dirty="0" err="1"/>
              <a:t>Soc</a:t>
            </a:r>
            <a:r>
              <a:rPr lang="it-IT" dirty="0"/>
              <a:t> coop a r. l.”.</a:t>
            </a:r>
          </a:p>
        </p:txBody>
      </p:sp>
    </p:spTree>
    <p:extLst>
      <p:ext uri="{BB962C8B-B14F-4D97-AF65-F5344CB8AC3E}">
        <p14:creationId xmlns:p14="http://schemas.microsoft.com/office/powerpoint/2010/main" val="340064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A </a:t>
            </a:r>
            <a:r>
              <a:rPr lang="it-IT" dirty="0"/>
              <a:t>cavallo degli anni ’90 </a:t>
            </a:r>
            <a:r>
              <a:rPr lang="it-IT" dirty="0" smtClean="0"/>
              <a:t>l’azienda </a:t>
            </a:r>
            <a:r>
              <a:rPr lang="it-IT" dirty="0"/>
              <a:t>passò da semplice cooperativa a vera e propria azienda operante nella </a:t>
            </a:r>
            <a:r>
              <a:rPr lang="it-IT" dirty="0">
                <a:solidFill>
                  <a:srgbClr val="0070C0"/>
                </a:solidFill>
              </a:rPr>
              <a:t>progettazione, costruzione e gestione di impianti complessi per la </a:t>
            </a:r>
            <a:r>
              <a:rPr lang="it-IT" b="1" dirty="0">
                <a:solidFill>
                  <a:srgbClr val="0070C0"/>
                </a:solidFill>
              </a:rPr>
              <a:t>selezione dei </a:t>
            </a:r>
            <a:r>
              <a:rPr lang="it-IT" b="1" dirty="0" smtClean="0">
                <a:solidFill>
                  <a:srgbClr val="0070C0"/>
                </a:solidFill>
              </a:rPr>
              <a:t>rifiuti urbani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/>
              <a:t>Negli stessi anni sull’onda e a supporto dell’espansione </a:t>
            </a:r>
            <a:r>
              <a:rPr lang="it-IT" dirty="0" err="1"/>
              <a:t>Idealservice</a:t>
            </a:r>
            <a:r>
              <a:rPr lang="it-IT" dirty="0"/>
              <a:t> ha riorganizzato e potenziato tutto il sistema informativo aziendale, con l’introduzione di programmi gestionali avanzati in grado </a:t>
            </a:r>
            <a:r>
              <a:rPr lang="it-IT" dirty="0" smtClean="0"/>
              <a:t>di </a:t>
            </a:r>
            <a:r>
              <a:rPr lang="it-IT" dirty="0" smtClean="0">
                <a:solidFill>
                  <a:srgbClr val="0070C0"/>
                </a:solidFill>
              </a:rPr>
              <a:t>decentrare </a:t>
            </a:r>
            <a:r>
              <a:rPr lang="it-IT" dirty="0">
                <a:solidFill>
                  <a:srgbClr val="0070C0"/>
                </a:solidFill>
              </a:rPr>
              <a:t>le operatività e accentrare i </a:t>
            </a:r>
            <a:r>
              <a:rPr lang="it-IT" dirty="0" smtClean="0">
                <a:solidFill>
                  <a:srgbClr val="0070C0"/>
                </a:solidFill>
              </a:rPr>
              <a:t>controlli. </a:t>
            </a:r>
          </a:p>
          <a:p>
            <a:pPr marL="0" indent="0">
              <a:buNone/>
            </a:pPr>
            <a:r>
              <a:rPr lang="it-IT" dirty="0"/>
              <a:t>Negli ultimi anni l’attenzione di </a:t>
            </a:r>
            <a:r>
              <a:rPr lang="it-IT" dirty="0" err="1"/>
              <a:t>Idealservice</a:t>
            </a:r>
            <a:r>
              <a:rPr lang="it-IT" dirty="0"/>
              <a:t> si è posta sul concetto di </a:t>
            </a:r>
            <a:r>
              <a:rPr lang="it-IT" dirty="0">
                <a:solidFill>
                  <a:srgbClr val="0070C0"/>
                </a:solidFill>
              </a:rPr>
              <a:t>economia circolare</a:t>
            </a:r>
            <a:r>
              <a:rPr lang="it-IT" dirty="0"/>
              <a:t>, tramite il riutilizzo di materiali plastici per la generazione di </a:t>
            </a:r>
            <a:r>
              <a:rPr lang="it-IT" dirty="0">
                <a:solidFill>
                  <a:srgbClr val="0070C0"/>
                </a:solidFill>
              </a:rPr>
              <a:t>nuove materie prime </a:t>
            </a:r>
            <a:r>
              <a:rPr lang="it-IT" dirty="0"/>
              <a:t>come il </a:t>
            </a:r>
            <a:r>
              <a:rPr lang="it-IT" u="sng" dirty="0" err="1"/>
              <a:t>Blupolymer</a:t>
            </a:r>
            <a:r>
              <a:rPr lang="it-IT" dirty="0"/>
              <a:t>, ovvero un</a:t>
            </a:r>
            <a:r>
              <a:rPr lang="it-IT" b="1" dirty="0"/>
              <a:t> granulato </a:t>
            </a:r>
            <a:r>
              <a:rPr lang="it-IT" dirty="0"/>
              <a:t>utilizzabile nella realizzazione di nuovi manufatti per l’edilizia, per la logistica, negli arredi urbani, nell’industria automobilistica e motociclistica e tanto altro.</a:t>
            </a:r>
          </a:p>
        </p:txBody>
      </p:sp>
    </p:spTree>
    <p:extLst>
      <p:ext uri="{BB962C8B-B14F-4D97-AF65-F5344CB8AC3E}">
        <p14:creationId xmlns:p14="http://schemas.microsoft.com/office/powerpoint/2010/main" val="36407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Numeri alla mano al 31 Dicembre 2015 </a:t>
            </a:r>
            <a:r>
              <a:rPr lang="it-IT" dirty="0" err="1"/>
              <a:t>Idealservice</a:t>
            </a:r>
            <a:r>
              <a:rPr lang="it-IT" dirty="0"/>
              <a:t> può vantare un giro di affari di 125 milioni di €, un utile di oltre 3 milioni di €, un patrimonio netto di 37 milioni di €, investimenti pari a 10 milioni di € all’anno e un numero di impiegati che supera le </a:t>
            </a:r>
            <a:r>
              <a:rPr lang="it-IT" b="1" dirty="0">
                <a:solidFill>
                  <a:srgbClr val="0070C0"/>
                </a:solidFill>
              </a:rPr>
              <a:t>3000 unità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Obiettivo: contribuire alla </a:t>
            </a:r>
            <a:r>
              <a:rPr lang="it-IT" dirty="0">
                <a:solidFill>
                  <a:srgbClr val="0070C0"/>
                </a:solidFill>
              </a:rPr>
              <a:t>riduzione della produzione di CO2 </a:t>
            </a:r>
            <a:r>
              <a:rPr lang="it-IT" dirty="0"/>
              <a:t>(principale causa dell’effetto </a:t>
            </a:r>
            <a:r>
              <a:rPr lang="it-IT" dirty="0" smtClean="0"/>
              <a:t>serra) </a:t>
            </a:r>
            <a:r>
              <a:rPr lang="it-IT" dirty="0"/>
              <a:t>attraverso la </a:t>
            </a:r>
            <a:r>
              <a:rPr lang="it-IT" dirty="0">
                <a:solidFill>
                  <a:srgbClr val="0070C0"/>
                </a:solidFill>
              </a:rPr>
              <a:t>riduzione dell’utilizzo dei materiali plastici vergini derivanti direttamente dalla trasformazione del petrolio</a:t>
            </a:r>
            <a:r>
              <a:rPr lang="it-IT" dirty="0"/>
              <a:t>, </a:t>
            </a:r>
            <a:r>
              <a:rPr lang="it-IT" dirty="0" smtClean="0"/>
              <a:t>realizzando </a:t>
            </a:r>
            <a:r>
              <a:rPr lang="it-IT" dirty="0"/>
              <a:t>il recupero del materiale plastico dal </a:t>
            </a:r>
            <a:r>
              <a:rPr lang="it-IT" dirty="0" smtClean="0"/>
              <a:t>rifiuto</a:t>
            </a:r>
            <a:r>
              <a:rPr lang="it-IT" dirty="0"/>
              <a:t>, e </a:t>
            </a:r>
            <a:r>
              <a:rPr lang="it-IT" dirty="0" smtClean="0"/>
              <a:t>dando corso alla </a:t>
            </a:r>
            <a:r>
              <a:rPr lang="it-IT" dirty="0"/>
              <a:t>successiva trasformazione in nuova materia </a:t>
            </a:r>
            <a:r>
              <a:rPr lang="it-IT" dirty="0" smtClean="0"/>
              <a:t>prima.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18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presidente di </a:t>
            </a:r>
            <a:r>
              <a:rPr lang="it-IT" dirty="0" err="1"/>
              <a:t>Idealservice</a:t>
            </a:r>
            <a:r>
              <a:rPr lang="it-IT" dirty="0"/>
              <a:t> ricopre anche il ruolo di presidente di “</a:t>
            </a:r>
            <a:r>
              <a:rPr lang="it-IT" dirty="0" err="1"/>
              <a:t>legacoop</a:t>
            </a:r>
            <a:r>
              <a:rPr lang="it-IT" dirty="0"/>
              <a:t> </a:t>
            </a:r>
            <a:r>
              <a:rPr lang="it-IT" dirty="0" err="1"/>
              <a:t>fvg</a:t>
            </a:r>
            <a:r>
              <a:rPr lang="it-IT" dirty="0"/>
              <a:t>” incentivando in questo senso la </a:t>
            </a:r>
            <a:r>
              <a:rPr lang="it-IT" dirty="0">
                <a:solidFill>
                  <a:srgbClr val="0070C0"/>
                </a:solidFill>
              </a:rPr>
              <a:t>collaborazione con le altre cooperative</a:t>
            </a:r>
            <a:r>
              <a:rPr lang="it-IT" dirty="0"/>
              <a:t> a livello </a:t>
            </a:r>
            <a:r>
              <a:rPr lang="it-IT" dirty="0" smtClean="0"/>
              <a:t>regionale </a:t>
            </a:r>
            <a:r>
              <a:rPr lang="it-IT" dirty="0"/>
              <a:t>ma anche nazionale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Dal punto di vista formale la struttura organizzativa è di tipo </a:t>
            </a:r>
            <a:r>
              <a:rPr lang="it-IT" dirty="0">
                <a:solidFill>
                  <a:srgbClr val="0070C0"/>
                </a:solidFill>
              </a:rPr>
              <a:t>divisionale</a:t>
            </a:r>
            <a:r>
              <a:rPr lang="it-IT" dirty="0"/>
              <a:t>, con i direttori di divisione (DID) che rispondono al CDA e al </a:t>
            </a:r>
            <a:r>
              <a:rPr lang="it-IT" dirty="0" smtClean="0"/>
              <a:t>Presidente.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E’ presente la </a:t>
            </a:r>
            <a:r>
              <a:rPr lang="it-IT" dirty="0" smtClean="0">
                <a:solidFill>
                  <a:srgbClr val="0070C0"/>
                </a:solidFill>
              </a:rPr>
              <a:t>ricerca e sviluppo </a:t>
            </a:r>
            <a:r>
              <a:rPr lang="it-IT" dirty="0" smtClean="0"/>
              <a:t>attraverso una struttura </a:t>
            </a:r>
            <a:r>
              <a:rPr lang="it-IT" dirty="0"/>
              <a:t>dedicata che si occupa essenzialmente di rispondere ai </a:t>
            </a:r>
            <a:r>
              <a:rPr lang="it-IT" dirty="0" smtClean="0"/>
              <a:t>nuovi </a:t>
            </a:r>
            <a:r>
              <a:rPr lang="it-IT" dirty="0"/>
              <a:t>bisogni dei clienti.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Oltre </a:t>
            </a:r>
            <a:r>
              <a:rPr lang="it-IT" dirty="0"/>
              <a:t>che all’innovazione l’attenzione è posta anche alla </a:t>
            </a:r>
            <a:r>
              <a:rPr lang="it-IT" dirty="0">
                <a:solidFill>
                  <a:srgbClr val="0070C0"/>
                </a:solidFill>
              </a:rPr>
              <a:t>formazione</a:t>
            </a:r>
            <a:r>
              <a:rPr lang="it-IT" dirty="0"/>
              <a:t>, formazione che è diramata a tutti i livelli aziendali, dai manager ai semplici lavoratori con lo scopo di </a:t>
            </a:r>
            <a:r>
              <a:rPr lang="it-IT" dirty="0">
                <a:solidFill>
                  <a:srgbClr val="0070C0"/>
                </a:solidFill>
              </a:rPr>
              <a:t>accrescere le </a:t>
            </a:r>
            <a:r>
              <a:rPr lang="it-IT" dirty="0" smtClean="0">
                <a:solidFill>
                  <a:srgbClr val="0070C0"/>
                </a:solidFill>
              </a:rPr>
              <a:t>competenze.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10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 err="1"/>
              <a:t>Idealservice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La digitalizzazione </a:t>
            </a:r>
            <a:r>
              <a:rPr lang="it-IT" dirty="0" smtClean="0"/>
              <a:t>sta </a:t>
            </a:r>
            <a:r>
              <a:rPr lang="it-IT" dirty="0"/>
              <a:t>impattando sulla struttura organizzativa stessa, ponendo sempre di più in </a:t>
            </a:r>
            <a:r>
              <a:rPr lang="it-IT" dirty="0">
                <a:solidFill>
                  <a:srgbClr val="0070C0"/>
                </a:solidFill>
              </a:rPr>
              <a:t>comunicazione</a:t>
            </a:r>
            <a:r>
              <a:rPr lang="it-IT" dirty="0"/>
              <a:t> le divisioni che compongono la cooperativa.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La globalizzazione invece non ha </a:t>
            </a:r>
            <a:r>
              <a:rPr lang="it-IT" dirty="0" smtClean="0"/>
              <a:t>influito </a:t>
            </a:r>
            <a:r>
              <a:rPr lang="it-IT" dirty="0"/>
              <a:t>sulla cooperativa in modo apprezzabile, che è semplicemente cresciuta passando </a:t>
            </a:r>
            <a:r>
              <a:rPr lang="it-IT" dirty="0">
                <a:solidFill>
                  <a:srgbClr val="0070C0"/>
                </a:solidFill>
              </a:rPr>
              <a:t>da una natura regionale e locale ad una dimensione nazionale. 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Ogni </a:t>
            </a:r>
            <a:r>
              <a:rPr lang="it-IT" dirty="0"/>
              <a:t>divisione può e deve mantenere le sue caratteristiche </a:t>
            </a:r>
            <a:r>
              <a:rPr lang="it-IT" dirty="0" smtClean="0"/>
              <a:t>specifiche </a:t>
            </a:r>
            <a:r>
              <a:rPr lang="it-IT" dirty="0"/>
              <a:t>ma deve comunque esserci una </a:t>
            </a:r>
            <a:r>
              <a:rPr lang="it-IT" dirty="0">
                <a:solidFill>
                  <a:srgbClr val="0070C0"/>
                </a:solidFill>
              </a:rPr>
              <a:t>condivisione di obiettivi e processi con i livelli più alti </a:t>
            </a:r>
            <a:r>
              <a:rPr lang="it-IT" dirty="0" smtClean="0">
                <a:solidFill>
                  <a:srgbClr val="0070C0"/>
                </a:solidFill>
              </a:rPr>
              <a:t>dell’organizzazione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(è il classico problema delle </a:t>
            </a:r>
            <a:r>
              <a:rPr lang="it-IT" dirty="0">
                <a:solidFill>
                  <a:srgbClr val="FF0000"/>
                </a:solidFill>
              </a:rPr>
              <a:t>s</a:t>
            </a:r>
            <a:r>
              <a:rPr lang="it-IT" dirty="0" smtClean="0">
                <a:solidFill>
                  <a:srgbClr val="FF0000"/>
                </a:solidFill>
              </a:rPr>
              <a:t>trutture divisionali).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6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</a:t>
            </a:r>
            <a:r>
              <a:rPr lang="it-IT" sz="2400" dirty="0" smtClean="0"/>
              <a:t>: </a:t>
            </a:r>
            <a:r>
              <a:rPr lang="it-IT" sz="2400" b="1" dirty="0" smtClean="0"/>
              <a:t>Danieli Automation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Danieli (il cui nome completo è Danieli &amp; C. </a:t>
            </a:r>
            <a:r>
              <a:rPr lang="it-IT" dirty="0" err="1"/>
              <a:t>Offi</a:t>
            </a:r>
            <a:r>
              <a:rPr lang="it-IT" dirty="0"/>
              <a:t> cine Meccaniche </a:t>
            </a:r>
            <a:r>
              <a:rPr lang="it-IT" dirty="0" err="1"/>
              <a:t>SpA</a:t>
            </a:r>
            <a:r>
              <a:rPr lang="it-IT" dirty="0"/>
              <a:t>) viene fondata nel </a:t>
            </a:r>
            <a:r>
              <a:rPr lang="it-IT" dirty="0">
                <a:solidFill>
                  <a:srgbClr val="0070C0"/>
                </a:solidFill>
              </a:rPr>
              <a:t>1914</a:t>
            </a:r>
            <a:r>
              <a:rPr lang="it-IT" dirty="0"/>
              <a:t> a Brescia dall’iniziativa imprenditoriale di Mario Danieli.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Considerate </a:t>
            </a:r>
            <a:r>
              <a:rPr lang="it-IT" dirty="0"/>
              <a:t>le consistenti agevolazioni per rilanciare l’economia locale del Friuli negli anni del primo dopoguerra, </a:t>
            </a:r>
            <a:r>
              <a:rPr lang="it-IT" dirty="0">
                <a:solidFill>
                  <a:srgbClr val="0070C0"/>
                </a:solidFill>
              </a:rPr>
              <a:t>nel 1929 </a:t>
            </a:r>
            <a:r>
              <a:rPr lang="it-IT" dirty="0"/>
              <a:t>l’imprenditore decide di insediare la sede principale dell’azienda a Buttrio (Udine), dove deteneva alcuni terreni.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Oggi </a:t>
            </a:r>
            <a:r>
              <a:rPr lang="it-IT" dirty="0">
                <a:solidFill>
                  <a:srgbClr val="0070C0"/>
                </a:solidFill>
              </a:rPr>
              <a:t>Danieli è una multinazionale, leader mondiale nella produzione di impianti siderurgici. </a:t>
            </a:r>
          </a:p>
        </p:txBody>
      </p:sp>
    </p:spTree>
    <p:extLst>
      <p:ext uri="{BB962C8B-B14F-4D97-AF65-F5344CB8AC3E}">
        <p14:creationId xmlns:p14="http://schemas.microsoft.com/office/powerpoint/2010/main" val="61133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Danieli Automation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Tra le aziende di Danieli Group,</a:t>
            </a:r>
            <a:r>
              <a:rPr lang="it-IT" b="1" dirty="0"/>
              <a:t> </a:t>
            </a:r>
            <a:r>
              <a:rPr lang="it-IT" b="1" dirty="0">
                <a:solidFill>
                  <a:srgbClr val="0070C0"/>
                </a:solidFill>
              </a:rPr>
              <a:t>Danieli Automation </a:t>
            </a:r>
            <a:r>
              <a:rPr lang="it-IT" dirty="0"/>
              <a:t>ne costituisce l’anello di congiunzione fra la conoscenza del processo e l’esperienza nella costruzione degli impianti verso il cliente </a:t>
            </a:r>
            <a:r>
              <a:rPr lang="it-IT" dirty="0" smtClean="0"/>
              <a:t>finale.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Produce </a:t>
            </a:r>
            <a:r>
              <a:rPr lang="it-IT" dirty="0">
                <a:solidFill>
                  <a:srgbClr val="0070C0"/>
                </a:solidFill>
              </a:rPr>
              <a:t>e convalida apparecchiature elettriche per gli impianti siderurgici.  N</a:t>
            </a:r>
            <a:r>
              <a:rPr lang="it-IT" dirty="0" smtClean="0">
                <a:solidFill>
                  <a:srgbClr val="0070C0"/>
                </a:solidFill>
              </a:rPr>
              <a:t>el </a:t>
            </a:r>
            <a:r>
              <a:rPr lang="it-IT" dirty="0">
                <a:solidFill>
                  <a:srgbClr val="0070C0"/>
                </a:solidFill>
              </a:rPr>
              <a:t>2000 diventa completamente autonoma dal gruppo </a:t>
            </a:r>
            <a:r>
              <a:rPr lang="it-IT" dirty="0" smtClean="0">
                <a:solidFill>
                  <a:srgbClr val="0070C0"/>
                </a:solidFill>
              </a:rPr>
              <a:t>Danieli. </a:t>
            </a:r>
          </a:p>
          <a:p>
            <a:pPr marL="0" indent="0">
              <a:buNone/>
            </a:pPr>
            <a:r>
              <a:rPr lang="it-IT" dirty="0"/>
              <a:t>La crescita esponenziale dell’azienda prosegue </a:t>
            </a:r>
            <a:r>
              <a:rPr lang="it-IT" dirty="0" smtClean="0"/>
              <a:t>fino </a:t>
            </a:r>
            <a:r>
              <a:rPr lang="it-IT" dirty="0"/>
              <a:t>al 2008 per poi interrompersi a causa della crisi </a:t>
            </a:r>
            <a:r>
              <a:rPr lang="it-IT" dirty="0" smtClean="0"/>
              <a:t>mondiale</a:t>
            </a:r>
            <a:r>
              <a:rPr lang="it-IT" dirty="0"/>
              <a:t>:</a:t>
            </a:r>
            <a:r>
              <a:rPr lang="it-IT" dirty="0" smtClean="0"/>
              <a:t> </a:t>
            </a:r>
            <a:r>
              <a:rPr lang="it-IT" dirty="0"/>
              <a:t>l’azienda </a:t>
            </a:r>
            <a:r>
              <a:rPr lang="it-IT" dirty="0" smtClean="0"/>
              <a:t>però riesce </a:t>
            </a:r>
            <a:r>
              <a:rPr lang="it-IT" dirty="0"/>
              <a:t>a mantenere indici complessivamente costanti e una performance mediamente stabile, continuando a investire in ricerca e sviluppo e in nuove tecnologie quali la </a:t>
            </a:r>
            <a:r>
              <a:rPr lang="it-IT" dirty="0">
                <a:solidFill>
                  <a:srgbClr val="0070C0"/>
                </a:solidFill>
              </a:rPr>
              <a:t>robotica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52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Danieli Automation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L’organizzazione gestita in </a:t>
            </a:r>
            <a:r>
              <a:rPr lang="it-IT" dirty="0">
                <a:solidFill>
                  <a:srgbClr val="0070C0"/>
                </a:solidFill>
              </a:rPr>
              <a:t>business </a:t>
            </a:r>
            <a:r>
              <a:rPr lang="it-IT" dirty="0" err="1">
                <a:solidFill>
                  <a:srgbClr val="0070C0"/>
                </a:solidFill>
              </a:rPr>
              <a:t>units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(6) </a:t>
            </a:r>
            <a:r>
              <a:rPr lang="it-IT" dirty="0" smtClean="0"/>
              <a:t>permette </a:t>
            </a:r>
            <a:r>
              <a:rPr lang="it-IT" dirty="0"/>
              <a:t>di garantire la designazione delle competenze e una </a:t>
            </a:r>
            <a:r>
              <a:rPr lang="it-IT" dirty="0" smtClean="0"/>
              <a:t>professionalità dedicata. </a:t>
            </a:r>
          </a:p>
          <a:p>
            <a:pPr marL="0" indent="0">
              <a:buNone/>
            </a:pPr>
            <a:r>
              <a:rPr lang="it-IT" dirty="0"/>
              <a:t>Danieli Automation, da ormai dieci anni, ha individuato </a:t>
            </a:r>
            <a:r>
              <a:rPr lang="it-IT" dirty="0">
                <a:solidFill>
                  <a:srgbClr val="0070C0"/>
                </a:solidFill>
              </a:rPr>
              <a:t>nel mondo dell’istruzione e della ricerca universitaria </a:t>
            </a:r>
            <a:r>
              <a:rPr lang="it-IT" dirty="0"/>
              <a:t>il partner ideale per portare in azienda in modo continuo e costante conoscenze di alto livello, ritenuta negli anni essenziale per mantenersi competitivi nel mercato internazionale.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Ospita </a:t>
            </a:r>
            <a:r>
              <a:rPr lang="it-IT" dirty="0"/>
              <a:t>regolarmente nei propri laboratori studenti provenienti dall’Università di Trieste e Udine per lo svolgimento di </a:t>
            </a:r>
            <a:r>
              <a:rPr lang="it-IT" dirty="0">
                <a:solidFill>
                  <a:srgbClr val="0070C0"/>
                </a:solidFill>
              </a:rPr>
              <a:t>tesi di laurea sperimentali, stage</a:t>
            </a:r>
            <a:r>
              <a:rPr lang="it-IT" dirty="0"/>
              <a:t> o per attività inerenti a </a:t>
            </a:r>
            <a:r>
              <a:rPr lang="it-IT" dirty="0">
                <a:solidFill>
                  <a:srgbClr val="0070C0"/>
                </a:solidFill>
              </a:rPr>
              <a:t>progetti di dottorato di ricerca. </a:t>
            </a:r>
          </a:p>
        </p:txBody>
      </p:sp>
    </p:spTree>
    <p:extLst>
      <p:ext uri="{BB962C8B-B14F-4D97-AF65-F5344CB8AC3E}">
        <p14:creationId xmlns:p14="http://schemas.microsoft.com/office/powerpoint/2010/main" val="327612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Casi di studio: </a:t>
            </a:r>
            <a:r>
              <a:rPr lang="it-IT" sz="2400" b="1" dirty="0"/>
              <a:t>Danieli Automation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/>
              <a:t>Digimet</a:t>
            </a:r>
            <a:r>
              <a:rPr lang="it-IT" dirty="0"/>
              <a:t> è la struttura che è stata realizzata a Buttrio, accanto alla Danieli Automation per diventare il </a:t>
            </a:r>
            <a:r>
              <a:rPr lang="it-IT" dirty="0">
                <a:solidFill>
                  <a:srgbClr val="0070C0"/>
                </a:solidFill>
              </a:rPr>
              <a:t>supporto tecnologico digitale </a:t>
            </a:r>
            <a:r>
              <a:rPr lang="it-IT" dirty="0"/>
              <a:t>del nuovo modo di produrre della holding e di tutte le sue consociate.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L’idea </a:t>
            </a:r>
            <a:r>
              <a:rPr lang="it-IT" dirty="0"/>
              <a:t>è di permettere la </a:t>
            </a:r>
            <a:r>
              <a:rPr lang="it-IT" dirty="0">
                <a:solidFill>
                  <a:srgbClr val="0070C0"/>
                </a:solidFill>
              </a:rPr>
              <a:t>digitalizzazione del processo completo</a:t>
            </a:r>
            <a:r>
              <a:rPr lang="it-IT" dirty="0"/>
              <a:t>, dell’arrivo in acciaieria del rottame di ferro </a:t>
            </a:r>
            <a:r>
              <a:rPr lang="it-IT" dirty="0" smtClean="0"/>
              <a:t>fino </a:t>
            </a:r>
            <a:r>
              <a:rPr lang="it-IT" dirty="0"/>
              <a:t>alla consegna dell’impianto al cliente </a:t>
            </a:r>
            <a:r>
              <a:rPr lang="it-IT" dirty="0" smtClean="0"/>
              <a:t>finale.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Va </a:t>
            </a:r>
            <a:r>
              <a:rPr lang="it-IT" dirty="0"/>
              <a:t>considerato come Danieli Automation si trovi ad operare in quella che può essere considerata </a:t>
            </a:r>
            <a:r>
              <a:rPr lang="it-IT" dirty="0">
                <a:solidFill>
                  <a:srgbClr val="0070C0"/>
                </a:solidFill>
              </a:rPr>
              <a:t>una delle industrie più conservative del mondo</a:t>
            </a:r>
            <a:r>
              <a:rPr lang="it-IT" dirty="0"/>
              <a:t>, innovare in un tale contesto rappresenta di certo una </a:t>
            </a:r>
            <a:r>
              <a:rPr lang="it-IT" dirty="0" smtClean="0"/>
              <a:t>sfida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29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Sul piano storico-economico:</a:t>
            </a:r>
          </a:p>
          <a:p>
            <a:r>
              <a:rPr lang="it-IT" dirty="0" smtClean="0"/>
              <a:t>La </a:t>
            </a:r>
            <a:r>
              <a:rPr lang="it-IT" dirty="0"/>
              <a:t>rivoluzione produttiva messa in atto dall’applicazione della </a:t>
            </a:r>
            <a:r>
              <a:rPr lang="it-IT" u="sng" dirty="0" smtClean="0"/>
              <a:t>automazione </a:t>
            </a:r>
            <a:r>
              <a:rPr lang="it-IT" u="sng" dirty="0"/>
              <a:t>alla produzione agricola </a:t>
            </a:r>
            <a:r>
              <a:rPr lang="it-IT" dirty="0"/>
              <a:t>non si è esaurita in questa compresenza ingestibile tra innovazione e disoccupazione. Infatti, nel tempo, </a:t>
            </a:r>
            <a:r>
              <a:rPr lang="it-IT" dirty="0">
                <a:solidFill>
                  <a:srgbClr val="FF0000"/>
                </a:solidFill>
              </a:rPr>
              <a:t>il ciclo dell’innovazione si è completato con il </a:t>
            </a:r>
            <a:r>
              <a:rPr lang="it-IT" b="1" dirty="0">
                <a:solidFill>
                  <a:srgbClr val="FF0000"/>
                </a:solidFill>
              </a:rPr>
              <a:t>re-investimento del surplus </a:t>
            </a:r>
            <a:r>
              <a:rPr lang="it-IT" dirty="0">
                <a:solidFill>
                  <a:srgbClr val="FF0000"/>
                </a:solidFill>
              </a:rPr>
              <a:t>ricavato dalla contrazione dei costi in </a:t>
            </a:r>
            <a:r>
              <a:rPr lang="it-IT" dirty="0" smtClean="0">
                <a:solidFill>
                  <a:srgbClr val="FF0000"/>
                </a:solidFill>
              </a:rPr>
              <a:t>agricoltura.</a:t>
            </a:r>
          </a:p>
          <a:p>
            <a:r>
              <a:rPr lang="it-IT" dirty="0"/>
              <a:t>Esso è stato, in gran parte, investito nello sviluppo di un settore parallelo a quello di origine:</a:t>
            </a:r>
            <a:r>
              <a:rPr lang="it-IT" b="1" dirty="0"/>
              <a:t> </a:t>
            </a:r>
            <a:r>
              <a:rPr lang="it-IT" b="1" u="sng" dirty="0">
                <a:solidFill>
                  <a:schemeClr val="accent5">
                    <a:lumMod val="75000"/>
                  </a:schemeClr>
                </a:solidFill>
              </a:rPr>
              <a:t>la manifattura</a:t>
            </a:r>
            <a:r>
              <a:rPr lang="it-IT" dirty="0"/>
              <a:t>. L’acciaio, i prodotti chimici, i materiali per l’edilizia, i tessuti, e i prodotti di consumo usciti dalle nuove fabbriche </a:t>
            </a:r>
            <a:r>
              <a:rPr lang="it-IT" dirty="0" smtClean="0"/>
              <a:t>industriali.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4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ciclo surplus derivante dalla nuova agricoltura </a:t>
            </a:r>
            <a:r>
              <a:rPr lang="it-IT" dirty="0" smtClean="0"/>
              <a:t>(automatizzata) ha </a:t>
            </a:r>
            <a:r>
              <a:rPr lang="it-IT" dirty="0"/>
              <a:t>innescato questo </a:t>
            </a:r>
            <a:r>
              <a:rPr lang="it-IT" dirty="0">
                <a:solidFill>
                  <a:srgbClr val="FF0000"/>
                </a:solidFill>
              </a:rPr>
              <a:t>slittamento del baricentro produttivo dall’agricoltura all’industria, </a:t>
            </a:r>
            <a:r>
              <a:rPr lang="it-IT" dirty="0"/>
              <a:t>fornendo i mezzi </a:t>
            </a:r>
            <a:r>
              <a:rPr lang="it-IT" dirty="0" smtClean="0"/>
              <a:t>finanziari </a:t>
            </a:r>
            <a:r>
              <a:rPr lang="it-IT" dirty="0"/>
              <a:t>necessari per investire nelle macchine del settore manifatturiero e per creare una domanda diffusa di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nuovi prodotti di consumo, nel settore industriale. </a:t>
            </a:r>
          </a:p>
          <a:p>
            <a:r>
              <a:rPr lang="it-IT" dirty="0"/>
              <a:t>La spirale della </a:t>
            </a:r>
            <a:r>
              <a:rPr lang="it-IT" dirty="0" smtClean="0"/>
              <a:t>crescita </a:t>
            </a:r>
            <a:r>
              <a:rPr lang="it-IT" dirty="0"/>
              <a:t>nella </a:t>
            </a:r>
            <a:r>
              <a:rPr lang="it-IT" dirty="0" smtClean="0"/>
              <a:t>manifattura </a:t>
            </a:r>
            <a:r>
              <a:rPr lang="it-IT" dirty="0"/>
              <a:t>è andata avanti </a:t>
            </a:r>
            <a:r>
              <a:rPr lang="it-IT" dirty="0" smtClean="0"/>
              <a:t>espandendosi </a:t>
            </a:r>
            <a:r>
              <a:rPr lang="it-IT" dirty="0">
                <a:solidFill>
                  <a:srgbClr val="FF0000"/>
                </a:solidFill>
              </a:rPr>
              <a:t>alla produzione e al consumo di massa </a:t>
            </a:r>
            <a:r>
              <a:rPr lang="it-IT" dirty="0" smtClean="0"/>
              <a:t>col </a:t>
            </a:r>
            <a:r>
              <a:rPr lang="it-IT" u="sng" dirty="0">
                <a:solidFill>
                  <a:schemeClr val="accent5">
                    <a:lumMod val="75000"/>
                  </a:schemeClr>
                </a:solidFill>
              </a:rPr>
              <a:t>passaggio al fordismo, nei primi decenni del </a:t>
            </a:r>
            <a:r>
              <a:rPr lang="it-IT" u="sng" dirty="0" smtClean="0">
                <a:solidFill>
                  <a:schemeClr val="accent5">
                    <a:lumMod val="75000"/>
                  </a:schemeClr>
                </a:solidFill>
              </a:rPr>
              <a:t>novecento.</a:t>
            </a:r>
            <a:endParaRPr lang="it-IT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Uomini 4.0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Gli </a:t>
            </a:r>
            <a:r>
              <a:rPr lang="it-IT" dirty="0"/>
              <a:t>effetti immediati di questo straordinario potenziamento – in </a:t>
            </a:r>
            <a:r>
              <a:rPr lang="it-IT" dirty="0" err="1"/>
              <a:t>effi</a:t>
            </a:r>
            <a:r>
              <a:rPr lang="it-IT" dirty="0"/>
              <a:t> </a:t>
            </a:r>
            <a:r>
              <a:rPr lang="it-IT" dirty="0" err="1" smtClean="0"/>
              <a:t>cenza</a:t>
            </a:r>
            <a:r>
              <a:rPr lang="it-IT" dirty="0" smtClean="0"/>
              <a:t> </a:t>
            </a:r>
            <a:r>
              <a:rPr lang="it-IT" dirty="0"/>
              <a:t>e in estensione – della meccanizzazione sono stati un </a:t>
            </a:r>
            <a:r>
              <a:rPr lang="it-IT" u="sng" dirty="0">
                <a:solidFill>
                  <a:srgbClr val="FF0000"/>
                </a:solidFill>
              </a:rPr>
              <a:t>tracollo dei costi in tutto il settore manifatturiero</a:t>
            </a:r>
            <a:r>
              <a:rPr lang="it-IT" dirty="0"/>
              <a:t>, e dunque la </a:t>
            </a:r>
            <a:r>
              <a:rPr lang="it-IT" u="sng" dirty="0"/>
              <a:t>contrazione del lavoro</a:t>
            </a:r>
            <a:r>
              <a:rPr lang="it-IT" dirty="0"/>
              <a:t> richiesto a parità di volumi di </a:t>
            </a:r>
            <a:r>
              <a:rPr lang="it-IT" dirty="0" smtClean="0"/>
              <a:t>produzione ottenuti.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domanda non era </a:t>
            </a:r>
            <a:r>
              <a:rPr lang="it-IT" dirty="0" smtClean="0">
                <a:solidFill>
                  <a:srgbClr val="FF0000"/>
                </a:solidFill>
              </a:rPr>
              <a:t>però cresciuta </a:t>
            </a:r>
            <a:r>
              <a:rPr lang="it-IT" dirty="0">
                <a:solidFill>
                  <a:srgbClr val="FF0000"/>
                </a:solidFill>
              </a:rPr>
              <a:t>abbastanza per tenere dietro ai grandi volumi messi sul mercato dai nuovi </a:t>
            </a:r>
            <a:r>
              <a:rPr lang="it-IT" dirty="0" smtClean="0">
                <a:solidFill>
                  <a:srgbClr val="FF0000"/>
                </a:solidFill>
              </a:rPr>
              <a:t>produttori</a:t>
            </a:r>
            <a:r>
              <a:rPr lang="it-IT" dirty="0" smtClean="0"/>
              <a:t>. Occorreva creare una nuova categoria di consumatori attraverso </a:t>
            </a:r>
            <a:r>
              <a:rPr lang="it-IT" i="1" u="sng" dirty="0" smtClean="0"/>
              <a:t>l’espansione del terziario.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42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3844</TotalTime>
  <Words>6504</Words>
  <Application>Microsoft Office PowerPoint</Application>
  <PresentationFormat>Widescreen</PresentationFormat>
  <Paragraphs>280</Paragraphs>
  <Slides>69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Tema di Office</vt:lpstr>
      <vt:lpstr>UOMINI 4.0: RITORNO AL FUTURO </vt:lpstr>
      <vt:lpstr>Uomini 4.0</vt:lpstr>
      <vt:lpstr>Uomini 4.0</vt:lpstr>
      <vt:lpstr>Uomini 4.0</vt:lpstr>
      <vt:lpstr>Uomini 4.0</vt:lpstr>
      <vt:lpstr>Uomini4.0</vt:lpstr>
      <vt:lpstr>Uomini 4.0</vt:lpstr>
      <vt:lpstr>Uomini 4.0</vt:lpstr>
      <vt:lpstr>Uomini 4.0</vt:lpstr>
      <vt:lpstr>Uomini 4.0</vt:lpstr>
      <vt:lpstr>Uomini 4.0</vt:lpstr>
      <vt:lpstr>Uomini 4.0</vt:lpstr>
      <vt:lpstr>Uomini 4.0</vt:lpstr>
      <vt:lpstr>Casi di studio</vt:lpstr>
      <vt:lpstr>Casi di studio</vt:lpstr>
      <vt:lpstr>Casi di studio</vt:lpstr>
      <vt:lpstr>Casi di studio: beanTech</vt:lpstr>
      <vt:lpstr>Casi di studio: beanTech</vt:lpstr>
      <vt:lpstr>Casi di studio: beanTech</vt:lpstr>
      <vt:lpstr>Casi di studio: beanTech</vt:lpstr>
      <vt:lpstr>Casi di studio: beanTech</vt:lpstr>
      <vt:lpstr>Casi di studio: beanTech</vt:lpstr>
      <vt:lpstr>Casi di studio: Fruttaweb</vt:lpstr>
      <vt:lpstr>Casi di studio: Fruttaweb</vt:lpstr>
      <vt:lpstr>Casi di studio: Fruttaweb</vt:lpstr>
      <vt:lpstr>Casi di studio: Fruttaweb</vt:lpstr>
      <vt:lpstr>Casi di studio: Fruttaweb</vt:lpstr>
      <vt:lpstr>Casi di studio: Fruttaweb</vt:lpstr>
      <vt:lpstr>Casi di studio: aiComply</vt:lpstr>
      <vt:lpstr>Casi di studio: aiComply</vt:lpstr>
      <vt:lpstr>Casi di studio: aiComply</vt:lpstr>
      <vt:lpstr>Casi di studio: aiComply</vt:lpstr>
      <vt:lpstr>Casi di studio: aiComply</vt:lpstr>
      <vt:lpstr>Casi di studio: LAGO</vt:lpstr>
      <vt:lpstr>Casi di studio: LAGO</vt:lpstr>
      <vt:lpstr>Casi di studio: LAGO</vt:lpstr>
      <vt:lpstr>Casi di studio: LAGO</vt:lpstr>
      <vt:lpstr>Casi di studio: LAGO</vt:lpstr>
      <vt:lpstr>Casi di studio: JoBonobo</vt:lpstr>
      <vt:lpstr>Casi di studio: JoBonobo</vt:lpstr>
      <vt:lpstr>Casi di studio: JoBonobo</vt:lpstr>
      <vt:lpstr>Casi di studio: JoBonobo</vt:lpstr>
      <vt:lpstr>Casi di studio: JoBonobo</vt:lpstr>
      <vt:lpstr>Casi di studio: JoBonobo</vt:lpstr>
      <vt:lpstr>Casi di studio: JoBonobo</vt:lpstr>
      <vt:lpstr>Casi di studio: Ceccarelli Group</vt:lpstr>
      <vt:lpstr>Casi di studio: Ceccarelli Group</vt:lpstr>
      <vt:lpstr>Casi di studio: Ceccarelli Group</vt:lpstr>
      <vt:lpstr>Casi di studio: IBM Italia</vt:lpstr>
      <vt:lpstr>Casi di studio: IBM Italia</vt:lpstr>
      <vt:lpstr>Casi di studio: IBM Italia</vt:lpstr>
      <vt:lpstr>Casi di studio: Irinox</vt:lpstr>
      <vt:lpstr>Casi di studio: Irinox</vt:lpstr>
      <vt:lpstr>Casi di studio: Irinox</vt:lpstr>
      <vt:lpstr>Casi di studio: Irinox</vt:lpstr>
      <vt:lpstr>Casi di studio: Zanardo</vt:lpstr>
      <vt:lpstr>Casi di studio: Zanardo</vt:lpstr>
      <vt:lpstr>Casi di studio: Zanardo</vt:lpstr>
      <vt:lpstr>Casi di studio: Zanardo</vt:lpstr>
      <vt:lpstr>Casi di studio: Zanardo</vt:lpstr>
      <vt:lpstr>Casi di studio: Idealservice</vt:lpstr>
      <vt:lpstr>Casi di studio: Idealservice</vt:lpstr>
      <vt:lpstr>Casi di studio: Idealservice</vt:lpstr>
      <vt:lpstr>Casi di studio: Idealservice</vt:lpstr>
      <vt:lpstr>Casi di studio: Idealservice</vt:lpstr>
      <vt:lpstr>Casi di studio: Danieli Automation</vt:lpstr>
      <vt:lpstr>Casi di studio: Danieli Automation</vt:lpstr>
      <vt:lpstr>Casi di studio: Danieli Automation</vt:lpstr>
      <vt:lpstr>Casi di studio: Danieli Automation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UOMINI 4.0: RITORNO AL FUTURO</dc:title>
  <dc:creator>lila banterle</dc:creator>
  <cp:lastModifiedBy>lila banterle</cp:lastModifiedBy>
  <cp:revision>176</cp:revision>
  <dcterms:created xsi:type="dcterms:W3CDTF">2018-07-15T10:06:47Z</dcterms:created>
  <dcterms:modified xsi:type="dcterms:W3CDTF">2020-01-20T09:14:43Z</dcterms:modified>
</cp:coreProperties>
</file>