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306" r:id="rId12"/>
    <p:sldId id="266" r:id="rId13"/>
    <p:sldId id="267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305" r:id="rId22"/>
    <p:sldId id="277" r:id="rId23"/>
    <p:sldId id="278" r:id="rId24"/>
    <p:sldId id="279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3" r:id="rId35"/>
    <p:sldId id="304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2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EFFCB-3F99-4D71-9A87-D62274719885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44659-A02A-451F-978C-08B90D98A0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2153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044659-A02A-451F-978C-08B90D98A09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219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044659-A02A-451F-978C-08B90D98A09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3793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044659-A02A-451F-978C-08B90D98A09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35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53092-716D-4107-ADB8-692895C090C6}" type="datetime1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8400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AEDC9-CDCA-423C-86A7-E0C0F09EE13E}" type="datetime1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4554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A9780-3FA6-4713-ACA7-67F21D868CBD}" type="datetime1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0492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4697-DBCB-4151-86C8-9972B2401956}" type="datetime1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5397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EE32E-E86E-47F9-8E24-A25D83642C6D}" type="datetime1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008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9A23-F7BC-4381-9FAD-F965F3C5E0D2}" type="datetime1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811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9EEFA-E836-49E4-9B36-DC3E15AB2721}" type="datetime1">
              <a:rPr lang="it-IT" smtClean="0"/>
              <a:t>20/01/2020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0861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E9372-FCD5-4F70-98A2-E9D8EC05E46F}" type="datetime1">
              <a:rPr lang="it-IT" smtClean="0"/>
              <a:t>20/01/2020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9368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5831C-93AD-467F-BF0A-8D6AD9B442F8}" type="datetime1">
              <a:rPr lang="it-IT" smtClean="0"/>
              <a:t>20/01/2020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169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2F2E-BACB-4307-96C7-E5F3009B03E4}" type="datetime1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4317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34F13-C7D0-4A01-9C89-7941FDBD31D7}" type="datetime1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98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0EA4B-D983-4553-85E4-DA0D147AE530}" type="datetime1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5350A-53D0-473C-A41C-F6FE76C01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196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040067"/>
            <a:ext cx="9144000" cy="2387600"/>
          </a:xfrm>
        </p:spPr>
        <p:txBody>
          <a:bodyPr>
            <a:normAutofit/>
          </a:bodyPr>
          <a:lstStyle/>
          <a:p>
            <a:r>
              <a:rPr lang="it-IT" sz="3200" b="1" dirty="0" err="1" smtClean="0"/>
              <a:t>Exponential</a:t>
            </a:r>
            <a:r>
              <a:rPr lang="it-IT" sz="3200" b="1" dirty="0" smtClean="0"/>
              <a:t> </a:t>
            </a:r>
            <a:r>
              <a:rPr lang="it-IT" sz="3200" b="1" dirty="0" err="1" smtClean="0"/>
              <a:t>Organizations</a:t>
            </a:r>
            <a:endParaRPr lang="it-IT" sz="32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Salim</a:t>
            </a:r>
            <a:r>
              <a:rPr lang="it-IT" dirty="0" smtClean="0"/>
              <a:t> Ismail – Michel S. Malone – Yuri van </a:t>
            </a:r>
            <a:r>
              <a:rPr lang="it-IT" dirty="0" err="1" smtClean="0"/>
              <a:t>Geest</a:t>
            </a:r>
            <a:endParaRPr lang="it-IT" dirty="0" smtClean="0"/>
          </a:p>
          <a:p>
            <a:r>
              <a:rPr lang="it-IT" dirty="0" smtClean="0"/>
              <a:t>Marsilio 2015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530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</a:rPr>
              <a:t>Nel giugno 2012 la </a:t>
            </a:r>
            <a:r>
              <a:rPr lang="it-IT" dirty="0" smtClean="0">
                <a:solidFill>
                  <a:srgbClr val="0070C0"/>
                </a:solidFill>
              </a:rPr>
              <a:t>valutazione </a:t>
            </a:r>
            <a:r>
              <a:rPr lang="it-IT" dirty="0">
                <a:solidFill>
                  <a:srgbClr val="0070C0"/>
                </a:solidFill>
              </a:rPr>
              <a:t>di mercato di Nokia precipitò da 140 a 8.2 miliardi di dollari. Nel giugno 2013 Google acquisì </a:t>
            </a:r>
            <a:r>
              <a:rPr lang="it-IT" dirty="0" err="1">
                <a:solidFill>
                  <a:srgbClr val="0070C0"/>
                </a:solidFill>
              </a:rPr>
              <a:t>Waze</a:t>
            </a:r>
            <a:r>
              <a:rPr lang="it-IT" dirty="0">
                <a:solidFill>
                  <a:srgbClr val="0070C0"/>
                </a:solidFill>
              </a:rPr>
              <a:t> per 1,1 miliardi di dollari.</a:t>
            </a:r>
          </a:p>
          <a:p>
            <a:r>
              <a:rPr lang="it-IT" dirty="0" smtClean="0"/>
              <a:t>In quel momento </a:t>
            </a:r>
            <a:r>
              <a:rPr lang="it-IT" dirty="0" err="1" smtClean="0"/>
              <a:t>Waze</a:t>
            </a:r>
            <a:r>
              <a:rPr lang="it-IT" dirty="0" smtClean="0"/>
              <a:t> aveva 50 milioni di utenti che fungevano da </a:t>
            </a:r>
            <a:r>
              <a:rPr lang="it-IT" dirty="0" smtClean="0">
                <a:solidFill>
                  <a:srgbClr val="0070C0"/>
                </a:solidFill>
              </a:rPr>
              <a:t>sensori mobili</a:t>
            </a:r>
            <a:r>
              <a:rPr lang="it-IT" dirty="0" smtClean="0"/>
              <a:t>. </a:t>
            </a:r>
            <a:endParaRPr lang="it-IT" dirty="0"/>
          </a:p>
          <a:p>
            <a:r>
              <a:rPr lang="it-IT" dirty="0" smtClean="0"/>
              <a:t>In definitiva: Nokia ha speso enormi risorse per acquistare miliardi di dollari di </a:t>
            </a:r>
            <a:r>
              <a:rPr lang="it-IT" dirty="0" err="1" smtClean="0"/>
              <a:t>asset</a:t>
            </a:r>
            <a:r>
              <a:rPr lang="it-IT" dirty="0" smtClean="0"/>
              <a:t> fisici mentre </a:t>
            </a:r>
            <a:r>
              <a:rPr lang="it-IT" dirty="0" err="1" smtClean="0"/>
              <a:t>Waze</a:t>
            </a:r>
            <a:r>
              <a:rPr lang="it-IT" dirty="0" smtClean="0"/>
              <a:t> ha semplicemente utilizzato le </a:t>
            </a:r>
            <a:r>
              <a:rPr lang="it-IT" dirty="0" smtClean="0">
                <a:solidFill>
                  <a:srgbClr val="FF0000"/>
                </a:solidFill>
              </a:rPr>
              <a:t>informazioni già disponibili </a:t>
            </a:r>
            <a:r>
              <a:rPr lang="it-IT" dirty="0" smtClean="0"/>
              <a:t>grazie alla tecnologia in mano agli utenti.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792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Dappertutto </a:t>
            </a:r>
            <a:r>
              <a:rPr lang="it-IT" dirty="0">
                <a:solidFill>
                  <a:srgbClr val="FF0000"/>
                </a:solidFill>
              </a:rPr>
              <a:t>nascono fonti di Big Data</a:t>
            </a:r>
            <a:r>
              <a:rPr lang="it-IT" dirty="0"/>
              <a:t>. Un caso significativo: i sistemi satellitari a bassa orbita. Un altro caso: </a:t>
            </a:r>
            <a:r>
              <a:rPr lang="it-IT" dirty="0">
                <a:solidFill>
                  <a:srgbClr val="00B050"/>
                </a:solidFill>
              </a:rPr>
              <a:t>il radar montato sulla Google car acquisisce un gigabyte al secondo e produce in tempo reale una mappa 3D dell’ambiente circostante fino a circa cento metri con la risoluzione di un cm.</a:t>
            </a:r>
          </a:p>
          <a:p>
            <a:r>
              <a:rPr lang="it-IT" dirty="0"/>
              <a:t>Quantità enormi di dati possono essere selezionate e </a:t>
            </a:r>
            <a:r>
              <a:rPr lang="it-IT" dirty="0" err="1"/>
              <a:t>riassemblate</a:t>
            </a:r>
            <a:r>
              <a:rPr lang="it-IT" dirty="0"/>
              <a:t> per scoprire verità che prima ignoravamo.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291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Negli ultimi decenni la corsa alle economie di scala ha prodotto l’esplosione delle grandi società globalizzate. </a:t>
            </a:r>
            <a:r>
              <a:rPr lang="it-IT" dirty="0" smtClean="0">
                <a:solidFill>
                  <a:srgbClr val="0070C0"/>
                </a:solidFill>
              </a:rPr>
              <a:t>La pressione per ottenere margini sempre più elevati ha portato alla </a:t>
            </a:r>
            <a:r>
              <a:rPr lang="it-IT" i="1" dirty="0" smtClean="0">
                <a:solidFill>
                  <a:srgbClr val="0070C0"/>
                </a:solidFill>
              </a:rPr>
              <a:t>delocalizzazione, all’espansione internazionale e a megafusioni. </a:t>
            </a:r>
          </a:p>
          <a:p>
            <a:r>
              <a:rPr lang="it-IT" dirty="0" smtClean="0"/>
              <a:t>Per le grandi organizzazioni con struttura a matrice attuare un cambiamento disruptive è qualcosa di estremamente difficile. Esiste un </a:t>
            </a:r>
            <a:r>
              <a:rPr lang="it-IT" dirty="0" smtClean="0">
                <a:solidFill>
                  <a:srgbClr val="FF0000"/>
                </a:solidFill>
              </a:rPr>
              <a:t>sistema immunitario </a:t>
            </a:r>
            <a:r>
              <a:rPr lang="it-IT" dirty="0" smtClean="0"/>
              <a:t>dell’organizzazione che tende a rispondere alla minaccia percepita attaccando.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82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Le </a:t>
            </a:r>
            <a:r>
              <a:rPr lang="it-IT" dirty="0" err="1" smtClean="0"/>
              <a:t>ExO</a:t>
            </a:r>
            <a:r>
              <a:rPr lang="it-IT" dirty="0" smtClean="0"/>
              <a:t> utilizzano </a:t>
            </a:r>
            <a:r>
              <a:rPr lang="it-IT" b="1" dirty="0" smtClean="0"/>
              <a:t>risorse esterne </a:t>
            </a:r>
            <a:r>
              <a:rPr lang="it-IT" dirty="0" smtClean="0"/>
              <a:t>per raggiungere i propri obiettivi.     </a:t>
            </a:r>
            <a:r>
              <a:rPr lang="it-IT" dirty="0"/>
              <a:t>M</a:t>
            </a:r>
            <a:r>
              <a:rPr lang="it-IT" dirty="0" smtClean="0"/>
              <a:t>antengono un </a:t>
            </a:r>
            <a:r>
              <a:rPr lang="it-IT" dirty="0" smtClean="0">
                <a:solidFill>
                  <a:srgbClr val="FF0000"/>
                </a:solidFill>
              </a:rPr>
              <a:t>nucleo molto contenuto di dipendenti e strutture molto ridotte</a:t>
            </a:r>
            <a:r>
              <a:rPr lang="it-IT" dirty="0" smtClean="0"/>
              <a:t>, il che consente enorme flessibilità. Usano infrastrutture esistenti o emergenti </a:t>
            </a:r>
            <a:r>
              <a:rPr lang="it-IT" u="sng" dirty="0" smtClean="0">
                <a:solidFill>
                  <a:srgbClr val="0070C0"/>
                </a:solidFill>
              </a:rPr>
              <a:t>senza cercare di entrarne in possesso</a:t>
            </a:r>
            <a:r>
              <a:rPr lang="it-IT" u="sng" dirty="0" smtClean="0"/>
              <a:t>.</a:t>
            </a:r>
          </a:p>
          <a:p>
            <a:r>
              <a:rPr lang="it-IT" dirty="0" smtClean="0"/>
              <a:t>Come data di nascita ufficiale delle </a:t>
            </a:r>
            <a:r>
              <a:rPr lang="it-IT" dirty="0" err="1" smtClean="0"/>
              <a:t>ExO</a:t>
            </a:r>
            <a:r>
              <a:rPr lang="it-IT" dirty="0" smtClean="0"/>
              <a:t> si può assumere il marzo 2006, quando Amazon lanciò Amazon Web Services creando il </a:t>
            </a:r>
            <a:r>
              <a:rPr lang="it-IT" dirty="0" err="1" smtClean="0">
                <a:solidFill>
                  <a:srgbClr val="00B050"/>
                </a:solidFill>
              </a:rPr>
              <a:t>Cloud</a:t>
            </a:r>
            <a:r>
              <a:rPr lang="it-IT" dirty="0" smtClean="0">
                <a:solidFill>
                  <a:srgbClr val="00B050"/>
                </a:solidFill>
              </a:rPr>
              <a:t> a basso costo per le PMI. </a:t>
            </a:r>
            <a:r>
              <a:rPr lang="it-IT" dirty="0" smtClean="0"/>
              <a:t>Tutte le start up usano AWS.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339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>
                <a:solidFill>
                  <a:srgbClr val="FF0000"/>
                </a:solidFill>
              </a:rPr>
              <a:t>Uber</a:t>
            </a:r>
            <a:r>
              <a:rPr lang="it-IT" dirty="0" smtClean="0"/>
              <a:t>, che trasforma le auto private in Taxi, è valutata 17 Ml di dollari. </a:t>
            </a:r>
            <a:r>
              <a:rPr lang="it-IT" dirty="0" smtClean="0">
                <a:solidFill>
                  <a:srgbClr val="0070C0"/>
                </a:solidFill>
              </a:rPr>
              <a:t>Non possiede </a:t>
            </a:r>
            <a:r>
              <a:rPr lang="it-IT" dirty="0" err="1" smtClean="0">
                <a:solidFill>
                  <a:srgbClr val="0070C0"/>
                </a:solidFill>
              </a:rPr>
              <a:t>asset</a:t>
            </a:r>
            <a:r>
              <a:rPr lang="it-IT" dirty="0" smtClean="0">
                <a:solidFill>
                  <a:srgbClr val="0070C0"/>
                </a:solidFill>
              </a:rPr>
              <a:t> fisici</a:t>
            </a:r>
            <a:r>
              <a:rPr lang="it-IT" dirty="0" smtClean="0"/>
              <a:t>. Sta crescendo in modo esponenziale. 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Nelle </a:t>
            </a:r>
            <a:r>
              <a:rPr lang="it-IT" dirty="0" err="1" smtClean="0">
                <a:solidFill>
                  <a:srgbClr val="00B050"/>
                </a:solidFill>
              </a:rPr>
              <a:t>ExO</a:t>
            </a:r>
            <a:r>
              <a:rPr lang="it-IT" dirty="0" smtClean="0">
                <a:solidFill>
                  <a:srgbClr val="00B050"/>
                </a:solidFill>
              </a:rPr>
              <a:t> almeno un aspetto del prodotto è informatizzato e quindi soggetto a crescita esponenziale.  </a:t>
            </a:r>
          </a:p>
          <a:p>
            <a:r>
              <a:rPr lang="it-IT" dirty="0" smtClean="0"/>
              <a:t>Nel seguito vengono presentati gli </a:t>
            </a:r>
            <a:r>
              <a:rPr lang="it-IT" dirty="0" smtClean="0">
                <a:solidFill>
                  <a:srgbClr val="FF0000"/>
                </a:solidFill>
              </a:rPr>
              <a:t>elementi che connotano le </a:t>
            </a:r>
            <a:r>
              <a:rPr lang="it-IT" dirty="0" err="1" smtClean="0">
                <a:solidFill>
                  <a:srgbClr val="FF0000"/>
                </a:solidFill>
              </a:rPr>
              <a:t>ExO</a:t>
            </a:r>
            <a:r>
              <a:rPr lang="it-IT" dirty="0" smtClean="0"/>
              <a:t>, il primo dei quali è: </a:t>
            </a:r>
            <a:r>
              <a:rPr lang="it-IT" i="1" dirty="0" smtClean="0"/>
              <a:t>pensare in grande</a:t>
            </a:r>
            <a:r>
              <a:rPr lang="it-IT" dirty="0"/>
              <a:t> </a:t>
            </a:r>
            <a:r>
              <a:rPr lang="it-IT" dirty="0" smtClean="0"/>
              <a:t>(Massive </a:t>
            </a:r>
            <a:r>
              <a:rPr lang="it-IT" dirty="0" err="1"/>
              <a:t>T</a:t>
            </a:r>
            <a:r>
              <a:rPr lang="it-IT" dirty="0" err="1" smtClean="0"/>
              <a:t>ransformative</a:t>
            </a:r>
            <a:r>
              <a:rPr lang="it-IT" dirty="0" smtClean="0"/>
              <a:t> </a:t>
            </a:r>
            <a:r>
              <a:rPr lang="it-IT" dirty="0" err="1" smtClean="0"/>
              <a:t>Purpose</a:t>
            </a:r>
            <a:r>
              <a:rPr lang="it-IT" dirty="0" smtClean="0"/>
              <a:t>).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682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Solo in settori che impiegano enormi impianti o investono in automazione avanzata (industria navale, mineraria, edile…) è necessario mantenere un numero adeguato di dipendenti. </a:t>
            </a:r>
            <a:r>
              <a:rPr lang="it-IT" dirty="0" smtClean="0"/>
              <a:t>Nelle imprese informatizzate è sempre meno necessario.</a:t>
            </a:r>
          </a:p>
          <a:p>
            <a:r>
              <a:rPr lang="it-IT" dirty="0" smtClean="0"/>
              <a:t>La quantità e la qualità dei </a:t>
            </a:r>
            <a:r>
              <a:rPr lang="it-IT" dirty="0" smtClean="0">
                <a:solidFill>
                  <a:srgbClr val="FF0000"/>
                </a:solidFill>
              </a:rPr>
              <a:t>freelance</a:t>
            </a:r>
            <a:r>
              <a:rPr lang="it-IT" dirty="0" smtClean="0"/>
              <a:t> sono aumentate significativamente negli ultimi dieci anni.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Se </a:t>
            </a:r>
            <a:r>
              <a:rPr lang="it-IT" dirty="0" err="1" smtClean="0">
                <a:solidFill>
                  <a:srgbClr val="00B050"/>
                </a:solidFill>
              </a:rPr>
              <a:t>Procter</a:t>
            </a:r>
            <a:r>
              <a:rPr lang="it-IT" dirty="0" smtClean="0">
                <a:solidFill>
                  <a:srgbClr val="00B050"/>
                </a:solidFill>
              </a:rPr>
              <a:t> &amp; </a:t>
            </a:r>
            <a:r>
              <a:rPr lang="it-IT" dirty="0" err="1" smtClean="0">
                <a:solidFill>
                  <a:srgbClr val="00B050"/>
                </a:solidFill>
              </a:rPr>
              <a:t>Gamble</a:t>
            </a:r>
            <a:r>
              <a:rPr lang="it-IT" dirty="0" smtClean="0">
                <a:solidFill>
                  <a:srgbClr val="00B050"/>
                </a:solidFill>
              </a:rPr>
              <a:t> vuole sapere come e dove i suoi prodotti sono collocati sugli scaffali dei </a:t>
            </a:r>
            <a:r>
              <a:rPr lang="it-IT" dirty="0" err="1" smtClean="0">
                <a:solidFill>
                  <a:srgbClr val="00B050"/>
                </a:solidFill>
              </a:rPr>
              <a:t>Walmart</a:t>
            </a:r>
            <a:r>
              <a:rPr lang="it-IT" dirty="0" smtClean="0">
                <a:solidFill>
                  <a:srgbClr val="00B050"/>
                </a:solidFill>
              </a:rPr>
              <a:t> di tutto il mondo, </a:t>
            </a:r>
            <a:r>
              <a:rPr lang="it-IT" dirty="0" smtClean="0"/>
              <a:t>può usare la piattaforma </a:t>
            </a:r>
            <a:r>
              <a:rPr lang="it-IT" dirty="0" err="1" smtClean="0"/>
              <a:t>Gigwalk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00B050"/>
                </a:solidFill>
              </a:rPr>
              <a:t>(appartenente alla cosiddetta </a:t>
            </a:r>
            <a:r>
              <a:rPr lang="it-IT" i="1" u="sng" dirty="0" smtClean="0">
                <a:solidFill>
                  <a:srgbClr val="00B050"/>
                </a:solidFill>
              </a:rPr>
              <a:t>economia dei lavoretti</a:t>
            </a:r>
            <a:r>
              <a:rPr lang="it-IT" dirty="0" smtClean="0">
                <a:solidFill>
                  <a:srgbClr val="00B050"/>
                </a:solidFill>
              </a:rPr>
              <a:t>)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per attivare migliaia di persone che per pochi dollari fanno un salto al </a:t>
            </a:r>
            <a:r>
              <a:rPr lang="it-IT" dirty="0" err="1" smtClean="0">
                <a:solidFill>
                  <a:schemeClr val="accent6">
                    <a:lumMod val="50000"/>
                  </a:schemeClr>
                </a:solidFill>
              </a:rPr>
              <a:t>Walmart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 più vicino. I risultati arrivano nel giro di un’ora. (</a:t>
            </a:r>
            <a:r>
              <a:rPr lang="it-IT" dirty="0" err="1" smtClean="0">
                <a:solidFill>
                  <a:schemeClr val="accent6">
                    <a:lumMod val="50000"/>
                  </a:schemeClr>
                </a:solidFill>
              </a:rPr>
              <a:t>Gigwalk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 fa leva su mezzo milione di lavoratori).</a:t>
            </a:r>
            <a:endParaRPr lang="it-IT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839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Iniziative in cui il personale a tutti i livelli, incluso il personale altamente qualificato, è in gran parte </a:t>
            </a:r>
            <a:r>
              <a:rPr lang="it-IT" dirty="0" smtClean="0">
                <a:solidFill>
                  <a:srgbClr val="FF0000"/>
                </a:solidFill>
              </a:rPr>
              <a:t>esternalizzato</a:t>
            </a:r>
            <a:r>
              <a:rPr lang="it-IT" dirty="0" smtClean="0"/>
              <a:t>, si stanno diffondendo ovunque</a:t>
            </a:r>
            <a:r>
              <a:rPr lang="it-IT" dirty="0"/>
              <a:t> </a:t>
            </a:r>
            <a:r>
              <a:rPr lang="it-IT" dirty="0" smtClean="0"/>
              <a:t>(</a:t>
            </a:r>
            <a:r>
              <a:rPr lang="it-IT" dirty="0" smtClean="0">
                <a:solidFill>
                  <a:srgbClr val="00B050"/>
                </a:solidFill>
              </a:rPr>
              <a:t>occorre però tenere distinta l’esternalizzazione verso i paesi a basso costo della manodopera, che tende a rientrare: la nuova tendenza è quella di </a:t>
            </a:r>
            <a:r>
              <a:rPr lang="it-IT" u="sng" dirty="0" smtClean="0">
                <a:solidFill>
                  <a:srgbClr val="00B050"/>
                </a:solidFill>
              </a:rPr>
              <a:t>esternalizzare in paesi ricchi di infrastrutture evolute </a:t>
            </a:r>
            <a:r>
              <a:rPr lang="it-IT" dirty="0" smtClean="0">
                <a:solidFill>
                  <a:srgbClr val="00B050"/>
                </a:solidFill>
              </a:rPr>
              <a:t>e soprattutto di competenze</a:t>
            </a:r>
            <a:r>
              <a:rPr lang="it-IT" dirty="0" smtClean="0"/>
              <a:t>)</a:t>
            </a:r>
          </a:p>
          <a:p>
            <a:r>
              <a:rPr lang="it-IT" dirty="0" smtClean="0"/>
              <a:t>Viene solitamente adottato il criterio </a:t>
            </a:r>
            <a:r>
              <a:rPr lang="it-IT" i="1" dirty="0" smtClean="0"/>
              <a:t>«</a:t>
            </a:r>
            <a:r>
              <a:rPr lang="it-IT" b="1" i="1" dirty="0" err="1" smtClean="0"/>
              <a:t>pay</a:t>
            </a:r>
            <a:r>
              <a:rPr lang="it-IT" b="1" i="1" dirty="0" smtClean="0"/>
              <a:t> for performance</a:t>
            </a:r>
            <a:r>
              <a:rPr lang="it-IT" i="1" dirty="0" smtClean="0"/>
              <a:t>» </a:t>
            </a:r>
            <a:r>
              <a:rPr lang="it-IT" dirty="0" smtClean="0"/>
              <a:t>per non rischiare con i clienti.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I lavoratori apprezzati si trovano di norma a lavorare per </a:t>
            </a:r>
            <a:r>
              <a:rPr lang="it-IT" dirty="0" err="1" smtClean="0">
                <a:solidFill>
                  <a:srgbClr val="0070C0"/>
                </a:solidFill>
              </a:rPr>
              <a:t>piu’</a:t>
            </a:r>
            <a:r>
              <a:rPr lang="it-IT" dirty="0" smtClean="0">
                <a:solidFill>
                  <a:srgbClr val="0070C0"/>
                </a:solidFill>
              </a:rPr>
              <a:t> progetti contemporaneamente.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865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>
                <a:solidFill>
                  <a:srgbClr val="0070C0"/>
                </a:solidFill>
              </a:rPr>
              <a:t>Kaggle</a:t>
            </a:r>
            <a:r>
              <a:rPr lang="it-IT" dirty="0" smtClean="0">
                <a:solidFill>
                  <a:srgbClr val="0070C0"/>
                </a:solidFill>
              </a:rPr>
              <a:t>, start up per la condivisione di dati scientifici, offre una piattaforma che ospita bandi di concorso per la creazione od il miglioramento di algoritmi informatici. </a:t>
            </a:r>
          </a:p>
          <a:p>
            <a:r>
              <a:rPr lang="it-IT" dirty="0" smtClean="0"/>
              <a:t>Allstate, gigante delle assicurazioni, ha indetto su </a:t>
            </a:r>
            <a:r>
              <a:rPr lang="it-IT" dirty="0" err="1" smtClean="0"/>
              <a:t>Kaggle</a:t>
            </a:r>
            <a:r>
              <a:rPr lang="it-IT" dirty="0" smtClean="0"/>
              <a:t> nel 2011 un concorso per migliorare l’algoritmo usato per i reclami. Fu così che, </a:t>
            </a:r>
            <a:r>
              <a:rPr lang="it-IT" dirty="0" smtClean="0">
                <a:solidFill>
                  <a:srgbClr val="00B050"/>
                </a:solidFill>
              </a:rPr>
              <a:t>l’algoritmo originario, migliorato nel corso di sessant’anni, venne ulteriormente migliorato in tre giorni da 107 team in gara</a:t>
            </a:r>
            <a:r>
              <a:rPr lang="it-IT" dirty="0" smtClean="0"/>
              <a:t>. Alla fine ne risultò un miglioramento del 270%. Risparmio: decine di milioni di dollari all’anno.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A </a:t>
            </a:r>
            <a:r>
              <a:rPr lang="it-IT" dirty="0" err="1" smtClean="0">
                <a:solidFill>
                  <a:srgbClr val="FF0000"/>
                </a:solidFill>
              </a:rPr>
              <a:t>Kaggle</a:t>
            </a:r>
            <a:r>
              <a:rPr lang="it-IT" dirty="0" smtClean="0">
                <a:solidFill>
                  <a:srgbClr val="FF0000"/>
                </a:solidFill>
              </a:rPr>
              <a:t> fanno riferimento oltre 185.000 data </a:t>
            </a:r>
            <a:r>
              <a:rPr lang="it-IT" dirty="0" err="1" smtClean="0">
                <a:solidFill>
                  <a:srgbClr val="FF0000"/>
                </a:solidFill>
              </a:rPr>
              <a:t>scientist</a:t>
            </a:r>
            <a:r>
              <a:rPr lang="it-IT" dirty="0" smtClean="0">
                <a:solidFill>
                  <a:srgbClr val="FF0000"/>
                </a:solidFill>
              </a:rPr>
              <a:t>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702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u="sng" dirty="0" smtClean="0"/>
              <a:t>a) </a:t>
            </a:r>
            <a:r>
              <a:rPr lang="it-IT" b="1" u="sng" dirty="0" smtClean="0"/>
              <a:t>Community e Core Team:</a:t>
            </a:r>
            <a:endParaRPr lang="it-IT" b="1" u="sng" dirty="0" smtClean="0"/>
          </a:p>
          <a:p>
            <a:pPr>
              <a:buFontTx/>
              <a:buChar char="-"/>
            </a:pPr>
            <a:r>
              <a:rPr lang="it-IT" dirty="0" smtClean="0"/>
              <a:t>Le </a:t>
            </a:r>
            <a:r>
              <a:rPr lang="it-IT" dirty="0" err="1" smtClean="0"/>
              <a:t>ExO</a:t>
            </a:r>
            <a:r>
              <a:rPr lang="it-IT" dirty="0" smtClean="0"/>
              <a:t> stanno dando vita a </a:t>
            </a:r>
            <a:r>
              <a:rPr lang="it-IT" dirty="0" smtClean="0">
                <a:solidFill>
                  <a:srgbClr val="FF0000"/>
                </a:solidFill>
              </a:rPr>
              <a:t>comunità </a:t>
            </a:r>
            <a:r>
              <a:rPr lang="it-IT" dirty="0" smtClean="0"/>
              <a:t>che condividono scopi, opinioni, risorse, preferenze, bisogni, rischi e altre caratteristiche che non richiedono prossimità fisica.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- Attorno </a:t>
            </a:r>
            <a:r>
              <a:rPr lang="it-IT" dirty="0">
                <a:solidFill>
                  <a:srgbClr val="0070C0"/>
                </a:solidFill>
              </a:rPr>
              <a:t>al </a:t>
            </a:r>
            <a:r>
              <a:rPr lang="it-IT" b="1" dirty="0" smtClean="0">
                <a:solidFill>
                  <a:srgbClr val="0070C0"/>
                </a:solidFill>
              </a:rPr>
              <a:t>Core Team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(fondatori ed esperti) gravitano </a:t>
            </a:r>
            <a:r>
              <a:rPr lang="it-IT" dirty="0" smtClean="0">
                <a:solidFill>
                  <a:srgbClr val="0070C0"/>
                </a:solidFill>
              </a:rPr>
              <a:t>utenti, clienti, ex membri e inoltre venditori, partner, fan. Attorno alla Community gravitano inoltre Staff on </a:t>
            </a:r>
            <a:r>
              <a:rPr lang="it-IT" dirty="0" err="1" smtClean="0">
                <a:solidFill>
                  <a:srgbClr val="0070C0"/>
                </a:solidFill>
              </a:rPr>
              <a:t>Demand</a:t>
            </a:r>
            <a:r>
              <a:rPr lang="it-IT" dirty="0" smtClean="0">
                <a:solidFill>
                  <a:srgbClr val="0070C0"/>
                </a:solidFill>
              </a:rPr>
              <a:t> e </a:t>
            </a:r>
            <a:r>
              <a:rPr lang="it-IT" dirty="0" err="1" smtClean="0">
                <a:solidFill>
                  <a:srgbClr val="0070C0"/>
                </a:solidFill>
              </a:rPr>
              <a:t>Crowd</a:t>
            </a:r>
            <a:r>
              <a:rPr lang="it-IT" dirty="0" smtClean="0">
                <a:solidFill>
                  <a:srgbClr val="0070C0"/>
                </a:solidFill>
              </a:rPr>
              <a:t> (tutti gli altri).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152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Gestire una community richiede una </a:t>
            </a:r>
            <a:r>
              <a:rPr lang="it-IT" dirty="0" smtClean="0">
                <a:solidFill>
                  <a:srgbClr val="FF0000"/>
                </a:solidFill>
              </a:rPr>
              <a:t>leadership forte </a:t>
            </a:r>
            <a:r>
              <a:rPr lang="it-IT" dirty="0" smtClean="0"/>
              <a:t>perché</a:t>
            </a:r>
            <a:r>
              <a:rPr lang="it-IT" dirty="0"/>
              <a:t> </a:t>
            </a:r>
            <a:r>
              <a:rPr lang="it-IT" dirty="0" smtClean="0"/>
              <a:t>i suoi membri non sono dipendenti, hanno delle responsabilità e sono tenuti a rispondere delle loro azioni e del loro rendimento. </a:t>
            </a:r>
            <a:r>
              <a:rPr lang="it-IT" dirty="0" smtClean="0">
                <a:solidFill>
                  <a:srgbClr val="00B050"/>
                </a:solidFill>
              </a:rPr>
              <a:t>(situazione </a:t>
            </a:r>
            <a:r>
              <a:rPr lang="it-IT" dirty="0" smtClean="0">
                <a:solidFill>
                  <a:srgbClr val="00B050"/>
                </a:solidFill>
              </a:rPr>
              <a:t>analoga </a:t>
            </a:r>
            <a:r>
              <a:rPr lang="it-IT" dirty="0" smtClean="0">
                <a:solidFill>
                  <a:srgbClr val="00B050"/>
                </a:solidFill>
              </a:rPr>
              <a:t>a quella </a:t>
            </a:r>
            <a:r>
              <a:rPr lang="it-IT" dirty="0" smtClean="0">
                <a:solidFill>
                  <a:srgbClr val="00B050"/>
                </a:solidFill>
              </a:rPr>
              <a:t>del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smtClean="0">
                <a:solidFill>
                  <a:srgbClr val="00B050"/>
                </a:solidFill>
              </a:rPr>
              <a:t>Project </a:t>
            </a:r>
            <a:r>
              <a:rPr lang="it-IT" dirty="0" smtClean="0">
                <a:solidFill>
                  <a:srgbClr val="00B050"/>
                </a:solidFill>
              </a:rPr>
              <a:t>Management).</a:t>
            </a:r>
            <a:endParaRPr lang="it-IT" dirty="0" smtClean="0">
              <a:solidFill>
                <a:srgbClr val="00B050"/>
              </a:solidFill>
            </a:endParaRPr>
          </a:p>
          <a:p>
            <a:r>
              <a:rPr lang="it-IT" dirty="0" smtClean="0"/>
              <a:t>Le community richiedono una </a:t>
            </a:r>
            <a:r>
              <a:rPr lang="it-IT" dirty="0" smtClean="0">
                <a:solidFill>
                  <a:srgbClr val="FF0000"/>
                </a:solidFill>
              </a:rPr>
              <a:t>piattaforma</a:t>
            </a:r>
            <a:r>
              <a:rPr lang="it-IT" dirty="0" smtClean="0"/>
              <a:t> per organizzare l’interazione Peer to Peer. Elemento importante sono le </a:t>
            </a:r>
            <a:r>
              <a:rPr lang="it-IT" b="1" dirty="0" smtClean="0">
                <a:solidFill>
                  <a:srgbClr val="00B050"/>
                </a:solidFill>
              </a:rPr>
              <a:t>valutazioni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smtClean="0"/>
              <a:t>che i membri esprimono sulle prestazioni che vengono erogate.</a:t>
            </a:r>
          </a:p>
          <a:p>
            <a:r>
              <a:rPr lang="it-IT" dirty="0" smtClean="0"/>
              <a:t>La piattaforma di notizie </a:t>
            </a:r>
            <a:r>
              <a:rPr lang="it-IT" dirty="0" err="1" smtClean="0"/>
              <a:t>Reddit</a:t>
            </a:r>
            <a:r>
              <a:rPr lang="it-IT" dirty="0" smtClean="0"/>
              <a:t> invita i suoi utenti a dare un voto alle storie. </a:t>
            </a:r>
            <a:r>
              <a:rPr lang="it-IT" dirty="0" smtClean="0">
                <a:solidFill>
                  <a:srgbClr val="00B050"/>
                </a:solidFill>
              </a:rPr>
              <a:t>Nel 2013 </a:t>
            </a:r>
            <a:r>
              <a:rPr lang="it-IT" dirty="0" err="1" smtClean="0">
                <a:solidFill>
                  <a:srgbClr val="00B050"/>
                </a:solidFill>
              </a:rPr>
              <a:t>Reddit</a:t>
            </a:r>
            <a:r>
              <a:rPr lang="it-IT" dirty="0" smtClean="0">
                <a:solidFill>
                  <a:srgbClr val="00B050"/>
                </a:solidFill>
              </a:rPr>
              <a:t>, che ha solo 51 dipendenti, ha registrato 6,7 miliardi di voti da parte di 731 milioni di singoli visitatori </a:t>
            </a:r>
            <a:r>
              <a:rPr lang="it-IT" dirty="0">
                <a:solidFill>
                  <a:srgbClr val="00B050"/>
                </a:solidFill>
              </a:rPr>
              <a:t>su 41 milioni di </a:t>
            </a:r>
            <a:r>
              <a:rPr lang="it-IT" dirty="0" smtClean="0">
                <a:solidFill>
                  <a:srgbClr val="00B050"/>
                </a:solidFill>
              </a:rPr>
              <a:t>storie.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350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 smtClean="0"/>
              <a:t>Exponential</a:t>
            </a:r>
            <a:r>
              <a:rPr lang="it-IT" sz="2800" dirty="0" smtClean="0"/>
              <a:t> </a:t>
            </a:r>
            <a:r>
              <a:rPr lang="it-IT" sz="2800" dirty="0" err="1" smtClean="0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… La concorrenza non arriva come un tempo da Cina e India….oggi proviene sempre più da ragazzi che avviano start up  in ambiti in cui giocano un ruolo decisivo le tecnologie in crescita esponenziale….</a:t>
            </a:r>
          </a:p>
          <a:p>
            <a:endParaRPr lang="it-IT" dirty="0"/>
          </a:p>
          <a:p>
            <a:r>
              <a:rPr lang="it-IT" dirty="0" smtClean="0">
                <a:solidFill>
                  <a:srgbClr val="0070C0"/>
                </a:solidFill>
              </a:rPr>
              <a:t>In meno di 18 mesi </a:t>
            </a:r>
            <a:r>
              <a:rPr lang="it-IT" dirty="0" err="1" smtClean="0">
                <a:solidFill>
                  <a:srgbClr val="0070C0"/>
                </a:solidFill>
              </a:rPr>
              <a:t>You</a:t>
            </a:r>
            <a:r>
              <a:rPr lang="it-IT" dirty="0" smtClean="0">
                <a:solidFill>
                  <a:srgbClr val="0070C0"/>
                </a:solidFill>
              </a:rPr>
              <a:t> Tube, start up fondata con le carte di credito di Chad </a:t>
            </a:r>
            <a:r>
              <a:rPr lang="it-IT" dirty="0" err="1" smtClean="0">
                <a:solidFill>
                  <a:srgbClr val="0070C0"/>
                </a:solidFill>
              </a:rPr>
              <a:t>Hurley</a:t>
            </a:r>
            <a:r>
              <a:rPr lang="it-IT" dirty="0" smtClean="0">
                <a:solidFill>
                  <a:srgbClr val="0070C0"/>
                </a:solidFill>
              </a:rPr>
              <a:t>, fu acquistata da Google per 1,4 miliardi di dollari.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750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/>
              <a:t>Zappos</a:t>
            </a:r>
            <a:r>
              <a:rPr lang="it-IT" dirty="0" smtClean="0"/>
              <a:t> è una azienda con sede a Las Vegas: ha dato origine ad una community geograficamente circoscritta che ha riunito in un unico progetto (</a:t>
            </a:r>
            <a:r>
              <a:rPr lang="it-IT" dirty="0" smtClean="0">
                <a:solidFill>
                  <a:srgbClr val="FF0000"/>
                </a:solidFill>
              </a:rPr>
              <a:t>Las Vegas Downtown Project</a:t>
            </a:r>
            <a:r>
              <a:rPr lang="it-IT" dirty="0" smtClean="0"/>
              <a:t>) gioco, turismo e altro. </a:t>
            </a:r>
            <a:r>
              <a:rPr lang="it-IT" dirty="0" smtClean="0">
                <a:solidFill>
                  <a:srgbClr val="0070C0"/>
                </a:solidFill>
              </a:rPr>
              <a:t>L’idea alla base del progetto (vedere sito di </a:t>
            </a:r>
            <a:r>
              <a:rPr lang="it-IT" dirty="0" err="1" smtClean="0">
                <a:solidFill>
                  <a:srgbClr val="0070C0"/>
                </a:solidFill>
              </a:rPr>
              <a:t>Zappos</a:t>
            </a:r>
            <a:r>
              <a:rPr lang="it-IT" dirty="0" smtClean="0">
                <a:solidFill>
                  <a:srgbClr val="0070C0"/>
                </a:solidFill>
              </a:rPr>
              <a:t>) potrebbe realizzarsi in qualunque città, in particolare in quelle che hanno attrazioni di tipo turistico. </a:t>
            </a:r>
            <a:r>
              <a:rPr lang="it-IT" dirty="0" smtClean="0"/>
              <a:t>Gli obiettivi dei singoli (es. negozi, musei, istituti scientifici) vengono fatti confluire in un unico progetto.</a:t>
            </a:r>
          </a:p>
          <a:p>
            <a:r>
              <a:rPr lang="it-IT" dirty="0" err="1" smtClean="0"/>
              <a:t>Quantified</a:t>
            </a:r>
            <a:r>
              <a:rPr lang="it-IT" dirty="0" smtClean="0"/>
              <a:t> Self raccoglie diverse start up impegnate nella </a:t>
            </a:r>
            <a:r>
              <a:rPr lang="it-IT" dirty="0" smtClean="0">
                <a:solidFill>
                  <a:srgbClr val="FF0000"/>
                </a:solidFill>
              </a:rPr>
              <a:t>misurazione di ogni aspetto del corpo umano. </a:t>
            </a:r>
          </a:p>
          <a:p>
            <a:r>
              <a:rPr lang="it-IT" dirty="0" err="1" smtClean="0"/>
              <a:t>Scanadu</a:t>
            </a:r>
            <a:r>
              <a:rPr lang="it-IT" dirty="0" smtClean="0"/>
              <a:t>, </a:t>
            </a:r>
            <a:r>
              <a:rPr lang="it-IT" dirty="0" err="1" smtClean="0"/>
              <a:t>Withings</a:t>
            </a:r>
            <a:r>
              <a:rPr lang="it-IT" dirty="0"/>
              <a:t> </a:t>
            </a:r>
            <a:r>
              <a:rPr lang="it-IT" dirty="0" smtClean="0"/>
              <a:t>e </a:t>
            </a:r>
            <a:r>
              <a:rPr lang="it-IT" dirty="0" err="1" smtClean="0"/>
              <a:t>Fitbit</a:t>
            </a:r>
            <a:r>
              <a:rPr lang="it-IT" dirty="0" smtClean="0"/>
              <a:t> sono esempi di start up che si sono riunite per formare una community sul tema </a:t>
            </a:r>
            <a:r>
              <a:rPr lang="it-IT" i="1" dirty="0" err="1" smtClean="0"/>
              <a:t>wearable</a:t>
            </a:r>
            <a:r>
              <a:rPr lang="it-IT" i="1" dirty="0" smtClean="0"/>
              <a:t> </a:t>
            </a:r>
            <a:r>
              <a:rPr lang="it-IT" i="1" dirty="0" err="1" smtClean="0"/>
              <a:t>technology</a:t>
            </a:r>
            <a:r>
              <a:rPr lang="it-IT" i="1" dirty="0" smtClean="0"/>
              <a:t>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063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u="sng" dirty="0" smtClean="0"/>
              <a:t>b) Staff </a:t>
            </a:r>
            <a:r>
              <a:rPr lang="it-IT" b="1" u="sng" dirty="0"/>
              <a:t>on </a:t>
            </a:r>
            <a:r>
              <a:rPr lang="it-IT" b="1" u="sng" dirty="0" err="1"/>
              <a:t>Demand</a:t>
            </a:r>
            <a:r>
              <a:rPr lang="it-IT" b="1" u="sng" dirty="0"/>
              <a:t>:</a:t>
            </a:r>
          </a:p>
          <a:p>
            <a:pPr marL="0" indent="0">
              <a:buNone/>
            </a:pPr>
            <a:r>
              <a:rPr lang="it-IT" b="1" dirty="0"/>
              <a:t>-</a:t>
            </a:r>
            <a:r>
              <a:rPr lang="it-IT" dirty="0"/>
              <a:t> </a:t>
            </a:r>
            <a:r>
              <a:rPr lang="it-IT" dirty="0">
                <a:solidFill>
                  <a:srgbClr val="FF0000"/>
                </a:solidFill>
              </a:rPr>
              <a:t>Affidarsi a personale esterno</a:t>
            </a:r>
            <a:r>
              <a:rPr lang="it-IT" dirty="0">
                <a:solidFill>
                  <a:srgbClr val="00B0F0"/>
                </a:solidFill>
              </a:rPr>
              <a:t>. Una capacità acquisita una volta durava mediamente trent’anni. Oggi siamo scesi a circa cinque</a:t>
            </a:r>
            <a:r>
              <a:rPr lang="it-IT" dirty="0"/>
              <a:t>. Un’impresa con risorse stabili a tempo pieno rischia di trovarsi in tempi brevi con buona parte delle persone in fase di obsolescenza.</a:t>
            </a:r>
          </a:p>
          <a:p>
            <a:pPr marL="0" indent="0">
              <a:buNone/>
            </a:pPr>
            <a:r>
              <a:rPr lang="it-IT" dirty="0">
                <a:solidFill>
                  <a:srgbClr val="00B050"/>
                </a:solidFill>
              </a:rPr>
              <a:t>- Le persone impareranno gradualmente a gestire se stesse come una impresa </a:t>
            </a:r>
            <a:r>
              <a:rPr lang="it-IT" dirty="0"/>
              <a:t>(da: </a:t>
            </a:r>
            <a:r>
              <a:rPr lang="it-IT" dirty="0" err="1"/>
              <a:t>Hoffmann</a:t>
            </a:r>
            <a:r>
              <a:rPr lang="it-IT" dirty="0"/>
              <a:t>, fondatore di </a:t>
            </a:r>
            <a:r>
              <a:rPr lang="it-IT" dirty="0" err="1"/>
              <a:t>Linkedin</a:t>
            </a:r>
            <a:r>
              <a:rPr lang="it-IT" dirty="0"/>
              <a:t>). Le funzioni di Brand management, Marketing e Vendite saranno tutte portate a livello individuale.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96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u="sng" dirty="0" smtClean="0"/>
              <a:t>c) </a:t>
            </a:r>
            <a:r>
              <a:rPr lang="it-IT" b="1" u="sng" dirty="0" err="1" smtClean="0"/>
              <a:t>Crowd</a:t>
            </a:r>
            <a:r>
              <a:rPr lang="it-IT" b="1" u="sng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Rimane fuori dalla community: i numeri possono essere altissimi. </a:t>
            </a:r>
            <a:r>
              <a:rPr lang="it-IT" dirty="0" smtClean="0"/>
              <a:t>Messa a disposizione una idea, un premio od una opportunità di finanziamento, gli interessati arrivano spontaneamente.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Il </a:t>
            </a:r>
            <a:r>
              <a:rPr lang="it-IT" dirty="0" err="1" smtClean="0">
                <a:solidFill>
                  <a:srgbClr val="FF0000"/>
                </a:solidFill>
              </a:rPr>
              <a:t>Crowdfunding</a:t>
            </a:r>
            <a:r>
              <a:rPr lang="it-IT" dirty="0" smtClean="0">
                <a:solidFill>
                  <a:srgbClr val="FF0000"/>
                </a:solidFill>
              </a:rPr>
              <a:t> per il finanziamento delle nuove idee è in crescita: nel 2012 raggiungeva 2,8 </a:t>
            </a:r>
            <a:r>
              <a:rPr lang="it-IT" dirty="0" err="1" smtClean="0">
                <a:solidFill>
                  <a:srgbClr val="FF0000"/>
                </a:solidFill>
              </a:rPr>
              <a:t>Mld</a:t>
            </a:r>
            <a:r>
              <a:rPr lang="it-IT" dirty="0" smtClean="0">
                <a:solidFill>
                  <a:srgbClr val="FF0000"/>
                </a:solidFill>
              </a:rPr>
              <a:t>. Entro il 2025 si raggiungeranno 93 </a:t>
            </a:r>
            <a:r>
              <a:rPr lang="it-IT" dirty="0" err="1" smtClean="0">
                <a:solidFill>
                  <a:srgbClr val="FF0000"/>
                </a:solidFill>
              </a:rPr>
              <a:t>Mld</a:t>
            </a:r>
            <a:r>
              <a:rPr lang="it-IT" dirty="0" smtClean="0">
                <a:solidFill>
                  <a:srgbClr val="FF0000"/>
                </a:solidFill>
              </a:rPr>
              <a:t>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556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Gustin</a:t>
            </a:r>
            <a:r>
              <a:rPr lang="it-IT" dirty="0" smtClean="0"/>
              <a:t>, azienda che produce jeans utilizza il </a:t>
            </a:r>
            <a:r>
              <a:rPr lang="it-IT" dirty="0" err="1" smtClean="0"/>
              <a:t>crowdfunding</a:t>
            </a:r>
            <a:r>
              <a:rPr lang="it-IT" dirty="0" smtClean="0"/>
              <a:t> per ognuno dei suoi modelli. </a:t>
            </a:r>
            <a:r>
              <a:rPr lang="it-IT" dirty="0" smtClean="0">
                <a:solidFill>
                  <a:srgbClr val="0070C0"/>
                </a:solidFill>
              </a:rPr>
              <a:t>Una volta raggiunta la somma preventivata, il prodotto viene realizzato e spedito ai finanziatori</a:t>
            </a:r>
            <a:r>
              <a:rPr lang="it-IT" dirty="0" smtClean="0"/>
              <a:t>. Vengono per questa via neutralizzati il rischio economico ed i costi di magazzino.</a:t>
            </a:r>
          </a:p>
          <a:p>
            <a:r>
              <a:rPr lang="it-IT" dirty="0" smtClean="0"/>
              <a:t>Le </a:t>
            </a:r>
            <a:r>
              <a:rPr lang="it-IT" dirty="0" err="1" smtClean="0"/>
              <a:t>ExO</a:t>
            </a:r>
            <a:r>
              <a:rPr lang="it-IT" dirty="0" smtClean="0"/>
              <a:t> utilizzano sia community che </a:t>
            </a:r>
            <a:r>
              <a:rPr lang="it-IT" dirty="0" err="1" smtClean="0"/>
              <a:t>crowd</a:t>
            </a:r>
            <a:r>
              <a:rPr lang="it-IT" dirty="0" smtClean="0"/>
              <a:t> per ideazione, finanziamento, design, distribuzione, marketing e vendite. 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Nell’ambito oggi della popolazione in rete, si ha una enorme </a:t>
            </a:r>
            <a:r>
              <a:rPr lang="it-IT" i="1" dirty="0" smtClean="0">
                <a:solidFill>
                  <a:srgbClr val="FF0000"/>
                </a:solidFill>
              </a:rPr>
              <a:t>disponibilità di ore di tempo libero </a:t>
            </a:r>
            <a:r>
              <a:rPr lang="it-IT" dirty="0" smtClean="0">
                <a:solidFill>
                  <a:srgbClr val="FF0000"/>
                </a:solidFill>
              </a:rPr>
              <a:t>da impiegare in progetti condivisi.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847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u="sng" dirty="0" smtClean="0"/>
              <a:t>Parole chiave: Algoritmi</a:t>
            </a:r>
          </a:p>
          <a:p>
            <a:pPr>
              <a:buFontTx/>
              <a:buChar char="-"/>
            </a:pPr>
            <a:r>
              <a:rPr lang="it-IT" dirty="0" smtClean="0"/>
              <a:t>Un mondo nuovo è quello degli algoritmi: l’esempio più eclatante è l’algoritmo </a:t>
            </a:r>
            <a:r>
              <a:rPr lang="it-IT" dirty="0" err="1" smtClean="0"/>
              <a:t>PageRank</a:t>
            </a:r>
            <a:r>
              <a:rPr lang="it-IT" dirty="0" smtClean="0"/>
              <a:t> adottato da </a:t>
            </a:r>
            <a:r>
              <a:rPr lang="it-IT" dirty="0" smtClean="0">
                <a:solidFill>
                  <a:srgbClr val="FF0000"/>
                </a:solidFill>
              </a:rPr>
              <a:t>Google</a:t>
            </a:r>
            <a:r>
              <a:rPr lang="it-IT" dirty="0" smtClean="0"/>
              <a:t>, che classifica le pagine web in base alla loro popolarità. Altro esempio importante è quello di </a:t>
            </a:r>
            <a:r>
              <a:rPr lang="it-IT" dirty="0" smtClean="0">
                <a:solidFill>
                  <a:srgbClr val="FF0000"/>
                </a:solidFill>
              </a:rPr>
              <a:t>Amazon</a:t>
            </a:r>
            <a:r>
              <a:rPr lang="it-IT" dirty="0" smtClean="0"/>
              <a:t> che </a:t>
            </a:r>
            <a:r>
              <a:rPr lang="it-IT" dirty="0" smtClean="0">
                <a:solidFill>
                  <a:srgbClr val="0070C0"/>
                </a:solidFill>
              </a:rPr>
              <a:t>suggerisce all’utente quali altri elementi, in base ai suoi acquisti precedenti, potrebbe trovare interessanti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Si potrebbero fare molti esempi (</a:t>
            </a:r>
            <a:r>
              <a:rPr lang="it-IT" dirty="0" err="1" smtClean="0"/>
              <a:t>l’Abs</a:t>
            </a:r>
            <a:r>
              <a:rPr lang="it-IT" dirty="0" smtClean="0"/>
              <a:t> per le auto, il rilevamento di frodi bancarie…). </a:t>
            </a:r>
            <a:r>
              <a:rPr lang="it-IT" dirty="0" smtClean="0">
                <a:solidFill>
                  <a:srgbClr val="FF0000"/>
                </a:solidFill>
              </a:rPr>
              <a:t>Particolare interesse destano, come utenti di  </a:t>
            </a:r>
            <a:r>
              <a:rPr lang="it-IT" u="sng" dirty="0" smtClean="0">
                <a:solidFill>
                  <a:srgbClr val="FF0000"/>
                </a:solidFill>
              </a:rPr>
              <a:t>algoritmi di frontiera</a:t>
            </a:r>
            <a:r>
              <a:rPr lang="it-IT" dirty="0" smtClean="0">
                <a:solidFill>
                  <a:srgbClr val="FF0000"/>
                </a:solidFill>
              </a:rPr>
              <a:t>: il Machine Learning ed il </a:t>
            </a:r>
            <a:r>
              <a:rPr lang="it-IT" dirty="0" err="1" smtClean="0">
                <a:solidFill>
                  <a:srgbClr val="FF0000"/>
                </a:solidFill>
              </a:rPr>
              <a:t>Deep</a:t>
            </a:r>
            <a:r>
              <a:rPr lang="it-IT" dirty="0" smtClean="0">
                <a:solidFill>
                  <a:srgbClr val="FF0000"/>
                </a:solidFill>
              </a:rPr>
              <a:t> Learning. </a:t>
            </a:r>
          </a:p>
          <a:p>
            <a:pPr>
              <a:buFontTx/>
              <a:buChar char="-"/>
            </a:pP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688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big data e gli </a:t>
            </a:r>
            <a:r>
              <a:rPr lang="it-IT" dirty="0" smtClean="0"/>
              <a:t>algoritmi </a:t>
            </a:r>
            <a:r>
              <a:rPr lang="it-IT" dirty="0"/>
              <a:t>avranno un ruolo rilevante anche nella elaborazione delle </a:t>
            </a:r>
            <a:r>
              <a:rPr lang="it-IT" dirty="0">
                <a:solidFill>
                  <a:srgbClr val="FF0000"/>
                </a:solidFill>
              </a:rPr>
              <a:t>strategie aziendali </a:t>
            </a:r>
            <a:r>
              <a:rPr lang="it-IT" dirty="0"/>
              <a:t>che oggi si fondano per lo più sulle intuizioni dei manager</a:t>
            </a:r>
            <a:r>
              <a:rPr lang="it-IT" dirty="0" smtClean="0"/>
              <a:t>.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Così come oggi è </a:t>
            </a:r>
            <a:r>
              <a:rPr lang="it-IT" dirty="0" err="1" smtClean="0">
                <a:solidFill>
                  <a:srgbClr val="0070C0"/>
                </a:solidFill>
              </a:rPr>
              <a:t>pressochè</a:t>
            </a:r>
            <a:r>
              <a:rPr lang="it-IT" dirty="0" smtClean="0">
                <a:solidFill>
                  <a:srgbClr val="0070C0"/>
                </a:solidFill>
              </a:rPr>
              <a:t> impossibile gestire il traffico aereo o le catene di distribuzione senza algoritmi, quasi tutte le decisioni del futuro saranno guidate dai big data e dalla loro interpretazione.</a:t>
            </a:r>
          </a:p>
          <a:p>
            <a:r>
              <a:rPr lang="it-IT" dirty="0" smtClean="0"/>
              <a:t>L’imminente esplosione di dati, conseguenza dei miliardi di sensori presto a disposizione nel mondo, rende gli algoritmi una componente fondamentale per il futuro di qualunque azienda.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480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4152" y="184785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it-IT" b="1" u="sng" dirty="0" smtClean="0"/>
              <a:t>Parole chiave: </a:t>
            </a:r>
            <a:r>
              <a:rPr lang="it-IT" b="1" u="sng" dirty="0" err="1" smtClean="0"/>
              <a:t>Leveraged</a:t>
            </a:r>
            <a:r>
              <a:rPr lang="it-IT" b="1" u="sng" dirty="0" smtClean="0"/>
              <a:t> </a:t>
            </a:r>
            <a:r>
              <a:rPr lang="it-IT" b="1" u="sng" dirty="0" err="1" smtClean="0"/>
              <a:t>Asset</a:t>
            </a:r>
            <a:endParaRPr lang="it-IT" b="1" dirty="0" smtClean="0"/>
          </a:p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dirty="0" smtClean="0">
                <a:solidFill>
                  <a:srgbClr val="0070C0"/>
                </a:solidFill>
              </a:rPr>
              <a:t>non possesso di </a:t>
            </a:r>
            <a:r>
              <a:rPr lang="it-IT" dirty="0" err="1" smtClean="0">
                <a:solidFill>
                  <a:srgbClr val="0070C0"/>
                </a:solidFill>
              </a:rPr>
              <a:t>asset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smtClean="0"/>
              <a:t>è da decenni la norma per quanto riguarda macchinari pesanti e funzioni non </a:t>
            </a:r>
            <a:r>
              <a:rPr lang="it-IT" dirty="0" err="1" smtClean="0"/>
              <a:t>mission</a:t>
            </a:r>
            <a:r>
              <a:rPr lang="it-IT" dirty="0" smtClean="0"/>
              <a:t> </a:t>
            </a:r>
            <a:r>
              <a:rPr lang="it-IT" dirty="0" err="1" smtClean="0"/>
              <a:t>critical</a:t>
            </a:r>
            <a:r>
              <a:rPr lang="it-IT" dirty="0" smtClean="0"/>
              <a:t> (tipo fotocopiatrici)</a:t>
            </a:r>
          </a:p>
          <a:p>
            <a:pPr>
              <a:buFontTx/>
              <a:buChar char="-"/>
            </a:pPr>
            <a:r>
              <a:rPr lang="it-IT" dirty="0" smtClean="0"/>
              <a:t>Nell’era dell’informazione in cui viviamo, </a:t>
            </a:r>
            <a:r>
              <a:rPr lang="it-IT" dirty="0" smtClean="0">
                <a:solidFill>
                  <a:srgbClr val="FF0000"/>
                </a:solidFill>
              </a:rPr>
              <a:t>le aziende possono accedere ad </a:t>
            </a:r>
            <a:r>
              <a:rPr lang="it-IT" dirty="0" err="1" smtClean="0">
                <a:solidFill>
                  <a:srgbClr val="FF0000"/>
                </a:solidFill>
              </a:rPr>
              <a:t>asset</a:t>
            </a:r>
            <a:r>
              <a:rPr lang="it-IT" dirty="0" smtClean="0">
                <a:solidFill>
                  <a:srgbClr val="FF0000"/>
                </a:solidFill>
              </a:rPr>
              <a:t> fisici dovunque e in qualunque momento </a:t>
            </a:r>
            <a:r>
              <a:rPr lang="it-IT" i="1" dirty="0" smtClean="0">
                <a:solidFill>
                  <a:srgbClr val="FF0000"/>
                </a:solidFill>
              </a:rPr>
              <a:t>senza bisogno di possederli. </a:t>
            </a:r>
            <a:r>
              <a:rPr lang="it-IT" i="1" dirty="0" smtClean="0"/>
              <a:t>(Apple prende in leasing fabbriche e catene di montaggio)</a:t>
            </a:r>
          </a:p>
          <a:p>
            <a:pPr>
              <a:buFontTx/>
              <a:buChar char="-"/>
            </a:pPr>
            <a:r>
              <a:rPr lang="it-IT" dirty="0" err="1" smtClean="0"/>
              <a:t>TechShop</a:t>
            </a:r>
            <a:r>
              <a:rPr lang="it-IT" i="1" dirty="0" smtClean="0"/>
              <a:t>, </a:t>
            </a:r>
            <a:r>
              <a:rPr lang="it-IT" dirty="0" smtClean="0"/>
              <a:t>nuovo fenomeno della </a:t>
            </a:r>
            <a:r>
              <a:rPr lang="it-IT" dirty="0" err="1" smtClean="0"/>
              <a:t>Silicon</a:t>
            </a:r>
            <a:r>
              <a:rPr lang="it-IT" dirty="0" smtClean="0"/>
              <a:t> Valley, raccoglie costosi macchinari per la manifattura e offre ai suoi membri l’accesso illimitato a questi </a:t>
            </a:r>
            <a:r>
              <a:rPr lang="it-IT" dirty="0" err="1" smtClean="0"/>
              <a:t>asset</a:t>
            </a:r>
            <a:r>
              <a:rPr lang="it-IT" dirty="0" smtClean="0"/>
              <a:t> in cambio di una </a:t>
            </a:r>
            <a:r>
              <a:rPr lang="it-IT" dirty="0" smtClean="0">
                <a:solidFill>
                  <a:srgbClr val="0070C0"/>
                </a:solidFill>
              </a:rPr>
              <a:t>quota mensile </a:t>
            </a:r>
            <a:r>
              <a:rPr lang="it-IT" dirty="0" smtClean="0"/>
              <a:t>contenuta.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926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Le imprese no </a:t>
            </a:r>
            <a:r>
              <a:rPr lang="it-IT" dirty="0" err="1" smtClean="0">
                <a:solidFill>
                  <a:srgbClr val="0070C0"/>
                </a:solidFill>
              </a:rPr>
              <a:t>asset</a:t>
            </a:r>
            <a:r>
              <a:rPr lang="it-IT" dirty="0" smtClean="0">
                <a:solidFill>
                  <a:srgbClr val="0070C0"/>
                </a:solidFill>
              </a:rPr>
              <a:t> mettono in atto il «Collaborative </a:t>
            </a:r>
            <a:r>
              <a:rPr lang="it-IT" dirty="0" err="1" smtClean="0">
                <a:solidFill>
                  <a:srgbClr val="0070C0"/>
                </a:solidFill>
              </a:rPr>
              <a:t>Consumption</a:t>
            </a:r>
            <a:r>
              <a:rPr lang="it-IT" dirty="0" smtClean="0">
                <a:solidFill>
                  <a:srgbClr val="0070C0"/>
                </a:solidFill>
              </a:rPr>
              <a:t>»: individuano </a:t>
            </a:r>
            <a:r>
              <a:rPr lang="it-IT" dirty="0" err="1" smtClean="0">
                <a:solidFill>
                  <a:srgbClr val="0070C0"/>
                </a:solidFill>
              </a:rPr>
              <a:t>asset</a:t>
            </a:r>
            <a:r>
              <a:rPr lang="it-IT" dirty="0" smtClean="0">
                <a:solidFill>
                  <a:srgbClr val="0070C0"/>
                </a:solidFill>
              </a:rPr>
              <a:t> di qualunque tipo, abbondanti e ampiamente  sottoutilizzati (libri, attrezzi, case, automobili…) per utilizzarli.</a:t>
            </a:r>
            <a:endParaRPr lang="it-IT" dirty="0">
              <a:solidFill>
                <a:srgbClr val="0070C0"/>
              </a:solidFill>
            </a:endParaRPr>
          </a:p>
          <a:p>
            <a:r>
              <a:rPr lang="it-IT" dirty="0" smtClean="0"/>
              <a:t>Il non possesso è la chiave per il possesso del futuro, a esclusione dei casi in cui siano in gioco risorse e </a:t>
            </a:r>
            <a:r>
              <a:rPr lang="it-IT" dirty="0" err="1" smtClean="0"/>
              <a:t>asset</a:t>
            </a:r>
            <a:r>
              <a:rPr lang="it-IT" dirty="0" smtClean="0"/>
              <a:t> limitati. </a:t>
            </a:r>
          </a:p>
          <a:p>
            <a:pPr marL="0" indent="0">
              <a:buNone/>
            </a:pPr>
            <a:r>
              <a:rPr lang="it-IT" sz="3000" b="1" u="sng" dirty="0" smtClean="0"/>
              <a:t>Parole chiave: Engagement</a:t>
            </a:r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- Le tecniche di engagement (</a:t>
            </a:r>
            <a:r>
              <a:rPr lang="it-IT" dirty="0" smtClean="0">
                <a:solidFill>
                  <a:srgbClr val="FF0000"/>
                </a:solidFill>
              </a:rPr>
              <a:t>classicamente: giochi a premi, quiz, coupon, miglia aeree, fidelity card</a:t>
            </a:r>
            <a:r>
              <a:rPr lang="it-IT" dirty="0" smtClean="0"/>
              <a:t>) possono creare effetti di rete e feedback positivi di portata straordinaria. Sono in aumento.</a:t>
            </a:r>
          </a:p>
          <a:p>
            <a:pPr>
              <a:buFontTx/>
              <a:buChar char="-"/>
            </a:pPr>
            <a:r>
              <a:rPr lang="it-IT" dirty="0" smtClean="0"/>
              <a:t>Utilizzo del </a:t>
            </a:r>
            <a:r>
              <a:rPr lang="it-IT" dirty="0" smtClean="0">
                <a:solidFill>
                  <a:srgbClr val="FF0000"/>
                </a:solidFill>
              </a:rPr>
              <a:t>gioco</a:t>
            </a:r>
            <a:r>
              <a:rPr lang="it-IT" dirty="0" smtClean="0"/>
              <a:t> in azienda per la formazione ad es. sulla sicurezza.</a:t>
            </a:r>
          </a:p>
          <a:p>
            <a:pPr>
              <a:buFontTx/>
              <a:buChar char="-"/>
            </a:pPr>
            <a:r>
              <a:rPr lang="it-IT" dirty="0" smtClean="0"/>
              <a:t>Utilizzo di </a:t>
            </a:r>
            <a:r>
              <a:rPr lang="it-IT" dirty="0" smtClean="0">
                <a:solidFill>
                  <a:srgbClr val="FF0000"/>
                </a:solidFill>
              </a:rPr>
              <a:t>gare a premi </a:t>
            </a:r>
            <a:r>
              <a:rPr lang="it-IT" dirty="0" smtClean="0"/>
              <a:t>per far emergere idee nuove e soluzioni a problemi.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93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u="sng" dirty="0" smtClean="0"/>
              <a:t>Parole chiave: Interfacce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Algoritmi che indirizzano automaticamente gli interlocutori esterni verso la o le persone giuste all’interno della organizzazione.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Un esempio: </a:t>
            </a:r>
            <a:r>
              <a:rPr lang="it-IT" dirty="0" err="1" smtClean="0"/>
              <a:t>Quirky</a:t>
            </a:r>
            <a:r>
              <a:rPr lang="it-IT" dirty="0" smtClean="0"/>
              <a:t> è una azienda che </a:t>
            </a:r>
            <a:r>
              <a:rPr lang="it-IT" dirty="0" smtClean="0">
                <a:solidFill>
                  <a:srgbClr val="0070C0"/>
                </a:solidFill>
              </a:rPr>
              <a:t>è in grado di realizzare Time to Market inferiori al mese per articoli di largo consumo</a:t>
            </a:r>
            <a:r>
              <a:rPr lang="it-IT" dirty="0" smtClean="0"/>
              <a:t>. E’ supportata da una Community di un milione di potenziali portatori di idee. </a:t>
            </a:r>
            <a:r>
              <a:rPr lang="it-IT" dirty="0" smtClean="0">
                <a:solidFill>
                  <a:srgbClr val="00B050"/>
                </a:solidFill>
              </a:rPr>
              <a:t>Ha dovuto sviluppare algoritmi (</a:t>
            </a:r>
            <a:r>
              <a:rPr lang="it-IT" u="sng" dirty="0" smtClean="0">
                <a:solidFill>
                  <a:srgbClr val="00B050"/>
                </a:solidFill>
              </a:rPr>
              <a:t>di interfaccia</a:t>
            </a:r>
            <a:r>
              <a:rPr lang="it-IT" dirty="0" smtClean="0">
                <a:solidFill>
                  <a:srgbClr val="00B050"/>
                </a:solidFill>
              </a:rPr>
              <a:t>) atti a </a:t>
            </a:r>
            <a:r>
              <a:rPr lang="it-IT" i="1" dirty="0" smtClean="0">
                <a:solidFill>
                  <a:srgbClr val="00B050"/>
                </a:solidFill>
              </a:rPr>
              <a:t>classificare e filtrare i soggetti utili</a:t>
            </a:r>
            <a:r>
              <a:rPr lang="it-IT" dirty="0" smtClean="0">
                <a:solidFill>
                  <a:srgbClr val="00B050"/>
                </a:solidFill>
              </a:rPr>
              <a:t>, volta per volta, all’interno della propria Community.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239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L’esempio più importante di interfaccia è l’</a:t>
            </a:r>
            <a:r>
              <a:rPr lang="it-IT" dirty="0" err="1" smtClean="0">
                <a:solidFill>
                  <a:srgbClr val="FF0000"/>
                </a:solidFill>
              </a:rPr>
              <a:t>App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Store</a:t>
            </a:r>
            <a:r>
              <a:rPr lang="it-IT" dirty="0" smtClean="0">
                <a:solidFill>
                  <a:srgbClr val="FF0000"/>
                </a:solidFill>
              </a:rPr>
              <a:t> di Apple che oggi contiene oltre 1,2 milioni di </a:t>
            </a:r>
            <a:r>
              <a:rPr lang="it-IT" dirty="0" err="1" smtClean="0">
                <a:solidFill>
                  <a:srgbClr val="FF0000"/>
                </a:solidFill>
              </a:rPr>
              <a:t>App</a:t>
            </a:r>
            <a:r>
              <a:rPr lang="it-IT" dirty="0" smtClean="0">
                <a:solidFill>
                  <a:srgbClr val="FF0000"/>
                </a:solidFill>
              </a:rPr>
              <a:t> scaricate 75 miliardi di volte</a:t>
            </a:r>
            <a:r>
              <a:rPr lang="it-IT" dirty="0" smtClean="0"/>
              <a:t>. Al sistema concorrono circa 9 milioni di sviluppatori che hanno guadagnato oltre 15 miliardi di dollari. L’algoritmo di interfaccia contiene dei criteri in base ai quali viene </a:t>
            </a:r>
            <a:r>
              <a:rPr lang="it-IT" i="1" dirty="0" smtClean="0"/>
              <a:t>automaticamente deciso </a:t>
            </a:r>
            <a:r>
              <a:rPr lang="it-IT" dirty="0" smtClean="0"/>
              <a:t>quali </a:t>
            </a:r>
            <a:r>
              <a:rPr lang="it-IT" dirty="0" err="1" smtClean="0"/>
              <a:t>App</a:t>
            </a:r>
            <a:r>
              <a:rPr lang="it-IT" dirty="0" smtClean="0"/>
              <a:t> meritino di comparire nella Home Page.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Le interfacce permettono alle </a:t>
            </a:r>
            <a:r>
              <a:rPr lang="it-IT" dirty="0" err="1" smtClean="0">
                <a:solidFill>
                  <a:srgbClr val="0070C0"/>
                </a:solidFill>
              </a:rPr>
              <a:t>ExO</a:t>
            </a:r>
            <a:r>
              <a:rPr lang="it-IT" dirty="0" smtClean="0">
                <a:solidFill>
                  <a:srgbClr val="0070C0"/>
                </a:solidFill>
              </a:rPr>
              <a:t> di gestire al meglio gli elementi esterni (staff on </a:t>
            </a:r>
            <a:r>
              <a:rPr lang="it-IT" dirty="0" err="1" smtClean="0">
                <a:solidFill>
                  <a:srgbClr val="0070C0"/>
                </a:solidFill>
              </a:rPr>
              <a:t>demand</a:t>
            </a:r>
            <a:r>
              <a:rPr lang="it-IT" dirty="0" smtClean="0">
                <a:solidFill>
                  <a:srgbClr val="0070C0"/>
                </a:solidFill>
              </a:rPr>
              <a:t>, community, </a:t>
            </a:r>
            <a:r>
              <a:rPr lang="it-IT" dirty="0" err="1" smtClean="0">
                <a:solidFill>
                  <a:srgbClr val="0070C0"/>
                </a:solidFill>
              </a:rPr>
              <a:t>crowd</a:t>
            </a:r>
            <a:r>
              <a:rPr lang="it-IT" dirty="0" smtClean="0">
                <a:solidFill>
                  <a:srgbClr val="0070C0"/>
                </a:solidFill>
              </a:rPr>
              <a:t>). 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759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 smtClean="0"/>
              <a:t>Exponential</a:t>
            </a:r>
            <a:r>
              <a:rPr lang="it-IT" sz="2800" dirty="0" smtClean="0"/>
              <a:t> </a:t>
            </a:r>
            <a:r>
              <a:rPr lang="it-IT" sz="2800" dirty="0" err="1" smtClean="0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La </a:t>
            </a:r>
            <a:r>
              <a:rPr lang="it-IT" b="1" dirty="0" smtClean="0"/>
              <a:t>legge di Moore </a:t>
            </a:r>
            <a:r>
              <a:rPr lang="it-IT" dirty="0" smtClean="0"/>
              <a:t>(cofondatore di Intel) afferma che:</a:t>
            </a:r>
          </a:p>
          <a:p>
            <a:pPr marL="0" indent="0">
              <a:buNone/>
            </a:pPr>
            <a:r>
              <a:rPr lang="it-IT" dirty="0" smtClean="0"/>
              <a:t>Il </a:t>
            </a:r>
            <a:r>
              <a:rPr lang="it-IT" dirty="0"/>
              <a:t>numero di transistori nei processori raddoppia ogni 18 </a:t>
            </a:r>
            <a:r>
              <a:rPr lang="it-IT" dirty="0" smtClean="0"/>
              <a:t>mesi.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Il raddoppiamento periodico identificato da Moore nei circuiti integrati è valido per tutta la tecnologia informatica (</a:t>
            </a:r>
            <a:r>
              <a:rPr lang="it-IT" dirty="0" err="1" smtClean="0">
                <a:solidFill>
                  <a:srgbClr val="0070C0"/>
                </a:solidFill>
              </a:rPr>
              <a:t>Kurzweil</a:t>
            </a:r>
            <a:r>
              <a:rPr lang="it-IT" dirty="0" smtClean="0">
                <a:solidFill>
                  <a:srgbClr val="0070C0"/>
                </a:solidFill>
              </a:rPr>
              <a:t>). </a:t>
            </a:r>
          </a:p>
          <a:p>
            <a:pPr marL="0" indent="0">
              <a:buNone/>
            </a:pPr>
            <a:endParaRPr lang="it-IT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it-IT" dirty="0" smtClean="0"/>
              <a:t>Non appena un qualsivoglia settore, tecnologia, industria viene informatizzato e alimentato da flussi di informazione, </a:t>
            </a:r>
            <a:r>
              <a:rPr lang="it-IT" dirty="0" smtClean="0">
                <a:solidFill>
                  <a:srgbClr val="FF0000"/>
                </a:solidFill>
              </a:rPr>
              <a:t>il rapporto prestazione/prezzo</a:t>
            </a:r>
            <a:r>
              <a:rPr lang="it-IT" dirty="0" smtClean="0"/>
              <a:t> comincia a raddoppiare con cadenza annua.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08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u="sng" dirty="0" smtClean="0"/>
              <a:t>Parole chiave: Dashboard </a:t>
            </a:r>
            <a:r>
              <a:rPr lang="it-IT" dirty="0" smtClean="0"/>
              <a:t>(</a:t>
            </a:r>
            <a:r>
              <a:rPr lang="it-IT" dirty="0" smtClean="0">
                <a:solidFill>
                  <a:srgbClr val="00B050"/>
                </a:solidFill>
              </a:rPr>
              <a:t>tracciabilità e valorizzazione dei dati</a:t>
            </a:r>
            <a:r>
              <a:rPr lang="it-IT" dirty="0" smtClean="0"/>
              <a:t>)</a:t>
            </a:r>
            <a:endParaRPr lang="it-IT" b="1" dirty="0" smtClean="0"/>
          </a:p>
          <a:p>
            <a:pPr marL="0" indent="0">
              <a:buNone/>
            </a:pPr>
            <a:r>
              <a:rPr lang="it-IT" sz="3000" dirty="0"/>
              <a:t>N</a:t>
            </a:r>
            <a:r>
              <a:rPr lang="it-IT" sz="3000" dirty="0" smtClean="0"/>
              <a:t>egli </a:t>
            </a:r>
            <a:r>
              <a:rPr lang="it-IT" sz="3000" dirty="0"/>
              <a:t>anni '90 i </a:t>
            </a:r>
            <a:r>
              <a:rPr lang="it-IT" sz="3000" dirty="0" err="1"/>
              <a:t>retailer</a:t>
            </a:r>
            <a:r>
              <a:rPr lang="it-IT" sz="3000" dirty="0"/>
              <a:t> per stabilire le </a:t>
            </a:r>
            <a:r>
              <a:rPr lang="it-IT" sz="3000" dirty="0" err="1"/>
              <a:t>quantita'</a:t>
            </a:r>
            <a:r>
              <a:rPr lang="it-IT" sz="3000" dirty="0"/>
              <a:t> di ordini da effettuare alle fabbriche in vista delle probabili vendite future, raccoglievano via rete i dati che i negozi rendevano disponibili attraverso le casse.</a:t>
            </a:r>
          </a:p>
          <a:p>
            <a:pPr marL="0" indent="0">
              <a:buNone/>
            </a:pPr>
            <a:r>
              <a:rPr lang="it-IT" sz="3000" dirty="0" err="1" smtClean="0">
                <a:solidFill>
                  <a:srgbClr val="0070C0"/>
                </a:solidFill>
              </a:rPr>
              <a:t>Walmart</a:t>
            </a:r>
            <a:r>
              <a:rPr lang="it-IT" sz="3000" dirty="0" smtClean="0">
                <a:solidFill>
                  <a:srgbClr val="0070C0"/>
                </a:solidFill>
              </a:rPr>
              <a:t> </a:t>
            </a:r>
            <a:r>
              <a:rPr lang="it-IT" sz="3000" dirty="0">
                <a:solidFill>
                  <a:srgbClr val="0070C0"/>
                </a:solidFill>
              </a:rPr>
              <a:t>ha rivoluzionato le vendite al dettaglio lanciando il suo satellite geostazionario e rendendo tracciabili in tempo reale le movimentazioni di magazzino e la catena distributiva.</a:t>
            </a:r>
          </a:p>
          <a:p>
            <a:pPr marL="0" indent="0">
              <a:buNone/>
            </a:pPr>
            <a:r>
              <a:rPr lang="it-IT" sz="3000" dirty="0" smtClean="0"/>
              <a:t> </a:t>
            </a:r>
            <a:endParaRPr lang="it-IT" sz="3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52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 </a:t>
            </a:r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 gestire una crescita eccezionale sono fondamentali rigidi </a:t>
            </a:r>
            <a:r>
              <a:rPr lang="it-IT" dirty="0" smtClean="0">
                <a:solidFill>
                  <a:srgbClr val="FF0000"/>
                </a:solidFill>
              </a:rPr>
              <a:t>sistemi di controllo. </a:t>
            </a:r>
          </a:p>
          <a:p>
            <a:r>
              <a:rPr lang="it-IT" dirty="0" smtClean="0"/>
              <a:t>Le performance </a:t>
            </a:r>
            <a:r>
              <a:rPr lang="it-IT" dirty="0" err="1" smtClean="0"/>
              <a:t>review</a:t>
            </a:r>
            <a:r>
              <a:rPr lang="it-IT" dirty="0" smtClean="0"/>
              <a:t> lente sono demotivanti e pericolose ai fini del controllo.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B0F0"/>
                </a:solidFill>
              </a:rPr>
              <a:t>In risposta a questo problema è stato creato (da Intel) il metodo </a:t>
            </a:r>
            <a:r>
              <a:rPr lang="it-IT" dirty="0" err="1" smtClean="0">
                <a:solidFill>
                  <a:srgbClr val="00B0F0"/>
                </a:solidFill>
              </a:rPr>
              <a:t>Okr</a:t>
            </a:r>
            <a:r>
              <a:rPr lang="it-IT" dirty="0" smtClean="0">
                <a:solidFill>
                  <a:srgbClr val="00B0F0"/>
                </a:solidFill>
              </a:rPr>
              <a:t> (</a:t>
            </a:r>
            <a:r>
              <a:rPr lang="it-IT" dirty="0" err="1" smtClean="0">
                <a:solidFill>
                  <a:srgbClr val="00B0F0"/>
                </a:solidFill>
              </a:rPr>
              <a:t>Objectives</a:t>
            </a:r>
            <a:r>
              <a:rPr lang="it-IT" dirty="0" smtClean="0">
                <a:solidFill>
                  <a:srgbClr val="00B0F0"/>
                </a:solidFill>
              </a:rPr>
              <a:t> and </a:t>
            </a:r>
            <a:r>
              <a:rPr lang="it-IT" dirty="0" err="1" smtClean="0">
                <a:solidFill>
                  <a:srgbClr val="00B0F0"/>
                </a:solidFill>
              </a:rPr>
              <a:t>Key</a:t>
            </a:r>
            <a:r>
              <a:rPr lang="it-IT" dirty="0" smtClean="0">
                <a:solidFill>
                  <a:srgbClr val="00B0F0"/>
                </a:solidFill>
              </a:rPr>
              <a:t> </a:t>
            </a:r>
            <a:r>
              <a:rPr lang="it-IT" dirty="0" err="1" smtClean="0">
                <a:solidFill>
                  <a:srgbClr val="00B0F0"/>
                </a:solidFill>
              </a:rPr>
              <a:t>Results</a:t>
            </a:r>
            <a:r>
              <a:rPr lang="it-IT" dirty="0" smtClean="0">
                <a:solidFill>
                  <a:srgbClr val="00B0F0"/>
                </a:solidFill>
              </a:rPr>
              <a:t>) che tiene traccia in forma trasparente </a:t>
            </a:r>
            <a:r>
              <a:rPr lang="it-IT" u="sng" dirty="0" smtClean="0">
                <a:solidFill>
                  <a:srgbClr val="00B0F0"/>
                </a:solidFill>
              </a:rPr>
              <a:t>degli obiettivi e dei risultati individuali, di squadra e aziendali</a:t>
            </a:r>
            <a:r>
              <a:rPr lang="it-IT" dirty="0" smtClean="0">
                <a:solidFill>
                  <a:srgbClr val="00B0F0"/>
                </a:solidFill>
              </a:rPr>
              <a:t>. </a:t>
            </a:r>
            <a:r>
              <a:rPr lang="it-IT" dirty="0" smtClean="0"/>
              <a:t>Prevede cicli di feedback molto frequenti (settimana, mese)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I </a:t>
            </a:r>
            <a:r>
              <a:rPr lang="it-IT" dirty="0" err="1" smtClean="0">
                <a:solidFill>
                  <a:srgbClr val="FF0000"/>
                </a:solidFill>
              </a:rPr>
              <a:t>Kpi</a:t>
            </a:r>
            <a:r>
              <a:rPr lang="it-IT" dirty="0" smtClean="0">
                <a:solidFill>
                  <a:srgbClr val="FF0000"/>
                </a:solidFill>
              </a:rPr>
              <a:t> (</a:t>
            </a:r>
            <a:r>
              <a:rPr lang="it-IT" dirty="0" err="1" smtClean="0">
                <a:solidFill>
                  <a:srgbClr val="FF0000"/>
                </a:solidFill>
              </a:rPr>
              <a:t>Key</a:t>
            </a:r>
            <a:r>
              <a:rPr lang="it-IT" dirty="0" smtClean="0">
                <a:solidFill>
                  <a:srgbClr val="FF0000"/>
                </a:solidFill>
              </a:rPr>
              <a:t> performance </a:t>
            </a:r>
            <a:r>
              <a:rPr lang="it-IT" dirty="0" err="1" smtClean="0">
                <a:solidFill>
                  <a:srgbClr val="FF0000"/>
                </a:solidFill>
              </a:rPr>
              <a:t>indicators</a:t>
            </a:r>
            <a:r>
              <a:rPr lang="it-IT" dirty="0" smtClean="0">
                <a:solidFill>
                  <a:srgbClr val="FF0000"/>
                </a:solidFill>
              </a:rPr>
              <a:t>) sono fissati in un processo top-down; gli </a:t>
            </a:r>
            <a:r>
              <a:rPr lang="it-IT" dirty="0" err="1" smtClean="0">
                <a:solidFill>
                  <a:srgbClr val="FF0000"/>
                </a:solidFill>
              </a:rPr>
              <a:t>Okr</a:t>
            </a:r>
            <a:r>
              <a:rPr lang="it-IT" dirty="0" smtClean="0">
                <a:solidFill>
                  <a:srgbClr val="FF0000"/>
                </a:solidFill>
              </a:rPr>
              <a:t> bottom up. </a:t>
            </a:r>
            <a:r>
              <a:rPr lang="it-IT" dirty="0" smtClean="0"/>
              <a:t>Specificità e cicli di feedback rapidi motivano e indirizzano la cultura aziendale.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48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u="sng" dirty="0" smtClean="0"/>
              <a:t>Parole chiave: Sperimentazione e autonomia</a:t>
            </a:r>
          </a:p>
          <a:p>
            <a:pPr>
              <a:buFontTx/>
              <a:buChar char="-"/>
            </a:pPr>
            <a:r>
              <a:rPr lang="it-IT" dirty="0" smtClean="0"/>
              <a:t>Per contenere i rischi è necessario sperimentare. </a:t>
            </a:r>
            <a:r>
              <a:rPr lang="it-IT" dirty="0" smtClean="0">
                <a:solidFill>
                  <a:srgbClr val="FF0000"/>
                </a:solidFill>
              </a:rPr>
              <a:t>L’azienda individua prima i bisogni del cliente e poi conduce un esperimento per vedere se il prodotto che ha immaginato incontra quei bisogni. In tempi brevi è possibile comprendere se il prodotto avrà successo </a:t>
            </a:r>
            <a:r>
              <a:rPr lang="it-IT" dirty="0" smtClean="0"/>
              <a:t>(prima di innescare la cascata sequenziale dello sviluppo).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 mercati digitali sono mercati in cui chi vince prende tutto grazie agli effetti di rete: occorre imparare velocemente sperimentando.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142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 metodo per </a:t>
            </a:r>
            <a:r>
              <a:rPr lang="it-IT" u="sng" dirty="0" smtClean="0"/>
              <a:t>introdurre innovazioni </a:t>
            </a:r>
            <a:r>
              <a:rPr lang="it-IT" dirty="0" smtClean="0"/>
              <a:t>sondando presto il gradimento dei clienti è: </a:t>
            </a:r>
            <a:r>
              <a:rPr lang="it-IT" dirty="0" smtClean="0">
                <a:solidFill>
                  <a:srgbClr val="FF0000"/>
                </a:solidFill>
              </a:rPr>
              <a:t>formare team in concorrenza fra loro</a:t>
            </a:r>
            <a:r>
              <a:rPr lang="it-IT" dirty="0" smtClean="0"/>
              <a:t>, dando loro un piccolo budget di spesa e un tempo limitato (es. 5 settimane). Al termine del periodo si testano i prodotti/servizi presso un numero stabilito di clienti reali.</a:t>
            </a:r>
          </a:p>
          <a:p>
            <a:r>
              <a:rPr lang="it-IT" u="sng" dirty="0" smtClean="0"/>
              <a:t>Indispensabile nella sperimentazione è </a:t>
            </a:r>
            <a:r>
              <a:rPr lang="it-IT" u="sng" dirty="0" smtClean="0">
                <a:solidFill>
                  <a:srgbClr val="FF0000"/>
                </a:solidFill>
              </a:rPr>
              <a:t>l’apertura al fallimento</a:t>
            </a:r>
            <a:r>
              <a:rPr lang="it-IT" dirty="0" smtClean="0"/>
              <a:t>: non bisogna insistere solo perché si è già investito del denaro e nemmeno debbono risentire del fallimento le carriere dei ricercatori coinvolti. Tutto questo vale in particolare in ambienti basati sul SW.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846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Hollywood </a:t>
            </a:r>
            <a:r>
              <a:rPr lang="it-IT" dirty="0" smtClean="0"/>
              <a:t>è stato un pioniere nella </a:t>
            </a:r>
            <a:r>
              <a:rPr lang="it-IT" u="sng" dirty="0" smtClean="0"/>
              <a:t>virtualizzazione delle imprese</a:t>
            </a:r>
            <a:r>
              <a:rPr lang="it-IT" dirty="0" smtClean="0"/>
              <a:t>. </a:t>
            </a:r>
            <a:r>
              <a:rPr lang="it-IT" dirty="0" smtClean="0">
                <a:solidFill>
                  <a:srgbClr val="FF0000"/>
                </a:solidFill>
              </a:rPr>
              <a:t>Ogni produzione cinematografica parte da un Core Team che utilizza staff on </a:t>
            </a:r>
            <a:r>
              <a:rPr lang="it-IT" dirty="0" err="1" smtClean="0">
                <a:solidFill>
                  <a:srgbClr val="FF0000"/>
                </a:solidFill>
              </a:rPr>
              <a:t>demand</a:t>
            </a:r>
            <a:r>
              <a:rPr lang="it-IT" dirty="0" smtClean="0"/>
              <a:t>. Conclusa la produzione l’organizzazione temporanea si scioglie e i professionisti coinvolti vengono scelti e utilizzati da altre produzioni.</a:t>
            </a:r>
          </a:p>
          <a:p>
            <a:r>
              <a:rPr lang="it-IT" dirty="0" smtClean="0"/>
              <a:t>Altro esempio è la </a:t>
            </a:r>
            <a:r>
              <a:rPr lang="it-IT" dirty="0" err="1" smtClean="0">
                <a:solidFill>
                  <a:srgbClr val="0070C0"/>
                </a:solidFill>
              </a:rPr>
              <a:t>Silicon</a:t>
            </a:r>
            <a:r>
              <a:rPr lang="it-IT" dirty="0" smtClean="0">
                <a:solidFill>
                  <a:srgbClr val="0070C0"/>
                </a:solidFill>
              </a:rPr>
              <a:t> Valley</a:t>
            </a:r>
            <a:r>
              <a:rPr lang="it-IT" dirty="0" smtClean="0"/>
              <a:t>: imprenditori, lavoratori, scienziati, commercianti, avvocati specializzati in brevetti, </a:t>
            </a:r>
            <a:r>
              <a:rPr lang="it-IT" dirty="0" err="1" smtClean="0"/>
              <a:t>ventur</a:t>
            </a:r>
            <a:r>
              <a:rPr lang="it-IT" dirty="0" smtClean="0"/>
              <a:t> </a:t>
            </a:r>
            <a:r>
              <a:rPr lang="it-IT" dirty="0" err="1" smtClean="0"/>
              <a:t>capitalist</a:t>
            </a:r>
            <a:r>
              <a:rPr lang="it-IT" dirty="0" smtClean="0"/>
              <a:t> e clienti (per i prodotti custom) operano tutti in una piccola area della baia di S. </a:t>
            </a:r>
            <a:r>
              <a:rPr lang="it-IT" dirty="0" smtClean="0"/>
              <a:t>Francisco (80 km quadri)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589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Le informazioni e le riflessioni fin qui esposte non costituiscono un quadro ancora ben definito nei suoi contorni: prefigurano però una trasformazione, per quanto riguarda lo sviluppo della manifattura e dei servizi, di enorme portata e in sintonia con la cosiddetta «Quarta rivoluzione industriale», della quale stiamo raccogliendo solo i primi segnali.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Nel seguito una breve sintesi in merito alle dinamiche chiave di questa trasformazione.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315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Nove dinamiche chiave per le </a:t>
            </a:r>
            <a:r>
              <a:rPr lang="it-IT" dirty="0" err="1" smtClean="0"/>
              <a:t>ExO</a:t>
            </a:r>
            <a:r>
              <a:rPr lang="it-IT" dirty="0" smtClean="0"/>
              <a:t>:</a:t>
            </a:r>
          </a:p>
          <a:p>
            <a:pPr marL="514350" indent="-514350">
              <a:buAutoNum type="arabicParenR"/>
            </a:pPr>
            <a:r>
              <a:rPr lang="it-IT" b="1" dirty="0" smtClean="0"/>
              <a:t>L’informazione</a:t>
            </a:r>
            <a:r>
              <a:rPr lang="it-IT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/>
              <a:t>Oggi quasi un miliardo di fotografie al giorno viene caricato su siti come </a:t>
            </a:r>
            <a:r>
              <a:rPr lang="it-IT" dirty="0" err="1" smtClean="0"/>
              <a:t>Snapchat</a:t>
            </a:r>
            <a:r>
              <a:rPr lang="it-IT" dirty="0" smtClean="0"/>
              <a:t>, </a:t>
            </a:r>
            <a:r>
              <a:rPr lang="it-IT" dirty="0" err="1" smtClean="0"/>
              <a:t>Facebook</a:t>
            </a:r>
            <a:r>
              <a:rPr lang="it-IT" dirty="0" smtClean="0"/>
              <a:t> e </a:t>
            </a:r>
            <a:r>
              <a:rPr lang="it-IT" dirty="0" err="1" smtClean="0"/>
              <a:t>Instagram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L’aggiunta progressiva di </a:t>
            </a:r>
            <a:r>
              <a:rPr lang="it-IT" u="sng" dirty="0" smtClean="0">
                <a:solidFill>
                  <a:srgbClr val="0070C0"/>
                </a:solidFill>
              </a:rPr>
              <a:t>sensori</a:t>
            </a:r>
            <a:r>
              <a:rPr lang="it-IT" dirty="0" smtClean="0">
                <a:solidFill>
                  <a:srgbClr val="0070C0"/>
                </a:solidFill>
              </a:rPr>
              <a:t> ai sistemi, ai processi, alle persone produrrà una enorme quantità di dati che contribuiranno alla accelerazione esponenziale delle organizzazioni.</a:t>
            </a:r>
          </a:p>
          <a:p>
            <a:pPr>
              <a:buFontTx/>
              <a:buChar char="-"/>
            </a:pPr>
            <a:r>
              <a:rPr lang="it-IT" dirty="0" smtClean="0"/>
              <a:t>Si va profilando una tendenza alla </a:t>
            </a:r>
            <a:r>
              <a:rPr lang="it-IT" u="sng" dirty="0" smtClean="0"/>
              <a:t>condivisione dei problemi e delle soluzioni in rete fra professionisti </a:t>
            </a:r>
            <a:r>
              <a:rPr lang="it-IT" dirty="0" smtClean="0"/>
              <a:t>dello stesso settore.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122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2) La smonetizzazione: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Oggi è possibile promuovere un prodotto on line in tutto il mondo a un costo irrisorio.</a:t>
            </a:r>
          </a:p>
          <a:p>
            <a:pPr>
              <a:buFontTx/>
              <a:buChar char="-"/>
            </a:pPr>
            <a:r>
              <a:rPr lang="it-IT" dirty="0" smtClean="0"/>
              <a:t>La possibilità di pubblicare annunci a costo zero su siti come e-</a:t>
            </a:r>
            <a:r>
              <a:rPr lang="it-IT" dirty="0" err="1" smtClean="0"/>
              <a:t>Bay</a:t>
            </a:r>
            <a:r>
              <a:rPr lang="it-IT" dirty="0"/>
              <a:t> </a:t>
            </a:r>
            <a:r>
              <a:rPr lang="it-IT" dirty="0" smtClean="0"/>
              <a:t>ha messo in crisi la pubblicità a mezzo stampa.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Le nuove tecnologie provocano un abbattimento dei costi non solo per vendite e marketing, ma anche per tutte le altre funzioni aziendali.</a:t>
            </a:r>
          </a:p>
          <a:p>
            <a:pPr>
              <a:buFontTx/>
              <a:buChar char="-"/>
            </a:pPr>
            <a:r>
              <a:rPr lang="it-IT" dirty="0" smtClean="0"/>
              <a:t>Nelle </a:t>
            </a:r>
            <a:r>
              <a:rPr lang="it-IT" dirty="0" err="1" smtClean="0"/>
              <a:t>ExO</a:t>
            </a:r>
            <a:r>
              <a:rPr lang="it-IT" dirty="0" smtClean="0"/>
              <a:t> i costi si trasformano </a:t>
            </a:r>
            <a:r>
              <a:rPr lang="it-IT" b="1" u="sng" dirty="0" smtClean="0"/>
              <a:t>da fissi a variabili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529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3) </a:t>
            </a:r>
            <a:r>
              <a:rPr lang="it-IT" b="1" dirty="0" err="1" smtClean="0"/>
              <a:t>Disruption</a:t>
            </a:r>
            <a:r>
              <a:rPr lang="it-IT" b="1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Un secolo fa la competizione si giocava principalmente sulla produzione; quarant’anni fa il fattore decisivo divenne il marketing. Oggi tutto ruota attorno a </a:t>
            </a:r>
            <a:r>
              <a:rPr lang="it-IT" dirty="0" smtClean="0">
                <a:solidFill>
                  <a:srgbClr val="FF0000"/>
                </a:solidFill>
              </a:rPr>
              <a:t>idee e </a:t>
            </a:r>
            <a:r>
              <a:rPr lang="it-IT" dirty="0" err="1" smtClean="0">
                <a:solidFill>
                  <a:srgbClr val="FF0000"/>
                </a:solidFill>
              </a:rPr>
              <a:t>vision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che possono provocare </a:t>
            </a:r>
            <a:r>
              <a:rPr lang="it-IT" dirty="0" err="1" smtClean="0"/>
              <a:t>disruption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Il marketing coincide sempre di più con l’innovazione di prodotto: un buon prodotto (che provenga da una buona idea) si vende da sé. </a:t>
            </a:r>
          </a:p>
          <a:p>
            <a:pPr>
              <a:buFontTx/>
              <a:buChar char="-"/>
            </a:pPr>
            <a:r>
              <a:rPr lang="it-IT" dirty="0"/>
              <a:t>S</a:t>
            </a:r>
            <a:r>
              <a:rPr lang="it-IT" dirty="0" smtClean="0"/>
              <a:t>i stanno verificando delle </a:t>
            </a:r>
            <a:r>
              <a:rPr lang="it-IT" dirty="0" err="1" smtClean="0"/>
              <a:t>disruption</a:t>
            </a:r>
            <a:r>
              <a:rPr lang="it-IT" dirty="0" smtClean="0"/>
              <a:t> nel campo dei droni, della stampa 3D, dei sensori, della robotica e della valuta virtuale.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78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900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4) Gli esperti:</a:t>
            </a:r>
          </a:p>
          <a:p>
            <a:pPr>
              <a:buFontTx/>
              <a:buChar char="-"/>
            </a:pPr>
            <a:r>
              <a:rPr lang="it-IT" dirty="0" smtClean="0"/>
              <a:t>Raramente le migliori invenzioni vengono dagli esperti: </a:t>
            </a:r>
            <a:r>
              <a:rPr lang="it-IT" dirty="0" smtClean="0">
                <a:solidFill>
                  <a:srgbClr val="FF0000"/>
                </a:solidFill>
              </a:rPr>
              <a:t>quasi sempre sono opera di outsider.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Nella </a:t>
            </a:r>
            <a:r>
              <a:rPr lang="it-IT" dirty="0" err="1" smtClean="0">
                <a:solidFill>
                  <a:srgbClr val="0070C0"/>
                </a:solidFill>
              </a:rPr>
              <a:t>Silicon</a:t>
            </a:r>
            <a:r>
              <a:rPr lang="it-IT" dirty="0" smtClean="0">
                <a:solidFill>
                  <a:srgbClr val="0070C0"/>
                </a:solidFill>
              </a:rPr>
              <a:t> Valley chi cerca lavoro nel campo delle biotecnologie nasconde il </a:t>
            </a:r>
            <a:r>
              <a:rPr lang="it-IT" dirty="0" err="1" smtClean="0">
                <a:solidFill>
                  <a:srgbClr val="0070C0"/>
                </a:solidFill>
              </a:rPr>
              <a:t>PhD</a:t>
            </a:r>
            <a:r>
              <a:rPr lang="it-IT" dirty="0" smtClean="0">
                <a:solidFill>
                  <a:srgbClr val="0070C0"/>
                </a:solidFill>
              </a:rPr>
              <a:t> per non essere etichettato come troppo «esperto».</a:t>
            </a:r>
            <a:endParaRPr lang="it-IT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it-IT" b="1" dirty="0" smtClean="0"/>
              <a:t>5) I piani:</a:t>
            </a:r>
          </a:p>
          <a:p>
            <a:pPr>
              <a:buFontTx/>
              <a:buChar char="-"/>
            </a:pPr>
            <a:r>
              <a:rPr lang="it-IT" dirty="0" smtClean="0"/>
              <a:t>Qualunque proiezione è destinata a produrre scenari ingannevoli.</a:t>
            </a:r>
          </a:p>
          <a:p>
            <a:pPr>
              <a:buFontTx/>
              <a:buChar char="-"/>
            </a:pPr>
            <a:r>
              <a:rPr lang="it-IT" dirty="0" smtClean="0"/>
              <a:t>Unica soluzione è promuovere una Vision, </a:t>
            </a:r>
            <a:r>
              <a:rPr lang="it-IT" dirty="0" smtClean="0">
                <a:solidFill>
                  <a:srgbClr val="FF0000"/>
                </a:solidFill>
              </a:rPr>
              <a:t>adottare un piano annuale (al più)</a:t>
            </a:r>
            <a:r>
              <a:rPr lang="it-IT" dirty="0" smtClean="0"/>
              <a:t> e mettere in atto aggiustamenti progressivi in tempo reale.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169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Molte tecnologie chiave sono oggi informatizzate e seguono la stessa </a:t>
            </a:r>
            <a:r>
              <a:rPr lang="it-IT" dirty="0" smtClean="0">
                <a:solidFill>
                  <a:srgbClr val="FF0000"/>
                </a:solidFill>
              </a:rPr>
              <a:t>traiettoria esponenziale</a:t>
            </a:r>
            <a:r>
              <a:rPr lang="it-IT" dirty="0" smtClean="0"/>
              <a:t>.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Tra queste: intelligenza artificiale, robotica, biotecnologie, bioinformatica, medicina, neuroscienze, data science, stampa 3D, nanotecnologie. </a:t>
            </a:r>
          </a:p>
          <a:p>
            <a:endParaRPr lang="it-IT" dirty="0" smtClean="0"/>
          </a:p>
          <a:p>
            <a:r>
              <a:rPr lang="it-IT" dirty="0" smtClean="0"/>
              <a:t>Le leggi di </a:t>
            </a:r>
            <a:r>
              <a:rPr lang="it-IT" dirty="0" err="1" smtClean="0"/>
              <a:t>Kurzweil</a:t>
            </a:r>
            <a:r>
              <a:rPr lang="it-IT" dirty="0" smtClean="0"/>
              <a:t> e Moore hanno trasformato notevolmente la società negli ultimi cinquant’anni: le </a:t>
            </a:r>
            <a:r>
              <a:rPr lang="it-IT" dirty="0" smtClean="0">
                <a:solidFill>
                  <a:srgbClr val="FF0000"/>
                </a:solidFill>
              </a:rPr>
              <a:t>organizzazioni esponenziali </a:t>
            </a:r>
            <a:r>
              <a:rPr lang="it-IT" dirty="0" smtClean="0"/>
              <a:t>(</a:t>
            </a:r>
            <a:r>
              <a:rPr lang="it-IT" dirty="0" err="1" smtClean="0"/>
              <a:t>ExO</a:t>
            </a:r>
            <a:r>
              <a:rPr lang="it-IT" dirty="0" smtClean="0"/>
              <a:t>) coinvolte in processi di informatizzazione, escono dalla logica della crescita lineare. Con la loro accelerazione esponenziale stanno dando origine a trasformazioni di grande portata.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383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6) Piccolo è meglio: </a:t>
            </a:r>
          </a:p>
          <a:p>
            <a:pPr>
              <a:buFontTx/>
              <a:buChar char="-"/>
            </a:pPr>
            <a:r>
              <a:rPr lang="it-IT" dirty="0" smtClean="0"/>
              <a:t>Flessibilità e agilità sono più importanti delle grandi dimensioni e delle economie di scala. 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0070C0"/>
                </a:solidFill>
              </a:rPr>
              <a:t>Netflix</a:t>
            </a:r>
            <a:r>
              <a:rPr lang="it-IT" dirty="0" smtClean="0">
                <a:solidFill>
                  <a:srgbClr val="0070C0"/>
                </a:solidFill>
              </a:rPr>
              <a:t>, con il suo noleggio di Dvd via Internet ha sopraffatto Blockbuster che disponeva di 9.000 negozi distribuiti nel mondo.</a:t>
            </a:r>
          </a:p>
          <a:p>
            <a:pPr>
              <a:buFontTx/>
              <a:buChar char="-"/>
            </a:pPr>
            <a:r>
              <a:rPr lang="it-IT" dirty="0" smtClean="0"/>
              <a:t>Salesforce.com, che opera in </a:t>
            </a:r>
            <a:r>
              <a:rPr lang="it-IT" dirty="0" err="1" smtClean="0"/>
              <a:t>cloud</a:t>
            </a:r>
            <a:r>
              <a:rPr lang="it-IT" dirty="0" smtClean="0"/>
              <a:t>, si adatta al mercato più velocemente di </a:t>
            </a:r>
            <a:r>
              <a:rPr lang="it-IT" dirty="0" err="1" smtClean="0"/>
              <a:t>Sap</a:t>
            </a:r>
            <a:r>
              <a:rPr lang="it-IT" dirty="0" smtClean="0"/>
              <a:t>, che richiede installazioni in loco.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0070C0"/>
                </a:solidFill>
              </a:rPr>
              <a:t>Airbnb</a:t>
            </a:r>
            <a:r>
              <a:rPr lang="it-IT" dirty="0" smtClean="0">
                <a:solidFill>
                  <a:srgbClr val="0070C0"/>
                </a:solidFill>
              </a:rPr>
              <a:t>, che fa leva sugli </a:t>
            </a:r>
            <a:r>
              <a:rPr lang="it-IT" dirty="0" err="1" smtClean="0">
                <a:solidFill>
                  <a:srgbClr val="0070C0"/>
                </a:solidFill>
              </a:rPr>
              <a:t>asset</a:t>
            </a:r>
            <a:r>
              <a:rPr lang="it-IT" dirty="0" smtClean="0">
                <a:solidFill>
                  <a:srgbClr val="0070C0"/>
                </a:solidFill>
              </a:rPr>
              <a:t> degli utenti, è valutata più di </a:t>
            </a:r>
            <a:r>
              <a:rPr lang="it-IT" dirty="0" err="1" smtClean="0">
                <a:solidFill>
                  <a:srgbClr val="0070C0"/>
                </a:solidFill>
              </a:rPr>
              <a:t>Hyatt</a:t>
            </a:r>
            <a:r>
              <a:rPr lang="it-IT" dirty="0" smtClean="0">
                <a:solidFill>
                  <a:srgbClr val="0070C0"/>
                </a:solidFill>
              </a:rPr>
              <a:t> Hotels che ha 45.000 dipendenti distribuiti in 550 proprietà. </a:t>
            </a:r>
            <a:r>
              <a:rPr lang="it-IT" dirty="0" err="1" smtClean="0">
                <a:solidFill>
                  <a:srgbClr val="0070C0"/>
                </a:solidFill>
              </a:rPr>
              <a:t>Airbnb</a:t>
            </a:r>
            <a:r>
              <a:rPr lang="it-IT" dirty="0" smtClean="0">
                <a:solidFill>
                  <a:srgbClr val="0070C0"/>
                </a:solidFill>
              </a:rPr>
              <a:t> ha 1320 dipendenti tutti nella stessa sede.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34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Cosa succede ad una </a:t>
            </a:r>
            <a:r>
              <a:rPr lang="it-IT" dirty="0" err="1" smtClean="0">
                <a:solidFill>
                  <a:srgbClr val="FF0000"/>
                </a:solidFill>
              </a:rPr>
              <a:t>ExO</a:t>
            </a:r>
            <a:r>
              <a:rPr lang="it-IT" dirty="0" smtClean="0">
                <a:solidFill>
                  <a:srgbClr val="FF0000"/>
                </a:solidFill>
              </a:rPr>
              <a:t> una volta cresciuta? Si amplia creando altre società e diventa una </a:t>
            </a:r>
            <a:r>
              <a:rPr lang="it-IT" b="1" dirty="0" smtClean="0">
                <a:solidFill>
                  <a:srgbClr val="FF0000"/>
                </a:solidFill>
              </a:rPr>
              <a:t>piattaforma</a:t>
            </a:r>
            <a:r>
              <a:rPr lang="it-IT" dirty="0" smtClean="0"/>
              <a:t>: </a:t>
            </a:r>
            <a:r>
              <a:rPr lang="it-IT" dirty="0" err="1" smtClean="0"/>
              <a:t>App</a:t>
            </a:r>
            <a:r>
              <a:rPr lang="it-IT" dirty="0" smtClean="0"/>
              <a:t> </a:t>
            </a:r>
            <a:r>
              <a:rPr lang="it-IT" dirty="0" err="1" smtClean="0"/>
              <a:t>Store</a:t>
            </a:r>
            <a:r>
              <a:rPr lang="it-IT" dirty="0" smtClean="0"/>
              <a:t> di Apple è diventata una piattaforma. </a:t>
            </a:r>
            <a:r>
              <a:rPr lang="it-IT" dirty="0" err="1" smtClean="0"/>
              <a:t>Uber</a:t>
            </a:r>
            <a:r>
              <a:rPr lang="it-IT" dirty="0" smtClean="0"/>
              <a:t> aiuta gli autisti ad acquistare altre auto. </a:t>
            </a:r>
            <a:r>
              <a:rPr lang="it-IT" dirty="0" smtClean="0">
                <a:solidFill>
                  <a:srgbClr val="0070C0"/>
                </a:solidFill>
              </a:rPr>
              <a:t>Con la massa critica raggiunta, </a:t>
            </a:r>
            <a:r>
              <a:rPr lang="it-IT" dirty="0" err="1" smtClean="0">
                <a:solidFill>
                  <a:srgbClr val="0070C0"/>
                </a:solidFill>
              </a:rPr>
              <a:t>Uber</a:t>
            </a:r>
            <a:r>
              <a:rPr lang="it-IT" dirty="0" smtClean="0">
                <a:solidFill>
                  <a:srgbClr val="0070C0"/>
                </a:solidFill>
              </a:rPr>
              <a:t>  consegna posta, regali e spesa; affitta Limousine e raccoglie via via domande di nuovi servizi.</a:t>
            </a:r>
          </a:p>
          <a:p>
            <a:pPr marL="0" indent="0">
              <a:buNone/>
            </a:pPr>
            <a:r>
              <a:rPr lang="it-IT" b="1" dirty="0" smtClean="0"/>
              <a:t>7) Noleggiare, non comprare: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l’</a:t>
            </a:r>
            <a:r>
              <a:rPr lang="it-IT" dirty="0" err="1" smtClean="0">
                <a:solidFill>
                  <a:srgbClr val="0070C0"/>
                </a:solidFill>
              </a:rPr>
              <a:t>opportuità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che dà potere ai piccoli team e agli individui è l’accesso a strumenti a basso costo. Il </a:t>
            </a:r>
            <a:r>
              <a:rPr lang="it-IT" dirty="0" err="1" smtClean="0">
                <a:solidFill>
                  <a:srgbClr val="0070C0"/>
                </a:solidFill>
              </a:rPr>
              <a:t>cloud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err="1" smtClean="0">
                <a:solidFill>
                  <a:srgbClr val="0070C0"/>
                </a:solidFill>
              </a:rPr>
              <a:t>computing</a:t>
            </a:r>
            <a:r>
              <a:rPr lang="it-IT" dirty="0" smtClean="0">
                <a:solidFill>
                  <a:srgbClr val="0070C0"/>
                </a:solidFill>
              </a:rPr>
              <a:t> è il simbolo di questa nuova realtà</a:t>
            </a:r>
            <a:r>
              <a:rPr lang="it-IT" dirty="0" smtClean="0">
                <a:solidFill>
                  <a:srgbClr val="0070C0"/>
                </a:solidFill>
              </a:rPr>
              <a:t>:</a:t>
            </a:r>
            <a:r>
              <a:rPr lang="it-IT" dirty="0" smtClean="0"/>
              <a:t> </a:t>
            </a:r>
            <a:r>
              <a:rPr lang="it-IT" dirty="0" smtClean="0"/>
              <a:t>un sistema </a:t>
            </a:r>
            <a:r>
              <a:rPr lang="it-IT" i="1" dirty="0" err="1" smtClean="0">
                <a:solidFill>
                  <a:srgbClr val="FF0000"/>
                </a:solidFill>
              </a:rPr>
              <a:t>pay</a:t>
            </a:r>
            <a:r>
              <a:rPr lang="it-IT" i="1" dirty="0" smtClean="0">
                <a:solidFill>
                  <a:srgbClr val="FF0000"/>
                </a:solidFill>
              </a:rPr>
              <a:t> per use </a:t>
            </a:r>
            <a:r>
              <a:rPr lang="it-IT" dirty="0" smtClean="0"/>
              <a:t>consente di gestire enormi quantità di informazioni con capacità di elaborazione illimitata.</a:t>
            </a:r>
          </a:p>
          <a:p>
            <a:pPr marL="0" indent="0">
              <a:buNone/>
            </a:pPr>
            <a:endParaRPr lang="it-IT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272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Questo avviene anche in altri settori. </a:t>
            </a:r>
            <a:r>
              <a:rPr lang="it-IT" dirty="0" err="1" smtClean="0">
                <a:solidFill>
                  <a:srgbClr val="FF0000"/>
                </a:solidFill>
              </a:rPr>
              <a:t>TechShop</a:t>
            </a:r>
            <a:r>
              <a:rPr lang="it-IT" dirty="0" smtClean="0">
                <a:solidFill>
                  <a:srgbClr val="FF0000"/>
                </a:solidFill>
              </a:rPr>
              <a:t> consente di utilizzare macchinari costosi in precedenza appannaggio solo dei grandi laboratori aziendali</a:t>
            </a:r>
            <a:r>
              <a:rPr lang="it-IT" dirty="0" smtClean="0"/>
              <a:t>: ad oggi in quell’ambiente sono stati creati nuovi prodotti per un valore complessivo di 6 miliardi di dollari)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 </a:t>
            </a:r>
            <a:r>
              <a:rPr lang="it-IT" dirty="0" err="1" smtClean="0">
                <a:solidFill>
                  <a:srgbClr val="0070C0"/>
                </a:solidFill>
              </a:rPr>
              <a:t>FabLab</a:t>
            </a:r>
            <a:r>
              <a:rPr lang="it-IT" dirty="0" smtClean="0">
                <a:solidFill>
                  <a:srgbClr val="0070C0"/>
                </a:solidFill>
              </a:rPr>
              <a:t> noleggiano strumenti del rango di quelli di una società </a:t>
            </a:r>
            <a:r>
              <a:rPr lang="it-IT" dirty="0" smtClean="0">
                <a:solidFill>
                  <a:srgbClr val="0070C0"/>
                </a:solidFill>
              </a:rPr>
              <a:t>affermata (a Trieste opera un </a:t>
            </a:r>
            <a:r>
              <a:rPr lang="it-IT" dirty="0" err="1" smtClean="0">
                <a:solidFill>
                  <a:srgbClr val="0070C0"/>
                </a:solidFill>
              </a:rPr>
              <a:t>FabLab</a:t>
            </a:r>
            <a:r>
              <a:rPr lang="it-IT" smtClean="0">
                <a:solidFill>
                  <a:srgbClr val="0070C0"/>
                </a:solidFill>
              </a:rPr>
              <a:t> dell’ICTP)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 smtClean="0"/>
              <a:t>Anche nel campo delle biotecnologie nascono laboratori aperti (</a:t>
            </a:r>
            <a:r>
              <a:rPr lang="it-IT" dirty="0" err="1" smtClean="0"/>
              <a:t>BioCurios</a:t>
            </a:r>
            <a:r>
              <a:rPr lang="it-IT" dirty="0" smtClean="0"/>
              <a:t>, </a:t>
            </a:r>
            <a:r>
              <a:rPr lang="it-IT" dirty="0" err="1" smtClean="0"/>
              <a:t>Genspace</a:t>
            </a:r>
            <a:r>
              <a:rPr lang="it-IT" dirty="0" smtClean="0"/>
              <a:t>) in cui si arriva a sintetizzare il </a:t>
            </a:r>
            <a:r>
              <a:rPr lang="it-IT" dirty="0" err="1" smtClean="0"/>
              <a:t>Dna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42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248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8) Fiducia</a:t>
            </a:r>
            <a:r>
              <a:rPr lang="it-IT" dirty="0" smtClean="0"/>
              <a:t> </a:t>
            </a:r>
            <a:r>
              <a:rPr lang="it-IT" b="1" dirty="0" smtClean="0"/>
              <a:t>batte controllo: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In Google il sistema di </a:t>
            </a:r>
            <a:r>
              <a:rPr lang="it-IT" dirty="0" err="1" smtClean="0">
                <a:solidFill>
                  <a:srgbClr val="FF0000"/>
                </a:solidFill>
              </a:rPr>
              <a:t>Objectives</a:t>
            </a:r>
            <a:r>
              <a:rPr lang="it-IT" dirty="0" smtClean="0">
                <a:solidFill>
                  <a:srgbClr val="FF0000"/>
                </a:solidFill>
              </a:rPr>
              <a:t> e </a:t>
            </a:r>
            <a:r>
              <a:rPr lang="it-IT" dirty="0" err="1" smtClean="0">
                <a:solidFill>
                  <a:srgbClr val="FF0000"/>
                </a:solidFill>
              </a:rPr>
              <a:t>Key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Results</a:t>
            </a:r>
            <a:r>
              <a:rPr lang="it-IT" dirty="0" smtClean="0">
                <a:solidFill>
                  <a:srgbClr val="FF0000"/>
                </a:solidFill>
              </a:rPr>
              <a:t> è trasparente a tutti: chiunque lavori per Google può controllare gli </a:t>
            </a:r>
            <a:r>
              <a:rPr lang="it-IT" dirty="0" err="1" smtClean="0">
                <a:solidFill>
                  <a:srgbClr val="FF0000"/>
                </a:solidFill>
              </a:rPr>
              <a:t>Okr</a:t>
            </a:r>
            <a:r>
              <a:rPr lang="it-IT" dirty="0" smtClean="0">
                <a:solidFill>
                  <a:srgbClr val="FF0000"/>
                </a:solidFill>
              </a:rPr>
              <a:t> degli altri colleghi.</a:t>
            </a:r>
          </a:p>
          <a:p>
            <a:pPr>
              <a:buFontTx/>
              <a:buChar char="-"/>
            </a:pPr>
            <a:r>
              <a:rPr lang="it-IT" dirty="0" err="1" smtClean="0"/>
              <a:t>Zappos</a:t>
            </a:r>
            <a:r>
              <a:rPr lang="it-IT" dirty="0" smtClean="0"/>
              <a:t>, azienda da un miliardo </a:t>
            </a:r>
            <a:r>
              <a:rPr lang="it-IT" smtClean="0"/>
              <a:t>di dollari, </a:t>
            </a:r>
            <a:r>
              <a:rPr lang="it-IT" dirty="0" smtClean="0"/>
              <a:t>ha un </a:t>
            </a:r>
            <a:r>
              <a:rPr lang="it-IT" i="1" dirty="0" smtClean="0"/>
              <a:t>culture book </a:t>
            </a:r>
            <a:r>
              <a:rPr lang="it-IT" dirty="0" smtClean="0"/>
              <a:t>che definisce chi è e cosa fa l’azienda (Vision, scopo, business model, valori)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Tutto quello che è prevedibile viene automatizzato tramite robot o intelligenza artificiale. Ai lavoratori resta la gestione degli eventi eccezionali: </a:t>
            </a:r>
            <a:r>
              <a:rPr lang="it-IT" dirty="0" smtClean="0"/>
              <a:t>in ogni squadra, come conseguenza, è sempre più importante la trasparenza, la fiducia, l’autonomia, la creatività.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43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90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3014" y="67269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9) Tutto è conoscibile:</a:t>
            </a:r>
          </a:p>
          <a:p>
            <a:pPr>
              <a:buFontTx/>
              <a:buChar char="-"/>
            </a:pPr>
            <a:r>
              <a:rPr lang="it-IT" dirty="0" smtClean="0"/>
              <a:t>Una </a:t>
            </a:r>
            <a:r>
              <a:rPr lang="it-IT" dirty="0" err="1" smtClean="0">
                <a:solidFill>
                  <a:srgbClr val="FF0000"/>
                </a:solidFill>
              </a:rPr>
              <a:t>Bmw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oggi ha più di 2000 sensori</a:t>
            </a:r>
          </a:p>
          <a:p>
            <a:pPr>
              <a:buFontTx/>
              <a:buChar char="-"/>
            </a:pPr>
            <a:r>
              <a:rPr lang="it-IT" dirty="0" smtClean="0"/>
              <a:t>Una </a:t>
            </a:r>
            <a:r>
              <a:rPr lang="it-IT" dirty="0" smtClean="0">
                <a:solidFill>
                  <a:srgbClr val="FF0000"/>
                </a:solidFill>
              </a:rPr>
              <a:t>Google car </a:t>
            </a:r>
            <a:r>
              <a:rPr lang="it-IT" dirty="0" smtClean="0"/>
              <a:t>compie la scansione dell’ambiente con 64 laser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Sette miliardi di cellulari in tutto il mondo possono fotografare o filmare e trasmettere immagini dovunque in tempo reale  </a:t>
            </a:r>
          </a:p>
          <a:p>
            <a:pPr>
              <a:buFontTx/>
              <a:buChar char="-"/>
            </a:pPr>
            <a:r>
              <a:rPr lang="it-IT" dirty="0" smtClean="0"/>
              <a:t>Un drone oggi può costare meno di cento dollari: può volare a diverse altezze con videocamere da 5 </a:t>
            </a:r>
            <a:r>
              <a:rPr lang="it-IT" dirty="0" err="1" smtClean="0"/>
              <a:t>gigapixel</a:t>
            </a:r>
            <a:r>
              <a:rPr lang="it-IT" dirty="0" smtClean="0"/>
              <a:t> per riprendere il paesaggio sottostante (può anche bloccare l’aeroporto di Londra…)</a:t>
            </a:r>
          </a:p>
          <a:p>
            <a:pPr>
              <a:buFontTx/>
              <a:buChar char="-"/>
            </a:pPr>
            <a:r>
              <a:rPr lang="it-IT" dirty="0" smtClean="0"/>
              <a:t>Le compagnie di </a:t>
            </a:r>
            <a:r>
              <a:rPr lang="it-IT" dirty="0" err="1" smtClean="0"/>
              <a:t>nanosatelliti</a:t>
            </a:r>
            <a:r>
              <a:rPr lang="it-IT" dirty="0" smtClean="0"/>
              <a:t> stanno realizzando configurazioni a rete di </a:t>
            </a:r>
            <a:r>
              <a:rPr lang="it-IT" dirty="0" smtClean="0">
                <a:solidFill>
                  <a:srgbClr val="FF0000"/>
                </a:solidFill>
              </a:rPr>
              <a:t>centinaia di satelliti in orbita terrestre bassa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971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Come dimostrano questi ed altre centinaia di esempi ci si muove verso un mondo in cui saranno misurabili e conoscibili tanto l’ambiente esterno che quello interno al corpo umano: la </a:t>
            </a:r>
            <a:r>
              <a:rPr lang="it-IT" dirty="0" smtClean="0">
                <a:solidFill>
                  <a:srgbClr val="0070C0"/>
                </a:solidFill>
              </a:rPr>
              <a:t>spettroscopia laser</a:t>
            </a:r>
            <a:r>
              <a:rPr lang="it-IT" dirty="0" smtClean="0"/>
              <a:t>, in particolare, consentirà di monitorare tutto nel corpo umano, compresi malattie, virus e batteri.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Potranno sperare in un successo importante solo le imprese che saranno in grado di adattarsi a questa nuova realtà.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185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b="1" dirty="0" smtClean="0"/>
              <a:t>telefonia mobile </a:t>
            </a:r>
            <a:r>
              <a:rPr lang="it-IT" dirty="0" smtClean="0"/>
              <a:t>è cresciuta esponenzialmente, mentre le grandi società di consulenza prevedevano incrementi annui molto contenuti.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Ciò che avvenne nel mondo della </a:t>
            </a:r>
            <a:r>
              <a:rPr lang="it-IT" b="1" dirty="0" smtClean="0">
                <a:solidFill>
                  <a:srgbClr val="0070C0"/>
                </a:solidFill>
              </a:rPr>
              <a:t>fotografi</a:t>
            </a:r>
            <a:r>
              <a:rPr lang="it-IT" dirty="0" smtClean="0">
                <a:solidFill>
                  <a:srgbClr val="0070C0"/>
                </a:solidFill>
              </a:rPr>
              <a:t>a non fu un notevole miglioramento, ma un cambiamento tecnologico rivoluzionario che investì le macchine fotografiche, i rullini, lo sviluppo della pellicola, la distribuzione, la vendita, il packaging. I costi sono precipitati.</a:t>
            </a:r>
          </a:p>
          <a:p>
            <a:r>
              <a:rPr lang="it-IT" dirty="0" smtClean="0"/>
              <a:t>Un ambiente informatizzato fornisce capillari opportunità di </a:t>
            </a:r>
            <a:r>
              <a:rPr lang="it-IT" i="1" dirty="0" err="1" smtClean="0">
                <a:solidFill>
                  <a:srgbClr val="FF0000"/>
                </a:solidFill>
              </a:rPr>
              <a:t>disruption</a:t>
            </a:r>
            <a:r>
              <a:rPr lang="it-IT" i="1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292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Sequenziare per la prima volta il </a:t>
            </a:r>
            <a:r>
              <a:rPr lang="it-IT" dirty="0" smtClean="0">
                <a:solidFill>
                  <a:srgbClr val="FF0000"/>
                </a:solidFill>
              </a:rPr>
              <a:t>genoma umano </a:t>
            </a:r>
            <a:r>
              <a:rPr lang="it-IT" dirty="0" smtClean="0"/>
              <a:t>nel 2000 costò 2,7 miliardi di dollari. Nel 2001 Moore fece sequenziare il suo genoma per 100.000 dollari. </a:t>
            </a:r>
            <a:r>
              <a:rPr lang="it-IT" dirty="0" smtClean="0">
                <a:solidFill>
                  <a:srgbClr val="0070C0"/>
                </a:solidFill>
              </a:rPr>
              <a:t>Oggi il sequenziamento costa circa mille dollari. Entro il 2020 dovrebbe costare pochi centesimi</a:t>
            </a:r>
            <a:r>
              <a:rPr lang="it-IT" dirty="0" smtClean="0"/>
              <a:t>.</a:t>
            </a:r>
          </a:p>
          <a:p>
            <a:r>
              <a:rPr lang="it-IT" dirty="0" smtClean="0"/>
              <a:t>Il costo della </a:t>
            </a:r>
            <a:r>
              <a:rPr lang="it-IT" dirty="0" smtClean="0">
                <a:solidFill>
                  <a:srgbClr val="FF0000"/>
                </a:solidFill>
              </a:rPr>
              <a:t>stampa in 3D </a:t>
            </a:r>
            <a:r>
              <a:rPr lang="it-IT" dirty="0" smtClean="0"/>
              <a:t>è sceso 400 volte in sette anni. Il costo dei robot industriali è sceso di 23 volte in 5 anni. </a:t>
            </a:r>
            <a:r>
              <a:rPr lang="it-IT" dirty="0" smtClean="0">
                <a:solidFill>
                  <a:srgbClr val="0070C0"/>
                </a:solidFill>
              </a:rPr>
              <a:t>Il costo dei droni è sceso di 142 volte in 6 anni. Il costo dei sensori è sceso di 250 volte in 5 anni. 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051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739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Dieci anni fa i dispositivi collegati a Internet erano 500 milioni. Oggi sono circa 8 miliardi. Entro il 2020 saranno 50 miliardi. </a:t>
            </a:r>
            <a:r>
              <a:rPr lang="it-IT" dirty="0" smtClean="0"/>
              <a:t>Nel decennio successivo ogni aspetto del mondo sarà stato informatizzato e saremo entrati pienamente nell’era dell’</a:t>
            </a:r>
            <a:r>
              <a:rPr lang="it-IT" dirty="0" smtClean="0">
                <a:solidFill>
                  <a:srgbClr val="FF0000"/>
                </a:solidFill>
              </a:rPr>
              <a:t>Internet of </a:t>
            </a:r>
            <a:r>
              <a:rPr lang="it-IT" dirty="0" err="1" smtClean="0">
                <a:solidFill>
                  <a:srgbClr val="FF0000"/>
                </a:solidFill>
              </a:rPr>
              <a:t>Things</a:t>
            </a:r>
            <a:r>
              <a:rPr lang="it-IT" dirty="0" smtClean="0"/>
              <a:t>.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Nell’edilizia, software di progettazione </a:t>
            </a:r>
            <a:r>
              <a:rPr lang="it-IT" dirty="0" smtClean="0">
                <a:solidFill>
                  <a:srgbClr val="0070C0"/>
                </a:solidFill>
              </a:rPr>
              <a:t>(BIM: </a:t>
            </a:r>
            <a:r>
              <a:rPr lang="it-IT" b="1" dirty="0" smtClean="0">
                <a:solidFill>
                  <a:srgbClr val="0070C0"/>
                </a:solidFill>
              </a:rPr>
              <a:t>Building </a:t>
            </a:r>
            <a:r>
              <a:rPr lang="it-IT" b="1" dirty="0">
                <a:solidFill>
                  <a:srgbClr val="0070C0"/>
                </a:solidFill>
              </a:rPr>
              <a:t>Information </a:t>
            </a:r>
            <a:r>
              <a:rPr lang="it-IT" b="1" dirty="0" err="1" smtClean="0">
                <a:solidFill>
                  <a:srgbClr val="0070C0"/>
                </a:solidFill>
              </a:rPr>
              <a:t>Modeling</a:t>
            </a:r>
            <a:r>
              <a:rPr lang="it-IT" dirty="0">
                <a:solidFill>
                  <a:srgbClr val="0070C0"/>
                </a:solidFill>
              </a:rPr>
              <a:t>)</a:t>
            </a:r>
            <a:r>
              <a:rPr lang="it-IT" dirty="0" smtClean="0">
                <a:solidFill>
                  <a:srgbClr val="0070C0"/>
                </a:solidFill>
              </a:rPr>
              <a:t>e </a:t>
            </a:r>
            <a:r>
              <a:rPr lang="it-IT" dirty="0" smtClean="0">
                <a:solidFill>
                  <a:srgbClr val="0070C0"/>
                </a:solidFill>
              </a:rPr>
              <a:t>stampa in 3D porteranno ad una riduzione della occupazione di oltre il 25%.</a:t>
            </a:r>
          </a:p>
          <a:p>
            <a:r>
              <a:rPr lang="it-IT" dirty="0" smtClean="0"/>
              <a:t>Nella manifattura </a:t>
            </a:r>
            <a:r>
              <a:rPr lang="it-IT" dirty="0" smtClean="0">
                <a:solidFill>
                  <a:srgbClr val="FF0000"/>
                </a:solidFill>
              </a:rPr>
              <a:t>la stampa in 3D </a:t>
            </a:r>
            <a:r>
              <a:rPr lang="it-IT" dirty="0" smtClean="0"/>
              <a:t>potrebbe mettere in crisi paesi come la Cina che utilizzano manodopera a basso costo per l’assiemaggio di parti in plastica.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258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E’ nata una nuova classe di </a:t>
            </a:r>
            <a:r>
              <a:rPr lang="it-IT" dirty="0" smtClean="0">
                <a:solidFill>
                  <a:srgbClr val="FF0000"/>
                </a:solidFill>
              </a:rPr>
              <a:t>compagnie satellitari </a:t>
            </a:r>
            <a:r>
              <a:rPr lang="it-IT" dirty="0" smtClean="0"/>
              <a:t>(</a:t>
            </a:r>
            <a:r>
              <a:rPr lang="it-IT" dirty="0" err="1" smtClean="0"/>
              <a:t>Skybox</a:t>
            </a:r>
            <a:r>
              <a:rPr lang="it-IT" dirty="0" smtClean="0"/>
              <a:t>, Planet </a:t>
            </a:r>
            <a:r>
              <a:rPr lang="it-IT" dirty="0" err="1" smtClean="0"/>
              <a:t>Labs</a:t>
            </a:r>
            <a:r>
              <a:rPr lang="it-IT" dirty="0" smtClean="0"/>
              <a:t>, </a:t>
            </a:r>
            <a:r>
              <a:rPr lang="it-IT" dirty="0" err="1" smtClean="0"/>
              <a:t>Nanosatisfi</a:t>
            </a:r>
            <a:r>
              <a:rPr lang="it-IT" dirty="0" smtClean="0"/>
              <a:t> e </a:t>
            </a:r>
            <a:r>
              <a:rPr lang="it-IT" dirty="0" err="1" smtClean="0"/>
              <a:t>Satellogic</a:t>
            </a:r>
            <a:r>
              <a:rPr lang="it-IT" dirty="0" smtClean="0"/>
              <a:t>) che sta lanciando </a:t>
            </a:r>
            <a:r>
              <a:rPr lang="it-IT" dirty="0" err="1" smtClean="0"/>
              <a:t>nanosatelliti</a:t>
            </a:r>
            <a:r>
              <a:rPr lang="it-IT" dirty="0" smtClean="0"/>
              <a:t> grandi quanto una scatola da scarpe.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A titolo di esempio, </a:t>
            </a:r>
            <a:r>
              <a:rPr lang="it-IT" dirty="0" err="1" smtClean="0">
                <a:solidFill>
                  <a:srgbClr val="0070C0"/>
                </a:solidFill>
              </a:rPr>
              <a:t>Satellogic</a:t>
            </a:r>
            <a:r>
              <a:rPr lang="it-IT" dirty="0" smtClean="0">
                <a:solidFill>
                  <a:srgbClr val="0070C0"/>
                </a:solidFill>
              </a:rPr>
              <a:t> ha lanciato i primi tre satelliti e sarà in grado di fornire video in tempo reale con risoluzione di un metro ovunque nel mondo.</a:t>
            </a:r>
          </a:p>
          <a:p>
            <a:r>
              <a:rPr lang="it-IT" dirty="0" smtClean="0"/>
              <a:t>Questa nuova classe di compagnie satellitari sta operando a un </a:t>
            </a:r>
            <a:r>
              <a:rPr lang="it-IT" dirty="0" smtClean="0">
                <a:solidFill>
                  <a:srgbClr val="00B050"/>
                </a:solidFill>
              </a:rPr>
              <a:t>decimillesimo del costo </a:t>
            </a:r>
            <a:r>
              <a:rPr lang="it-IT" dirty="0" smtClean="0"/>
              <a:t>rispetto a quelle di vent’anni fa fornendo una </a:t>
            </a:r>
            <a:r>
              <a:rPr lang="it-IT" dirty="0" smtClean="0">
                <a:solidFill>
                  <a:srgbClr val="00B050"/>
                </a:solidFill>
              </a:rPr>
              <a:t>prestazione di circa cento volte superiore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88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/>
              <a:t>Exponential</a:t>
            </a:r>
            <a:r>
              <a:rPr lang="it-IT" sz="2800" dirty="0"/>
              <a:t> </a:t>
            </a:r>
            <a:r>
              <a:rPr lang="it-IT" sz="2800" dirty="0" err="1"/>
              <a:t>Organizations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94360" y="1560448"/>
            <a:ext cx="10759440" cy="4795901"/>
          </a:xfrm>
        </p:spPr>
        <p:txBody>
          <a:bodyPr>
            <a:normAutofit/>
          </a:bodyPr>
          <a:lstStyle/>
          <a:p>
            <a:r>
              <a:rPr lang="it-IT" dirty="0" smtClean="0"/>
              <a:t>Nel gennaio 2007 </a:t>
            </a:r>
            <a:r>
              <a:rPr lang="it-IT" dirty="0" smtClean="0">
                <a:solidFill>
                  <a:srgbClr val="FF0000"/>
                </a:solidFill>
              </a:rPr>
              <a:t>Apple </a:t>
            </a:r>
            <a:r>
              <a:rPr lang="it-IT" dirty="0" smtClean="0"/>
              <a:t>annunciò il lancio dell’</a:t>
            </a:r>
            <a:r>
              <a:rPr lang="it-IT" dirty="0" err="1" smtClean="0"/>
              <a:t>iPhone</a:t>
            </a:r>
            <a:r>
              <a:rPr lang="it-IT" dirty="0" smtClean="0"/>
              <a:t> sul mercato, lancio che avvenne 6 mesi dopo. </a:t>
            </a:r>
            <a:r>
              <a:rPr lang="it-IT" dirty="0" smtClean="0">
                <a:solidFill>
                  <a:srgbClr val="00B050"/>
                </a:solidFill>
              </a:rPr>
              <a:t>Tutte le strategie esistenti nell’elettronica di consumo divennero di colpo obsolete.</a:t>
            </a:r>
          </a:p>
          <a:p>
            <a:r>
              <a:rPr lang="it-IT" dirty="0" smtClean="0"/>
              <a:t>Puntando al monopolio della informazione sul traffico in tempo reale, </a:t>
            </a:r>
            <a:r>
              <a:rPr lang="it-IT" dirty="0" smtClean="0">
                <a:solidFill>
                  <a:srgbClr val="FF0000"/>
                </a:solidFill>
              </a:rPr>
              <a:t>Nokia </a:t>
            </a:r>
            <a:r>
              <a:rPr lang="it-IT" dirty="0" smtClean="0"/>
              <a:t>acquisì per 8,1 miliardi di dollari </a:t>
            </a:r>
            <a:r>
              <a:rPr lang="it-IT" dirty="0" err="1" smtClean="0"/>
              <a:t>Navteq</a:t>
            </a:r>
            <a:r>
              <a:rPr lang="it-IT" dirty="0" smtClean="0"/>
              <a:t>, una compagnia leader nel settore dei </a:t>
            </a:r>
            <a:r>
              <a:rPr lang="it-IT" dirty="0" smtClean="0">
                <a:solidFill>
                  <a:srgbClr val="0070C0"/>
                </a:solidFill>
              </a:rPr>
              <a:t>sensori stradali </a:t>
            </a:r>
            <a:r>
              <a:rPr lang="it-IT" dirty="0" smtClean="0"/>
              <a:t>di traffico automobilistico. </a:t>
            </a:r>
          </a:p>
          <a:p>
            <a:r>
              <a:rPr lang="it-IT" dirty="0" smtClean="0"/>
              <a:t>Nel contempo in Israele veniva fondata una piccola azienda di nome </a:t>
            </a:r>
            <a:r>
              <a:rPr lang="it-IT" dirty="0" err="1" smtClean="0"/>
              <a:t>Waze</a:t>
            </a:r>
            <a:r>
              <a:rPr lang="it-IT" dirty="0" smtClean="0"/>
              <a:t> che invece di investire nei sensori stradali sfruttò i </a:t>
            </a:r>
            <a:r>
              <a:rPr lang="it-IT" dirty="0" smtClean="0">
                <a:solidFill>
                  <a:srgbClr val="FF0000"/>
                </a:solidFill>
              </a:rPr>
              <a:t>sensori GPS integrati nei cellulari </a:t>
            </a:r>
            <a:r>
              <a:rPr lang="it-IT" dirty="0" smtClean="0"/>
              <a:t>per avere notizie sul traffico in tempo reale.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Statistica Aziendale 2020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350A-53D0-473C-A41C-F6FE76C01688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13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2606</TotalTime>
  <Words>4131</Words>
  <Application>Microsoft Office PowerPoint</Application>
  <PresentationFormat>Widescreen</PresentationFormat>
  <Paragraphs>292</Paragraphs>
  <Slides>45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45</vt:i4>
      </vt:variant>
    </vt:vector>
  </HeadingPairs>
  <TitlesOfParts>
    <vt:vector size="49" baseType="lpstr">
      <vt:lpstr>Arial</vt:lpstr>
      <vt:lpstr>Calibri</vt:lpstr>
      <vt:lpstr>Calibri Light</vt:lpstr>
      <vt:lpstr>Tema di Office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 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  <vt:lpstr>Exponential Organizations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Exponential Organization</dc:title>
  <dc:creator>alberto banterle</dc:creator>
  <cp:lastModifiedBy>lila banterle</cp:lastModifiedBy>
  <cp:revision>178</cp:revision>
  <dcterms:created xsi:type="dcterms:W3CDTF">2015-12-28T16:07:59Z</dcterms:created>
  <dcterms:modified xsi:type="dcterms:W3CDTF">2020-01-20T10:39:18Z</dcterms:modified>
</cp:coreProperties>
</file>