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9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08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49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00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54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74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52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7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2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69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58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2C83-E6E4-434D-8325-82B6F4B0797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A0F8A-61D8-4C92-8177-A24698FBD3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34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brand/amazon/" TargetMode="External"/><Relationship Id="rId2" Type="http://schemas.openxmlformats.org/officeDocument/2006/relationships/hyperlink" Target="https://www.corrierecomunicazioni.it/brand/googl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rrierecomunicazioni.it/tag/logistica/" TargetMode="External"/><Relationship Id="rId4" Type="http://schemas.openxmlformats.org/officeDocument/2006/relationships/hyperlink" Target="https://www.corrierecomunicazioni.it/brand/ube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brand/google/" TargetMode="External"/><Relationship Id="rId2" Type="http://schemas.openxmlformats.org/officeDocument/2006/relationships/hyperlink" Target="https://www.corrierecomunicazioni.it/tag/project-w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rrierecomunicazioni.it/tag/federal-aviation-administration/" TargetMode="External"/><Relationship Id="rId4" Type="http://schemas.openxmlformats.org/officeDocument/2006/relationships/hyperlink" Target="https://www.corrierecomunicazioni.it/tag/droni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Approvvigionamento e Supply Chain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4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561578"/>
            <a:ext cx="10744200" cy="559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3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Supply </a:t>
            </a:r>
            <a:r>
              <a:rPr lang="it-IT" sz="2400" dirty="0" err="1"/>
              <a:t>chain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trasversalità segna il passaggio </a:t>
            </a:r>
            <a:r>
              <a:rPr lang="it-IT" b="1" dirty="0" smtClean="0"/>
              <a:t>da industria a impresa 4.0. </a:t>
            </a:r>
          </a:p>
          <a:p>
            <a:r>
              <a:rPr lang="it-IT" dirty="0">
                <a:solidFill>
                  <a:srgbClr val="0070C0"/>
                </a:solidFill>
              </a:rPr>
              <a:t>I casi di applicazione </a:t>
            </a:r>
            <a:r>
              <a:rPr lang="it-IT" dirty="0" smtClean="0">
                <a:solidFill>
                  <a:srgbClr val="0070C0"/>
                </a:solidFill>
              </a:rPr>
              <a:t>trasversale di </a:t>
            </a:r>
            <a:r>
              <a:rPr lang="it-IT" dirty="0">
                <a:solidFill>
                  <a:srgbClr val="0070C0"/>
                </a:solidFill>
              </a:rPr>
              <a:t>tecnologie da parte dei fornitori di materie prime sono riconducibili perlopiù a sistemi di </a:t>
            </a:r>
            <a:r>
              <a:rPr lang="it-IT" u="sng" dirty="0">
                <a:solidFill>
                  <a:srgbClr val="0070C0"/>
                </a:solidFill>
              </a:rPr>
              <a:t>tracciabilità e monitoraggio </a:t>
            </a:r>
            <a:r>
              <a:rPr lang="it-IT" u="sng" dirty="0" smtClean="0">
                <a:solidFill>
                  <a:srgbClr val="0070C0"/>
                </a:solidFill>
              </a:rPr>
              <a:t>dei sistemi di trasporto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M</a:t>
            </a:r>
            <a:r>
              <a:rPr lang="it-IT" dirty="0" smtClean="0"/>
              <a:t>entre </a:t>
            </a:r>
            <a:r>
              <a:rPr lang="it-IT" dirty="0"/>
              <a:t>i sistemi di </a:t>
            </a:r>
            <a:r>
              <a:rPr lang="it-IT" u="sng" dirty="0"/>
              <a:t>Internet of </a:t>
            </a:r>
            <a:r>
              <a:rPr lang="it-IT" u="sng" dirty="0" err="1"/>
              <a:t>Things</a:t>
            </a:r>
            <a:r>
              <a:rPr lang="it-IT" u="sng" dirty="0"/>
              <a:t> e la produzione additiva </a:t>
            </a:r>
            <a:r>
              <a:rPr lang="it-IT" dirty="0"/>
              <a:t>sono le tecnologie più implementate dalle aziende di trasformazione e produzione manifatturiera.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Interessante notare come il nodo dell’assistenza post-vendita sia caratterizzato </a:t>
            </a:r>
            <a:r>
              <a:rPr lang="it-IT" dirty="0" smtClean="0">
                <a:solidFill>
                  <a:srgbClr val="0070C0"/>
                </a:solidFill>
              </a:rPr>
              <a:t> da </a:t>
            </a:r>
            <a:r>
              <a:rPr lang="it-IT" dirty="0">
                <a:solidFill>
                  <a:srgbClr val="0070C0"/>
                </a:solidFill>
              </a:rPr>
              <a:t>una tecnologia prettamente produttiva: la </a:t>
            </a:r>
            <a:r>
              <a:rPr lang="it-IT" u="sng" dirty="0">
                <a:solidFill>
                  <a:srgbClr val="0070C0"/>
                </a:solidFill>
              </a:rPr>
              <a:t>stampante 3D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285750"/>
            <a:ext cx="569595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Supply </a:t>
            </a:r>
            <a:r>
              <a:rPr lang="it-IT" sz="2400" dirty="0" err="1"/>
              <a:t>chain</a:t>
            </a:r>
            <a:r>
              <a:rPr lang="it-IT" sz="2400"/>
              <a:t>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digitalizzazione delle Supply Chain richiede la condivisione di piattaforme, la trasmissione completa e condivisa dei dati di filiera, una logistica integrata dall’ </a:t>
            </a:r>
            <a:r>
              <a:rPr lang="it-IT" dirty="0" err="1" smtClean="0"/>
              <a:t>IoT</a:t>
            </a:r>
            <a:r>
              <a:rPr lang="it-IT" dirty="0" smtClean="0"/>
              <a:t> con possibilità di controllo del flusso logistico, l’utilizzo della realtà aumentata per l’assistenza al cliente e la stampa in 3D per la fornitura dei ricambi.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Tutto questo mentre nell’ambito di ciascun processo produttivo lungo la filiera va sviluppandosi il ricorso all’</a:t>
            </a:r>
            <a:r>
              <a:rPr lang="it-IT" dirty="0" err="1" smtClean="0">
                <a:solidFill>
                  <a:srgbClr val="0070C0"/>
                </a:solidFill>
              </a:rPr>
              <a:t>IoT</a:t>
            </a:r>
            <a:r>
              <a:rPr lang="it-IT" dirty="0" smtClean="0">
                <a:solidFill>
                  <a:srgbClr val="0070C0"/>
                </a:solidFill>
              </a:rPr>
              <a:t>, ai robot, all’intelligenza artificiale, agli </a:t>
            </a:r>
            <a:r>
              <a:rPr lang="it-IT" dirty="0" err="1" smtClean="0">
                <a:solidFill>
                  <a:srgbClr val="0070C0"/>
                </a:solidFill>
              </a:rPr>
              <a:t>analytics</a:t>
            </a:r>
            <a:r>
              <a:rPr lang="it-IT" dirty="0" smtClean="0">
                <a:solidFill>
                  <a:srgbClr val="0070C0"/>
                </a:solidFill>
              </a:rPr>
              <a:t>, ai </a:t>
            </a:r>
            <a:r>
              <a:rPr lang="it-IT" dirty="0" err="1" smtClean="0">
                <a:solidFill>
                  <a:srgbClr val="0070C0"/>
                </a:solidFill>
              </a:rPr>
              <a:t>digital</a:t>
            </a:r>
            <a:r>
              <a:rPr lang="it-IT" dirty="0" smtClean="0">
                <a:solidFill>
                  <a:srgbClr val="0070C0"/>
                </a:solidFill>
              </a:rPr>
              <a:t> twin nella ricerca ed alla stampa in 3d per la prototipazione veloce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96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Approvvigionamento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Digital </a:t>
            </a:r>
            <a:r>
              <a:rPr lang="it-IT" b="1" dirty="0" err="1"/>
              <a:t>Procurement</a:t>
            </a:r>
            <a:r>
              <a:rPr lang="it-IT" b="1" dirty="0"/>
              <a:t> Report </a:t>
            </a:r>
            <a:r>
              <a:rPr lang="it-IT" b="1" dirty="0" smtClean="0"/>
              <a:t>2019: </a:t>
            </a:r>
            <a:r>
              <a:rPr lang="it-IT" dirty="0"/>
              <a:t>SDA Bocconi in collaborazione con Accenture e </a:t>
            </a:r>
            <a:r>
              <a:rPr lang="it-IT" dirty="0" smtClean="0"/>
              <a:t>SAP. 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/>
              <a:t>Il 54% dei </a:t>
            </a:r>
            <a:r>
              <a:rPr lang="it-IT" dirty="0" smtClean="0"/>
              <a:t>CPO (</a:t>
            </a:r>
            <a:r>
              <a:rPr lang="it-IT" dirty="0" err="1"/>
              <a:t>Chief</a:t>
            </a:r>
            <a:r>
              <a:rPr lang="it-IT" dirty="0"/>
              <a:t> </a:t>
            </a:r>
            <a:r>
              <a:rPr lang="it-IT" dirty="0" err="1"/>
              <a:t>Procurement</a:t>
            </a:r>
            <a:r>
              <a:rPr lang="it-IT" dirty="0"/>
              <a:t> </a:t>
            </a:r>
            <a:r>
              <a:rPr lang="it-IT" dirty="0" err="1" smtClean="0"/>
              <a:t>Officers</a:t>
            </a:r>
            <a:r>
              <a:rPr lang="it-IT" dirty="0"/>
              <a:t>) ritiene che la </a:t>
            </a:r>
            <a:r>
              <a:rPr lang="it-IT" u="sng" dirty="0" err="1"/>
              <a:t>Predictive</a:t>
            </a:r>
            <a:r>
              <a:rPr lang="it-IT" u="sng" dirty="0"/>
              <a:t> Analysis</a:t>
            </a:r>
            <a:r>
              <a:rPr lang="it-IT" dirty="0"/>
              <a:t> impatterà profondamente sull’attività del </a:t>
            </a:r>
            <a:r>
              <a:rPr lang="it-IT" dirty="0" err="1"/>
              <a:t>Ditigal</a:t>
            </a:r>
            <a:r>
              <a:rPr lang="it-IT" dirty="0"/>
              <a:t> </a:t>
            </a:r>
            <a:r>
              <a:rPr lang="it-IT" dirty="0" err="1"/>
              <a:t>Procurement</a:t>
            </a:r>
            <a:r>
              <a:rPr lang="it-IT" dirty="0"/>
              <a:t> in </a:t>
            </a:r>
            <a:r>
              <a:rPr lang="it-IT" dirty="0" smtClean="0"/>
              <a:t>futuro. Secondo il </a:t>
            </a:r>
            <a:r>
              <a:rPr lang="it-IT" dirty="0"/>
              <a:t>Rapporto SDA Bocconi la </a:t>
            </a:r>
            <a:r>
              <a:rPr lang="it-IT" u="sng" dirty="0"/>
              <a:t>resistenza al cambiamento</a:t>
            </a:r>
            <a:r>
              <a:rPr lang="it-IT" dirty="0"/>
              <a:t> e la barriera culturale risultano essere la principale preoccupazione dei CPO </a:t>
            </a:r>
            <a:r>
              <a:rPr lang="it-IT" dirty="0" smtClean="0"/>
              <a:t>intervistati. 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>
                <a:solidFill>
                  <a:srgbClr val="0070C0"/>
                </a:solidFill>
              </a:rPr>
              <a:t>Dal punto di vista </a:t>
            </a:r>
            <a:r>
              <a:rPr lang="it-IT" dirty="0" smtClean="0">
                <a:solidFill>
                  <a:srgbClr val="0070C0"/>
                </a:solidFill>
              </a:rPr>
              <a:t>organizzativo la </a:t>
            </a:r>
            <a:r>
              <a:rPr lang="it-IT" dirty="0">
                <a:solidFill>
                  <a:srgbClr val="0070C0"/>
                </a:solidFill>
              </a:rPr>
              <a:t>preoccupazione più importante è costituita dalla necessità di garantire l’integrazione con le tecnologie </a:t>
            </a:r>
            <a:r>
              <a:rPr lang="it-IT" dirty="0" smtClean="0">
                <a:solidFill>
                  <a:srgbClr val="0070C0"/>
                </a:solidFill>
              </a:rPr>
              <a:t>esistenti.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Approvvigionamento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hlinkClick r:id="rId2"/>
              </a:rPr>
              <a:t>Google</a:t>
            </a:r>
            <a:r>
              <a:rPr lang="it-IT" dirty="0" smtClean="0"/>
              <a:t> </a:t>
            </a:r>
            <a:r>
              <a:rPr lang="it-IT" dirty="0"/>
              <a:t>ha lanciato </a:t>
            </a:r>
            <a:r>
              <a:rPr lang="it-IT" dirty="0" smtClean="0"/>
              <a:t>(ott. 2019) il </a:t>
            </a:r>
            <a:r>
              <a:rPr lang="it-IT" dirty="0"/>
              <a:t>primo servizio di consegne commerciali via </a:t>
            </a:r>
            <a:r>
              <a:rPr lang="it-IT" b="1" dirty="0"/>
              <a:t>drone</a:t>
            </a:r>
            <a:r>
              <a:rPr lang="it-IT" dirty="0"/>
              <a:t> grazie alla partnership con la catena di </a:t>
            </a:r>
            <a:r>
              <a:rPr lang="it-IT" dirty="0" err="1" smtClean="0"/>
              <a:t>Walgreens</a:t>
            </a:r>
            <a:r>
              <a:rPr lang="it-IT" dirty="0" smtClean="0"/>
              <a:t>. </a:t>
            </a:r>
            <a:r>
              <a:rPr lang="it-IT" dirty="0"/>
              <a:t>Battuti sul tempo </a:t>
            </a:r>
            <a:r>
              <a:rPr lang="it-IT" b="1" dirty="0">
                <a:hlinkClick r:id="rId3"/>
              </a:rPr>
              <a:t>Amazon</a:t>
            </a:r>
            <a:r>
              <a:rPr lang="it-IT" u="sng" dirty="0">
                <a:hlinkClick r:id="rId3"/>
              </a:rPr>
              <a:t> </a:t>
            </a:r>
            <a:r>
              <a:rPr lang="it-IT" dirty="0"/>
              <a:t>e </a:t>
            </a:r>
            <a:r>
              <a:rPr lang="it-IT" b="1" dirty="0" err="1">
                <a:hlinkClick r:id="rId4"/>
              </a:rPr>
              <a:t>Uber</a:t>
            </a:r>
            <a:r>
              <a:rPr lang="it-IT" dirty="0"/>
              <a:t>, che hanno la </a:t>
            </a:r>
            <a:r>
              <a:rPr lang="it-IT" b="1" dirty="0">
                <a:hlinkClick r:id="rId5"/>
              </a:rPr>
              <a:t>logistica</a:t>
            </a:r>
            <a:r>
              <a:rPr lang="it-IT" u="sng" dirty="0">
                <a:hlinkClick r:id="rId5"/>
              </a:rPr>
              <a:t> </a:t>
            </a:r>
            <a:r>
              <a:rPr lang="it-IT" dirty="0"/>
              <a:t>come elementi chiave della propria strategia e vita aziendale</a:t>
            </a:r>
            <a:r>
              <a:rPr lang="it-IT" dirty="0" smtClean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Per adesso la scala è molto limitata: Christiansburg, in Virginia, è il primo centro americano dove i </a:t>
            </a:r>
            <a:r>
              <a:rPr lang="it-IT" dirty="0" smtClean="0">
                <a:solidFill>
                  <a:srgbClr val="0070C0"/>
                </a:solidFill>
              </a:rPr>
              <a:t>droni </a:t>
            </a:r>
            <a:r>
              <a:rPr lang="it-IT" dirty="0">
                <a:solidFill>
                  <a:srgbClr val="0070C0"/>
                </a:solidFill>
              </a:rPr>
              <a:t>solcano (a quota molto bassa e solo con il bel tempo) il cielo locale per fare le consegne: cibo, caffè, medicine.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91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Approvvigionamento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hlinkClick r:id="rId2"/>
              </a:rPr>
              <a:t>Project </a:t>
            </a:r>
            <a:r>
              <a:rPr lang="it-IT" b="1" dirty="0" err="1">
                <a:hlinkClick r:id="rId2"/>
              </a:rPr>
              <a:t>Wing</a:t>
            </a:r>
            <a:r>
              <a:rPr lang="it-IT" dirty="0"/>
              <a:t>, la società del gruppo </a:t>
            </a:r>
            <a:r>
              <a:rPr lang="it-IT" b="1" dirty="0" err="1"/>
              <a:t>Alphabet</a:t>
            </a:r>
            <a:r>
              <a:rPr lang="it-IT" dirty="0"/>
              <a:t>, la casa madre di </a:t>
            </a:r>
            <a:r>
              <a:rPr lang="it-IT" b="1" dirty="0">
                <a:hlinkClick r:id="rId3"/>
              </a:rPr>
              <a:t>Google</a:t>
            </a:r>
            <a:r>
              <a:rPr lang="it-IT" dirty="0"/>
              <a:t>, ha ricevuto </a:t>
            </a:r>
            <a:r>
              <a:rPr lang="it-IT" dirty="0" smtClean="0"/>
              <a:t>la </a:t>
            </a:r>
            <a:r>
              <a:rPr lang="it-IT" dirty="0"/>
              <a:t>licenza per le consegne effettuate utilizzando i </a:t>
            </a:r>
            <a:r>
              <a:rPr lang="it-IT" b="1" dirty="0">
                <a:hlinkClick r:id="rId4"/>
              </a:rPr>
              <a:t>droni</a:t>
            </a:r>
            <a:r>
              <a:rPr lang="it-IT" u="sng" dirty="0">
                <a:hlinkClick r:id="rId4"/>
              </a:rPr>
              <a:t> </a:t>
            </a:r>
            <a:r>
              <a:rPr lang="it-IT" dirty="0"/>
              <a:t>sul territorio americano. Ne aveva già ricevuta una simile all’inizio del mese in Australia.</a:t>
            </a:r>
          </a:p>
          <a:p>
            <a:r>
              <a:rPr lang="it-IT" dirty="0">
                <a:solidFill>
                  <a:srgbClr val="0070C0"/>
                </a:solidFill>
              </a:rPr>
              <a:t>È stata la </a:t>
            </a:r>
            <a:r>
              <a:rPr lang="it-IT" b="1" dirty="0" err="1">
                <a:solidFill>
                  <a:srgbClr val="0070C0"/>
                </a:solidFill>
              </a:rPr>
              <a:t>Faa</a:t>
            </a:r>
            <a:r>
              <a:rPr lang="it-IT" dirty="0">
                <a:solidFill>
                  <a:srgbClr val="0070C0"/>
                </a:solidFill>
              </a:rPr>
              <a:t>, </a:t>
            </a:r>
            <a:r>
              <a:rPr lang="it-IT" b="1" dirty="0">
                <a:solidFill>
                  <a:srgbClr val="0070C0"/>
                </a:solidFill>
                <a:hlinkClick r:id="rId5"/>
              </a:rPr>
              <a:t>Federal </a:t>
            </a:r>
            <a:r>
              <a:rPr lang="it-IT" b="1" dirty="0" err="1">
                <a:solidFill>
                  <a:srgbClr val="0070C0"/>
                </a:solidFill>
                <a:hlinkClick r:id="rId5"/>
              </a:rPr>
              <a:t>Aviation</a:t>
            </a:r>
            <a:r>
              <a:rPr lang="it-IT" b="1" dirty="0">
                <a:solidFill>
                  <a:srgbClr val="0070C0"/>
                </a:solidFill>
                <a:hlinkClick r:id="rId5"/>
              </a:rPr>
              <a:t> Administration</a:t>
            </a:r>
            <a:r>
              <a:rPr lang="it-IT" dirty="0">
                <a:solidFill>
                  <a:srgbClr val="0070C0"/>
                </a:solidFill>
              </a:rPr>
              <a:t>, a dare il via alle consegne di pacchi via drone. Trasformando </a:t>
            </a:r>
            <a:r>
              <a:rPr lang="it-IT" b="1" dirty="0" err="1" smtClean="0">
                <a:solidFill>
                  <a:srgbClr val="0070C0"/>
                </a:solidFill>
              </a:rPr>
              <a:t>Wing</a:t>
            </a:r>
            <a:r>
              <a:rPr lang="it-IT" dirty="0">
                <a:solidFill>
                  <a:srgbClr val="0070C0"/>
                </a:solidFill>
              </a:rPr>
              <a:t> in una specie di mini-compagnia aerea, capace di trasportare e consegnare merci in aree specifiche del paese.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13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Logistica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 </a:t>
            </a:r>
            <a:r>
              <a:rPr lang="it-IT" dirty="0"/>
              <a:t>dati provenienti dai sensori delle telecamere, fisse o integrate in sistemi come i veicoli a guida autonoma (AGV), saranno importati </a:t>
            </a:r>
            <a:r>
              <a:rPr lang="it-IT" dirty="0" smtClean="0"/>
              <a:t>in una piattaforma </a:t>
            </a:r>
            <a:r>
              <a:rPr lang="it-IT" dirty="0" err="1"/>
              <a:t>IoT</a:t>
            </a:r>
            <a:r>
              <a:rPr lang="it-IT" dirty="0"/>
              <a:t> attraverso pipeline di dati e trasmessi a </a:t>
            </a:r>
            <a:r>
              <a:rPr lang="it-IT" dirty="0" smtClean="0"/>
              <a:t>un sistema per il riconoscimento in tempo reale delle immagini. </a:t>
            </a:r>
          </a:p>
          <a:p>
            <a:r>
              <a:rPr lang="it-IT" dirty="0">
                <a:solidFill>
                  <a:srgbClr val="0070C0"/>
                </a:solidFill>
              </a:rPr>
              <a:t>Q</a:t>
            </a:r>
            <a:r>
              <a:rPr lang="it-IT" dirty="0" smtClean="0">
                <a:solidFill>
                  <a:srgbClr val="0070C0"/>
                </a:solidFill>
              </a:rPr>
              <a:t>uesta </a:t>
            </a:r>
            <a:r>
              <a:rPr lang="it-IT" dirty="0">
                <a:solidFill>
                  <a:srgbClr val="0070C0"/>
                </a:solidFill>
              </a:rPr>
              <a:t>soluzione permette di creare in tempo reale il </a:t>
            </a:r>
            <a:r>
              <a:rPr lang="it-IT" dirty="0" err="1">
                <a:solidFill>
                  <a:srgbClr val="0070C0"/>
                </a:solidFill>
              </a:rPr>
              <a:t>digital</a:t>
            </a:r>
            <a:r>
              <a:rPr lang="it-IT" dirty="0">
                <a:solidFill>
                  <a:srgbClr val="0070C0"/>
                </a:solidFill>
              </a:rPr>
              <a:t> twin (replica digitale perfetta) di un magazzino disponendo così </a:t>
            </a:r>
            <a:r>
              <a:rPr lang="it-IT" dirty="0" smtClean="0">
                <a:solidFill>
                  <a:srgbClr val="0070C0"/>
                </a:solidFill>
              </a:rPr>
              <a:t> della </a:t>
            </a:r>
            <a:r>
              <a:rPr lang="it-IT" dirty="0">
                <a:solidFill>
                  <a:srgbClr val="0070C0"/>
                </a:solidFill>
              </a:rPr>
              <a:t>visibilità completa di uno specifico flusso di processo della </a:t>
            </a:r>
            <a:r>
              <a:rPr lang="it-IT" dirty="0" smtClean="0">
                <a:solidFill>
                  <a:srgbClr val="0070C0"/>
                </a:solidFill>
              </a:rPr>
              <a:t>logistica.</a:t>
            </a:r>
            <a:endParaRPr lang="it-IT" dirty="0">
              <a:solidFill>
                <a:srgbClr val="0070C0"/>
              </a:solidFill>
            </a:endParaRPr>
          </a:p>
          <a:p>
            <a:r>
              <a:rPr lang="it-IT" dirty="0" smtClean="0"/>
              <a:t>Sarà visibile </a:t>
            </a:r>
            <a:r>
              <a:rPr lang="it-IT" dirty="0"/>
              <a:t>il numero di pallet posizionati in modo errato, il rilevamento di confezioni bagnate o danneggiate, o un operatore non dotato di adeguate strumentazioni di sicurezza.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Supply </a:t>
            </a:r>
            <a:r>
              <a:rPr lang="it-IT" sz="2400" dirty="0" err="1" smtClean="0"/>
              <a:t>chain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ricerca effettuata da diverse filiali nazionali di GS1, un’organizzazione no-profit mondiale che sviluppa e mantiene standard globali di comunicazione fra aziende, indica che la </a:t>
            </a:r>
            <a:r>
              <a:rPr lang="it-IT" u="sng" dirty="0"/>
              <a:t>qualità dei dati </a:t>
            </a:r>
            <a:r>
              <a:rPr lang="it-IT" dirty="0"/>
              <a:t>è uno dei principali fattori di costo all’interno della Supply Chain.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Un’indagine della filiale inglese di GS1 condotta sulle principali catene </a:t>
            </a:r>
            <a:r>
              <a:rPr lang="it-IT" dirty="0" err="1">
                <a:solidFill>
                  <a:srgbClr val="0070C0"/>
                </a:solidFill>
              </a:rPr>
              <a:t>retail</a:t>
            </a:r>
            <a:r>
              <a:rPr lang="it-IT" dirty="0">
                <a:solidFill>
                  <a:srgbClr val="0070C0"/>
                </a:solidFill>
              </a:rPr>
              <a:t> e produttori, ha rilevato un’</a:t>
            </a:r>
            <a:r>
              <a:rPr lang="it-IT" u="sng" dirty="0">
                <a:solidFill>
                  <a:srgbClr val="0070C0"/>
                </a:solidFill>
              </a:rPr>
              <a:t>incoerenza dei dati </a:t>
            </a:r>
            <a:r>
              <a:rPr lang="it-IT" dirty="0">
                <a:solidFill>
                  <a:srgbClr val="0070C0"/>
                </a:solidFill>
              </a:rPr>
              <a:t>nell’80% dei casi </a:t>
            </a:r>
            <a:r>
              <a:rPr lang="it-IT" dirty="0" smtClean="0">
                <a:solidFill>
                  <a:srgbClr val="0070C0"/>
                </a:solidFill>
              </a:rPr>
              <a:t>esaminati. </a:t>
            </a:r>
          </a:p>
          <a:p>
            <a:r>
              <a:rPr lang="it-IT" dirty="0" smtClean="0"/>
              <a:t>Qual </a:t>
            </a:r>
            <a:r>
              <a:rPr lang="it-IT" dirty="0"/>
              <a:t>è il prezzo da pagare per un utilizzo non corretto di dati di prodotto? GS1 US ha rapidamente stimato un aumento del costo del lavoro fino al 25%. </a:t>
            </a:r>
          </a:p>
        </p:txBody>
      </p:sp>
    </p:spTree>
    <p:extLst>
      <p:ext uri="{BB962C8B-B14F-4D97-AF65-F5344CB8AC3E}">
        <p14:creationId xmlns:p14="http://schemas.microsoft.com/office/powerpoint/2010/main" val="14660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Supply </a:t>
            </a:r>
            <a:r>
              <a:rPr lang="it-IT" sz="2400" dirty="0" err="1"/>
              <a:t>chain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Considerando che sono stimati </a:t>
            </a:r>
            <a:r>
              <a:rPr lang="it-IT" dirty="0" smtClean="0"/>
              <a:t>essere quasi </a:t>
            </a:r>
            <a:r>
              <a:rPr lang="it-IT" dirty="0"/>
              <a:t>due miliardi </a:t>
            </a:r>
            <a:r>
              <a:rPr lang="it-IT" dirty="0" smtClean="0"/>
              <a:t>le </a:t>
            </a:r>
            <a:r>
              <a:rPr lang="it-IT" dirty="0"/>
              <a:t>persone che acquistano prodotti online ogni anno, fornire informazioni di prodotto corrette e univoche diventa fondamentale per il successo di un'azienda.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Con migliaia di informazioni sui prodotti trasferite da una parte del mondo all’altra, il controllo del flusso può risultare piuttosto complesso.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Grazie alle moderne tecnologie di scambio di dati la totale sincronizzazione e allineamento dei dati di prodotto con tutti i partner è </a:t>
            </a:r>
            <a:r>
              <a:rPr lang="it-IT" dirty="0" smtClean="0"/>
              <a:t>realizzabile, anche se nella catena ciascun cliente intermedio ha bisogno di dati diversi rispetto al suo fornitore. Occorrono standard.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2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Supply </a:t>
            </a:r>
            <a:r>
              <a:rPr lang="it-IT" sz="2400" dirty="0" err="1"/>
              <a:t>chain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L’orientamento alla “</a:t>
            </a:r>
            <a:r>
              <a:rPr lang="it-IT" dirty="0" err="1"/>
              <a:t>supply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4.0” risulta ancora molto debole, eppure è senza dubbio il destino di tutti i settori industriali, in un futuro in cui il concetto di singolo deve lasciar spazio a quello di </a:t>
            </a:r>
            <a:r>
              <a:rPr lang="it-IT" dirty="0" smtClean="0"/>
              <a:t>sistema. </a:t>
            </a:r>
          </a:p>
          <a:p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u="sng" dirty="0">
                <a:solidFill>
                  <a:srgbClr val="0070C0"/>
                </a:solidFill>
              </a:rPr>
              <a:t>digitalizzazione della filiera </a:t>
            </a:r>
            <a:r>
              <a:rPr lang="it-IT" dirty="0">
                <a:solidFill>
                  <a:srgbClr val="0070C0"/>
                </a:solidFill>
              </a:rPr>
              <a:t>è finalizzata alla creazione di un unico ecosistema integrato capace di armonizzare e gestire centralmente la pianificazione degli acquisti, della produzione, delle scorte, della distribuzione, delle attività di service, etc., attraverso la creazione di un armonico flusso d’informazioni e materiali visibile e controllato</a:t>
            </a:r>
          </a:p>
        </p:txBody>
      </p:sp>
    </p:spTree>
    <p:extLst>
      <p:ext uri="{BB962C8B-B14F-4D97-AF65-F5344CB8AC3E}">
        <p14:creationId xmlns:p14="http://schemas.microsoft.com/office/powerpoint/2010/main" val="37291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79810"/>
            <a:ext cx="10134600" cy="565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623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Approvvigionamento e Supply Chain</vt:lpstr>
      <vt:lpstr>Approvvigionamento</vt:lpstr>
      <vt:lpstr>Approvvigionamento</vt:lpstr>
      <vt:lpstr>Approvvigionamento</vt:lpstr>
      <vt:lpstr>Logistica</vt:lpstr>
      <vt:lpstr>Supply chain </vt:lpstr>
      <vt:lpstr>Supply chain </vt:lpstr>
      <vt:lpstr>Supply chain </vt:lpstr>
      <vt:lpstr>Presentazione standard di PowerPoint</vt:lpstr>
      <vt:lpstr>Presentazione standard di PowerPoint</vt:lpstr>
      <vt:lpstr>Supply chain </vt:lpstr>
      <vt:lpstr>Presentazione standard di PowerPoint</vt:lpstr>
      <vt:lpstr>Supply chain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20</cp:revision>
  <dcterms:created xsi:type="dcterms:W3CDTF">2019-12-20T10:45:54Z</dcterms:created>
  <dcterms:modified xsi:type="dcterms:W3CDTF">2020-01-17T15:26:45Z</dcterms:modified>
</cp:coreProperties>
</file>