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9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53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15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02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96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37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02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07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626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67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99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97588-69A5-41E2-B7EC-B240654C1E45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96FCE-E19E-494C-95BB-39567DFEC8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23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Data_center" TargetMode="External"/><Relationship Id="rId3" Type="http://schemas.openxmlformats.org/officeDocument/2006/relationships/hyperlink" Target="https://it.wikipedia.org/wiki/On-line" TargetMode="External"/><Relationship Id="rId7" Type="http://schemas.openxmlformats.org/officeDocument/2006/relationships/hyperlink" Target="https://it.wikipedia.org/wiki/Affidabilit%C3%A0" TargetMode="External"/><Relationship Id="rId2" Type="http://schemas.openxmlformats.org/officeDocument/2006/relationships/hyperlink" Target="https://it.wikipedia.org/wiki/Softw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Server" TargetMode="External"/><Relationship Id="rId5" Type="http://schemas.openxmlformats.org/officeDocument/2006/relationships/hyperlink" Target="https://it.wikipedia.org/wiki/Wireless" TargetMode="External"/><Relationship Id="rId4" Type="http://schemas.openxmlformats.org/officeDocument/2006/relationships/hyperlink" Target="https://it.wikipedia.org/wiki/Cablaggi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Configurazione_(informatica)" TargetMode="External"/><Relationship Id="rId2" Type="http://schemas.openxmlformats.org/officeDocument/2006/relationships/hyperlink" Target="https://it.wikipedia.org/wiki/Macchina_virtual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DaaS" TargetMode="External"/><Relationship Id="rId7" Type="http://schemas.openxmlformats.org/officeDocument/2006/relationships/hyperlink" Target="https://it.wikipedia.org/wiki/Centro_elaborazione_dati" TargetMode="External"/><Relationship Id="rId2" Type="http://schemas.openxmlformats.org/officeDocument/2006/relationships/hyperlink" Target="https://it.wikipedia.org/wiki/Software_as_a_serv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Cloud" TargetMode="External"/><Relationship Id="rId5" Type="http://schemas.openxmlformats.org/officeDocument/2006/relationships/hyperlink" Target="https://it.wikipedia.org/wiki/Platform_as_a_service" TargetMode="External"/><Relationship Id="rId4" Type="http://schemas.openxmlformats.org/officeDocument/2006/relationships/hyperlink" Target="https://it.wikipedia.org/w/index.php?title=HaaS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aws/" TargetMode="External"/><Relationship Id="rId2" Type="http://schemas.openxmlformats.org/officeDocument/2006/relationships/hyperlink" Target="https://www.corrierecomunicazioni.it/tag/amaz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rrierecomunicazioni.it/tag/cloud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err="1" smtClean="0"/>
              <a:t>Cloud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94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Cloud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Sfruttando la tecnologia del </a:t>
            </a:r>
            <a:r>
              <a:rPr lang="it-IT" i="1" dirty="0" err="1"/>
              <a:t>cloud</a:t>
            </a:r>
            <a:r>
              <a:rPr lang="it-IT" i="1" dirty="0"/>
              <a:t> </a:t>
            </a:r>
            <a:r>
              <a:rPr lang="it-IT" i="1" dirty="0" err="1"/>
              <a:t>computing</a:t>
            </a:r>
            <a:r>
              <a:rPr lang="it-IT" dirty="0"/>
              <a:t> gli utenti collegati ad un </a:t>
            </a:r>
            <a:r>
              <a:rPr lang="it-IT" i="1" dirty="0" err="1"/>
              <a:t>cloud</a:t>
            </a:r>
            <a:r>
              <a:rPr lang="it-IT" i="1" dirty="0"/>
              <a:t> provider</a:t>
            </a:r>
            <a:r>
              <a:rPr lang="it-IT" dirty="0"/>
              <a:t> possono utilizzare </a:t>
            </a:r>
            <a:r>
              <a:rPr lang="it-IT" dirty="0">
                <a:hlinkClick r:id="rId2" tooltip="Software"/>
              </a:rPr>
              <a:t>software</a:t>
            </a:r>
            <a:r>
              <a:rPr lang="it-IT" dirty="0"/>
              <a:t> remoti non direttamente installati sul proprio computer e salvare dati su memorie di massa </a:t>
            </a:r>
            <a:r>
              <a:rPr lang="it-IT" dirty="0">
                <a:hlinkClick r:id="rId3" tooltip="On-line"/>
              </a:rPr>
              <a:t>on-line</a:t>
            </a:r>
            <a:r>
              <a:rPr lang="it-IT" dirty="0"/>
              <a:t> predisposte dal provider stesso (sfruttando sia reti via </a:t>
            </a:r>
            <a:r>
              <a:rPr lang="it-IT" dirty="0">
                <a:hlinkClick r:id="rId4" tooltip="Cablaggio"/>
              </a:rPr>
              <a:t>cavo</a:t>
            </a:r>
            <a:r>
              <a:rPr lang="it-IT" dirty="0"/>
              <a:t> che </a:t>
            </a:r>
            <a:r>
              <a:rPr lang="it-IT" dirty="0">
                <a:hlinkClick r:id="rId5" tooltip="Wireless"/>
              </a:rPr>
              <a:t>senza fili</a:t>
            </a:r>
            <a:r>
              <a:rPr lang="it-IT" dirty="0"/>
              <a:t>). </a:t>
            </a:r>
          </a:p>
          <a:p>
            <a:r>
              <a:rPr lang="it-IT" dirty="0"/>
              <a:t>L'architettura informatica del </a:t>
            </a:r>
            <a:r>
              <a:rPr lang="it-IT" dirty="0" err="1"/>
              <a:t>cloud</a:t>
            </a:r>
            <a:r>
              <a:rPr lang="it-IT" dirty="0"/>
              <a:t> </a:t>
            </a:r>
            <a:r>
              <a:rPr lang="it-IT" dirty="0" err="1"/>
              <a:t>computing</a:t>
            </a:r>
            <a:r>
              <a:rPr lang="it-IT" dirty="0"/>
              <a:t> prevede uno o più </a:t>
            </a:r>
            <a:r>
              <a:rPr lang="it-IT" dirty="0">
                <a:hlinkClick r:id="rId6" tooltip="Server"/>
              </a:rPr>
              <a:t>server</a:t>
            </a:r>
            <a:r>
              <a:rPr lang="it-IT" dirty="0"/>
              <a:t> reali, generalmente in architettura ad alta </a:t>
            </a:r>
            <a:r>
              <a:rPr lang="it-IT" dirty="0">
                <a:hlinkClick r:id="rId7" tooltip="Affidabilità"/>
              </a:rPr>
              <a:t>affidabilità</a:t>
            </a:r>
            <a:r>
              <a:rPr lang="it-IT" dirty="0"/>
              <a:t> e fisicamente collocati presso il </a:t>
            </a:r>
            <a:r>
              <a:rPr lang="it-IT" dirty="0">
                <a:hlinkClick r:id="rId8" tooltip="Data center"/>
              </a:rPr>
              <a:t>data center</a:t>
            </a:r>
            <a:r>
              <a:rPr lang="it-IT" dirty="0"/>
              <a:t> del fornitore del servizio.</a:t>
            </a:r>
            <a:br>
              <a:rPr lang="it-IT" dirty="0"/>
            </a:b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593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Cloud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i="1" dirty="0"/>
              <a:t>fornitore di servizi </a:t>
            </a:r>
            <a:r>
              <a:rPr lang="it-IT" dirty="0"/>
              <a:t>espone delle interfacce per elencare e gestire i propri servizi. Il </a:t>
            </a:r>
            <a:r>
              <a:rPr lang="it-IT" i="1" dirty="0"/>
              <a:t>cliente amministratore </a:t>
            </a:r>
            <a:r>
              <a:rPr lang="it-IT" dirty="0"/>
              <a:t>utilizza tali interfacce per selezionare il servizio richiesto (ad esempio un </a:t>
            </a:r>
            <a:r>
              <a:rPr lang="it-IT" dirty="0">
                <a:hlinkClick r:id="rId2" tooltip="Macchina virtuale"/>
              </a:rPr>
              <a:t>server virtuale</a:t>
            </a:r>
            <a:r>
              <a:rPr lang="it-IT" dirty="0"/>
              <a:t> completo oppure solo </a:t>
            </a:r>
            <a:r>
              <a:rPr lang="it-IT" dirty="0" err="1"/>
              <a:t>storage</a:t>
            </a:r>
            <a:r>
              <a:rPr lang="it-IT" dirty="0"/>
              <a:t>) e per amministrarlo (</a:t>
            </a:r>
            <a:r>
              <a:rPr lang="it-IT" dirty="0">
                <a:hlinkClick r:id="rId3" tooltip="Configurazione (informatica)"/>
              </a:rPr>
              <a:t>configurazione</a:t>
            </a:r>
            <a:r>
              <a:rPr lang="it-IT" dirty="0"/>
              <a:t> attivazione, disattivazione).</a:t>
            </a:r>
          </a:p>
          <a:p>
            <a:r>
              <a:rPr lang="it-IT" dirty="0"/>
              <a:t>l </a:t>
            </a:r>
            <a:r>
              <a:rPr lang="it-IT" i="1" dirty="0"/>
              <a:t>cliente finale </a:t>
            </a:r>
            <a:r>
              <a:rPr lang="it-IT" dirty="0"/>
              <a:t>utilizza il servizio configurato dal cliente amministratore. </a:t>
            </a:r>
            <a:r>
              <a:rPr lang="it-IT" dirty="0" smtClean="0"/>
              <a:t> </a:t>
            </a: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00B050"/>
                </a:solidFill>
              </a:rPr>
              <a:t>In determinati casi il cliente amministratore e il cliente finale possono coincidere</a:t>
            </a:r>
            <a:r>
              <a:rPr lang="it-IT" dirty="0">
                <a:solidFill>
                  <a:srgbClr val="00B050"/>
                </a:solidFill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4726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Cloud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Servizi: </a:t>
            </a:r>
          </a:p>
          <a:p>
            <a:pPr>
              <a:buFontTx/>
              <a:buChar char="-"/>
            </a:pPr>
            <a:r>
              <a:rPr lang="it-IT" dirty="0" err="1">
                <a:hlinkClick r:id="rId2" tooltip="Software as a service"/>
              </a:rPr>
              <a:t>SaaS</a:t>
            </a:r>
            <a:r>
              <a:rPr lang="it-IT" dirty="0"/>
              <a:t> (</a:t>
            </a:r>
            <a:r>
              <a:rPr lang="it-IT" i="1" dirty="0"/>
              <a:t>Software </a:t>
            </a:r>
            <a:r>
              <a:rPr lang="it-IT" i="1" dirty="0" err="1"/>
              <a:t>as</a:t>
            </a:r>
            <a:r>
              <a:rPr lang="it-IT" i="1" dirty="0"/>
              <a:t> a Service</a:t>
            </a:r>
            <a:r>
              <a:rPr lang="it-IT" dirty="0"/>
              <a:t>) </a:t>
            </a:r>
          </a:p>
          <a:p>
            <a:pPr>
              <a:buFontTx/>
              <a:buChar char="-"/>
            </a:pPr>
            <a:r>
              <a:rPr lang="pt-BR" dirty="0">
                <a:hlinkClick r:id="rId3" tooltip="DaaS"/>
              </a:rPr>
              <a:t>DaaS</a:t>
            </a:r>
            <a:r>
              <a:rPr lang="pt-BR" dirty="0"/>
              <a:t> (</a:t>
            </a:r>
            <a:r>
              <a:rPr lang="pt-BR" i="1" dirty="0"/>
              <a:t>Data as a Service</a:t>
            </a:r>
            <a:r>
              <a:rPr lang="pt-BR" dirty="0"/>
              <a:t>) </a:t>
            </a:r>
          </a:p>
          <a:p>
            <a:pPr>
              <a:buFontTx/>
              <a:buChar char="-"/>
            </a:pPr>
            <a:r>
              <a:rPr lang="it-IT" dirty="0" err="1">
                <a:hlinkClick r:id="rId4" tooltip="HaaS (la pagina non esiste)"/>
              </a:rPr>
              <a:t>HaaS</a:t>
            </a:r>
            <a:r>
              <a:rPr lang="it-IT" dirty="0"/>
              <a:t> (</a:t>
            </a:r>
            <a:r>
              <a:rPr lang="it-IT" i="1" dirty="0"/>
              <a:t>Hardware </a:t>
            </a:r>
            <a:r>
              <a:rPr lang="it-IT" i="1" dirty="0" err="1"/>
              <a:t>as</a:t>
            </a:r>
            <a:r>
              <a:rPr lang="it-IT" i="1" dirty="0"/>
              <a:t> a Service</a:t>
            </a:r>
            <a:r>
              <a:rPr lang="it-IT" dirty="0"/>
              <a:t>) </a:t>
            </a:r>
          </a:p>
          <a:p>
            <a:pPr>
              <a:buFontTx/>
              <a:buChar char="-"/>
            </a:pPr>
            <a:r>
              <a:rPr lang="it-IT" dirty="0" err="1">
                <a:hlinkClick r:id="rId5" tooltip="Platform as a service"/>
              </a:rPr>
              <a:t>PaaS</a:t>
            </a:r>
            <a:r>
              <a:rPr lang="it-IT" dirty="0"/>
              <a:t> (</a:t>
            </a:r>
            <a:r>
              <a:rPr lang="it-IT" i="1" dirty="0"/>
              <a:t>Platform </a:t>
            </a:r>
            <a:r>
              <a:rPr lang="it-IT" i="1" dirty="0" err="1"/>
              <a:t>as</a:t>
            </a:r>
            <a:r>
              <a:rPr lang="it-IT" i="1" dirty="0"/>
              <a:t> a Service</a:t>
            </a:r>
            <a:r>
              <a:rPr lang="it-IT" dirty="0"/>
              <a:t>) </a:t>
            </a:r>
          </a:p>
          <a:p>
            <a:pPr marL="0" indent="0">
              <a:buNone/>
            </a:pPr>
            <a:endParaRPr lang="it-IT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Il </a:t>
            </a:r>
            <a:r>
              <a:rPr lang="it-IT" dirty="0" err="1">
                <a:solidFill>
                  <a:srgbClr val="00B050"/>
                </a:solidFill>
                <a:hlinkClick r:id="rId6" tooltip="Cloud"/>
              </a:rPr>
              <a:t>cloud</a:t>
            </a:r>
            <a:r>
              <a:rPr lang="it-IT" dirty="0">
                <a:solidFill>
                  <a:srgbClr val="00B050"/>
                </a:solidFill>
              </a:rPr>
              <a:t> offre agli utenti di archiviare ed elaborare i loro dati e processi in </a:t>
            </a:r>
            <a:r>
              <a:rPr lang="it-IT" dirty="0">
                <a:solidFill>
                  <a:srgbClr val="00B050"/>
                </a:solidFill>
                <a:hlinkClick r:id="rId7" tooltip="Centro elaborazione dati"/>
              </a:rPr>
              <a:t>data center</a:t>
            </a:r>
            <a:r>
              <a:rPr lang="it-IT" dirty="0">
                <a:solidFill>
                  <a:srgbClr val="00B050"/>
                </a:solidFill>
              </a:rPr>
              <a:t> di terze parti:  i </a:t>
            </a:r>
            <a:r>
              <a:rPr lang="it-IT" dirty="0" err="1">
                <a:solidFill>
                  <a:srgbClr val="00B050"/>
                </a:solidFill>
              </a:rPr>
              <a:t>cloud</a:t>
            </a:r>
            <a:r>
              <a:rPr lang="it-IT" dirty="0">
                <a:solidFill>
                  <a:srgbClr val="00B050"/>
                </a:solidFill>
              </a:rPr>
              <a:t> providers devono garantire che vengano eseguiti controlli approfonditi sui dipendenti che hanno accesso ai server nei loro data center.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102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Cloud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cloud</a:t>
            </a:r>
            <a:r>
              <a:rPr lang="it-IT" dirty="0"/>
              <a:t> è l’infrastruttura abilitante di ogni progetto </a:t>
            </a:r>
            <a:r>
              <a:rPr lang="it-IT" dirty="0" err="1"/>
              <a:t>IoT</a:t>
            </a:r>
            <a:r>
              <a:rPr lang="it-IT" dirty="0"/>
              <a:t>: solleva l’utente da problematiche di configurazione, gestione e aggiornamenti.</a:t>
            </a:r>
          </a:p>
          <a:p>
            <a:r>
              <a:rPr lang="it-IT" b="1" u="sng" dirty="0">
                <a:hlinkClick r:id="rId2"/>
              </a:rPr>
              <a:t>Amazon</a:t>
            </a:r>
            <a:r>
              <a:rPr lang="it-IT" b="1" dirty="0"/>
              <a:t> Web Services (</a:t>
            </a:r>
            <a:r>
              <a:rPr lang="it-IT" b="1" u="sng" dirty="0">
                <a:hlinkClick r:id="rId3"/>
              </a:rPr>
              <a:t>AWS</a:t>
            </a:r>
            <a:r>
              <a:rPr lang="it-IT" dirty="0"/>
              <a:t>) ha una nuova offerta </a:t>
            </a:r>
            <a:r>
              <a:rPr lang="it-IT" u="sng" dirty="0" err="1">
                <a:hlinkClick r:id="rId4"/>
              </a:rPr>
              <a:t>cloud</a:t>
            </a:r>
            <a:r>
              <a:rPr lang="it-IT" dirty="0"/>
              <a:t> per le aziende che usano dati raccolti dai satelliti. La divisione del gruppo di Jeff </a:t>
            </a:r>
            <a:r>
              <a:rPr lang="it-IT" dirty="0" err="1"/>
              <a:t>Bezon</a:t>
            </a:r>
            <a:r>
              <a:rPr lang="it-IT" dirty="0"/>
              <a:t> ha infatti annunciato</a:t>
            </a:r>
            <a:r>
              <a:rPr lang="it-IT" b="1" dirty="0"/>
              <a:t> AWS Ground Station</a:t>
            </a:r>
            <a:r>
              <a:rPr lang="it-IT" dirty="0"/>
              <a:t>, il nuovo servizio </a:t>
            </a:r>
            <a:r>
              <a:rPr lang="it-IT" dirty="0" err="1"/>
              <a:t>cloud</a:t>
            </a:r>
            <a:r>
              <a:rPr lang="it-IT" dirty="0"/>
              <a:t> pensato per semplificare il download e lo </a:t>
            </a:r>
            <a:r>
              <a:rPr lang="it-IT" dirty="0" err="1"/>
              <a:t>storage</a:t>
            </a:r>
            <a:r>
              <a:rPr lang="it-IT" dirty="0"/>
              <a:t> di dati satellitari.</a:t>
            </a:r>
          </a:p>
          <a:p>
            <a:r>
              <a:rPr lang="it-IT" dirty="0"/>
              <a:t>Questo servizio si avvale di </a:t>
            </a:r>
            <a:r>
              <a:rPr lang="it-IT" b="1" dirty="0"/>
              <a:t>una rete di 12 stazioni terrestri</a:t>
            </a:r>
            <a:r>
              <a:rPr lang="it-IT" dirty="0"/>
              <a:t> con antenne per la ricezione satellitare totalmente gestita da Amazon.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9616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Cloud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“Fino a qualche anno fa le questioni attorno a cui ruotava l’interesse sul </a:t>
            </a:r>
            <a:r>
              <a:rPr lang="it-IT" dirty="0" err="1"/>
              <a:t>cloud</a:t>
            </a:r>
            <a:r>
              <a:rPr lang="it-IT" dirty="0"/>
              <a:t> riguardavano perlopiù il risparmio sui costi legati all’</a:t>
            </a:r>
            <a:r>
              <a:rPr lang="it-IT" b="1" dirty="0"/>
              <a:t>abbattimento degli investimenti </a:t>
            </a:r>
            <a:r>
              <a:rPr lang="it-IT" dirty="0"/>
              <a:t>in hardware nonché l’affidabilità della tecnologia, in grado di offrire anche ad aziende senza troppe risorse, la possibilità di dotarsi di un sistema potente per la conservazione e la gestione dei dati”.</a:t>
            </a:r>
          </a:p>
          <a:p>
            <a:r>
              <a:rPr lang="it-IT" dirty="0">
                <a:solidFill>
                  <a:srgbClr val="0070C0"/>
                </a:solidFill>
              </a:rPr>
              <a:t>il mix fra </a:t>
            </a:r>
            <a:r>
              <a:rPr lang="it-IT" b="1" dirty="0" err="1">
                <a:solidFill>
                  <a:srgbClr val="0070C0"/>
                </a:solidFill>
              </a:rPr>
              <a:t>cloud</a:t>
            </a:r>
            <a:r>
              <a:rPr lang="it-IT" b="1" dirty="0">
                <a:solidFill>
                  <a:srgbClr val="0070C0"/>
                </a:solidFill>
              </a:rPr>
              <a:t>, machine </a:t>
            </a:r>
            <a:r>
              <a:rPr lang="it-IT" b="1" dirty="0" err="1">
                <a:solidFill>
                  <a:srgbClr val="0070C0"/>
                </a:solidFill>
              </a:rPr>
              <a:t>learning</a:t>
            </a:r>
            <a:r>
              <a:rPr lang="it-IT" b="1" dirty="0">
                <a:solidFill>
                  <a:srgbClr val="0070C0"/>
                </a:solidFill>
              </a:rPr>
              <a:t> e Intelligenza artificiale </a:t>
            </a:r>
            <a:r>
              <a:rPr lang="it-IT" dirty="0">
                <a:solidFill>
                  <a:srgbClr val="0070C0"/>
                </a:solidFill>
              </a:rPr>
              <a:t>consentirà al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di divenire sempre più un </a:t>
            </a:r>
            <a:r>
              <a:rPr lang="it-IT" dirty="0" err="1">
                <a:solidFill>
                  <a:srgbClr val="0070C0"/>
                </a:solidFill>
              </a:rPr>
              <a:t>asset</a:t>
            </a:r>
            <a:r>
              <a:rPr lang="it-IT" dirty="0">
                <a:solidFill>
                  <a:srgbClr val="0070C0"/>
                </a:solidFill>
              </a:rPr>
              <a:t> strategico, un </a:t>
            </a:r>
            <a:r>
              <a:rPr lang="it-IT" dirty="0" err="1">
                <a:solidFill>
                  <a:srgbClr val="0070C0"/>
                </a:solidFill>
              </a:rPr>
              <a:t>asset</a:t>
            </a:r>
            <a:r>
              <a:rPr lang="it-IT" dirty="0">
                <a:solidFill>
                  <a:srgbClr val="0070C0"/>
                </a:solidFill>
              </a:rPr>
              <a:t> di business.</a:t>
            </a:r>
          </a:p>
          <a:p>
            <a:pPr marL="0" indent="0">
              <a:buNone/>
            </a:pPr>
            <a:r>
              <a:rPr lang="it-IT" i="1" dirty="0"/>
              <a:t>(da una intervista a </a:t>
            </a:r>
            <a:r>
              <a:rPr lang="it-IT" b="1" i="1" dirty="0"/>
              <a:t>Brian Stevens, </a:t>
            </a:r>
            <a:r>
              <a:rPr lang="it-IT" i="1" dirty="0" err="1"/>
              <a:t>Chief</a:t>
            </a:r>
            <a:r>
              <a:rPr lang="it-IT" i="1" dirty="0"/>
              <a:t> Technology </a:t>
            </a:r>
            <a:r>
              <a:rPr lang="it-IT" i="1" dirty="0" err="1"/>
              <a:t>Officer</a:t>
            </a:r>
            <a:r>
              <a:rPr lang="it-IT" i="1" dirty="0"/>
              <a:t> di Google </a:t>
            </a:r>
            <a:r>
              <a:rPr lang="it-IT" i="1" dirty="0" err="1"/>
              <a:t>Cloud</a:t>
            </a:r>
            <a:r>
              <a:rPr lang="it-IT" i="1" dirty="0"/>
              <a:t>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575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Cloud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</a:t>
            </a:r>
            <a:r>
              <a:rPr lang="it-IT" dirty="0"/>
              <a:t>architetture </a:t>
            </a:r>
            <a:r>
              <a:rPr lang="it-IT" dirty="0" err="1"/>
              <a:t>cloud</a:t>
            </a:r>
            <a:r>
              <a:rPr lang="it-IT" dirty="0"/>
              <a:t> consentono un </a:t>
            </a:r>
            <a:r>
              <a:rPr lang="it-IT" u="sng" dirty="0"/>
              <a:t>accesso distribuito</a:t>
            </a:r>
            <a:r>
              <a:rPr lang="it-IT" dirty="0"/>
              <a:t>, strutturalmente multi </a:t>
            </a:r>
            <a:r>
              <a:rPr lang="it-IT" dirty="0" err="1"/>
              <a:t>device</a:t>
            </a:r>
            <a:r>
              <a:rPr lang="it-IT" dirty="0"/>
              <a:t> e multi-location alle risorse informatiche; questo implica la possibilità di accedere all’infrastruttura, al software o alla piattaforma idealmente da qualunque </a:t>
            </a:r>
            <a:r>
              <a:rPr lang="it-IT" dirty="0" err="1" smtClean="0"/>
              <a:t>device</a:t>
            </a:r>
            <a:r>
              <a:rPr lang="it-IT" dirty="0" smtClean="0"/>
              <a:t>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Questo </a:t>
            </a:r>
            <a:r>
              <a:rPr lang="it-IT" dirty="0">
                <a:solidFill>
                  <a:srgbClr val="0070C0"/>
                </a:solidFill>
              </a:rPr>
              <a:t>elemento sta facilitando, ad esempio, la diffusione di soluzioni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a supporto della </a:t>
            </a:r>
            <a:r>
              <a:rPr lang="it-IT" u="sng" dirty="0">
                <a:solidFill>
                  <a:srgbClr val="0070C0"/>
                </a:solidFill>
              </a:rPr>
              <a:t>sales force </a:t>
            </a:r>
            <a:r>
              <a:rPr lang="it-IT" u="sng" dirty="0" err="1">
                <a:solidFill>
                  <a:srgbClr val="0070C0"/>
                </a:solidFill>
              </a:rPr>
              <a:t>automation</a:t>
            </a:r>
            <a:r>
              <a:rPr lang="it-IT" u="sng" dirty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o della gestione della </a:t>
            </a:r>
            <a:r>
              <a:rPr lang="it-IT" u="sng" dirty="0">
                <a:solidFill>
                  <a:srgbClr val="0070C0"/>
                </a:solidFill>
              </a:rPr>
              <a:t>manutenzione</a:t>
            </a:r>
            <a:r>
              <a:rPr lang="it-IT" dirty="0">
                <a:solidFill>
                  <a:srgbClr val="0070C0"/>
                </a:solidFill>
              </a:rPr>
              <a:t> in contesti </a:t>
            </a:r>
            <a:r>
              <a:rPr lang="it-IT" dirty="0" smtClean="0">
                <a:solidFill>
                  <a:srgbClr val="0070C0"/>
                </a:solidFill>
              </a:rPr>
              <a:t>industriali</a:t>
            </a:r>
            <a:r>
              <a:rPr lang="it-IT" dirty="0">
                <a:solidFill>
                  <a:srgbClr val="0070C0"/>
                </a:solidFill>
              </a:rPr>
              <a:t>. </a:t>
            </a:r>
            <a:r>
              <a:rPr lang="it-IT" dirty="0" smtClean="0">
                <a:solidFill>
                  <a:srgbClr val="0070C0"/>
                </a:solidFill>
              </a:rPr>
              <a:t>Consente </a:t>
            </a:r>
            <a:r>
              <a:rPr lang="it-IT" dirty="0">
                <a:solidFill>
                  <a:srgbClr val="0070C0"/>
                </a:solidFill>
              </a:rPr>
              <a:t>ad operatori che lavorano fuori dai confini aziendali di accedere agli applicativi di impresa in </a:t>
            </a:r>
            <a:r>
              <a:rPr lang="it-IT" dirty="0" smtClean="0">
                <a:solidFill>
                  <a:srgbClr val="0070C0"/>
                </a:solidFill>
              </a:rPr>
              <a:t>mobilità. 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05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Cloud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dirty="0" err="1"/>
              <a:t>Cloud</a:t>
            </a:r>
            <a:r>
              <a:rPr lang="it-IT" dirty="0"/>
              <a:t> ERP è una soluzione che mira a superare il sistema ERP on </a:t>
            </a:r>
            <a:r>
              <a:rPr lang="it-IT" dirty="0" smtClean="0"/>
              <a:t>premise: </a:t>
            </a:r>
          </a:p>
          <a:p>
            <a:pPr>
              <a:buFontTx/>
              <a:buChar char="-"/>
            </a:pPr>
            <a:r>
              <a:rPr lang="it-IT" dirty="0" smtClean="0"/>
              <a:t>Minori </a:t>
            </a:r>
            <a:r>
              <a:rPr lang="it-IT" dirty="0"/>
              <a:t>investimenti </a:t>
            </a:r>
            <a:r>
              <a:rPr lang="it-IT" dirty="0" err="1" smtClean="0"/>
              <a:t>upfront</a:t>
            </a:r>
            <a:r>
              <a:rPr lang="it-IT" dirty="0" smtClean="0"/>
              <a:t> (</a:t>
            </a:r>
            <a:r>
              <a:rPr lang="it-IT" u="sng" dirty="0" smtClean="0"/>
              <a:t>alla partenza </a:t>
            </a:r>
            <a:r>
              <a:rPr lang="it-IT" dirty="0" smtClean="0"/>
              <a:t>di un progetto)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Presenza </a:t>
            </a:r>
            <a:r>
              <a:rPr lang="it-IT" dirty="0">
                <a:solidFill>
                  <a:srgbClr val="0070C0"/>
                </a:solidFill>
              </a:rPr>
              <a:t>di un applicativo remoto </a:t>
            </a:r>
            <a:r>
              <a:rPr lang="it-IT" u="sng" dirty="0">
                <a:solidFill>
                  <a:srgbClr val="0070C0"/>
                </a:solidFill>
              </a:rPr>
              <a:t>già strutturato </a:t>
            </a:r>
            <a:r>
              <a:rPr lang="it-IT" dirty="0">
                <a:solidFill>
                  <a:srgbClr val="0070C0"/>
                </a:solidFill>
              </a:rPr>
              <a:t>e </a:t>
            </a:r>
            <a:r>
              <a:rPr lang="it-IT" dirty="0" smtClean="0">
                <a:solidFill>
                  <a:srgbClr val="0070C0"/>
                </a:solidFill>
              </a:rPr>
              <a:t>funzionante</a:t>
            </a:r>
          </a:p>
          <a:p>
            <a:pPr>
              <a:buFontTx/>
              <a:buChar char="-"/>
            </a:pPr>
            <a:r>
              <a:rPr lang="it-IT" dirty="0" smtClean="0"/>
              <a:t>Minore sforzo </a:t>
            </a:r>
            <a:r>
              <a:rPr lang="it-IT" dirty="0"/>
              <a:t>di mantenimento:  gli eventuali </a:t>
            </a:r>
            <a:r>
              <a:rPr lang="it-IT" u="sng" dirty="0"/>
              <a:t>aggiornamenti</a:t>
            </a:r>
            <a:r>
              <a:rPr lang="it-IT" dirty="0"/>
              <a:t> dell’applicativo sono gestiti in </a:t>
            </a:r>
            <a:r>
              <a:rPr lang="it-IT" dirty="0" smtClean="0"/>
              <a:t>remoto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Architetture </a:t>
            </a:r>
            <a:r>
              <a:rPr lang="it-IT" dirty="0">
                <a:solidFill>
                  <a:srgbClr val="0070C0"/>
                </a:solidFill>
              </a:rPr>
              <a:t>più solide dal punto di vista della </a:t>
            </a:r>
            <a:r>
              <a:rPr lang="it-IT" u="sng" dirty="0" err="1" smtClean="0">
                <a:solidFill>
                  <a:srgbClr val="0070C0"/>
                </a:solidFill>
              </a:rPr>
              <a:t>cybersecurity</a:t>
            </a:r>
            <a:endParaRPr lang="it-IT" u="sng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Logiche </a:t>
            </a:r>
            <a:r>
              <a:rPr lang="it-IT" u="sng" dirty="0" err="1"/>
              <a:t>pay</a:t>
            </a:r>
            <a:r>
              <a:rPr lang="it-IT" u="sng" dirty="0"/>
              <a:t> per </a:t>
            </a:r>
            <a:r>
              <a:rPr lang="it-IT" u="sng" dirty="0" smtClean="0"/>
              <a:t>use</a:t>
            </a:r>
            <a:r>
              <a:rPr lang="it-IT" dirty="0" smtClean="0"/>
              <a:t>: costi </a:t>
            </a:r>
            <a:r>
              <a:rPr lang="it-IT" dirty="0"/>
              <a:t>dell’applicativo </a:t>
            </a:r>
            <a:r>
              <a:rPr lang="it-IT" dirty="0" smtClean="0"/>
              <a:t>legati all’effettivo utilizzo  </a:t>
            </a:r>
          </a:p>
          <a:p>
            <a:pPr>
              <a:buFontTx/>
              <a:buChar char="-"/>
            </a:pPr>
            <a:r>
              <a:rPr lang="it-IT" u="sng" dirty="0">
                <a:solidFill>
                  <a:srgbClr val="0070C0"/>
                </a:solidFill>
              </a:rPr>
              <a:t>A</a:t>
            </a:r>
            <a:r>
              <a:rPr lang="it-IT" u="sng" dirty="0" smtClean="0">
                <a:solidFill>
                  <a:srgbClr val="0070C0"/>
                </a:solidFill>
              </a:rPr>
              <a:t>ccessibilità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ubiqua e </a:t>
            </a:r>
            <a:r>
              <a:rPr lang="it-IT" dirty="0" err="1">
                <a:solidFill>
                  <a:srgbClr val="0070C0"/>
                </a:solidFill>
              </a:rPr>
              <a:t>multidevice</a:t>
            </a:r>
            <a:r>
              <a:rPr lang="it-IT" dirty="0">
                <a:solidFill>
                  <a:srgbClr val="0070C0"/>
                </a:solidFill>
              </a:rPr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2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/>
              <a:t>Cloud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vantaggi del </a:t>
            </a:r>
            <a:r>
              <a:rPr lang="it-IT" dirty="0" err="1"/>
              <a:t>cloud</a:t>
            </a:r>
            <a:r>
              <a:rPr lang="it-IT" dirty="0"/>
              <a:t> networking sono particolarmente attrattivi per le PMI, </a:t>
            </a:r>
            <a:r>
              <a:rPr lang="it-IT" dirty="0" smtClean="0"/>
              <a:t>per le </a:t>
            </a:r>
            <a:r>
              <a:rPr lang="it-IT" dirty="0"/>
              <a:t>istituzioni scolastiche </a:t>
            </a:r>
            <a:r>
              <a:rPr lang="it-IT" dirty="0"/>
              <a:t>e</a:t>
            </a:r>
            <a:r>
              <a:rPr lang="it-IT" dirty="0" smtClean="0"/>
              <a:t> </a:t>
            </a:r>
            <a:r>
              <a:rPr lang="it-IT" dirty="0"/>
              <a:t>per tutte quelle realtà che hanno diverse </a:t>
            </a:r>
            <a:r>
              <a:rPr lang="it-IT" u="sng" dirty="0"/>
              <a:t>sedi remote o tante piccole sedi distribuite </a:t>
            </a:r>
            <a:r>
              <a:rPr lang="it-IT" dirty="0"/>
              <a:t>come possono essere i punti vendita del Retail, le realtà dell’</a:t>
            </a:r>
            <a:r>
              <a:rPr lang="it-IT" dirty="0" err="1"/>
              <a:t>Horeca</a:t>
            </a:r>
            <a:r>
              <a:rPr lang="it-IT" dirty="0"/>
              <a:t> (</a:t>
            </a:r>
            <a:r>
              <a:rPr lang="it-IT" dirty="0" err="1"/>
              <a:t>HOspitality</a:t>
            </a:r>
            <a:r>
              <a:rPr lang="it-IT" dirty="0"/>
              <a:t>, </a:t>
            </a:r>
            <a:r>
              <a:rPr lang="it-IT" dirty="0" err="1"/>
              <a:t>REstaurant</a:t>
            </a:r>
            <a:r>
              <a:rPr lang="it-IT" dirty="0"/>
              <a:t>, </a:t>
            </a:r>
            <a:r>
              <a:rPr lang="it-IT" dirty="0" err="1"/>
              <a:t>CAtering</a:t>
            </a:r>
            <a:r>
              <a:rPr lang="it-IT" dirty="0"/>
              <a:t>), autogrill o stazioni di benzina.</a:t>
            </a:r>
          </a:p>
          <a:p>
            <a:r>
              <a:rPr lang="it-IT" dirty="0">
                <a:solidFill>
                  <a:srgbClr val="0070C0"/>
                </a:solidFill>
              </a:rPr>
              <a:t>Grazie al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networking, le organizzazioni possono avvalersi di una rete adattiva e sempre contestuale. Il tutto a prescindere dalla tipologia di dispositivi fissi o mobili che si collegano alle reti, dai protocolli, dai sistemi operativi o dalle applicazioni </a:t>
            </a:r>
            <a:r>
              <a:rPr lang="it-IT" dirty="0" smtClean="0">
                <a:solidFill>
                  <a:srgbClr val="0070C0"/>
                </a:solidFill>
              </a:rPr>
              <a:t>supportate.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26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423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Cloud</vt:lpstr>
      <vt:lpstr>Cloud</vt:lpstr>
      <vt:lpstr>Cloud</vt:lpstr>
      <vt:lpstr>Cloud</vt:lpstr>
      <vt:lpstr>Cloud</vt:lpstr>
      <vt:lpstr>Cloud</vt:lpstr>
      <vt:lpstr>Cloud</vt:lpstr>
      <vt:lpstr>Cloud</vt:lpstr>
      <vt:lpstr>Cloud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9</cp:revision>
  <dcterms:created xsi:type="dcterms:W3CDTF">2019-12-20T10:51:30Z</dcterms:created>
  <dcterms:modified xsi:type="dcterms:W3CDTF">2020-01-15T09:07:43Z</dcterms:modified>
</cp:coreProperties>
</file>