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82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1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87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04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40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66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63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32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9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85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14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372C0-DEB0-448F-9755-7203992C69A0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5497-85D7-4519-A013-9ED189882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53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Analytics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68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Analytics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parla di </a:t>
            </a:r>
            <a:r>
              <a:rPr lang="it-IT" b="1" dirty="0"/>
              <a:t>Analytics</a:t>
            </a:r>
            <a:r>
              <a:rPr lang="it-IT" dirty="0"/>
              <a:t> si fa riferimento all’analisi statistica e matematica dei dati, al loro raggruppamento in </a:t>
            </a:r>
            <a:r>
              <a:rPr lang="it-IT" u="sng" dirty="0"/>
              <a:t>cluster</a:t>
            </a:r>
            <a:r>
              <a:rPr lang="it-IT" dirty="0"/>
              <a:t> e </a:t>
            </a:r>
            <a:r>
              <a:rPr lang="it-IT" u="sng" dirty="0"/>
              <a:t>segmenti</a:t>
            </a:r>
            <a:r>
              <a:rPr lang="it-IT" dirty="0"/>
              <a:t>, anche in un’ottica predittiva.</a:t>
            </a:r>
          </a:p>
          <a:p>
            <a:r>
              <a:rPr lang="it-IT" dirty="0">
                <a:solidFill>
                  <a:srgbClr val="0070C0"/>
                </a:solidFill>
              </a:rPr>
              <a:t>Nelle </a:t>
            </a:r>
            <a:r>
              <a:rPr lang="it-IT" b="1" dirty="0">
                <a:solidFill>
                  <a:srgbClr val="0070C0"/>
                </a:solidFill>
              </a:rPr>
              <a:t>Advanced Analytics </a:t>
            </a:r>
            <a:r>
              <a:rPr lang="it-IT" dirty="0">
                <a:solidFill>
                  <a:srgbClr val="0070C0"/>
                </a:solidFill>
              </a:rPr>
              <a:t>si parla di data </a:t>
            </a:r>
            <a:r>
              <a:rPr lang="it-IT" dirty="0" err="1">
                <a:solidFill>
                  <a:srgbClr val="0070C0"/>
                </a:solidFill>
              </a:rPr>
              <a:t>mining</a:t>
            </a:r>
            <a:r>
              <a:rPr lang="it-IT" dirty="0">
                <a:solidFill>
                  <a:srgbClr val="0070C0"/>
                </a:solidFill>
              </a:rPr>
              <a:t>, di text </a:t>
            </a:r>
            <a:r>
              <a:rPr lang="it-IT" dirty="0" err="1">
                <a:solidFill>
                  <a:srgbClr val="0070C0"/>
                </a:solidFill>
              </a:rPr>
              <a:t>mining</a:t>
            </a:r>
            <a:r>
              <a:rPr lang="it-IT" dirty="0">
                <a:solidFill>
                  <a:srgbClr val="0070C0"/>
                </a:solidFill>
              </a:rPr>
              <a:t>, di machine </a:t>
            </a:r>
            <a:r>
              <a:rPr lang="it-IT" dirty="0" err="1">
                <a:solidFill>
                  <a:srgbClr val="0070C0"/>
                </a:solidFill>
              </a:rPr>
              <a:t>learning</a:t>
            </a:r>
            <a:r>
              <a:rPr lang="it-IT" dirty="0">
                <a:solidFill>
                  <a:srgbClr val="0070C0"/>
                </a:solidFill>
              </a:rPr>
              <a:t>, di data </a:t>
            </a:r>
            <a:r>
              <a:rPr lang="it-IT" dirty="0" err="1">
                <a:solidFill>
                  <a:srgbClr val="0070C0"/>
                </a:solidFill>
              </a:rPr>
              <a:t>visualization</a:t>
            </a:r>
            <a:r>
              <a:rPr lang="it-IT" dirty="0">
                <a:solidFill>
                  <a:srgbClr val="0070C0"/>
                </a:solidFill>
              </a:rPr>
              <a:t>, di analisi semantica, di </a:t>
            </a:r>
            <a:r>
              <a:rPr lang="it-IT" dirty="0" err="1">
                <a:solidFill>
                  <a:srgbClr val="0070C0"/>
                </a:solidFill>
              </a:rPr>
              <a:t>sentiment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analysis</a:t>
            </a:r>
            <a:r>
              <a:rPr lang="it-IT" dirty="0">
                <a:solidFill>
                  <a:srgbClr val="0070C0"/>
                </a:solidFill>
              </a:rPr>
              <a:t>, simulazioni, elaborazione di eventi complessi, reti neurali.</a:t>
            </a:r>
          </a:p>
          <a:p>
            <a:r>
              <a:rPr lang="it-IT" dirty="0"/>
              <a:t>Siamo alla </a:t>
            </a:r>
            <a:r>
              <a:rPr lang="it-IT" u="sng" dirty="0"/>
              <a:t>terza fase </a:t>
            </a:r>
            <a:r>
              <a:rPr lang="it-IT" dirty="0"/>
              <a:t>del percorso evolutivo della Business Intelligence: quella, per l’appunto delle piattaforme di Advanced Analytics.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542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Uno degli elementi fondanti le Advanced Analytics è quello di garantire la connessione e la gestione di </a:t>
            </a:r>
            <a:r>
              <a:rPr lang="it-IT" b="1" dirty="0"/>
              <a:t>qualunque tipo di dato</a:t>
            </a:r>
            <a:r>
              <a:rPr lang="it-IT" dirty="0"/>
              <a:t>, strutturato, semi-strutturato, non strutturato. È anche questa una delle differenze più evidenti rispetto ai precedenti sistemi di Business Intelligence, che si basavano esclusivamente sui database relazionali.</a:t>
            </a:r>
          </a:p>
          <a:p>
            <a:r>
              <a:rPr lang="it-IT" dirty="0">
                <a:solidFill>
                  <a:srgbClr val="0070C0"/>
                </a:solidFill>
              </a:rPr>
              <a:t>Advanced Analytics e </a:t>
            </a:r>
            <a:r>
              <a:rPr lang="it-IT" dirty="0" err="1">
                <a:solidFill>
                  <a:srgbClr val="0070C0"/>
                </a:solidFill>
              </a:rPr>
              <a:t>Artificial</a:t>
            </a:r>
            <a:r>
              <a:rPr lang="it-IT" dirty="0">
                <a:solidFill>
                  <a:srgbClr val="0070C0"/>
                </a:solidFill>
              </a:rPr>
              <a:t> Intelligence non sono sinonimi. L’AI è una delle forme più evolute di Advanced Analytics, che include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fra gli strumenti il </a:t>
            </a:r>
            <a:r>
              <a:rPr lang="it-IT" b="1" dirty="0" err="1" smtClean="0">
                <a:solidFill>
                  <a:srgbClr val="0070C0"/>
                </a:solidFill>
              </a:rPr>
              <a:t>deep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learning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e la </a:t>
            </a:r>
            <a:r>
              <a:rPr lang="it-IT" b="1" dirty="0" smtClean="0">
                <a:solidFill>
                  <a:srgbClr val="0070C0"/>
                </a:solidFill>
              </a:rPr>
              <a:t>comprensione/utilizzo </a:t>
            </a:r>
            <a:r>
              <a:rPr lang="it-IT" b="1" dirty="0">
                <a:solidFill>
                  <a:srgbClr val="0070C0"/>
                </a:solidFill>
              </a:rPr>
              <a:t>dei linguaggi naturali.</a:t>
            </a:r>
          </a:p>
          <a:p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04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Per </a:t>
            </a:r>
            <a:r>
              <a:rPr lang="it-IT" b="1" dirty="0">
                <a:solidFill>
                  <a:srgbClr val="FF0000"/>
                </a:solidFill>
              </a:rPr>
              <a:t>HR Analytics</a:t>
            </a:r>
            <a:r>
              <a:rPr lang="it-IT" dirty="0">
                <a:solidFill>
                  <a:srgbClr val="FF0000"/>
                </a:solidFill>
              </a:rPr>
              <a:t> si intende l’applicazione, all’interno della Direzione HR, di soluzioni e modelli di Data Intelligence, progettati integrando elementi qualitativi con dati </a:t>
            </a:r>
            <a:r>
              <a:rPr lang="it-IT" dirty="0" smtClean="0">
                <a:solidFill>
                  <a:srgbClr val="FF0000"/>
                </a:solidFill>
              </a:rPr>
              <a:t>quantitativi. </a:t>
            </a:r>
            <a:r>
              <a:rPr lang="it-IT" dirty="0">
                <a:solidFill>
                  <a:srgbClr val="FF0000"/>
                </a:solidFill>
              </a:rPr>
              <a:t>Consentono: </a:t>
            </a:r>
          </a:p>
          <a:p>
            <a:pPr lvl="0" fontAlgn="base"/>
            <a:r>
              <a:rPr lang="it-IT" dirty="0" smtClean="0"/>
              <a:t>Misurazione </a:t>
            </a:r>
            <a:r>
              <a:rPr lang="it-IT" dirty="0"/>
              <a:t>delle competenze e del potenziale, nonché analisi e correlazione delle prestazioni individuali / comportamentali agli obiettivi di business (</a:t>
            </a:r>
            <a:r>
              <a:rPr lang="it-IT" b="1" dirty="0"/>
              <a:t>Performance management</a:t>
            </a:r>
            <a:r>
              <a:rPr lang="it-IT" dirty="0"/>
              <a:t>)</a:t>
            </a:r>
          </a:p>
          <a:p>
            <a:pPr lvl="0" fontAlgn="base"/>
            <a:r>
              <a:rPr lang="it-IT" dirty="0"/>
              <a:t>Organizzazione e pianificazione della forza lavoro (</a:t>
            </a:r>
            <a:r>
              <a:rPr lang="it-IT" b="1" dirty="0" err="1"/>
              <a:t>Workforce</a:t>
            </a:r>
            <a:r>
              <a:rPr lang="it-IT" b="1" dirty="0"/>
              <a:t> management</a:t>
            </a:r>
            <a:r>
              <a:rPr lang="it-IT" dirty="0"/>
              <a:t>)</a:t>
            </a:r>
          </a:p>
          <a:p>
            <a:pPr lvl="0" fontAlgn="base"/>
            <a:r>
              <a:rPr lang="it-IT" dirty="0"/>
              <a:t>Identificazione delle modalità formative e dei contenuti (</a:t>
            </a:r>
            <a:r>
              <a:rPr lang="it-IT" b="1" dirty="0"/>
              <a:t>Training &amp; Learning</a:t>
            </a:r>
            <a:r>
              <a:rPr lang="it-IT" dirty="0"/>
              <a:t>)</a:t>
            </a:r>
          </a:p>
          <a:p>
            <a:pPr lvl="0" fontAlgn="base"/>
            <a:r>
              <a:rPr lang="it-IT" dirty="0"/>
              <a:t>Progettazione di politiche di retribuzione e incentivazione (</a:t>
            </a:r>
            <a:r>
              <a:rPr lang="it-IT" b="1" dirty="0" err="1"/>
              <a:t>Compensation</a:t>
            </a:r>
            <a:r>
              <a:rPr lang="it-IT" b="1" dirty="0"/>
              <a:t> &amp; </a:t>
            </a:r>
            <a:r>
              <a:rPr lang="it-IT" b="1" dirty="0" err="1"/>
              <a:t>Reward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520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it-IT" b="1" dirty="0"/>
              <a:t>Sensori e oggetti connessi offrono alle manifatture moderne l’accesso a un bacino potenzialmente infinito di dati</a:t>
            </a:r>
            <a:r>
              <a:rPr lang="it-IT" dirty="0"/>
              <a:t> che, se correttamente trattati ed elaborati, generano </a:t>
            </a:r>
            <a:r>
              <a:rPr lang="it-IT" dirty="0" err="1"/>
              <a:t>insight</a:t>
            </a:r>
            <a:r>
              <a:rPr lang="it-IT" dirty="0"/>
              <a:t> utili per ridurre i fermi macchina, migliorare la pianificazione della produzione (evitando gli out-of-stock e contenendo anche gli investimenti in scorte)</a:t>
            </a:r>
          </a:p>
          <a:p>
            <a:pPr fontAlgn="base"/>
            <a:r>
              <a:rPr lang="it-IT" dirty="0">
                <a:solidFill>
                  <a:srgbClr val="0070C0"/>
                </a:solidFill>
              </a:rPr>
              <a:t>Tre sono, in particolare, le aree sulle quali i risultati degli approcci tecnologici legati alla fabbrica connessa tendono a essere più rapidi: diagnosi in tempo reale del funzionamento di macchinari e apparati (propedeutica alla </a:t>
            </a:r>
            <a:r>
              <a:rPr lang="it-IT" b="1" dirty="0">
                <a:solidFill>
                  <a:srgbClr val="0070C0"/>
                </a:solidFill>
              </a:rPr>
              <a:t>manutenzione predittiva), monitoraggio </a:t>
            </a:r>
            <a:r>
              <a:rPr lang="it-IT" dirty="0">
                <a:solidFill>
                  <a:srgbClr val="0070C0"/>
                </a:solidFill>
              </a:rPr>
              <a:t>dei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prodotti e monitoraggio dei sistemi energetici.</a:t>
            </a:r>
            <a:br>
              <a:rPr lang="it-IT" dirty="0">
                <a:solidFill>
                  <a:srgbClr val="0070C0"/>
                </a:solidFill>
              </a:rPr>
            </a:b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403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L’utilizzo combinato di sistemi di rilevamento fotografici e </a:t>
            </a:r>
            <a:r>
              <a:rPr lang="it-IT" dirty="0" err="1"/>
              <a:t>advanced</a:t>
            </a:r>
            <a:r>
              <a:rPr lang="it-IT" dirty="0"/>
              <a:t> </a:t>
            </a:r>
            <a:r>
              <a:rPr lang="it-IT" dirty="0" err="1"/>
              <a:t>analytics</a:t>
            </a:r>
            <a:r>
              <a:rPr lang="it-IT" dirty="0"/>
              <a:t> permette di intervenire immediatamente sulla produzione in caso di </a:t>
            </a:r>
            <a:r>
              <a:rPr lang="it-IT" b="1" dirty="0"/>
              <a:t>difetti o difformità </a:t>
            </a:r>
            <a:r>
              <a:rPr lang="it-IT" dirty="0"/>
              <a:t>del prodotto rispetto agli standard di qualità adottati in azienda.</a:t>
            </a:r>
          </a:p>
          <a:p>
            <a:r>
              <a:rPr lang="it-IT" dirty="0">
                <a:solidFill>
                  <a:srgbClr val="0070C0"/>
                </a:solidFill>
              </a:rPr>
              <a:t>I sensori </a:t>
            </a:r>
            <a:r>
              <a:rPr lang="it-IT" dirty="0" err="1">
                <a:solidFill>
                  <a:srgbClr val="0070C0"/>
                </a:solidFill>
              </a:rPr>
              <a:t>IoT</a:t>
            </a:r>
            <a:r>
              <a:rPr lang="it-IT" dirty="0">
                <a:solidFill>
                  <a:srgbClr val="0070C0"/>
                </a:solidFill>
              </a:rPr>
              <a:t> raccolgono dati sulla composizione delle materie prime utilizzate, la temperatura nelle varie fasi della produzione, gli scarti… </a:t>
            </a:r>
            <a:r>
              <a:rPr lang="it-IT" u="sng" dirty="0">
                <a:solidFill>
                  <a:srgbClr val="0070C0"/>
                </a:solidFill>
              </a:rPr>
              <a:t>Se inclusi nel prodotto finale</a:t>
            </a:r>
            <a:r>
              <a:rPr lang="it-IT" dirty="0">
                <a:solidFill>
                  <a:srgbClr val="0070C0"/>
                </a:solidFill>
              </a:rPr>
              <a:t>, i dispositivi </a:t>
            </a:r>
            <a:r>
              <a:rPr lang="it-IT" dirty="0" err="1">
                <a:solidFill>
                  <a:srgbClr val="0070C0"/>
                </a:solidFill>
              </a:rPr>
              <a:t>IoT</a:t>
            </a:r>
            <a:r>
              <a:rPr lang="it-IT" dirty="0">
                <a:solidFill>
                  <a:srgbClr val="0070C0"/>
                </a:solidFill>
              </a:rPr>
              <a:t> possono fornire indicazioni utili sul </a:t>
            </a:r>
            <a:r>
              <a:rPr lang="it-IT" b="1" dirty="0">
                <a:solidFill>
                  <a:srgbClr val="0070C0"/>
                </a:solidFill>
              </a:rPr>
              <a:t>modo in cui i clienti fanno uso del prodotto</a:t>
            </a:r>
            <a:r>
              <a:rPr lang="it-IT" dirty="0">
                <a:solidFill>
                  <a:srgbClr val="0070C0"/>
                </a:solidFill>
              </a:rPr>
              <a:t>, su quel che trovano utile e sugli aspetti che, invece, andrebbero migliorati.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3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Non si può parlare di </a:t>
            </a:r>
            <a:r>
              <a:rPr lang="it-IT" dirty="0" err="1"/>
              <a:t>IoT</a:t>
            </a:r>
            <a:r>
              <a:rPr lang="it-IT" dirty="0"/>
              <a:t> se non in tandem con </a:t>
            </a:r>
            <a:r>
              <a:rPr lang="it-IT" dirty="0" err="1"/>
              <a:t>advanced</a:t>
            </a:r>
            <a:r>
              <a:rPr lang="it-IT" dirty="0"/>
              <a:t> </a:t>
            </a:r>
            <a:r>
              <a:rPr lang="it-IT" dirty="0" err="1"/>
              <a:t>analytics</a:t>
            </a:r>
            <a:r>
              <a:rPr lang="it-IT" dirty="0"/>
              <a:t> e </a:t>
            </a:r>
            <a:r>
              <a:rPr lang="it-IT" dirty="0" err="1"/>
              <a:t>artificial</a:t>
            </a:r>
            <a:r>
              <a:rPr lang="it-IT" dirty="0"/>
              <a:t> intelligence, che assicurano la capacità di </a:t>
            </a:r>
            <a:r>
              <a:rPr lang="it-IT" u="sng" dirty="0"/>
              <a:t>mappare</a:t>
            </a:r>
            <a:r>
              <a:rPr lang="it-IT" dirty="0"/>
              <a:t> quel che avviene nello </a:t>
            </a:r>
            <a:r>
              <a:rPr lang="it-IT" dirty="0" err="1"/>
              <a:t>shopfloor</a:t>
            </a:r>
            <a:r>
              <a:rPr lang="it-IT" dirty="0"/>
              <a:t>, </a:t>
            </a:r>
            <a:r>
              <a:rPr lang="it-IT" u="sng" dirty="0"/>
              <a:t>diagnosticare</a:t>
            </a:r>
            <a:r>
              <a:rPr lang="it-IT" dirty="0"/>
              <a:t> ma soprattutto </a:t>
            </a:r>
            <a:r>
              <a:rPr lang="it-IT" u="sng" dirty="0"/>
              <a:t>predire</a:t>
            </a:r>
            <a:r>
              <a:rPr lang="it-IT" dirty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Combinando e confrontando le ricorrenze e le eccezioni, le piattaforme di AI letteralmente imparano a determinare tramite calcoli probabilistici </a:t>
            </a:r>
            <a:r>
              <a:rPr lang="it-IT" b="1" dirty="0">
                <a:solidFill>
                  <a:srgbClr val="0070C0"/>
                </a:solidFill>
              </a:rPr>
              <a:t>quale causa comporta quale effetto</a:t>
            </a:r>
            <a:r>
              <a:rPr lang="it-IT" dirty="0">
                <a:solidFill>
                  <a:srgbClr val="0070C0"/>
                </a:solidFill>
              </a:rPr>
              <a:t>, e quindi a fare previsioni sul modo in cui si comporteranno macchinari e prodotti in situazioni reali e simulate.</a:t>
            </a:r>
          </a:p>
          <a:p>
            <a:r>
              <a:rPr lang="it-IT" dirty="0"/>
              <a:t>Si passa a un paradigma totalmente nuovo: </a:t>
            </a:r>
            <a:r>
              <a:rPr lang="it-IT" b="1" dirty="0"/>
              <a:t>è il sistema che avvisa</a:t>
            </a:r>
            <a:r>
              <a:rPr lang="it-IT" dirty="0"/>
              <a:t>, dispositivo per dispositivo, tramite punteggi predittivi, quali criticità  possono verificarsi, inoltrando notifiche agli operatori che possono valutare la situazione, verificare e intervenire se davvero necessario (</a:t>
            </a:r>
            <a:r>
              <a:rPr lang="it-IT" b="1" dirty="0"/>
              <a:t>manutenzione predittiva</a:t>
            </a:r>
            <a:r>
              <a:rPr lang="it-IT" dirty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209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Con la Ricerca 2016, l’Osservatorio </a:t>
            </a:r>
            <a:r>
              <a:rPr lang="it-IT" dirty="0" smtClean="0">
                <a:solidFill>
                  <a:srgbClr val="0070C0"/>
                </a:solidFill>
              </a:rPr>
              <a:t>del </a:t>
            </a:r>
            <a:r>
              <a:rPr lang="it-IT" dirty="0" err="1" smtClean="0">
                <a:solidFill>
                  <a:srgbClr val="0070C0"/>
                </a:solidFill>
              </a:rPr>
              <a:t>Polimi</a:t>
            </a:r>
            <a:r>
              <a:rPr lang="it-IT" dirty="0" smtClean="0">
                <a:solidFill>
                  <a:srgbClr val="0070C0"/>
                </a:solidFill>
              </a:rPr>
              <a:t> aveva </a:t>
            </a:r>
            <a:r>
              <a:rPr lang="it-IT" dirty="0" err="1" smtClean="0">
                <a:solidFill>
                  <a:srgbClr val="0070C0"/>
                </a:solidFill>
              </a:rPr>
              <a:t>clusterizzato</a:t>
            </a:r>
            <a:r>
              <a:rPr lang="it-IT" dirty="0">
                <a:solidFill>
                  <a:srgbClr val="0070C0"/>
                </a:solidFill>
              </a:rPr>
              <a:t>  i modelli di </a:t>
            </a:r>
            <a:r>
              <a:rPr lang="it-IT" dirty="0" err="1">
                <a:solidFill>
                  <a:srgbClr val="0070C0"/>
                </a:solidFill>
              </a:rPr>
              <a:t>analytics</a:t>
            </a:r>
            <a:r>
              <a:rPr lang="it-IT" dirty="0">
                <a:solidFill>
                  <a:srgbClr val="0070C0"/>
                </a:solidFill>
              </a:rPr>
              <a:t> in quattro categorie principali</a:t>
            </a:r>
            <a:r>
              <a:rPr lang="it-IT" dirty="0" smtClean="0">
                <a:solidFill>
                  <a:srgbClr val="0070C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it-IT" b="1" dirty="0" err="1" smtClean="0"/>
              <a:t>Descriptive</a:t>
            </a:r>
            <a:r>
              <a:rPr lang="it-IT" b="1" dirty="0" smtClean="0"/>
              <a:t> </a:t>
            </a:r>
            <a:r>
              <a:rPr lang="it-IT" b="1" dirty="0"/>
              <a:t>Analytics</a:t>
            </a:r>
            <a:r>
              <a:rPr lang="it-IT" dirty="0"/>
              <a:t>, l’insieme di strumenti orientati a descrivere la situazione attuale e passata dei processi aziendali e/o aree </a:t>
            </a:r>
            <a:r>
              <a:rPr lang="it-IT" dirty="0" smtClean="0"/>
              <a:t>funzionali </a:t>
            </a:r>
          </a:p>
          <a:p>
            <a:pPr>
              <a:buFontTx/>
              <a:buChar char="-"/>
            </a:pPr>
            <a:r>
              <a:rPr lang="it-IT" b="1" dirty="0" err="1" smtClean="0"/>
              <a:t>Predictive</a:t>
            </a:r>
            <a:r>
              <a:rPr lang="it-IT" b="1" dirty="0" smtClean="0"/>
              <a:t> </a:t>
            </a:r>
            <a:r>
              <a:rPr lang="it-IT" b="1" dirty="0"/>
              <a:t>Analytics</a:t>
            </a:r>
            <a:r>
              <a:rPr lang="it-IT" dirty="0"/>
              <a:t>, strumenti avanzati che effettuano l’analisi dei dati per rispondere </a:t>
            </a:r>
            <a:r>
              <a:rPr lang="it-IT" dirty="0" smtClean="0"/>
              <a:t>a </a:t>
            </a:r>
            <a:r>
              <a:rPr lang="it-IT" dirty="0"/>
              <a:t>cosa potrebbe accadere nel </a:t>
            </a:r>
            <a:r>
              <a:rPr lang="it-IT" dirty="0" smtClean="0"/>
              <a:t>futuro</a:t>
            </a:r>
          </a:p>
          <a:p>
            <a:pPr>
              <a:buFontTx/>
              <a:buChar char="-"/>
            </a:pPr>
            <a:r>
              <a:rPr lang="it-IT" b="1" dirty="0" err="1" smtClean="0"/>
              <a:t>Prescriptive</a:t>
            </a:r>
            <a:r>
              <a:rPr lang="it-IT" b="1" dirty="0" smtClean="0"/>
              <a:t> </a:t>
            </a:r>
            <a:r>
              <a:rPr lang="it-IT" b="1" dirty="0"/>
              <a:t>Analytics</a:t>
            </a:r>
            <a:r>
              <a:rPr lang="it-IT" dirty="0"/>
              <a:t>, </a:t>
            </a:r>
            <a:r>
              <a:rPr lang="it-IT" dirty="0" err="1"/>
              <a:t>tool</a:t>
            </a:r>
            <a:r>
              <a:rPr lang="it-IT" dirty="0"/>
              <a:t> avanzati che, insieme all’analisi dei dati, sono capaci di proporre al </a:t>
            </a:r>
            <a:r>
              <a:rPr lang="it-IT" dirty="0" err="1"/>
              <a:t>decision</a:t>
            </a:r>
            <a:r>
              <a:rPr lang="it-IT" dirty="0"/>
              <a:t> maker </a:t>
            </a:r>
            <a:r>
              <a:rPr lang="it-IT" dirty="0" smtClean="0"/>
              <a:t>soluzioni operative</a:t>
            </a:r>
          </a:p>
          <a:p>
            <a:pPr>
              <a:buFontTx/>
              <a:buChar char="-"/>
            </a:pPr>
            <a:r>
              <a:rPr lang="it-IT" b="1" dirty="0" err="1"/>
              <a:t>Automated</a:t>
            </a:r>
            <a:r>
              <a:rPr lang="it-IT" b="1" dirty="0"/>
              <a:t> Analytics</a:t>
            </a:r>
            <a:r>
              <a:rPr lang="it-IT" dirty="0"/>
              <a:t>, strumenti in grado di implementare azioni autonomamente sulla base delle analisi svolte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183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Data </a:t>
            </a:r>
            <a:r>
              <a:rPr lang="it-IT" b="1" dirty="0" err="1"/>
              <a:t>Warehouse</a:t>
            </a:r>
            <a:r>
              <a:rPr lang="it-IT" dirty="0"/>
              <a:t>: vi è un archivio informatico che raccoglie i dati dai sistemi operazionali aziendali integrandoli con i dati provenienti dalle fonti </a:t>
            </a:r>
            <a:r>
              <a:rPr lang="it-IT" dirty="0" err="1" smtClean="0"/>
              <a:t>estrne</a:t>
            </a:r>
            <a:r>
              <a:rPr lang="it-IT" dirty="0"/>
              <a:t>; si tratta dei classici database per dati </a:t>
            </a:r>
            <a:r>
              <a:rPr lang="it-IT" dirty="0" smtClean="0"/>
              <a:t>strutturati </a:t>
            </a:r>
          </a:p>
          <a:p>
            <a:r>
              <a:rPr lang="it-IT" b="1" dirty="0" smtClean="0"/>
              <a:t>Data </a:t>
            </a:r>
            <a:r>
              <a:rPr lang="it-IT" b="1" dirty="0"/>
              <a:t>Lake</a:t>
            </a:r>
            <a:r>
              <a:rPr lang="it-IT" dirty="0"/>
              <a:t>: ambiente di archiviazione dei dati nel loro formato nativo, fin quando non è necessario dar loro una struttura; è così possibile avere l’integrazione di elevate quantità di dati di qualsiasi formato e provenienti da qualsiasi </a:t>
            </a:r>
            <a:r>
              <a:rPr lang="it-IT" dirty="0" smtClean="0"/>
              <a:t>fonte </a:t>
            </a:r>
          </a:p>
          <a:p>
            <a:r>
              <a:rPr lang="it-IT" b="1" dirty="0" smtClean="0"/>
              <a:t>Modello </a:t>
            </a:r>
            <a:r>
              <a:rPr lang="it-IT" b="1" dirty="0"/>
              <a:t>Integrato</a:t>
            </a:r>
            <a:r>
              <a:rPr lang="it-IT" dirty="0"/>
              <a:t>: l’organizzazione ha a disposizione sia un data </a:t>
            </a:r>
            <a:r>
              <a:rPr lang="it-IT" dirty="0" err="1"/>
              <a:t>lake</a:t>
            </a:r>
            <a:r>
              <a:rPr lang="it-IT" dirty="0"/>
              <a:t> sia un data </a:t>
            </a:r>
            <a:r>
              <a:rPr lang="it-IT" dirty="0" err="1"/>
              <a:t>warehouse</a:t>
            </a:r>
            <a:r>
              <a:rPr lang="it-IT" dirty="0"/>
              <a:t> che lavorano in modalità integrata per rispondere alle differenti esigenze</a:t>
            </a:r>
          </a:p>
        </p:txBody>
      </p:sp>
    </p:spTree>
    <p:extLst>
      <p:ext uri="{BB962C8B-B14F-4D97-AF65-F5344CB8AC3E}">
        <p14:creationId xmlns:p14="http://schemas.microsoft.com/office/powerpoint/2010/main" val="1512530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640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Analytics</vt:lpstr>
      <vt:lpstr>Analytics</vt:lpstr>
      <vt:lpstr>Analytics</vt:lpstr>
      <vt:lpstr>Analytics</vt:lpstr>
      <vt:lpstr>Analytics</vt:lpstr>
      <vt:lpstr>Analytics</vt:lpstr>
      <vt:lpstr>Analytics</vt:lpstr>
      <vt:lpstr>Analytics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7</cp:revision>
  <dcterms:created xsi:type="dcterms:W3CDTF">2019-12-20T10:58:48Z</dcterms:created>
  <dcterms:modified xsi:type="dcterms:W3CDTF">2020-01-15T17:18:53Z</dcterms:modified>
</cp:coreProperties>
</file>