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5" r:id="rId9"/>
    <p:sldId id="262" r:id="rId10"/>
    <p:sldId id="266" r:id="rId11"/>
    <p:sldId id="267" r:id="rId12"/>
    <p:sldId id="263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55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93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821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79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09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6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39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86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47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39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74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F40D0-274A-451E-824E-8349BBBDB621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1BAF-678A-42B5-8CC1-25A3E3343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58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Blockchain</a:t>
            </a:r>
            <a:r>
              <a:rPr lang="it-IT" sz="3600" dirty="0" smtClean="0"/>
              <a:t> and </a:t>
            </a:r>
            <a:r>
              <a:rPr lang="it-IT" sz="3600" dirty="0" err="1" smtClean="0"/>
              <a:t>Edge</a:t>
            </a:r>
            <a:r>
              <a:rPr lang="it-IT" sz="3600" dirty="0" smtClean="0"/>
              <a:t> Computing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93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proliferazione delle </a:t>
            </a:r>
            <a:r>
              <a:rPr lang="it-IT" b="1" dirty="0" err="1" smtClean="0"/>
              <a:t>fake</a:t>
            </a:r>
            <a:r>
              <a:rPr lang="it-IT" b="1" dirty="0" smtClean="0"/>
              <a:t> news</a:t>
            </a:r>
            <a:r>
              <a:rPr lang="it-IT" dirty="0"/>
              <a:t> è causata dalla facilità con cui, tecnologicamente, si possono condividere online le notizie, “clonandole” da uno a molti altri siti, con l’aggravante di non poterne tracciare la fonte originaria</a:t>
            </a:r>
            <a:r>
              <a:rPr lang="it-IT" dirty="0" smtClean="0"/>
              <a:t>.  </a:t>
            </a:r>
            <a:endParaRPr lang="it-IT" dirty="0"/>
          </a:p>
          <a:p>
            <a:r>
              <a:rPr lang="it-IT" dirty="0" smtClean="0">
                <a:solidFill>
                  <a:srgbClr val="0070C0"/>
                </a:solidFill>
              </a:rPr>
              <a:t>E’ </a:t>
            </a:r>
            <a:r>
              <a:rPr lang="it-IT" dirty="0">
                <a:solidFill>
                  <a:srgbClr val="0070C0"/>
                </a:solidFill>
              </a:rPr>
              <a:t>possibile mitigare questo problema agendo su due fronti contemporaneamente: da un lato, con l’apposizione sul contenuto originale di una </a:t>
            </a:r>
            <a:r>
              <a:rPr lang="it-IT" b="1" dirty="0">
                <a:solidFill>
                  <a:srgbClr val="0070C0"/>
                </a:solidFill>
              </a:rPr>
              <a:t>firma elettronica </a:t>
            </a:r>
            <a:r>
              <a:rPr lang="it-IT" dirty="0">
                <a:solidFill>
                  <a:srgbClr val="0070C0"/>
                </a:solidFill>
              </a:rPr>
              <a:t>associata all’autore del medesimo (ovvero di un sigillo elettronico dell’</a:t>
            </a:r>
            <a:r>
              <a:rPr lang="it-IT" u="sng" dirty="0">
                <a:solidFill>
                  <a:srgbClr val="0070C0"/>
                </a:solidFill>
              </a:rPr>
              <a:t>ente</a:t>
            </a:r>
            <a:r>
              <a:rPr lang="it-IT" dirty="0">
                <a:solidFill>
                  <a:srgbClr val="0070C0"/>
                </a:solidFill>
              </a:rPr>
              <a:t> cui l’autore appartiene o per conto del quale riporta la notizia); dall’altro, tracciando con un sistema basato su</a:t>
            </a:r>
            <a:r>
              <a:rPr lang="it-IT" b="1" dirty="0">
                <a:solidFill>
                  <a:srgbClr val="0070C0"/>
                </a:solidFill>
              </a:rPr>
              <a:t> </a:t>
            </a:r>
            <a:r>
              <a:rPr lang="it-IT" dirty="0" err="1" smtClean="0">
                <a:solidFill>
                  <a:srgbClr val="0070C0"/>
                </a:solidFill>
              </a:rPr>
              <a:t>blockchain</a:t>
            </a:r>
            <a:r>
              <a:rPr lang="it-IT" dirty="0">
                <a:solidFill>
                  <a:srgbClr val="0070C0"/>
                </a:solidFill>
              </a:rPr>
              <a:t> la </a:t>
            </a:r>
            <a:r>
              <a:rPr lang="it-IT" b="1" dirty="0">
                <a:solidFill>
                  <a:srgbClr val="0070C0"/>
                </a:solidFill>
              </a:rPr>
              <a:t>propagazione</a:t>
            </a:r>
            <a:r>
              <a:rPr lang="it-IT" dirty="0">
                <a:solidFill>
                  <a:srgbClr val="0070C0"/>
                </a:solidFill>
              </a:rPr>
              <a:t> del medesimo contenuto su molteplici piattaforme.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6392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</a:t>
            </a:r>
            <a:r>
              <a:rPr lang="it-IT" dirty="0" smtClean="0"/>
              <a:t>’utente finale, </a:t>
            </a:r>
            <a:r>
              <a:rPr lang="it-IT" dirty="0"/>
              <a:t>interrogando la </a:t>
            </a:r>
            <a:r>
              <a:rPr lang="it-IT" dirty="0" err="1"/>
              <a:t>blockchain</a:t>
            </a:r>
            <a:r>
              <a:rPr lang="it-IT" dirty="0"/>
              <a:t> relativamente all’autenticità di un </a:t>
            </a:r>
            <a:r>
              <a:rPr lang="it-IT" dirty="0" smtClean="0"/>
              <a:t>contenuto, può </a:t>
            </a:r>
            <a:r>
              <a:rPr lang="it-IT" dirty="0"/>
              <a:t>risalire sino al contenuto originario, </a:t>
            </a:r>
            <a:r>
              <a:rPr lang="it-IT" b="1" dirty="0"/>
              <a:t>verificandone “all’indietro” la conformità </a:t>
            </a:r>
            <a:r>
              <a:rPr lang="it-IT" dirty="0"/>
              <a:t>di ogni sua </a:t>
            </a:r>
            <a:r>
              <a:rPr lang="it-IT" dirty="0" err="1"/>
              <a:t>ri</a:t>
            </a:r>
            <a:r>
              <a:rPr lang="it-IT" dirty="0"/>
              <a:t>-condivisione e, in ultima analisi, la paternità del medesimo ascritta al firmatario dell’originale</a:t>
            </a:r>
            <a:r>
              <a:rPr lang="it-IT" dirty="0" smtClean="0"/>
              <a:t>. </a:t>
            </a:r>
          </a:p>
          <a:p>
            <a:r>
              <a:rPr lang="it-IT" dirty="0" smtClean="0"/>
              <a:t>A titolo di esempio, l’ateneo </a:t>
            </a:r>
            <a:r>
              <a:rPr lang="it-IT" dirty="0"/>
              <a:t>di Cagliari rilascerà </a:t>
            </a:r>
            <a:r>
              <a:rPr lang="it-IT" b="1" dirty="0"/>
              <a:t>certificati di laurea </a:t>
            </a:r>
            <a:r>
              <a:rPr lang="it-IT" dirty="0"/>
              <a:t>europei assicurandone la validità grazie alla tecnologia di </a:t>
            </a:r>
            <a:r>
              <a:rPr lang="it-IT" dirty="0" err="1"/>
              <a:t>Ethereum</a:t>
            </a:r>
            <a:r>
              <a:rPr lang="it-IT" dirty="0"/>
              <a:t> (</a:t>
            </a:r>
            <a:r>
              <a:rPr lang="it-IT" dirty="0" err="1"/>
              <a:t>Blockchain</a:t>
            </a:r>
            <a:r>
              <a:rPr lang="it-IT" dirty="0"/>
              <a:t>). Il sistema permette di emettere documenti digitali con la certezza che non siano manipolabili o </a:t>
            </a:r>
            <a:r>
              <a:rPr lang="it-IT" dirty="0" smtClean="0"/>
              <a:t>falsificabili.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2937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combinazione di </a:t>
            </a:r>
            <a:r>
              <a:rPr lang="it-IT" dirty="0" err="1"/>
              <a:t>Blockchain</a:t>
            </a:r>
            <a:r>
              <a:rPr lang="it-IT" dirty="0"/>
              <a:t> con AI e </a:t>
            </a:r>
            <a:r>
              <a:rPr lang="it-IT" dirty="0" err="1"/>
              <a:t>IoT</a:t>
            </a:r>
            <a:r>
              <a:rPr lang="it-IT" dirty="0"/>
              <a:t> ci consentirà di estrarre, elaborare e interpretare dati migliori per la valutazione dell’impatto delle nostre azioni in termini di </a:t>
            </a:r>
            <a:r>
              <a:rPr lang="it-IT" b="1" dirty="0"/>
              <a:t>sostenibilità</a:t>
            </a:r>
            <a:r>
              <a:rPr lang="it-IT" dirty="0"/>
              <a:t>. Il risultato sarà la completa trasparenza informativa sui comportamenti, </a:t>
            </a:r>
            <a:r>
              <a:rPr lang="it-IT" dirty="0" smtClean="0"/>
              <a:t>virtuosi o dannosi sul piano ambientale, senza </a:t>
            </a:r>
            <a:r>
              <a:rPr lang="it-IT" dirty="0"/>
              <a:t>limitazioni di tipo geografico.</a:t>
            </a:r>
          </a:p>
          <a:p>
            <a:r>
              <a:rPr lang="it-IT" dirty="0" smtClean="0"/>
              <a:t>Dalla trasparenza potranno derivare stimoli alla correzione delle abitudini che portano danno all’ambiente e alla salute.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50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Edge</a:t>
            </a:r>
            <a:r>
              <a:rPr lang="it-IT" sz="2400" dirty="0" smtClean="0"/>
              <a:t> </a:t>
            </a:r>
            <a:r>
              <a:rPr lang="it-IT" sz="2400" dirty="0" err="1" smtClean="0"/>
              <a:t>computing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Gartner</a:t>
            </a:r>
            <a:r>
              <a:rPr lang="it-IT" dirty="0"/>
              <a:t> definisce l’</a:t>
            </a:r>
            <a:r>
              <a:rPr lang="it-IT" b="1" dirty="0" err="1"/>
              <a:t>edge</a:t>
            </a:r>
            <a:r>
              <a:rPr lang="it-IT" b="1" dirty="0"/>
              <a:t> </a:t>
            </a:r>
            <a:r>
              <a:rPr lang="it-IT" b="1" dirty="0" err="1"/>
              <a:t>computing</a:t>
            </a:r>
            <a:r>
              <a:rPr lang="it-IT" b="1" dirty="0"/>
              <a:t> </a:t>
            </a:r>
            <a:r>
              <a:rPr lang="it-IT" dirty="0"/>
              <a:t>come “soluzioni che facilitano l’elaborazione dei dati nella o vicino alla fonte della generazione di dati</a:t>
            </a:r>
            <a:r>
              <a:rPr lang="it-IT" dirty="0" smtClean="0"/>
              <a:t>”. </a:t>
            </a:r>
          </a:p>
          <a:p>
            <a:r>
              <a:rPr lang="it-IT" dirty="0"/>
              <a:t>Attendere che un data center (spesso ubicato o molte miglia di distanza) </a:t>
            </a:r>
            <a:r>
              <a:rPr lang="it-IT" dirty="0" smtClean="0"/>
              <a:t>funzioni, </a:t>
            </a:r>
            <a:r>
              <a:rPr lang="it-IT" dirty="0"/>
              <a:t>ha </a:t>
            </a:r>
            <a:r>
              <a:rPr lang="it-IT" dirty="0" err="1"/>
              <a:t>un’impatto</a:t>
            </a:r>
            <a:r>
              <a:rPr lang="it-IT" dirty="0"/>
              <a:t> negativo sugli </a:t>
            </a:r>
            <a:r>
              <a:rPr lang="it-IT" dirty="0" smtClean="0"/>
              <a:t>utenti. </a:t>
            </a:r>
            <a:r>
              <a:rPr lang="it-IT" dirty="0"/>
              <a:t>Il problema della latenza si risolve attraverso una </a:t>
            </a:r>
            <a:r>
              <a:rPr lang="it-IT" b="1" dirty="0"/>
              <a:t>decentralizzazione</a:t>
            </a:r>
            <a:r>
              <a:rPr lang="it-IT" dirty="0"/>
              <a:t> dei data center, </a:t>
            </a:r>
            <a:r>
              <a:rPr lang="it-IT" dirty="0" err="1"/>
              <a:t>granularizzati</a:t>
            </a:r>
            <a:r>
              <a:rPr lang="it-IT" dirty="0"/>
              <a:t> e configurati come micro data center</a:t>
            </a:r>
            <a:r>
              <a:rPr lang="it-IT" dirty="0" smtClean="0"/>
              <a:t>.</a:t>
            </a:r>
          </a:p>
          <a:p>
            <a:r>
              <a:rPr lang="it-IT" dirty="0" smtClean="0"/>
              <a:t>In ambito sanitario se l’applicazione di assistenza remota non funziona correttamente, il medico avrà difficoltà a dare le cure adeguate al paziente.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9052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Edge</a:t>
            </a:r>
            <a:r>
              <a:rPr lang="it-IT" sz="2400" dirty="0"/>
              <a:t> </a:t>
            </a:r>
            <a:r>
              <a:rPr lang="it-IT" sz="2400" dirty="0" err="1"/>
              <a:t>computing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Nelle auto a guida autonoma è importante che in un incontro trafficato i sensori rilevino rapidamente gli altri mezzi in circolazione.</a:t>
            </a:r>
          </a:p>
          <a:p>
            <a:r>
              <a:rPr lang="it-IT" dirty="0"/>
              <a:t>Gli </a:t>
            </a:r>
            <a:r>
              <a:rPr lang="it-IT" b="1" dirty="0" err="1"/>
              <a:t>Edge</a:t>
            </a:r>
            <a:r>
              <a:rPr lang="it-IT" b="1" dirty="0"/>
              <a:t> Data Center </a:t>
            </a:r>
            <a:r>
              <a:rPr lang="it-IT" dirty="0"/>
              <a:t>sono dei micro data center </a:t>
            </a:r>
            <a:r>
              <a:rPr lang="it-IT" dirty="0" err="1"/>
              <a:t>preconfigurati</a:t>
            </a:r>
            <a:r>
              <a:rPr lang="it-IT" dirty="0"/>
              <a:t> e connessi che, distribuiti a bordo della rete, dispongono di infrastruttura fisica e software di gestione in un singolo </a:t>
            </a:r>
            <a:r>
              <a:rPr lang="it-IT" dirty="0" smtClean="0"/>
              <a:t>alloggiamento. </a:t>
            </a:r>
            <a:r>
              <a:rPr lang="it-IT" dirty="0"/>
              <a:t>Gestibili anche da remoto e in </a:t>
            </a:r>
            <a:r>
              <a:rPr lang="it-IT" dirty="0" err="1"/>
              <a:t>cloud</a:t>
            </a:r>
            <a:r>
              <a:rPr lang="it-IT" dirty="0"/>
              <a:t>, possono integrare funzioni di </a:t>
            </a:r>
            <a:r>
              <a:rPr lang="it-IT" dirty="0" smtClean="0"/>
              <a:t>protezione, </a:t>
            </a:r>
            <a:r>
              <a:rPr lang="it-IT" dirty="0"/>
              <a:t>tra le quali lettori di chiavi per impedire gli accessi non </a:t>
            </a:r>
            <a:r>
              <a:rPr lang="it-IT" dirty="0" smtClean="0"/>
              <a:t>autorizzati.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3218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Edge</a:t>
            </a:r>
            <a:r>
              <a:rPr lang="it-IT" sz="2400" dirty="0"/>
              <a:t> </a:t>
            </a:r>
            <a:r>
              <a:rPr lang="it-IT" sz="2400" dirty="0" err="1"/>
              <a:t>computing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Inizialmente pensata come strumento per </a:t>
            </a:r>
            <a:r>
              <a:rPr lang="it-IT" b="1" dirty="0"/>
              <a:t>ridurre i costi di banda associati al trasporto di dati,</a:t>
            </a:r>
            <a:r>
              <a:rPr lang="it-IT" dirty="0"/>
              <a:t> la tecnologia </a:t>
            </a:r>
            <a:r>
              <a:rPr lang="it-IT" dirty="0" err="1"/>
              <a:t>edge</a:t>
            </a:r>
            <a:r>
              <a:rPr lang="it-IT" dirty="0"/>
              <a:t> ha trovato nella necessità di gestire applicazioni in tempo reale il suo vero ambito di applicazione.</a:t>
            </a:r>
            <a:br>
              <a:rPr lang="it-IT" dirty="0"/>
            </a:br>
            <a:r>
              <a:rPr lang="it-IT" dirty="0" err="1"/>
              <a:t>Gartner</a:t>
            </a:r>
            <a:r>
              <a:rPr lang="it-IT" dirty="0"/>
              <a:t> lo definisce come </a:t>
            </a:r>
            <a:r>
              <a:rPr lang="it-IT" b="1" dirty="0"/>
              <a:t>parte di una topologia distribuita</a:t>
            </a:r>
            <a:r>
              <a:rPr lang="it-IT" dirty="0"/>
              <a:t>, nella quale la componente elaborativa si trova vicino al punto in cui gli oggetti o le persone producono e utilizzano le informazioni</a:t>
            </a:r>
            <a:r>
              <a:rPr lang="it-IT" dirty="0" smtClean="0"/>
              <a:t>.</a:t>
            </a:r>
          </a:p>
          <a:p>
            <a:r>
              <a:rPr lang="it-IT" dirty="0"/>
              <a:t>L’</a:t>
            </a:r>
            <a:r>
              <a:rPr lang="it-IT" dirty="0" err="1"/>
              <a:t>edge</a:t>
            </a:r>
            <a:r>
              <a:rPr lang="it-IT" dirty="0"/>
              <a:t> </a:t>
            </a:r>
            <a:r>
              <a:rPr lang="it-IT" dirty="0" err="1"/>
              <a:t>computing</a:t>
            </a:r>
            <a:r>
              <a:rPr lang="it-IT" dirty="0"/>
              <a:t> ben </a:t>
            </a:r>
            <a:r>
              <a:rPr lang="it-IT" b="1" dirty="0"/>
              <a:t>si colloca anche in scenari nei quali la copertura delle reti fisse e mobili è limitata</a:t>
            </a:r>
            <a:r>
              <a:rPr lang="it-IT" dirty="0"/>
              <a:t> e dunque la connettività tra centro e periferia e viceversa non garantisce adeguate performance.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0476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Edge</a:t>
            </a:r>
            <a:r>
              <a:rPr lang="it-IT" sz="2400" dirty="0"/>
              <a:t> </a:t>
            </a:r>
            <a:r>
              <a:rPr lang="it-IT" sz="2400" dirty="0" err="1"/>
              <a:t>computing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capire dunque come funziona un </a:t>
            </a:r>
            <a:r>
              <a:rPr lang="it-IT" b="1" dirty="0" err="1"/>
              <a:t>edge</a:t>
            </a:r>
            <a:r>
              <a:rPr lang="it-IT" b="1" dirty="0"/>
              <a:t> computer</a:t>
            </a:r>
            <a:r>
              <a:rPr lang="it-IT" dirty="0"/>
              <a:t>, dobbiamo pensarlo come un sistema computazionale che elabora i dati provenienti dai sensori e dagli oggetti connessi, lontano dai nodi centralizzati e in prossimità del bordo logico della rete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Come </a:t>
            </a:r>
            <a:r>
              <a:rPr lang="it-IT" dirty="0" smtClean="0"/>
              <a:t>sottolinea </a:t>
            </a:r>
            <a:r>
              <a:rPr lang="it-IT" dirty="0" err="1" smtClean="0"/>
              <a:t>Gartner</a:t>
            </a:r>
            <a:r>
              <a:rPr lang="it-IT" dirty="0" smtClean="0"/>
              <a:t>, </a:t>
            </a:r>
            <a:r>
              <a:rPr lang="it-IT" dirty="0"/>
              <a:t>proprio in considerazione della crescente diffusione di </a:t>
            </a:r>
            <a:r>
              <a:rPr lang="it-IT" dirty="0" err="1" smtClean="0"/>
              <a:t>IoT</a:t>
            </a:r>
            <a:r>
              <a:rPr lang="it-IT" dirty="0" smtClean="0"/>
              <a:t>, è </a:t>
            </a:r>
            <a:r>
              <a:rPr lang="it-IT" dirty="0"/>
              <a:t>il momento che nelle imprese si comincino a utilizzare architetture </a:t>
            </a:r>
            <a:r>
              <a:rPr lang="it-IT" dirty="0" smtClean="0"/>
              <a:t>di </a:t>
            </a:r>
            <a:r>
              <a:rPr lang="it-IT" dirty="0"/>
              <a:t>rete IT distribuita che abilita il </a:t>
            </a:r>
            <a:r>
              <a:rPr lang="it-IT" b="1" dirty="0"/>
              <a:t>mobile </a:t>
            </a:r>
            <a:r>
              <a:rPr lang="it-IT" b="1" dirty="0" err="1"/>
              <a:t>computing</a:t>
            </a:r>
            <a:r>
              <a:rPr lang="it-IT" b="1" dirty="0"/>
              <a:t> </a:t>
            </a:r>
            <a:r>
              <a:rPr lang="it-IT" dirty="0"/>
              <a:t>per i dati prodotti localmente</a:t>
            </a:r>
            <a:r>
              <a:rPr lang="it-IT" b="1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467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Blockchain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Una </a:t>
            </a:r>
            <a:r>
              <a:rPr lang="it-IT" dirty="0" err="1"/>
              <a:t>blockchain</a:t>
            </a:r>
            <a:r>
              <a:rPr lang="it-IT" dirty="0"/>
              <a:t> è una base di dati distribuita, resistente alle manipolazioni, che permette la </a:t>
            </a:r>
            <a:r>
              <a:rPr lang="it-IT" b="1" dirty="0"/>
              <a:t>certificazione di transazioni </a:t>
            </a:r>
            <a:r>
              <a:rPr lang="it-IT" dirty="0"/>
              <a:t>di qualunque tipo. In linea di principio, ad esempio, potrebbe consentire un corretto e sicuro scambio di beni senza il ricorso a notai o altri organismi di supervisione o addirittura garantire la bontà di votazioni</a:t>
            </a:r>
            <a:r>
              <a:rPr lang="it-IT" dirty="0" smtClean="0"/>
              <a:t>.</a:t>
            </a:r>
          </a:p>
          <a:p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In estrema sintesi</a:t>
            </a:r>
            <a:r>
              <a:rPr lang="it-IT" b="1" dirty="0">
                <a:solidFill>
                  <a:schemeClr val="accent6">
                    <a:lumMod val="50000"/>
                  </a:schemeClr>
                </a:solidFill>
              </a:rPr>
              <a:t>, una </a:t>
            </a:r>
            <a:r>
              <a:rPr lang="it-IT" b="1" dirty="0" err="1">
                <a:solidFill>
                  <a:schemeClr val="accent6">
                    <a:lumMod val="50000"/>
                  </a:schemeClr>
                </a:solidFill>
              </a:rPr>
              <a:t>blockchain</a:t>
            </a:r>
            <a:r>
              <a:rPr lang="it-IT" b="1" dirty="0">
                <a:solidFill>
                  <a:schemeClr val="accent6">
                    <a:lumMod val="50000"/>
                  </a:schemeClr>
                </a:solidFill>
              </a:rPr>
              <a:t> è un insieme di blocchi che contengono transazioni validate. 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In questo modo tutte le transazioni, dalla prima all’ultima, sono collegate in un’unica catena immodificabile. Un blocco può essere aggiunto alla </a:t>
            </a:r>
            <a:r>
              <a:rPr lang="it-IT" dirty="0" err="1">
                <a:solidFill>
                  <a:schemeClr val="accent6">
                    <a:lumMod val="50000"/>
                  </a:schemeClr>
                </a:solidFill>
              </a:rPr>
              <a:t>blockchain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 solamente dopo la sua </a:t>
            </a:r>
            <a:r>
              <a:rPr lang="it-IT" u="sng" dirty="0">
                <a:solidFill>
                  <a:schemeClr val="accent6">
                    <a:lumMod val="50000"/>
                  </a:schemeClr>
                </a:solidFill>
              </a:rPr>
              <a:t>validazione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: la risoluzione di un complesso calcolo matematico, che richiede un considerevole impegno di risorse. Questa operazione viene detta </a:t>
            </a:r>
            <a:r>
              <a:rPr lang="it-IT" b="1" dirty="0" err="1">
                <a:solidFill>
                  <a:schemeClr val="accent6">
                    <a:lumMod val="50000"/>
                  </a:schemeClr>
                </a:solidFill>
              </a:rPr>
              <a:t>mining</a:t>
            </a:r>
            <a:r>
              <a:rPr lang="it-IT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82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Grazie a tali caratteristiche, la </a:t>
            </a:r>
            <a:r>
              <a:rPr lang="it-IT" dirty="0" err="1"/>
              <a:t>blockchain</a:t>
            </a:r>
            <a:r>
              <a:rPr lang="it-IT" dirty="0"/>
              <a:t> è considerata paragonabile alle banche dati e ai </a:t>
            </a:r>
            <a:r>
              <a:rPr lang="it-IT" b="1" dirty="0"/>
              <a:t>registri gestiti in maniera centralizzata da autorità riconosciute </a:t>
            </a:r>
            <a:r>
              <a:rPr lang="it-IT" dirty="0"/>
              <a:t>e regolamentate (pubbliche amministrazioni, banche, assicurazioni, intermediari di pagamento, ecc.), e ne rappresenta pertanto un'alternativa in termini di sicurezza, affidabilità e costi.</a:t>
            </a:r>
          </a:p>
          <a:p>
            <a:r>
              <a:rPr lang="it-IT" dirty="0"/>
              <a:t>Uno dei temi rilevanti è la </a:t>
            </a:r>
            <a:r>
              <a:rPr lang="it-IT" b="1" dirty="0"/>
              <a:t>validazione temporale </a:t>
            </a:r>
            <a:r>
              <a:rPr lang="it-IT" dirty="0"/>
              <a:t>di un documento informatico (marca temporale) in particolare nella Pubblica Amministrazione.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760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</a:t>
            </a:r>
            <a:r>
              <a:rPr lang="it-IT" b="1" dirty="0" err="1"/>
              <a:t>smart</a:t>
            </a:r>
            <a:r>
              <a:rPr lang="it-IT" b="1" dirty="0"/>
              <a:t> </a:t>
            </a:r>
            <a:r>
              <a:rPr lang="it-IT" b="1" dirty="0" err="1" smtClean="0"/>
              <a:t>contracts</a:t>
            </a:r>
            <a:r>
              <a:rPr lang="it-IT" b="1" dirty="0" smtClean="0"/>
              <a:t>, </a:t>
            </a:r>
            <a:r>
              <a:rPr lang="it-IT" dirty="0" smtClean="0"/>
              <a:t>applicazioni della </a:t>
            </a:r>
            <a:r>
              <a:rPr lang="it-IT" dirty="0" err="1" smtClean="0"/>
              <a:t>blockchain</a:t>
            </a:r>
            <a:r>
              <a:rPr lang="it-IT" dirty="0" smtClean="0"/>
              <a:t>, </a:t>
            </a:r>
            <a:r>
              <a:rPr lang="it-IT" dirty="0"/>
              <a:t>sono molto simili a un qualsiasi contratto concluso tra più parti </a:t>
            </a:r>
            <a:r>
              <a:rPr lang="it-IT" dirty="0" smtClean="0"/>
              <a:t>nel </a:t>
            </a:r>
            <a:r>
              <a:rPr lang="it-IT" dirty="0"/>
              <a:t>mondo </a:t>
            </a:r>
            <a:r>
              <a:rPr lang="it-IT" dirty="0" smtClean="0"/>
              <a:t>fisico: </a:t>
            </a:r>
            <a:r>
              <a:rPr lang="it-IT" dirty="0"/>
              <a:t>i</a:t>
            </a:r>
            <a:r>
              <a:rPr lang="it-IT" dirty="0" smtClean="0"/>
              <a:t>n </a:t>
            </a:r>
            <a:r>
              <a:rPr lang="it-IT" dirty="0"/>
              <a:t>quanto sistema decentralizzato, </a:t>
            </a:r>
            <a:r>
              <a:rPr lang="it-IT" u="sng" dirty="0"/>
              <a:t>non è necessario pagare gli </a:t>
            </a:r>
            <a:r>
              <a:rPr lang="it-IT" u="sng" dirty="0" smtClean="0"/>
              <a:t>intermediari</a:t>
            </a:r>
            <a:r>
              <a:rPr lang="it-IT" b="1" dirty="0" smtClean="0"/>
              <a:t>. </a:t>
            </a: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fatto che le </a:t>
            </a:r>
            <a:r>
              <a:rPr lang="it-IT" dirty="0" err="1"/>
              <a:t>blockchain</a:t>
            </a:r>
            <a:r>
              <a:rPr lang="it-IT" dirty="0"/>
              <a:t> </a:t>
            </a:r>
            <a:r>
              <a:rPr lang="it-IT" dirty="0" smtClean="0"/>
              <a:t>siano </a:t>
            </a:r>
            <a:r>
              <a:rPr lang="it-IT" dirty="0"/>
              <a:t>immutabili, rende il sistema degli </a:t>
            </a:r>
            <a:r>
              <a:rPr lang="it-IT" dirty="0" err="1"/>
              <a:t>smart</a:t>
            </a:r>
            <a:r>
              <a:rPr lang="it-IT" dirty="0"/>
              <a:t> </a:t>
            </a:r>
            <a:r>
              <a:rPr lang="it-IT" dirty="0" err="1"/>
              <a:t>contracts</a:t>
            </a:r>
            <a:r>
              <a:rPr lang="it-IT" dirty="0"/>
              <a:t> molto più sicuro dei sistemi tradizionali.</a:t>
            </a:r>
          </a:p>
          <a:p>
            <a:r>
              <a:rPr lang="it-IT" dirty="0" smtClean="0"/>
              <a:t>Le </a:t>
            </a:r>
            <a:r>
              <a:rPr lang="it-IT" b="1" dirty="0" err="1" smtClean="0"/>
              <a:t>criptovalute</a:t>
            </a:r>
            <a:r>
              <a:rPr lang="it-IT" dirty="0"/>
              <a:t>, </a:t>
            </a:r>
            <a:r>
              <a:rPr lang="it-IT" dirty="0" smtClean="0"/>
              <a:t>sono  un’applicazione </a:t>
            </a:r>
            <a:r>
              <a:rPr lang="it-IT" dirty="0"/>
              <a:t>finanziaria della </a:t>
            </a:r>
            <a:r>
              <a:rPr lang="it-IT" dirty="0" err="1"/>
              <a:t>blockchain</a:t>
            </a:r>
            <a:r>
              <a:rPr lang="it-IT" dirty="0"/>
              <a:t>, esse possono essere utilizzate come</a:t>
            </a:r>
            <a:r>
              <a:rPr lang="it-IT" b="1" dirty="0"/>
              <a:t> </a:t>
            </a:r>
            <a:r>
              <a:rPr lang="it-IT" u="sng" dirty="0"/>
              <a:t>mezzo di pagamento</a:t>
            </a:r>
            <a:r>
              <a:rPr lang="it-IT" dirty="0"/>
              <a:t> da singoli individui nel </a:t>
            </a:r>
            <a:r>
              <a:rPr lang="it-IT" dirty="0" smtClean="0"/>
              <a:t>mercato.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473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 </a:t>
            </a:r>
            <a:r>
              <a:rPr lang="it-IT" dirty="0"/>
              <a:t>tempi di esecuzione </a:t>
            </a:r>
            <a:r>
              <a:rPr lang="it-IT" dirty="0" smtClean="0"/>
              <a:t>dei bonifici bancari internazionali di </a:t>
            </a:r>
            <a:r>
              <a:rPr lang="it-IT" dirty="0"/>
              <a:t>solito variano da diversi giorni lavorativi a un’intera settimana, mentre i pagamenti con </a:t>
            </a:r>
            <a:r>
              <a:rPr lang="it-IT" dirty="0" err="1"/>
              <a:t>criptovaluta</a:t>
            </a:r>
            <a:r>
              <a:rPr lang="it-IT" dirty="0"/>
              <a:t> richiedono dai </a:t>
            </a:r>
            <a:r>
              <a:rPr lang="it-IT" u="sng" dirty="0"/>
              <a:t>dieci ai quindici minuti </a:t>
            </a:r>
            <a:r>
              <a:rPr lang="it-IT" dirty="0"/>
              <a:t>ciascuno e possono essere effettuati in qualsiasi momento, oltre che senza vincoli bancari.</a:t>
            </a:r>
          </a:p>
          <a:p>
            <a:r>
              <a:rPr lang="it-IT" dirty="0" smtClean="0"/>
              <a:t>Sono in fase di studio applicazioni </a:t>
            </a:r>
            <a:r>
              <a:rPr lang="it-IT" dirty="0"/>
              <a:t>per i servizi governativi, come </a:t>
            </a:r>
            <a:r>
              <a:rPr lang="it-IT" b="1" dirty="0"/>
              <a:t>registri immobiliari </a:t>
            </a:r>
            <a:r>
              <a:rPr lang="it-IT" dirty="0"/>
              <a:t>e </a:t>
            </a:r>
            <a:r>
              <a:rPr lang="it-IT" b="1" dirty="0"/>
              <a:t>sistemi di </a:t>
            </a:r>
            <a:r>
              <a:rPr lang="it-IT" b="1" dirty="0" smtClean="0"/>
              <a:t>votazione</a:t>
            </a:r>
            <a:r>
              <a:rPr lang="it-IT" dirty="0" smtClean="0"/>
              <a:t>: </a:t>
            </a:r>
            <a:r>
              <a:rPr lang="it-IT" dirty="0"/>
              <a:t>la tecnologia </a:t>
            </a:r>
            <a:r>
              <a:rPr lang="it-IT" dirty="0" err="1"/>
              <a:t>blockchain</a:t>
            </a:r>
            <a:r>
              <a:rPr lang="it-IT" dirty="0"/>
              <a:t> fornisce garanzie di provenienza, tracciabilità e trasparenza delle </a:t>
            </a:r>
            <a:r>
              <a:rPr lang="it-IT" dirty="0" smtClean="0"/>
              <a:t>transazioni; l’accesso </a:t>
            </a:r>
            <a:r>
              <a:rPr lang="it-IT" dirty="0"/>
              <a:t>alle reti autorizzate è limitato agli utenti </a:t>
            </a:r>
            <a:r>
              <a:rPr lang="it-IT" dirty="0" smtClean="0"/>
              <a:t>identificati.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04266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blockchain</a:t>
            </a:r>
            <a:r>
              <a:rPr lang="it-IT" dirty="0" smtClean="0"/>
              <a:t> è importante nei </a:t>
            </a:r>
            <a:r>
              <a:rPr lang="it-IT" dirty="0"/>
              <a:t>settori della </a:t>
            </a:r>
            <a:r>
              <a:rPr lang="it-IT" b="1" dirty="0"/>
              <a:t>moda</a:t>
            </a:r>
            <a:r>
              <a:rPr lang="it-IT" dirty="0"/>
              <a:t> e dell’</a:t>
            </a:r>
            <a:r>
              <a:rPr lang="it-IT" b="1" dirty="0"/>
              <a:t>alimentare</a:t>
            </a:r>
            <a:r>
              <a:rPr lang="it-IT" dirty="0"/>
              <a:t>, nei quali la tracciabilità di un prodotto è vitale. Nel primo caso, per evitare le contraffazioni, nel </a:t>
            </a:r>
            <a:r>
              <a:rPr lang="it-IT" dirty="0" smtClean="0"/>
              <a:t>secondo </a:t>
            </a:r>
            <a:r>
              <a:rPr lang="it-IT" dirty="0"/>
              <a:t>per permettere al cliente di risalire alla provenienza del cibo. </a:t>
            </a:r>
            <a:endParaRPr lang="it-IT" dirty="0" smtClean="0"/>
          </a:p>
          <a:p>
            <a:r>
              <a:rPr lang="it-IT" dirty="0"/>
              <a:t>Nel manifatturiero, basare la gestione della</a:t>
            </a:r>
            <a:r>
              <a:rPr lang="it-IT" b="1" dirty="0"/>
              <a:t> </a:t>
            </a:r>
            <a:r>
              <a:rPr lang="it-IT" b="1" dirty="0" err="1" smtClean="0"/>
              <a:t>supply</a:t>
            </a:r>
            <a:r>
              <a:rPr lang="it-IT" b="1" i="1" dirty="0" smtClean="0"/>
              <a:t> </a:t>
            </a:r>
            <a:r>
              <a:rPr lang="it-IT" b="1" dirty="0" err="1" smtClean="0"/>
              <a:t>chain</a:t>
            </a:r>
            <a:r>
              <a:rPr lang="it-IT" b="1" i="1" dirty="0"/>
              <a:t> </a:t>
            </a:r>
            <a:r>
              <a:rPr lang="it-IT" dirty="0"/>
              <a:t>su tecnologia </a:t>
            </a:r>
            <a:r>
              <a:rPr lang="it-IT" dirty="0" err="1"/>
              <a:t>blockchain</a:t>
            </a:r>
            <a:r>
              <a:rPr lang="it-IT" dirty="0"/>
              <a:t> permette di ottenere visibilità sui processi, trasparenza e sicurezza su tutti i passaggi e a tutti i livelli: è così possibile programmare con precisione l’arrivo </a:t>
            </a:r>
            <a:r>
              <a:rPr lang="it-IT" dirty="0" smtClean="0"/>
              <a:t>dei </a:t>
            </a:r>
            <a:r>
              <a:rPr lang="it-IT" dirty="0"/>
              <a:t>componenti in tempo per l’avvio della </a:t>
            </a:r>
            <a:r>
              <a:rPr lang="it-IT" dirty="0" smtClean="0"/>
              <a:t>produzione. </a:t>
            </a:r>
            <a:r>
              <a:rPr lang="it-IT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396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Nel caso delle </a:t>
            </a:r>
            <a:r>
              <a:rPr lang="it-IT" b="1" dirty="0"/>
              <a:t>donazioni</a:t>
            </a:r>
            <a:r>
              <a:rPr lang="it-IT" dirty="0"/>
              <a:t> la </a:t>
            </a:r>
            <a:r>
              <a:rPr lang="it-IT" dirty="0" err="1"/>
              <a:t>blockchain</a:t>
            </a:r>
            <a:r>
              <a:rPr lang="it-IT" dirty="0"/>
              <a:t> assicura una registrazione incontrovertibile e in tempo reale di </a:t>
            </a:r>
            <a:r>
              <a:rPr lang="it-IT" u="sng" dirty="0"/>
              <a:t>ciò che è accaduto ai soldi </a:t>
            </a:r>
            <a:r>
              <a:rPr lang="it-IT" dirty="0"/>
              <a:t>che sono stati donati alle organizzazioni di beneficenza, monitorando i fondi e assicurando che esse supportino la causa della donazione, eliminando rischi di corruzione nella burocrazia.  </a:t>
            </a:r>
            <a:endParaRPr lang="it-IT" dirty="0" smtClean="0"/>
          </a:p>
          <a:p>
            <a:r>
              <a:rPr lang="it-IT" dirty="0" smtClean="0"/>
              <a:t>In </a:t>
            </a:r>
            <a:r>
              <a:rPr lang="it-IT" dirty="0"/>
              <a:t>settori fortemente regolamentati, </a:t>
            </a:r>
            <a:r>
              <a:rPr lang="it-IT" dirty="0" smtClean="0"/>
              <a:t>come</a:t>
            </a:r>
            <a:r>
              <a:rPr lang="it-IT" dirty="0"/>
              <a:t> il </a:t>
            </a:r>
            <a:r>
              <a:rPr lang="it-IT" b="1" dirty="0"/>
              <a:t>farmaceutico</a:t>
            </a:r>
            <a:r>
              <a:rPr lang="it-IT" dirty="0"/>
              <a:t>, i dati riportati </a:t>
            </a:r>
            <a:r>
              <a:rPr lang="it-IT" dirty="0" smtClean="0"/>
              <a:t>nella </a:t>
            </a:r>
            <a:r>
              <a:rPr lang="it-IT" dirty="0" err="1" smtClean="0"/>
              <a:t>blockchain</a:t>
            </a:r>
            <a:r>
              <a:rPr lang="it-IT" dirty="0"/>
              <a:t> arriverebbero direttamente </a:t>
            </a:r>
            <a:r>
              <a:rPr lang="it-IT" u="sng" dirty="0"/>
              <a:t>dai sensori </a:t>
            </a:r>
            <a:r>
              <a:rPr lang="it-IT" dirty="0"/>
              <a:t>presenti nei prodotti e questo darebbe loro un livello di autenticità e affidabilità che la sola </a:t>
            </a:r>
            <a:r>
              <a:rPr lang="it-IT" dirty="0" err="1"/>
              <a:t>blockchain</a:t>
            </a:r>
            <a:r>
              <a:rPr lang="it-IT" dirty="0"/>
              <a:t> non </a:t>
            </a:r>
            <a:r>
              <a:rPr lang="it-IT" dirty="0" smtClean="0"/>
              <a:t>potrebbe garantire</a:t>
            </a:r>
            <a:r>
              <a:rPr lang="it-IT" dirty="0"/>
              <a:t>. 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741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 </a:t>
            </a:r>
            <a:r>
              <a:rPr lang="it-IT" dirty="0"/>
              <a:t>A</a:t>
            </a:r>
            <a:r>
              <a:rPr lang="it-IT" dirty="0" smtClean="0"/>
              <a:t>pplicazioni </a:t>
            </a:r>
            <a:r>
              <a:rPr lang="it-IT" dirty="0"/>
              <a:t>della </a:t>
            </a:r>
            <a:r>
              <a:rPr lang="it-IT" dirty="0" err="1"/>
              <a:t>blockchain</a:t>
            </a:r>
            <a:r>
              <a:rPr lang="it-IT" dirty="0"/>
              <a:t> alla </a:t>
            </a:r>
            <a:r>
              <a:rPr lang="it-IT" b="1" dirty="0"/>
              <a:t>Sanità: </a:t>
            </a:r>
          </a:p>
          <a:p>
            <a:pPr marL="0" lvl="0" indent="0">
              <a:buNone/>
            </a:pPr>
            <a:r>
              <a:rPr lang="it-IT" dirty="0"/>
              <a:t>Un medico </a:t>
            </a:r>
            <a:r>
              <a:rPr lang="it-IT" dirty="0">
                <a:solidFill>
                  <a:srgbClr val="0070C0"/>
                </a:solidFill>
              </a:rPr>
              <a:t>prescrive farmaci </a:t>
            </a:r>
            <a:r>
              <a:rPr lang="it-IT" dirty="0"/>
              <a:t>durante la visita di un paziente. Se la prescrizione è inserita nel sistema sanitario “distribuito” – basato su </a:t>
            </a:r>
            <a:r>
              <a:rPr lang="it-IT" dirty="0" err="1"/>
              <a:t>blockchain</a:t>
            </a:r>
            <a:r>
              <a:rPr lang="it-IT" dirty="0"/>
              <a:t> – allora si attiva uno </a:t>
            </a:r>
            <a:r>
              <a:rPr lang="it-IT" i="1" dirty="0" err="1"/>
              <a:t>smart</a:t>
            </a:r>
            <a:r>
              <a:rPr lang="it-IT" i="1" dirty="0"/>
              <a:t> </a:t>
            </a:r>
            <a:r>
              <a:rPr lang="it-IT" i="1" dirty="0" err="1"/>
              <a:t>contract</a:t>
            </a:r>
            <a:r>
              <a:rPr lang="it-IT" dirty="0"/>
              <a:t>. La farmacia viene informata che il paziente ha bisogno di quel farmaco. Al paziente non resta che andare a ritirarlo. Tutto senza necessità di tessere e ricette.</a:t>
            </a:r>
          </a:p>
          <a:p>
            <a:pPr marL="0" lvl="0" indent="0">
              <a:buNone/>
            </a:pPr>
            <a:r>
              <a:rPr lang="it-IT" b="1" dirty="0" smtClean="0"/>
              <a:t>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Si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stima che il 10% dei farmaci nel mondo sia contraffatto</a:t>
            </a:r>
            <a:r>
              <a:rPr lang="it-IT" dirty="0"/>
              <a:t>. È un problema grave. La </a:t>
            </a:r>
            <a:r>
              <a:rPr lang="it-IT" dirty="0" err="1"/>
              <a:t>blockchain</a:t>
            </a:r>
            <a:r>
              <a:rPr lang="it-IT" dirty="0"/>
              <a:t> garantisce la certezza sulla provenienza del farmaco ed evita le contraffazioni.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3304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Blockchain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</a:t>
            </a:r>
            <a:r>
              <a:rPr lang="it-IT" dirty="0" err="1"/>
              <a:t>blockchain</a:t>
            </a:r>
            <a:r>
              <a:rPr lang="it-IT" dirty="0"/>
              <a:t> assicura una r</a:t>
            </a:r>
            <a:r>
              <a:rPr lang="it-IT" dirty="0" smtClean="0"/>
              <a:t>egistrazione </a:t>
            </a:r>
            <a:r>
              <a:rPr lang="it-IT" dirty="0"/>
              <a:t>incontrovertibile e in tempo reale di </a:t>
            </a:r>
            <a:r>
              <a:rPr lang="it-IT" u="sng" dirty="0"/>
              <a:t>ciò che è accaduto ai soldi </a:t>
            </a:r>
            <a:r>
              <a:rPr lang="it-IT" dirty="0"/>
              <a:t>dei </a:t>
            </a:r>
            <a:r>
              <a:rPr lang="it-IT" b="1" dirty="0"/>
              <a:t>contribuenti</a:t>
            </a:r>
            <a:r>
              <a:rPr lang="it-IT" dirty="0"/>
              <a:t> e garanzia di trasparenza su prestiti internazionali e allocazione di fondi statali, evitando fenomeni di cattiva gestione pubblica.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 err="1"/>
              <a:t>blockchain</a:t>
            </a:r>
            <a:r>
              <a:rPr lang="it-IT" dirty="0"/>
              <a:t> </a:t>
            </a:r>
            <a:r>
              <a:rPr lang="it-IT" dirty="0" smtClean="0"/>
              <a:t>può </a:t>
            </a:r>
            <a:r>
              <a:rPr lang="it-IT" dirty="0"/>
              <a:t>anche aiutare a superare i </a:t>
            </a:r>
            <a:r>
              <a:rPr lang="it-IT" b="1" dirty="0"/>
              <a:t>silos di dati </a:t>
            </a:r>
            <a:r>
              <a:rPr lang="it-IT" dirty="0"/>
              <a:t>nelle burocrazie tradizionali, in cui gli enti pubblici sono riluttanti a condividere informazioni tra </a:t>
            </a:r>
            <a:r>
              <a:rPr lang="it-IT" dirty="0" smtClean="0"/>
              <a:t>loro. </a:t>
            </a:r>
          </a:p>
        </p:txBody>
      </p:sp>
    </p:spTree>
    <p:extLst>
      <p:ext uri="{BB962C8B-B14F-4D97-AF65-F5344CB8AC3E}">
        <p14:creationId xmlns:p14="http://schemas.microsoft.com/office/powerpoint/2010/main" val="395430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971</Words>
  <Application>Microsoft Office PowerPoint</Application>
  <PresentationFormat>Widescreen</PresentationFormat>
  <Paragraphs>49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Blockchain and Edge Computing</vt:lpstr>
      <vt:lpstr>Blockchain</vt:lpstr>
      <vt:lpstr>Blockchain</vt:lpstr>
      <vt:lpstr>Blockchain</vt:lpstr>
      <vt:lpstr>blockchain</vt:lpstr>
      <vt:lpstr>Blockchain</vt:lpstr>
      <vt:lpstr>Blockchain</vt:lpstr>
      <vt:lpstr>Blockchain</vt:lpstr>
      <vt:lpstr>Blockchain</vt:lpstr>
      <vt:lpstr>Blockchain</vt:lpstr>
      <vt:lpstr>Blockchain</vt:lpstr>
      <vt:lpstr>Blockchain</vt:lpstr>
      <vt:lpstr>Edge computing</vt:lpstr>
      <vt:lpstr>Edge computing</vt:lpstr>
      <vt:lpstr>Edge computing</vt:lpstr>
      <vt:lpstr>Edge computing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25</cp:revision>
  <dcterms:created xsi:type="dcterms:W3CDTF">2019-12-20T10:44:00Z</dcterms:created>
  <dcterms:modified xsi:type="dcterms:W3CDTF">2020-01-17T13:51:46Z</dcterms:modified>
</cp:coreProperties>
</file>