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DB8-05C0-46BD-9375-6C9036FED9E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7603-4CCF-4411-9899-338ACA5A39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207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DB8-05C0-46BD-9375-6C9036FED9E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7603-4CCF-4411-9899-338ACA5A39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66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DB8-05C0-46BD-9375-6C9036FED9E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7603-4CCF-4411-9899-338ACA5A39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788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DB8-05C0-46BD-9375-6C9036FED9E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7603-4CCF-4411-9899-338ACA5A39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032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DB8-05C0-46BD-9375-6C9036FED9E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7603-4CCF-4411-9899-338ACA5A39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81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DB8-05C0-46BD-9375-6C9036FED9E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7603-4CCF-4411-9899-338ACA5A39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05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DB8-05C0-46BD-9375-6C9036FED9E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7603-4CCF-4411-9899-338ACA5A39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4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DB8-05C0-46BD-9375-6C9036FED9E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7603-4CCF-4411-9899-338ACA5A39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17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DB8-05C0-46BD-9375-6C9036FED9E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7603-4CCF-4411-9899-338ACA5A39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356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DB8-05C0-46BD-9375-6C9036FED9E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7603-4CCF-4411-9899-338ACA5A39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318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DB8-05C0-46BD-9375-6C9036FED9E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7603-4CCF-4411-9899-338ACA5A39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93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DDB8-05C0-46BD-9375-6C9036FED9E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37603-4CCF-4411-9899-338ACA5A39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990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rrierecomunicazioni.it/tag/ericsson/" TargetMode="External"/><Relationship Id="rId2" Type="http://schemas.openxmlformats.org/officeDocument/2006/relationships/hyperlink" Target="https://www.corrierecomunicazioni.it/telco/5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i4business.it/?__hstc=24102117.089e8662ce3525a380d616f3c8f6dde2.1558796769182.1562856269815.1563552421481.11&amp;__hssc=24102117.2.1563552421481&amp;__hsfp=208370829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gendadigitale.eu/cultura-digitale/intelligenza-artificiale-perche-sta-per-dominare-le-nostre-vite-i-motivi-principal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gendadigitale.eu/cittadinanza-digitale/big-data-e-tempo-di-misure-strutturali-e-sovranazionali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gendadigitale.eu/infrastrutture/infrastrutture-critiche-ecco-le-nuove-sfide-per-lintelligenc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Sicurezza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075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087" y="500062"/>
            <a:ext cx="6219825" cy="585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70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Sicurezza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Il </a:t>
            </a:r>
            <a:r>
              <a:rPr lang="it-IT" dirty="0" smtClean="0"/>
              <a:t>software </a:t>
            </a:r>
            <a:r>
              <a:rPr lang="it-IT" u="sng" dirty="0" err="1" smtClean="0"/>
              <a:t>PredPol</a:t>
            </a:r>
            <a:r>
              <a:rPr lang="it-IT" dirty="0" smtClean="0"/>
              <a:t> </a:t>
            </a:r>
            <a:r>
              <a:rPr lang="it-IT" dirty="0"/>
              <a:t>venne sviluppato nel 2013 grazie alla collaborazione tra il dipartimento di polizia di Los Angeles, l’Università di Santa Clara e </a:t>
            </a:r>
            <a:r>
              <a:rPr lang="it-IT" dirty="0" smtClean="0"/>
              <a:t>l’Università </a:t>
            </a:r>
            <a:r>
              <a:rPr lang="it-IT" dirty="0"/>
              <a:t>della </a:t>
            </a:r>
            <a:r>
              <a:rPr lang="it-IT" dirty="0" smtClean="0"/>
              <a:t>California: funziona </a:t>
            </a:r>
            <a:r>
              <a:rPr lang="it-IT" dirty="0"/>
              <a:t>tramite un solo algoritmo di </a:t>
            </a:r>
            <a:r>
              <a:rPr lang="it-IT" i="1" dirty="0" smtClean="0"/>
              <a:t>machine </a:t>
            </a:r>
            <a:r>
              <a:rPr lang="it-IT" i="1" dirty="0" err="1" smtClean="0"/>
              <a:t>learning</a:t>
            </a:r>
            <a:r>
              <a:rPr lang="it-IT" i="1" dirty="0"/>
              <a:t>. </a:t>
            </a:r>
            <a:endParaRPr lang="it-IT" b="1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l</a:t>
            </a:r>
            <a:r>
              <a:rPr lang="it-IT" dirty="0">
                <a:solidFill>
                  <a:srgbClr val="0070C0"/>
                </a:solidFill>
              </a:rPr>
              <a:t> </a:t>
            </a:r>
            <a:r>
              <a:rPr lang="it-IT" i="1" dirty="0" err="1">
                <a:solidFill>
                  <a:srgbClr val="0070C0"/>
                </a:solidFill>
              </a:rPr>
              <a:t>dataset</a:t>
            </a:r>
            <a:r>
              <a:rPr lang="it-IT" i="1" dirty="0">
                <a:solidFill>
                  <a:srgbClr val="0070C0"/>
                </a:solidFill>
              </a:rPr>
              <a:t> </a:t>
            </a:r>
            <a:r>
              <a:rPr lang="it-IT" dirty="0">
                <a:solidFill>
                  <a:srgbClr val="0070C0"/>
                </a:solidFill>
              </a:rPr>
              <a:t>messo a disposizione per la predizione utilizza dati storici (vecchi dai due e i cinque anni) e le variabili tenute in considerazione dal modello sono solamente tre: data, ora e luogo del crimine, tipologia di crimine commesso. </a:t>
            </a:r>
            <a:endParaRPr lang="it-IT" dirty="0" smtClean="0">
              <a:solidFill>
                <a:srgbClr val="0070C0"/>
              </a:solidFill>
            </a:endParaRPr>
          </a:p>
          <a:p>
            <a:r>
              <a:rPr lang="it-IT" dirty="0"/>
              <a:t>Le predizioni vengono proiettate e visualizzate tramite un’</a:t>
            </a:r>
            <a:r>
              <a:rPr lang="it-IT" b="1" dirty="0"/>
              <a:t>interfaccia messa a disposizione da Google </a:t>
            </a:r>
            <a:r>
              <a:rPr lang="it-IT" b="1" dirty="0" err="1"/>
              <a:t>Maps</a:t>
            </a:r>
            <a:r>
              <a:rPr lang="it-IT" dirty="0"/>
              <a:t> che mette in luce gli </a:t>
            </a:r>
            <a:r>
              <a:rPr lang="it-IT" i="1" dirty="0"/>
              <a:t>hot spot</a:t>
            </a:r>
            <a:r>
              <a:rPr lang="it-IT" dirty="0"/>
              <a:t>, disegnando direttamente sulla mappa quadrati rossi di 150 </a:t>
            </a:r>
            <a:r>
              <a:rPr lang="it-IT" dirty="0" smtClean="0"/>
              <a:t>m2 </a:t>
            </a:r>
            <a:r>
              <a:rPr lang="it-IT" dirty="0"/>
              <a:t>l’uno.</a:t>
            </a:r>
          </a:p>
          <a:p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89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Sicurezza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</a:t>
            </a:r>
            <a:r>
              <a:rPr lang="it-IT" dirty="0" smtClean="0"/>
              <a:t> </a:t>
            </a:r>
            <a:r>
              <a:rPr lang="it-IT" dirty="0"/>
              <a:t>Genova </a:t>
            </a:r>
            <a:r>
              <a:rPr lang="it-IT" dirty="0" smtClean="0"/>
              <a:t>i </a:t>
            </a:r>
            <a:r>
              <a:rPr lang="it-IT" dirty="0"/>
              <a:t>primi test </a:t>
            </a:r>
            <a:r>
              <a:rPr lang="it-IT" dirty="0" smtClean="0"/>
              <a:t>(maggio 2019) di </a:t>
            </a:r>
            <a:r>
              <a:rPr lang="it-IT" dirty="0"/>
              <a:t>servizi dedicati</a:t>
            </a:r>
            <a:r>
              <a:rPr lang="it-IT" b="1" dirty="0"/>
              <a:t> </a:t>
            </a:r>
            <a:r>
              <a:rPr lang="it-IT" dirty="0"/>
              <a:t>al controllo e al </a:t>
            </a:r>
            <a:r>
              <a:rPr lang="it-IT" u="sng" dirty="0"/>
              <a:t>monitoraggio del territorio </a:t>
            </a:r>
            <a:r>
              <a:rPr lang="it-IT" dirty="0"/>
              <a:t>attraverso l’uso di </a:t>
            </a:r>
            <a:r>
              <a:rPr lang="it-IT" b="1" dirty="0"/>
              <a:t>droni</a:t>
            </a:r>
            <a:r>
              <a:rPr lang="it-IT" dirty="0"/>
              <a:t> </a:t>
            </a:r>
            <a:r>
              <a:rPr lang="it-IT" dirty="0" smtClean="0"/>
              <a:t>controllati </a:t>
            </a:r>
            <a:r>
              <a:rPr lang="it-IT" dirty="0"/>
              <a:t>da remoto sfruttando il </a:t>
            </a:r>
            <a:r>
              <a:rPr lang="it-IT" u="sng" dirty="0">
                <a:hlinkClick r:id="rId2"/>
              </a:rPr>
              <a:t>5G</a:t>
            </a:r>
            <a:r>
              <a:rPr lang="it-IT" dirty="0" smtClean="0"/>
              <a:t>.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La </a:t>
            </a:r>
            <a:r>
              <a:rPr lang="it-IT" dirty="0">
                <a:solidFill>
                  <a:srgbClr val="0070C0"/>
                </a:solidFill>
              </a:rPr>
              <a:t>sperimentazione, che ha avuto luogo </a:t>
            </a:r>
            <a:r>
              <a:rPr lang="it-IT" dirty="0" smtClean="0">
                <a:solidFill>
                  <a:srgbClr val="0070C0"/>
                </a:solidFill>
              </a:rPr>
              <a:t>nell’area </a:t>
            </a:r>
            <a:r>
              <a:rPr lang="it-IT" dirty="0">
                <a:solidFill>
                  <a:srgbClr val="0070C0"/>
                </a:solidFill>
              </a:rPr>
              <a:t>del Great Campus agli </a:t>
            </a:r>
            <a:r>
              <a:rPr lang="it-IT" dirty="0" err="1">
                <a:solidFill>
                  <a:srgbClr val="0070C0"/>
                </a:solidFill>
              </a:rPr>
              <a:t>Erzelli</a:t>
            </a:r>
            <a:r>
              <a:rPr lang="it-IT" dirty="0">
                <a:solidFill>
                  <a:srgbClr val="0070C0"/>
                </a:solidFill>
              </a:rPr>
              <a:t>, dove ha sede il Digital Lab 5G e uno dei centri R&amp;S globali di </a:t>
            </a:r>
            <a:r>
              <a:rPr lang="it-IT" b="1" dirty="0">
                <a:solidFill>
                  <a:srgbClr val="0070C0"/>
                </a:solidFill>
                <a:hlinkClick r:id="rId3"/>
              </a:rPr>
              <a:t>Ericsson</a:t>
            </a:r>
            <a:r>
              <a:rPr lang="it-IT" dirty="0">
                <a:solidFill>
                  <a:srgbClr val="0070C0"/>
                </a:solidFill>
              </a:rPr>
              <a:t> in Italia, si avvale di una centrale operativa in </a:t>
            </a:r>
            <a:r>
              <a:rPr lang="it-IT" dirty="0" err="1">
                <a:solidFill>
                  <a:srgbClr val="0070C0"/>
                </a:solidFill>
              </a:rPr>
              <a:t>Cloud</a:t>
            </a:r>
            <a:r>
              <a:rPr lang="it-IT" dirty="0">
                <a:solidFill>
                  <a:srgbClr val="0070C0"/>
                </a:solidFill>
              </a:rPr>
              <a:t> realizzata da </a:t>
            </a:r>
            <a:r>
              <a:rPr lang="it-IT" b="1" dirty="0">
                <a:solidFill>
                  <a:srgbClr val="0070C0"/>
                </a:solidFill>
              </a:rPr>
              <a:t>Tim</a:t>
            </a:r>
            <a:r>
              <a:rPr lang="it-IT" dirty="0">
                <a:solidFill>
                  <a:srgbClr val="0070C0"/>
                </a:solidFill>
              </a:rPr>
              <a:t>, dalla quale è possibile gestire e controllare in modo automatizzato le varie missioni di </a:t>
            </a:r>
            <a:r>
              <a:rPr lang="it-IT" dirty="0" smtClean="0">
                <a:solidFill>
                  <a:srgbClr val="0070C0"/>
                </a:solidFill>
              </a:rPr>
              <a:t>volo.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00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/>
              <a:t>Sicurezza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Droni in grado di volare autonomamente senza il bisogno dell’intervento umano da utilizzare in situazioni di emergenza, come la </a:t>
            </a:r>
            <a:r>
              <a:rPr lang="it-IT" u="sng" dirty="0"/>
              <a:t>ricerca di persone disperse </a:t>
            </a:r>
            <a:r>
              <a:rPr lang="it-IT" dirty="0"/>
              <a:t>o il </a:t>
            </a:r>
            <a:r>
              <a:rPr lang="it-IT" u="sng" dirty="0"/>
              <a:t>monitoraggio di incendi</a:t>
            </a:r>
            <a:r>
              <a:rPr lang="it-IT" dirty="0"/>
              <a:t>: questi gli obiettivi di UAV RETINA, iniziativa </a:t>
            </a:r>
            <a:r>
              <a:rPr lang="it-IT" dirty="0" smtClean="0"/>
              <a:t>europea. </a:t>
            </a:r>
          </a:p>
          <a:p>
            <a:r>
              <a:rPr lang="it-IT" dirty="0">
                <a:solidFill>
                  <a:srgbClr val="0070C0"/>
                </a:solidFill>
              </a:rPr>
              <a:t>Il progetto prevede droni dotati di sensori che raccolgono </a:t>
            </a:r>
            <a:r>
              <a:rPr lang="it-IT" b="1" dirty="0">
                <a:solidFill>
                  <a:srgbClr val="0070C0"/>
                </a:solidFill>
              </a:rPr>
              <a:t>immagini nello spettro visibile e immagini termiche</a:t>
            </a:r>
            <a:r>
              <a:rPr lang="it-IT" dirty="0">
                <a:solidFill>
                  <a:srgbClr val="0070C0"/>
                </a:solidFill>
              </a:rPr>
              <a:t> da inviare a un sistema informatico che le analizza, estrapolando gli elementi utili ai soccorritori, per prendere decisioni più rapide e allo stesso tempo efficaci. In qualsiasi momento, un telepilota certificato può assumere il pieno controllo del drone per evitare che sorvegli aree indesiderate</a:t>
            </a:r>
          </a:p>
        </p:txBody>
      </p:sp>
    </p:spTree>
    <p:extLst>
      <p:ext uri="{BB962C8B-B14F-4D97-AF65-F5344CB8AC3E}">
        <p14:creationId xmlns:p14="http://schemas.microsoft.com/office/powerpoint/2010/main" val="119149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Sicurezza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</a:t>
            </a:r>
            <a:r>
              <a:rPr lang="it-IT" dirty="0" err="1"/>
              <a:t>cybercrime</a:t>
            </a:r>
            <a:r>
              <a:rPr lang="it-IT" dirty="0"/>
              <a:t> rappresenta </a:t>
            </a:r>
            <a:r>
              <a:rPr lang="it-IT" dirty="0" smtClean="0"/>
              <a:t>la </a:t>
            </a:r>
            <a:r>
              <a:rPr lang="it-IT" dirty="0"/>
              <a:t>categoria </a:t>
            </a:r>
            <a:r>
              <a:rPr lang="it-IT" dirty="0" smtClean="0"/>
              <a:t>più temuta nella </a:t>
            </a:r>
            <a:r>
              <a:rPr lang="it-IT" dirty="0"/>
              <a:t>scala evolutiva dei rischi. Definito chi colpire e quali sono le sue debolezze, l’azione di penetrazione parte, si prende il tempo necessario per insediarsi e agire, per generare quella che si può definire una “cyber-estorsione”. Si tratta di un fenomeno in </a:t>
            </a:r>
            <a:r>
              <a:rPr lang="it-IT" dirty="0" smtClean="0"/>
              <a:t>crescita.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Paradossalmente</a:t>
            </a:r>
            <a:r>
              <a:rPr lang="it-IT" dirty="0">
                <a:solidFill>
                  <a:srgbClr val="0070C0"/>
                </a:solidFill>
              </a:rPr>
              <a:t>, l’entrata in vigore del GDPR potrebbe incoraggiare ulteriormente i malintenzionati, poiché le aziende colpite (e mal protette) potrebbero preferire il pagamento di un riscatto (comunque non trascurabile) all’esposizione pubblica della segnalazione, resa necessaria dalla normativa.  </a:t>
            </a:r>
          </a:p>
        </p:txBody>
      </p:sp>
    </p:spTree>
    <p:extLst>
      <p:ext uri="{BB962C8B-B14F-4D97-AF65-F5344CB8AC3E}">
        <p14:creationId xmlns:p14="http://schemas.microsoft.com/office/powerpoint/2010/main" val="310698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Sicurezza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soluzione si basa su agenti implementati sugli </a:t>
            </a:r>
            <a:r>
              <a:rPr lang="it-IT" dirty="0" err="1"/>
              <a:t>host</a:t>
            </a:r>
            <a:r>
              <a:rPr lang="it-IT" dirty="0"/>
              <a:t> </a:t>
            </a:r>
            <a:r>
              <a:rPr lang="it-IT" dirty="0" smtClean="0"/>
              <a:t> (capofila) dell’infrastruttura </a:t>
            </a:r>
            <a:r>
              <a:rPr lang="it-IT" dirty="0"/>
              <a:t>da monitorare. Gli eventi </a:t>
            </a:r>
            <a:r>
              <a:rPr lang="it-IT" dirty="0" smtClean="0"/>
              <a:t>rilevati </a:t>
            </a:r>
            <a:r>
              <a:rPr lang="it-IT" dirty="0"/>
              <a:t>vengono indirizzati verso un motore analitico che, utilizzando modelli di machine </a:t>
            </a:r>
            <a:r>
              <a:rPr lang="it-IT" dirty="0" err="1" smtClean="0"/>
              <a:t>learning</a:t>
            </a:r>
            <a:r>
              <a:rPr lang="it-IT" dirty="0" smtClean="0"/>
              <a:t>, esplora nel data base delle minacce già catalogate, evidenzia i rischi e suggerisce misure di intervento. </a:t>
            </a:r>
          </a:p>
          <a:p>
            <a:r>
              <a:rPr lang="it-IT" dirty="0">
                <a:solidFill>
                  <a:srgbClr val="0070C0"/>
                </a:solidFill>
              </a:rPr>
              <a:t>Sempre più imprese stanno incrementando gli investimenti in sistemi di </a:t>
            </a:r>
            <a:r>
              <a:rPr lang="it-IT" b="1" dirty="0">
                <a:solidFill>
                  <a:srgbClr val="0070C0"/>
                </a:solidFill>
                <a:hlinkClick r:id="rId2"/>
              </a:rPr>
              <a:t>intelligenza artificiale</a:t>
            </a:r>
            <a:r>
              <a:rPr lang="it-IT" dirty="0">
                <a:solidFill>
                  <a:srgbClr val="0070C0"/>
                </a:solidFill>
              </a:rPr>
              <a:t> per difendersi dagli attacchi informatici di nuova generazione. A dirlo è il nuovo studio del </a:t>
            </a:r>
            <a:r>
              <a:rPr lang="it-IT" b="1" dirty="0" err="1">
                <a:solidFill>
                  <a:srgbClr val="0070C0"/>
                </a:solidFill>
              </a:rPr>
              <a:t>Capgemini</a:t>
            </a:r>
            <a:r>
              <a:rPr lang="it-IT" b="1" dirty="0">
                <a:solidFill>
                  <a:srgbClr val="0070C0"/>
                </a:solidFill>
              </a:rPr>
              <a:t> </a:t>
            </a:r>
            <a:r>
              <a:rPr lang="it-IT" b="1" dirty="0" err="1">
                <a:solidFill>
                  <a:srgbClr val="0070C0"/>
                </a:solidFill>
              </a:rPr>
              <a:t>Research</a:t>
            </a:r>
            <a:r>
              <a:rPr lang="it-IT" b="1" dirty="0">
                <a:solidFill>
                  <a:srgbClr val="0070C0"/>
                </a:solidFill>
              </a:rPr>
              <a:t> </a:t>
            </a:r>
            <a:r>
              <a:rPr lang="it-IT" b="1" dirty="0" err="1">
                <a:solidFill>
                  <a:srgbClr val="0070C0"/>
                </a:solidFill>
              </a:rPr>
              <a:t>Institute</a:t>
            </a:r>
            <a:r>
              <a:rPr lang="it-IT" dirty="0">
                <a:solidFill>
                  <a:srgbClr val="0070C0"/>
                </a:solidFill>
              </a:rPr>
              <a:t>. Due terzi (69%) delle imprese riconoscono di non essere in grado di rispondere alle minacce critiche senza il supporto </a:t>
            </a:r>
            <a:r>
              <a:rPr lang="it-IT" dirty="0" smtClean="0">
                <a:solidFill>
                  <a:srgbClr val="0070C0"/>
                </a:solidFill>
              </a:rPr>
              <a:t>dell’AI.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31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Sicurezza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Sono </a:t>
            </a:r>
            <a:r>
              <a:rPr lang="it-IT" dirty="0"/>
              <a:t>notevolmente aumentati i tipi di attacchi informatici che richiedono un intervento immediato o che i cyber </a:t>
            </a:r>
            <a:r>
              <a:rPr lang="it-IT" dirty="0" err="1"/>
              <a:t>analyst</a:t>
            </a:r>
            <a:r>
              <a:rPr lang="it-IT" dirty="0"/>
              <a:t> non sono in grado di risolvere abbastanza </a:t>
            </a:r>
            <a:r>
              <a:rPr lang="it-IT" dirty="0" smtClean="0"/>
              <a:t>rapidamente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dirty="0">
                <a:solidFill>
                  <a:srgbClr val="0070C0"/>
                </a:solidFill>
              </a:rPr>
              <a:t>Le aziende si trovano ad affrontare un volume e una complessità di minacce informatiche senza precedenti e si sono rese conto dell’importanza </a:t>
            </a:r>
            <a:r>
              <a:rPr lang="it-IT" dirty="0" smtClean="0">
                <a:solidFill>
                  <a:srgbClr val="0070C0"/>
                </a:solidFill>
              </a:rPr>
              <a:t>dell’AI </a:t>
            </a:r>
            <a:r>
              <a:rPr lang="it-IT" dirty="0">
                <a:solidFill>
                  <a:srgbClr val="0070C0"/>
                </a:solidFill>
              </a:rPr>
              <a:t>come primo elemento di </a:t>
            </a:r>
            <a:r>
              <a:rPr lang="it-IT" dirty="0" smtClean="0">
                <a:solidFill>
                  <a:srgbClr val="0070C0"/>
                </a:solidFill>
              </a:rPr>
              <a:t>difesa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527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Sicurezza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merito alla difesa dai crimini comuni (non </a:t>
            </a:r>
            <a:r>
              <a:rPr lang="it-IT" dirty="0" smtClean="0"/>
              <a:t>informatici) la </a:t>
            </a:r>
            <a:r>
              <a:rPr lang="it-IT" u="sng" dirty="0"/>
              <a:t>previsione del crimine in tempo reale</a:t>
            </a:r>
            <a:r>
              <a:rPr lang="it-IT" dirty="0"/>
              <a:t>, con l’intelligenza artificiale, è oggi una priorità per la comunità scientifica che si impegna a sviluppare modelli statistici sempre più precisi ed efficaci. </a:t>
            </a:r>
          </a:p>
          <a:p>
            <a:r>
              <a:rPr lang="it-IT" dirty="0">
                <a:solidFill>
                  <a:srgbClr val="0070C0"/>
                </a:solidFill>
              </a:rPr>
              <a:t>Gli obiettivi degli esperti incaricati di sviluppare gli </a:t>
            </a:r>
            <a:r>
              <a:rPr lang="it-IT" dirty="0">
                <a:solidFill>
                  <a:srgbClr val="0070C0"/>
                </a:solidFill>
                <a:hlinkClick r:id="rId2"/>
              </a:rPr>
              <a:t>algoritmi</a:t>
            </a:r>
            <a:r>
              <a:rPr lang="it-IT" dirty="0">
                <a:solidFill>
                  <a:srgbClr val="0070C0"/>
                </a:solidFill>
              </a:rPr>
              <a:t> riguardano in primis l’individuazione di luogo e tempo di un probabile crimine. In secondo luogo, si concentrano su causa e </a:t>
            </a:r>
            <a:r>
              <a:rPr lang="it-IT" dirty="0" smtClean="0">
                <a:solidFill>
                  <a:srgbClr val="0070C0"/>
                </a:solidFill>
              </a:rPr>
              <a:t>vittima.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21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Sicurezza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/>
              <a:t>“Signor </a:t>
            </a:r>
            <a:r>
              <a:rPr lang="it-IT" i="1" dirty="0" err="1"/>
              <a:t>Marks</a:t>
            </a:r>
            <a:r>
              <a:rPr lang="it-IT" i="1" dirty="0"/>
              <a:t>, in nome della sezione </a:t>
            </a:r>
            <a:r>
              <a:rPr lang="it-IT" i="1" dirty="0" err="1"/>
              <a:t>Precrimine</a:t>
            </a:r>
            <a:r>
              <a:rPr lang="it-IT" i="1" dirty="0"/>
              <a:t> di Washington, la dichiaro in arresto per il futuro omicidio di Sarah </a:t>
            </a:r>
            <a:r>
              <a:rPr lang="it-IT" i="1" dirty="0" err="1"/>
              <a:t>Marks</a:t>
            </a:r>
            <a:r>
              <a:rPr lang="it-IT" i="1" dirty="0"/>
              <a:t> e Donald </a:t>
            </a:r>
            <a:r>
              <a:rPr lang="it-IT" i="1" dirty="0" err="1"/>
              <a:t>Dubin</a:t>
            </a:r>
            <a:r>
              <a:rPr lang="it-IT" i="1" dirty="0"/>
              <a:t>, che avrebbe dovuto avere luogo oggi 22 Aprile alle ore 8 e 04 minuti”.</a:t>
            </a:r>
            <a:endParaRPr lang="it-IT" dirty="0"/>
          </a:p>
          <a:p>
            <a:r>
              <a:rPr lang="en-US" i="1" dirty="0"/>
              <a:t>-Dal film: “Minority Report”, 2002, Steven Spielberg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I dipartimenti di polizia che utilizzano l’</a:t>
            </a:r>
            <a:r>
              <a:rPr lang="it-IT" dirty="0">
                <a:solidFill>
                  <a:srgbClr val="0070C0"/>
                </a:solidFill>
                <a:hlinkClick r:id="rId2"/>
              </a:rPr>
              <a:t>analisi predittiva</a:t>
            </a:r>
            <a:r>
              <a:rPr lang="it-IT" dirty="0">
                <a:solidFill>
                  <a:srgbClr val="0070C0"/>
                </a:solidFill>
              </a:rPr>
              <a:t> per la prevenzione del crimine sono attivi nelle nostre città da anni.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343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Sicurezza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E’ </a:t>
            </a:r>
            <a:r>
              <a:rPr lang="it-IT" dirty="0"/>
              <a:t>possibile dividere le </a:t>
            </a:r>
            <a:r>
              <a:rPr lang="it-IT" b="1" dirty="0"/>
              <a:t>tecniche predittive </a:t>
            </a:r>
            <a:r>
              <a:rPr lang="it-IT" dirty="0"/>
              <a:t>in quattro classi</a:t>
            </a:r>
            <a:r>
              <a:rPr lang="it-IT" dirty="0" smtClean="0"/>
              <a:t>: </a:t>
            </a:r>
          </a:p>
          <a:p>
            <a:pPr lvl="0"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La </a:t>
            </a:r>
            <a:r>
              <a:rPr lang="it-IT" dirty="0">
                <a:solidFill>
                  <a:srgbClr val="0070C0"/>
                </a:solidFill>
              </a:rPr>
              <a:t>prima è composta dalle </a:t>
            </a:r>
            <a:r>
              <a:rPr lang="it-IT" b="1" dirty="0">
                <a:solidFill>
                  <a:srgbClr val="0070C0"/>
                </a:solidFill>
              </a:rPr>
              <a:t>tecniche di analisi statistica classiche</a:t>
            </a:r>
            <a:r>
              <a:rPr lang="it-IT" dirty="0">
                <a:solidFill>
                  <a:srgbClr val="0070C0"/>
                </a:solidFill>
              </a:rPr>
              <a:t>, che utilizzano modelli multivariati basati su </a:t>
            </a:r>
            <a:r>
              <a:rPr lang="it-IT" dirty="0" smtClean="0">
                <a:solidFill>
                  <a:srgbClr val="0070C0"/>
                </a:solidFill>
              </a:rPr>
              <a:t>regressioni, </a:t>
            </a:r>
            <a:r>
              <a:rPr lang="it-IT" dirty="0">
                <a:solidFill>
                  <a:srgbClr val="0070C0"/>
                </a:solidFill>
              </a:rPr>
              <a:t>oltre a modellistica basata sulle </a:t>
            </a:r>
            <a:r>
              <a:rPr lang="it-IT" i="1" dirty="0">
                <a:solidFill>
                  <a:srgbClr val="0070C0"/>
                </a:solidFill>
              </a:rPr>
              <a:t>time-</a:t>
            </a:r>
            <a:r>
              <a:rPr lang="it-IT" i="1" dirty="0" err="1">
                <a:solidFill>
                  <a:srgbClr val="0070C0"/>
                </a:solidFill>
              </a:rPr>
              <a:t>series</a:t>
            </a:r>
            <a:r>
              <a:rPr lang="it-IT" i="1" dirty="0">
                <a:solidFill>
                  <a:srgbClr val="0070C0"/>
                </a:solidFill>
              </a:rPr>
              <a:t> </a:t>
            </a:r>
            <a:r>
              <a:rPr lang="it-IT" dirty="0">
                <a:solidFill>
                  <a:srgbClr val="0070C0"/>
                </a:solidFill>
              </a:rPr>
              <a:t>con procedure di destagionalizzazione annesse</a:t>
            </a:r>
            <a:r>
              <a:rPr lang="it-IT" dirty="0" smtClean="0">
                <a:solidFill>
                  <a:srgbClr val="0070C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/>
              <a:t>La seconda classe include i </a:t>
            </a:r>
            <a:r>
              <a:rPr lang="it-IT" b="1" dirty="0"/>
              <a:t>metodi semplici</a:t>
            </a:r>
            <a:r>
              <a:rPr lang="it-IT" dirty="0"/>
              <a:t>, che sono quelli che non richiedono un’ampia mole di dati o un processo complesso di </a:t>
            </a:r>
            <a:r>
              <a:rPr lang="it-IT" dirty="0" smtClean="0"/>
              <a:t>calcolo: </a:t>
            </a:r>
            <a:r>
              <a:rPr lang="it-IT" dirty="0"/>
              <a:t>ad esempio i </a:t>
            </a:r>
            <a:r>
              <a:rPr lang="it-IT" u="sng" dirty="0"/>
              <a:t>metodici euristici </a:t>
            </a:r>
            <a:r>
              <a:rPr lang="it-IT" dirty="0"/>
              <a:t>basati su indici e </a:t>
            </a:r>
            <a:r>
              <a:rPr lang="it-IT" i="1" dirty="0" err="1"/>
              <a:t>checklists</a:t>
            </a:r>
            <a:r>
              <a:rPr lang="it-IT" i="1" dirty="0"/>
              <a:t> </a:t>
            </a:r>
            <a:r>
              <a:rPr lang="it-IT" dirty="0"/>
              <a:t>piuttosto che su </a:t>
            </a:r>
            <a:r>
              <a:rPr lang="it-IT" i="1" dirty="0"/>
              <a:t>big data</a:t>
            </a:r>
            <a:r>
              <a:rPr lang="it-IT" dirty="0"/>
              <a:t>.</a:t>
            </a:r>
          </a:p>
          <a:p>
            <a:pPr marL="0" lv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656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Sicurezza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terza classe è formata dalle cosiddette </a:t>
            </a:r>
            <a:r>
              <a:rPr lang="it-IT" b="1" dirty="0"/>
              <a:t>applicazioni complesse</a:t>
            </a:r>
            <a:r>
              <a:rPr lang="it-IT" dirty="0"/>
              <a:t>, le quali richiedono oltre che un numero considerevole di dati analizzabili anche nuove e sofisticate tecniche </a:t>
            </a:r>
            <a:r>
              <a:rPr lang="it-IT" dirty="0" smtClean="0"/>
              <a:t>computazionali </a:t>
            </a:r>
          </a:p>
          <a:p>
            <a:pPr lvl="0"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La quarta classe comprende i </a:t>
            </a:r>
            <a:r>
              <a:rPr lang="it-IT" b="1" dirty="0">
                <a:solidFill>
                  <a:srgbClr val="0070C0"/>
                </a:solidFill>
              </a:rPr>
              <a:t>metodi personalizzati</a:t>
            </a:r>
            <a:r>
              <a:rPr lang="it-IT" dirty="0">
                <a:solidFill>
                  <a:srgbClr val="0070C0"/>
                </a:solidFill>
              </a:rPr>
              <a:t>, che non sono nient’altro che metodi statistici e tecniche già sperimentate che vengono adattate a modelli più specifici di supporto alla polizia predittiva. Per esempio modelli e metodi di machine </a:t>
            </a:r>
            <a:r>
              <a:rPr lang="it-IT" dirty="0" err="1">
                <a:solidFill>
                  <a:srgbClr val="0070C0"/>
                </a:solidFill>
              </a:rPr>
              <a:t>learning</a:t>
            </a:r>
            <a:r>
              <a:rPr lang="it-IT" dirty="0">
                <a:solidFill>
                  <a:srgbClr val="0070C0"/>
                </a:solidFill>
              </a:rPr>
              <a:t> utilizzati per creare </a:t>
            </a:r>
            <a:r>
              <a:rPr lang="it-IT" i="1" dirty="0" err="1">
                <a:solidFill>
                  <a:srgbClr val="0070C0"/>
                </a:solidFill>
              </a:rPr>
              <a:t>heat</a:t>
            </a:r>
            <a:r>
              <a:rPr lang="it-IT" i="1" dirty="0">
                <a:solidFill>
                  <a:srgbClr val="0070C0"/>
                </a:solidFill>
              </a:rPr>
              <a:t> </a:t>
            </a:r>
            <a:r>
              <a:rPr lang="it-IT" i="1" dirty="0" err="1" smtClean="0">
                <a:solidFill>
                  <a:srgbClr val="0070C0"/>
                </a:solidFill>
              </a:rPr>
              <a:t>maps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(mappe che scottano)</a:t>
            </a:r>
            <a:endParaRPr lang="it-IT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I modelli analitici basati sul </a:t>
            </a:r>
            <a:r>
              <a:rPr lang="it-IT" b="1" i="1" dirty="0" err="1"/>
              <a:t>near-repeat</a:t>
            </a:r>
            <a:r>
              <a:rPr lang="it-IT" i="1" dirty="0"/>
              <a:t> </a:t>
            </a:r>
            <a:r>
              <a:rPr lang="it-IT" dirty="0"/>
              <a:t>consentono di </a:t>
            </a:r>
            <a:r>
              <a:rPr lang="it-IT" b="1" dirty="0"/>
              <a:t>predire il luogo</a:t>
            </a:r>
            <a:r>
              <a:rPr lang="it-IT" dirty="0"/>
              <a:t> del crimine in un futuro molto prossimo </a:t>
            </a:r>
          </a:p>
        </p:txBody>
      </p:sp>
    </p:spTree>
    <p:extLst>
      <p:ext uri="{BB962C8B-B14F-4D97-AF65-F5344CB8AC3E}">
        <p14:creationId xmlns:p14="http://schemas.microsoft.com/office/powerpoint/2010/main" val="72435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Sicurezza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Per predire il momento</a:t>
            </a:r>
            <a:r>
              <a:rPr lang="it-IT" dirty="0"/>
              <a:t> in cui un’azione criminale ha probabilità di essere compiuta risulta plausibile utilizzare due categorie analitiche differenti: </a:t>
            </a:r>
            <a:r>
              <a:rPr lang="it-IT" b="1" dirty="0"/>
              <a:t>l’</a:t>
            </a:r>
            <a:r>
              <a:rPr lang="it-IT" b="1" dirty="0">
                <a:hlinkClick r:id="rId2"/>
              </a:rPr>
              <a:t>analisi spazio temporale</a:t>
            </a:r>
            <a:r>
              <a:rPr lang="it-IT" dirty="0"/>
              <a:t> (utilizza i dati storici dei crimini e i dati temporali creando dei modelli di predizione come le </a:t>
            </a:r>
            <a:r>
              <a:rPr lang="it-IT" i="1" dirty="0" err="1"/>
              <a:t>heat</a:t>
            </a:r>
            <a:r>
              <a:rPr lang="it-IT" i="1" dirty="0"/>
              <a:t> </a:t>
            </a:r>
            <a:r>
              <a:rPr lang="it-IT" i="1" dirty="0" err="1" smtClean="0"/>
              <a:t>maps</a:t>
            </a:r>
            <a:r>
              <a:rPr lang="it-IT" dirty="0" smtClean="0"/>
              <a:t>) </a:t>
            </a:r>
            <a:r>
              <a:rPr lang="it-IT" dirty="0"/>
              <a:t>oppure basarsi su </a:t>
            </a:r>
            <a:r>
              <a:rPr lang="it-IT" b="1" dirty="0"/>
              <a:t>dati </a:t>
            </a:r>
            <a:r>
              <a:rPr lang="it-IT" b="1" u="sng" dirty="0">
                <a:solidFill>
                  <a:srgbClr val="0070C0"/>
                </a:solidFill>
              </a:rPr>
              <a:t>geografici associati al rischio</a:t>
            </a:r>
            <a:r>
              <a:rPr lang="it-IT" dirty="0"/>
              <a:t> creando modelli predittivi geo-spaziali</a:t>
            </a:r>
            <a:r>
              <a:rPr lang="it-IT" i="1" dirty="0"/>
              <a:t>.</a:t>
            </a:r>
            <a:endParaRPr lang="it-IT" dirty="0"/>
          </a:p>
          <a:p>
            <a:r>
              <a:rPr lang="it-IT" b="1" dirty="0"/>
              <a:t>Gli hot spot (le “zone calde”)</a:t>
            </a:r>
            <a:r>
              <a:rPr lang="it-IT" dirty="0"/>
              <a:t> appaiono grazie all’incrocio tra dati storici sui reati e altre </a:t>
            </a:r>
            <a:r>
              <a:rPr lang="it-IT" dirty="0" smtClean="0"/>
              <a:t>variabili.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334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538</Words>
  <Application>Microsoft Office PowerPoint</Application>
  <PresentationFormat>Widescreen</PresentationFormat>
  <Paragraphs>41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di Office</vt:lpstr>
      <vt:lpstr>Sicurezza</vt:lpstr>
      <vt:lpstr>Sicurezza</vt:lpstr>
      <vt:lpstr>Sicurezza</vt:lpstr>
      <vt:lpstr>Sicurezza</vt:lpstr>
      <vt:lpstr>Sicurezza</vt:lpstr>
      <vt:lpstr>Sicurezza</vt:lpstr>
      <vt:lpstr>Sicurezza</vt:lpstr>
      <vt:lpstr>Sicurezza</vt:lpstr>
      <vt:lpstr>Sicurezza</vt:lpstr>
      <vt:lpstr>Presentazione standard di PowerPoint</vt:lpstr>
      <vt:lpstr>Sicurezza</vt:lpstr>
      <vt:lpstr>Sicurezza</vt:lpstr>
      <vt:lpstr>Sicurezza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lila banterle</dc:creator>
  <cp:lastModifiedBy>lila banterle</cp:lastModifiedBy>
  <cp:revision>14</cp:revision>
  <dcterms:created xsi:type="dcterms:W3CDTF">2019-12-20T10:56:45Z</dcterms:created>
  <dcterms:modified xsi:type="dcterms:W3CDTF">2020-01-17T15:51:54Z</dcterms:modified>
</cp:coreProperties>
</file>