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4" d="100"/>
          <a:sy n="54" d="100"/>
        </p:scale>
        <p:origin x="102" y="6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2377-D9D8-47BA-AABC-13AB3EE23BF7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27171-C9C1-4B27-AFB4-0BF13F4ED0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2010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2377-D9D8-47BA-AABC-13AB3EE23BF7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27171-C9C1-4B27-AFB4-0BF13F4ED0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8844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2377-D9D8-47BA-AABC-13AB3EE23BF7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27171-C9C1-4B27-AFB4-0BF13F4ED0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6407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2377-D9D8-47BA-AABC-13AB3EE23BF7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27171-C9C1-4B27-AFB4-0BF13F4ED0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627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2377-D9D8-47BA-AABC-13AB3EE23BF7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27171-C9C1-4B27-AFB4-0BF13F4ED0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068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2377-D9D8-47BA-AABC-13AB3EE23BF7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27171-C9C1-4B27-AFB4-0BF13F4ED0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1424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2377-D9D8-47BA-AABC-13AB3EE23BF7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27171-C9C1-4B27-AFB4-0BF13F4ED0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648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2377-D9D8-47BA-AABC-13AB3EE23BF7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27171-C9C1-4B27-AFB4-0BF13F4ED0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2652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2377-D9D8-47BA-AABC-13AB3EE23BF7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27171-C9C1-4B27-AFB4-0BF13F4ED0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3595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2377-D9D8-47BA-AABC-13AB3EE23BF7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27171-C9C1-4B27-AFB4-0BF13F4ED0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9840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2377-D9D8-47BA-AABC-13AB3EE23BF7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27171-C9C1-4B27-AFB4-0BF13F4ED0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0347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72377-D9D8-47BA-AABC-13AB3EE23BF7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27171-C9C1-4B27-AFB4-0BF13F4ED0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8663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taliastartup.it/membri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rrierecomunicazioni.it/tag/assolombarda/" TargetMode="External"/><Relationship Id="rId2" Type="http://schemas.openxmlformats.org/officeDocument/2006/relationships/hyperlink" Target="https://www.corrierecomunicazioni.it/tag/open-innovation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corrierecomunicazioni.it/tag/startup/" TargetMode="External"/><Relationship Id="rId4" Type="http://schemas.openxmlformats.org/officeDocument/2006/relationships/hyperlink" Target="https://www.corrierecomunicazioni.it/tag/smau/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startup.registroimprese.it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Startup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Da: «Fondatori»</a:t>
            </a:r>
          </a:p>
          <a:p>
            <a:r>
              <a:rPr lang="it-IT" dirty="0" smtClean="0"/>
              <a:t>Luca De Biase / Luca Tremolada</a:t>
            </a:r>
          </a:p>
          <a:p>
            <a:r>
              <a:rPr lang="it-IT" dirty="0" smtClean="0"/>
              <a:t>Hoepli 2014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9205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Startup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L’</a:t>
            </a:r>
            <a:r>
              <a:rPr lang="it-IT" i="1" dirty="0" smtClean="0"/>
              <a:t>Exit</a:t>
            </a:r>
            <a:r>
              <a:rPr lang="it-IT" dirty="0" smtClean="0"/>
              <a:t> è la </a:t>
            </a:r>
            <a:r>
              <a:rPr lang="it-IT" dirty="0" smtClean="0">
                <a:solidFill>
                  <a:srgbClr val="00B050"/>
                </a:solidFill>
              </a:rPr>
              <a:t>vendita </a:t>
            </a:r>
            <a:r>
              <a:rPr lang="it-IT" dirty="0" smtClean="0"/>
              <a:t>della Startup. Può avvenire tramite quotazione in borsa (IPO), tramite vendita ad aziende industriali (Trade sale) o tramite vendita ad altro fondo di venture capital (Secondary sale)</a:t>
            </a:r>
          </a:p>
          <a:p>
            <a:r>
              <a:rPr lang="it-IT" dirty="0" smtClean="0"/>
              <a:t>Il tasso di Exit di successo è stimabile come </a:t>
            </a:r>
            <a:r>
              <a:rPr lang="it-IT" dirty="0" smtClean="0">
                <a:solidFill>
                  <a:srgbClr val="00B050"/>
                </a:solidFill>
              </a:rPr>
              <a:t>inferiore al 10% del totale</a:t>
            </a:r>
            <a:r>
              <a:rPr lang="it-IT" dirty="0" smtClean="0"/>
              <a:t>.</a:t>
            </a:r>
          </a:p>
          <a:p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 Le Start Up creano occupazione in modo diverso rispetto al passato: si cambia ruolo e Startup velocemente perché queste hanno un alto tasso di mortalità ma anche un altissimo tasso di natalità.</a:t>
            </a:r>
            <a:endParaRPr lang="it-IT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01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Startup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Tech</a:t>
            </a:r>
            <a:r>
              <a:rPr lang="it-IT" dirty="0" smtClean="0"/>
              <a:t> </a:t>
            </a:r>
            <a:r>
              <a:rPr lang="it-IT" dirty="0" err="1" smtClean="0"/>
              <a:t>hub</a:t>
            </a:r>
            <a:r>
              <a:rPr lang="it-IT" dirty="0" smtClean="0"/>
              <a:t>: l’ecosistema delle Startup è normalmente la </a:t>
            </a:r>
            <a:r>
              <a:rPr lang="it-IT" dirty="0" smtClean="0">
                <a:solidFill>
                  <a:srgbClr val="00B050"/>
                </a:solidFill>
              </a:rPr>
              <a:t>grande metropoli (o aree come la </a:t>
            </a:r>
            <a:r>
              <a:rPr lang="it-IT" dirty="0" err="1" smtClean="0">
                <a:solidFill>
                  <a:srgbClr val="00B050"/>
                </a:solidFill>
              </a:rPr>
              <a:t>Silicon</a:t>
            </a:r>
            <a:r>
              <a:rPr lang="it-IT" dirty="0" smtClean="0">
                <a:solidFill>
                  <a:srgbClr val="00B050"/>
                </a:solidFill>
              </a:rPr>
              <a:t> Valley).  </a:t>
            </a:r>
          </a:p>
          <a:p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I maggiori </a:t>
            </a:r>
            <a:r>
              <a:rPr lang="it-IT" dirty="0" err="1" smtClean="0">
                <a:solidFill>
                  <a:schemeClr val="accent2">
                    <a:lumMod val="50000"/>
                  </a:schemeClr>
                </a:solidFill>
              </a:rPr>
              <a:t>Tech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2">
                    <a:lumMod val="50000"/>
                  </a:schemeClr>
                </a:solidFill>
              </a:rPr>
              <a:t>hub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 del mondo sono </a:t>
            </a:r>
            <a:r>
              <a:rPr lang="it-IT" u="sng" dirty="0" smtClean="0">
                <a:solidFill>
                  <a:schemeClr val="accent2">
                    <a:lumMod val="50000"/>
                  </a:schemeClr>
                </a:solidFill>
              </a:rPr>
              <a:t>Los Angeles, New York, e </a:t>
            </a:r>
            <a:r>
              <a:rPr lang="it-IT" u="sng" dirty="0" err="1" smtClean="0">
                <a:solidFill>
                  <a:schemeClr val="accent2">
                    <a:lumMod val="50000"/>
                  </a:schemeClr>
                </a:solidFill>
              </a:rPr>
              <a:t>Tel</a:t>
            </a:r>
            <a:r>
              <a:rPr lang="it-IT" u="sng" dirty="0" smtClean="0">
                <a:solidFill>
                  <a:schemeClr val="accent2">
                    <a:lumMod val="50000"/>
                  </a:schemeClr>
                </a:solidFill>
              </a:rPr>
              <a:t> Aviv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. In Europa sono </a:t>
            </a:r>
            <a:r>
              <a:rPr lang="it-IT" u="sng" dirty="0" smtClean="0">
                <a:solidFill>
                  <a:schemeClr val="accent2">
                    <a:lumMod val="50000"/>
                  </a:schemeClr>
                </a:solidFill>
              </a:rPr>
              <a:t>Londra, Parigi e Berlino 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ed hanno una capacità di creare migliaia di Startup all’anno. In Italia a </a:t>
            </a:r>
            <a:r>
              <a:rPr lang="it-IT" u="sng" dirty="0" smtClean="0">
                <a:solidFill>
                  <a:schemeClr val="accent2">
                    <a:lumMod val="50000"/>
                  </a:schemeClr>
                </a:solidFill>
              </a:rPr>
              <a:t>Milano e Roma 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le Startup sono nell’ordine delle centinaia all’anno.</a:t>
            </a:r>
            <a:endParaRPr lang="it-IT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903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Startup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Il </a:t>
            </a:r>
            <a:r>
              <a:rPr lang="it-IT" b="1" i="1" dirty="0" err="1" smtClean="0"/>
              <a:t>pitch</a:t>
            </a:r>
            <a:r>
              <a:rPr lang="it-IT" b="1" i="1" dirty="0" smtClean="0"/>
              <a:t> </a:t>
            </a:r>
            <a:r>
              <a:rPr lang="it-IT" dirty="0" smtClean="0"/>
              <a:t>è uno dei momenti più importanti che uno startupper si trova ad affrontare. Ha pochi minuti a disposizione per descrivere sinteticamente, chiaramente ed efficacemente la propria attività in modo da </a:t>
            </a:r>
            <a:r>
              <a:rPr lang="it-IT" dirty="0" smtClean="0">
                <a:solidFill>
                  <a:srgbClr val="00B050"/>
                </a:solidFill>
              </a:rPr>
              <a:t>convincere il potenziale investitore</a:t>
            </a:r>
            <a:r>
              <a:rPr lang="it-IT" dirty="0" smtClean="0"/>
              <a:t>. </a:t>
            </a:r>
          </a:p>
          <a:p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Il </a:t>
            </a:r>
            <a:r>
              <a:rPr lang="it-IT" dirty="0" err="1" smtClean="0">
                <a:solidFill>
                  <a:schemeClr val="accent2">
                    <a:lumMod val="50000"/>
                  </a:schemeClr>
                </a:solidFill>
              </a:rPr>
              <a:t>pitch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 deve essere sufficiente per una corretta valutazione della </a:t>
            </a:r>
            <a:r>
              <a:rPr lang="it-IT" i="1" dirty="0" smtClean="0">
                <a:solidFill>
                  <a:schemeClr val="accent2">
                    <a:lumMod val="50000"/>
                  </a:schemeClr>
                </a:solidFill>
              </a:rPr>
              <a:t>business idea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, del mercato e del team imprenditoriale.</a:t>
            </a:r>
            <a:endParaRPr lang="it-IT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48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Startup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B050"/>
                </a:solidFill>
              </a:rPr>
              <a:t>Un </a:t>
            </a:r>
            <a:r>
              <a:rPr lang="it-IT" i="1" u="sng" dirty="0" smtClean="0">
                <a:solidFill>
                  <a:srgbClr val="00B050"/>
                </a:solidFill>
              </a:rPr>
              <a:t>acceleratore</a:t>
            </a:r>
            <a:r>
              <a:rPr lang="it-IT" i="1" dirty="0" smtClean="0">
                <a:solidFill>
                  <a:srgbClr val="00B050"/>
                </a:solidFill>
              </a:rPr>
              <a:t> </a:t>
            </a:r>
            <a:r>
              <a:rPr lang="it-IT" dirty="0" smtClean="0">
                <a:solidFill>
                  <a:srgbClr val="00B050"/>
                </a:solidFill>
              </a:rPr>
              <a:t>è una società che ha il ruolo di rendere più veloce il processo di apprendimento e crescita di un progetto imprenditoriale, </a:t>
            </a:r>
            <a:r>
              <a:rPr lang="it-IT" dirty="0" smtClean="0"/>
              <a:t>mettendo a disposizione: esperienza professionale, contatti e, in alcuni casi, anche finanziamenti in conto capitale.</a:t>
            </a:r>
          </a:p>
          <a:p>
            <a:r>
              <a:rPr lang="it-IT" dirty="0" smtClean="0"/>
              <a:t>L’Associazione Italia Startup pubblica l’elenco dei membri associati nel sito </a:t>
            </a:r>
            <a:r>
              <a:rPr lang="it-IT" dirty="0" smtClean="0">
                <a:hlinkClick r:id="rId2"/>
              </a:rPr>
              <a:t>http://www.italiastartup.it/membri/</a:t>
            </a:r>
            <a:r>
              <a:rPr lang="it-IT" dirty="0" smtClean="0"/>
              <a:t> (Incubatori e Acceleratori)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5315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Startup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Gli osservatori dello School of Management  del Politecnico di Milano e Italia Startup, in collaborazione con SMAU e con il supporto istituzionale del Ministero dello Sviluppo Economico, hanno dato vita nel 2013 al primo </a:t>
            </a:r>
            <a:r>
              <a:rPr lang="it-IT" u="sng" dirty="0" smtClean="0">
                <a:solidFill>
                  <a:srgbClr val="00B050"/>
                </a:solidFill>
              </a:rPr>
              <a:t>Osservatorio</a:t>
            </a:r>
            <a:r>
              <a:rPr lang="it-IT" dirty="0" smtClean="0">
                <a:solidFill>
                  <a:srgbClr val="00B050"/>
                </a:solidFill>
              </a:rPr>
              <a:t> in Italia sulle Startup </a:t>
            </a:r>
            <a:r>
              <a:rPr lang="it-IT" dirty="0" smtClean="0"/>
              <a:t>hi-tech e sul relativo ecosistema.</a:t>
            </a:r>
          </a:p>
          <a:p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L’Osservatorio mappa gli attori che contribuiscono alla nascita e allo sviluppo delle Startup, l’articolazione del flusso di investimenti annuo a supporto delle Startup hi-tech e l’impatto della nascita di nuove imprese in termini di PIL e occupazione.</a:t>
            </a:r>
            <a:endParaRPr lang="it-IT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50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Startup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In Italia si contano </a:t>
            </a:r>
            <a:r>
              <a:rPr lang="it-IT" dirty="0" smtClean="0">
                <a:solidFill>
                  <a:srgbClr val="00B050"/>
                </a:solidFill>
              </a:rPr>
              <a:t>97 incubatori </a:t>
            </a:r>
            <a:r>
              <a:rPr lang="it-IT" dirty="0" smtClean="0"/>
              <a:t>(64 pubblici e 33 privati) e </a:t>
            </a:r>
            <a:r>
              <a:rPr lang="it-IT" dirty="0" smtClean="0">
                <a:solidFill>
                  <a:srgbClr val="00B050"/>
                </a:solidFill>
              </a:rPr>
              <a:t>40 parchi </a:t>
            </a:r>
            <a:r>
              <a:rPr lang="it-IT" dirty="0" smtClean="0"/>
              <a:t>scientifici e tecnologici quasi tutti di natura pubblica</a:t>
            </a:r>
          </a:p>
          <a:p>
            <a:endParaRPr lang="it-IT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Sia nel 2012 che nel 2013 sono stati effettuati investimenti in Startup per circa 110 milioni, ad opera di business </a:t>
            </a:r>
            <a:r>
              <a:rPr lang="it-IT" dirty="0" err="1" smtClean="0">
                <a:solidFill>
                  <a:schemeClr val="accent2">
                    <a:lumMod val="50000"/>
                  </a:schemeClr>
                </a:solidFill>
              </a:rPr>
              <a:t>angel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, family offices, incubatori e acceleratori</a:t>
            </a:r>
          </a:p>
          <a:p>
            <a:endParaRPr lang="it-IT" dirty="0" smtClean="0"/>
          </a:p>
          <a:p>
            <a:r>
              <a:rPr lang="it-IT" dirty="0" smtClean="0"/>
              <a:t>I valori mostrano come, in termini di investimenti, l’Italia sia ancora molto indietro rispetto alle maggiori economie occidentali.</a:t>
            </a:r>
          </a:p>
        </p:txBody>
      </p:sp>
    </p:spTree>
    <p:extLst>
      <p:ext uri="{BB962C8B-B14F-4D97-AF65-F5344CB8AC3E}">
        <p14:creationId xmlns:p14="http://schemas.microsoft.com/office/powerpoint/2010/main" val="23663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Startup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La legge sulle Startup innovative del 2013, quella sulla tassazione ridotta sugli investimenti dei fondi di venture capital (2012) e quella </a:t>
            </a:r>
            <a:r>
              <a:rPr lang="it-IT" dirty="0" smtClean="0">
                <a:solidFill>
                  <a:srgbClr val="00B050"/>
                </a:solidFill>
              </a:rPr>
              <a:t>sull’abbattimento degli oneri per l’avvio d’impresa </a:t>
            </a:r>
            <a:r>
              <a:rPr lang="it-IT" dirty="0" smtClean="0"/>
              <a:t>(2014) sono un forte segnale di inversione di tendenza.</a:t>
            </a:r>
          </a:p>
          <a:p>
            <a:r>
              <a:rPr lang="it-IT" dirty="0" smtClean="0">
                <a:solidFill>
                  <a:schemeClr val="accent4">
                    <a:lumMod val="50000"/>
                  </a:schemeClr>
                </a:solidFill>
              </a:rPr>
              <a:t>Uno dei problemi che restano è la bassa efficacia del sistema legale italiano: </a:t>
            </a:r>
            <a:r>
              <a:rPr lang="it-IT" dirty="0" smtClean="0">
                <a:solidFill>
                  <a:srgbClr val="FF0000"/>
                </a:solidFill>
              </a:rPr>
              <a:t>un processo dura in media 564 giorni contro una media di 238 nei paesi OCSE.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38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Startup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Il Decreto 179 (Decreto legge 18 ottobre 2012) ha introdotto nell’ordinamento giuridico italiano la definizione di </a:t>
            </a:r>
            <a:r>
              <a:rPr lang="it-IT" u="sng" dirty="0" smtClean="0"/>
              <a:t>Startup innovativa </a:t>
            </a:r>
            <a:r>
              <a:rPr lang="it-IT" dirty="0" smtClean="0"/>
              <a:t>che deve essere in possesso dei seguenti requisiti: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chemeClr val="accent4">
                    <a:lumMod val="50000"/>
                  </a:schemeClr>
                </a:solidFill>
              </a:rPr>
              <a:t>Essere operativa da meno di 4 anni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chemeClr val="accent4">
                    <a:lumMod val="50000"/>
                  </a:schemeClr>
                </a:solidFill>
              </a:rPr>
              <a:t>Avere la sede principale in Italia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chemeClr val="accent4">
                    <a:lumMod val="50000"/>
                  </a:schemeClr>
                </a:solidFill>
              </a:rPr>
              <a:t>…………………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chemeClr val="accent4">
                    <a:lumMod val="50000"/>
                  </a:schemeClr>
                </a:solidFill>
              </a:rPr>
              <a:t>Il team è composto  </a:t>
            </a:r>
            <a:r>
              <a:rPr lang="it-IT" dirty="0" smtClean="0">
                <a:solidFill>
                  <a:srgbClr val="00B050"/>
                </a:solidFill>
              </a:rPr>
              <a:t>almeno per un terzo da dottorandi e dottori di ricerca </a:t>
            </a:r>
            <a:r>
              <a:rPr lang="it-IT" dirty="0" smtClean="0">
                <a:solidFill>
                  <a:schemeClr val="accent4">
                    <a:lumMod val="50000"/>
                  </a:schemeClr>
                </a:solidFill>
              </a:rPr>
              <a:t>o da personale che ha svolto attività di ricerca per almeno tre anni; </a:t>
            </a:r>
            <a:r>
              <a:rPr lang="it-IT" dirty="0" smtClean="0">
                <a:solidFill>
                  <a:srgbClr val="00B050"/>
                </a:solidFill>
              </a:rPr>
              <a:t>oppure per almeno due terzi da detentori di laurea magistrale</a:t>
            </a:r>
            <a:endParaRPr lang="it-IT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764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Startup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Misure volte alla flessibilità ed alla semplificazione: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chemeClr val="accent4">
                    <a:lumMod val="50000"/>
                  </a:schemeClr>
                </a:solidFill>
              </a:rPr>
              <a:t>Procedura liquidatoria semplificata (anche per evitare le </a:t>
            </a:r>
            <a:r>
              <a:rPr lang="it-IT" dirty="0" smtClean="0">
                <a:solidFill>
                  <a:srgbClr val="00B050"/>
                </a:solidFill>
              </a:rPr>
              <a:t>conseguenze reputazionali</a:t>
            </a:r>
            <a:r>
              <a:rPr lang="it-IT" dirty="0" smtClean="0">
                <a:solidFill>
                  <a:schemeClr val="accent4">
                    <a:lumMod val="50000"/>
                  </a:schemeClr>
                </a:solidFill>
              </a:rPr>
              <a:t> del coinvolgimento in un fallimento).</a:t>
            </a:r>
          </a:p>
          <a:p>
            <a:pPr marL="0" indent="0">
              <a:buNone/>
            </a:pPr>
            <a:r>
              <a:rPr lang="it-IT" dirty="0" smtClean="0">
                <a:solidFill>
                  <a:schemeClr val="accent4">
                    <a:lumMod val="50000"/>
                  </a:schemeClr>
                </a:solidFill>
              </a:rPr>
              <a:t>- Possibilità di assumere personale con contratti a tempo determinato </a:t>
            </a:r>
          </a:p>
          <a:p>
            <a:pPr marL="0" indent="0">
              <a:buNone/>
            </a:pPr>
            <a:r>
              <a:rPr lang="it-IT" dirty="0" smtClean="0">
                <a:solidFill>
                  <a:schemeClr val="accent4">
                    <a:lumMod val="50000"/>
                  </a:schemeClr>
                </a:solidFill>
              </a:rPr>
              <a:t>  della durata </a:t>
            </a:r>
            <a:r>
              <a:rPr lang="it-IT" dirty="0" smtClean="0">
                <a:solidFill>
                  <a:srgbClr val="00B050"/>
                </a:solidFill>
              </a:rPr>
              <a:t>minima di 6 mesi </a:t>
            </a:r>
            <a:r>
              <a:rPr lang="it-IT" dirty="0" smtClean="0">
                <a:solidFill>
                  <a:schemeClr val="accent4">
                    <a:lumMod val="50000"/>
                  </a:schemeClr>
                </a:solidFill>
              </a:rPr>
              <a:t>e massima di 36.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chemeClr val="accent4">
                    <a:lumMod val="50000"/>
                  </a:schemeClr>
                </a:solidFill>
              </a:rPr>
              <a:t>Si lascia alle parti di stabilire quale quota della remunerazione sia </a:t>
            </a:r>
            <a:r>
              <a:rPr lang="it-IT" dirty="0" smtClean="0">
                <a:solidFill>
                  <a:srgbClr val="00B050"/>
                </a:solidFill>
              </a:rPr>
              <a:t>fissa</a:t>
            </a:r>
            <a:r>
              <a:rPr lang="it-IT" dirty="0" smtClean="0">
                <a:solidFill>
                  <a:schemeClr val="accent4">
                    <a:lumMod val="50000"/>
                  </a:schemeClr>
                </a:solidFill>
              </a:rPr>
              <a:t> (non sotto il minimo tabellare per l’inquadramento previsto) e quale </a:t>
            </a:r>
            <a:r>
              <a:rPr lang="it-IT" dirty="0" smtClean="0">
                <a:solidFill>
                  <a:srgbClr val="00B050"/>
                </a:solidFill>
              </a:rPr>
              <a:t>variabile</a:t>
            </a:r>
            <a:r>
              <a:rPr lang="it-IT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it-IT" dirty="0" smtClean="0">
                <a:solidFill>
                  <a:schemeClr val="accent4">
                    <a:lumMod val="50000"/>
                  </a:schemeClr>
                </a:solidFill>
              </a:rPr>
              <a:t>- Accesso semplificato al Fondo centrale di garanzia per le PMI.</a:t>
            </a:r>
          </a:p>
          <a:p>
            <a:pPr>
              <a:buFontTx/>
              <a:buChar char="-"/>
            </a:pP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0993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Startup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Per concludere:</a:t>
            </a:r>
          </a:p>
          <a:p>
            <a:pPr>
              <a:buFontTx/>
              <a:buChar char="-"/>
            </a:pPr>
            <a:r>
              <a:rPr lang="it-IT" dirty="0" smtClean="0"/>
              <a:t>Negli USA i posti di lavoro nella industria manifatturiera tradizionale si stanno riducendo  a causa di un progresso tecnico spesso sostitutivo di lavoro </a:t>
            </a:r>
            <a:r>
              <a:rPr lang="it-IT" dirty="0" smtClean="0">
                <a:solidFill>
                  <a:srgbClr val="00B050"/>
                </a:solidFill>
              </a:rPr>
              <a:t>(quarta </a:t>
            </a:r>
            <a:r>
              <a:rPr lang="it-IT" smtClean="0">
                <a:solidFill>
                  <a:srgbClr val="00B050"/>
                </a:solidFill>
              </a:rPr>
              <a:t>rivoluzione industriale).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Nelle imprese hi-tech l’occupazione aumenta : per ogni posto creato nell’hi-tech si producono ben cinque posti di lavoro nell’indotto.</a:t>
            </a:r>
          </a:p>
          <a:p>
            <a:pPr marL="0" indent="0">
              <a:buNone/>
            </a:pPr>
            <a:r>
              <a:rPr lang="it-IT" i="1" dirty="0" smtClean="0">
                <a:solidFill>
                  <a:schemeClr val="accent5">
                    <a:lumMod val="75000"/>
                  </a:schemeClr>
                </a:solidFill>
              </a:rPr>
              <a:t>Occorre, per lo sviluppo, puntare sulle imprese innovative.</a:t>
            </a:r>
          </a:p>
          <a:p>
            <a:endParaRPr lang="it-IT" i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74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Startup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Nell’ultimo decennio, nei paesi OCSE, le imprese nate da cinque anni o meno hanno generato quasi la metà di tutti i nuovi posti di lavoro, mentre le imprese nate da sei anni o più li hanno ridotti. </a:t>
            </a:r>
          </a:p>
          <a:p>
            <a:r>
              <a:rPr lang="it-IT" dirty="0" smtClean="0">
                <a:solidFill>
                  <a:schemeClr val="accent4">
                    <a:lumMod val="50000"/>
                  </a:schemeClr>
                </a:solidFill>
              </a:rPr>
              <a:t>Ogni giorno crescono le probabilità che una persona che si iscrive oggi all’università andrà poi a lavorare per una azienda che nel momento in cui ha scelto il suo corso di laurea non esisteva.</a:t>
            </a:r>
            <a:endParaRPr lang="it-IT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30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Start up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smtClean="0"/>
              <a:t>Station </a:t>
            </a:r>
            <a:r>
              <a:rPr lang="it-IT" b="1" dirty="0"/>
              <a:t>F</a:t>
            </a:r>
            <a:endParaRPr lang="it-IT" dirty="0"/>
          </a:p>
          <a:p>
            <a:r>
              <a:rPr lang="it-IT" dirty="0"/>
              <a:t>Nella vecchia stazione di Austerlitz </a:t>
            </a:r>
            <a:r>
              <a:rPr lang="it-IT" dirty="0" smtClean="0"/>
              <a:t>(Francia) ci </a:t>
            </a:r>
            <a:r>
              <a:rPr lang="it-IT" dirty="0"/>
              <a:t>sono decine e decine di startup residenti: sono “ospitate</a:t>
            </a:r>
            <a:r>
              <a:rPr lang="it-IT" dirty="0" smtClean="0"/>
              <a:t>” </a:t>
            </a:r>
            <a:r>
              <a:rPr lang="it-IT" dirty="0"/>
              <a:t>all’interno di programmi di </a:t>
            </a:r>
            <a:r>
              <a:rPr lang="it-IT" dirty="0" smtClean="0"/>
              <a:t>incubazione </a:t>
            </a:r>
            <a:r>
              <a:rPr lang="it-IT" dirty="0"/>
              <a:t>guidati ciascuno da una grande azienda. Il concetto di open </a:t>
            </a:r>
            <a:r>
              <a:rPr lang="it-IT" dirty="0" err="1"/>
              <a:t>innovation</a:t>
            </a:r>
            <a:r>
              <a:rPr lang="it-IT" dirty="0"/>
              <a:t> si incarna qui concretamente in un rapporto 1-to-1 tra grande e piccolo: se fai videogiochi c’è Ubisoft, se fai servizi e software hai l’imbarazzo della scelta tra </a:t>
            </a:r>
            <a:r>
              <a:rPr lang="it-IT" dirty="0" smtClean="0"/>
              <a:t>marchi </a:t>
            </a:r>
            <a:r>
              <a:rPr lang="it-IT" dirty="0"/>
              <a:t>come Microsoft, Google, </a:t>
            </a:r>
            <a:r>
              <a:rPr lang="it-IT" dirty="0" smtClean="0"/>
              <a:t>Apple. </a:t>
            </a:r>
          </a:p>
          <a:p>
            <a:r>
              <a:rPr lang="it-IT" dirty="0"/>
              <a:t>E c’è un angolo dove L’Oréal porta avanti uno dei propri programmi di incubazione di startup, all’interno del suo </a:t>
            </a:r>
            <a:r>
              <a:rPr lang="it-IT" dirty="0" smtClean="0"/>
              <a:t>Beauty </a:t>
            </a:r>
            <a:r>
              <a:rPr lang="it-IT" dirty="0"/>
              <a:t>Atelier.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515545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500" y="533400"/>
            <a:ext cx="6477000" cy="57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3991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Start up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In Italia scatta l’ora dell’</a:t>
            </a:r>
            <a:r>
              <a:rPr lang="it-IT" b="1" u="sng" dirty="0">
                <a:hlinkClick r:id="rId2"/>
              </a:rPr>
              <a:t>open </a:t>
            </a:r>
            <a:r>
              <a:rPr lang="it-IT" b="1" u="sng" dirty="0" err="1">
                <a:hlinkClick r:id="rId2"/>
              </a:rPr>
              <a:t>innovation</a:t>
            </a:r>
            <a:r>
              <a:rPr lang="it-IT" dirty="0"/>
              <a:t>. La fotografia è scattata dal terzo Osservatorio sui modelli italiani di Open </a:t>
            </a:r>
            <a:r>
              <a:rPr lang="it-IT" dirty="0" err="1"/>
              <a:t>Innovation</a:t>
            </a:r>
            <a:r>
              <a:rPr lang="it-IT" dirty="0"/>
              <a:t> e di Corporate Venture Capital (</a:t>
            </a:r>
            <a:r>
              <a:rPr lang="it-IT" dirty="0" err="1"/>
              <a:t>Cvc</a:t>
            </a:r>
            <a:r>
              <a:rPr lang="it-IT" dirty="0"/>
              <a:t>), promosso da </a:t>
            </a:r>
            <a:r>
              <a:rPr lang="it-IT" b="1" u="sng" dirty="0">
                <a:hlinkClick r:id="rId3"/>
              </a:rPr>
              <a:t>Assolombarda</a:t>
            </a:r>
            <a:r>
              <a:rPr lang="it-IT" b="1" dirty="0"/>
              <a:t>, Italia Startup, </a:t>
            </a:r>
            <a:r>
              <a:rPr lang="it-IT" b="1" u="sng" dirty="0" err="1">
                <a:hlinkClick r:id="rId4"/>
              </a:rPr>
              <a:t>Smau</a:t>
            </a:r>
            <a:r>
              <a:rPr lang="it-IT" b="1" u="sng" dirty="0"/>
              <a:t>,</a:t>
            </a:r>
            <a:r>
              <a:rPr lang="it-IT" dirty="0"/>
              <a:t> Confindustria.</a:t>
            </a:r>
          </a:p>
          <a:p>
            <a:r>
              <a:rPr lang="it-IT" dirty="0"/>
              <a:t>la ricerca evidenzia come l’’Open </a:t>
            </a:r>
            <a:r>
              <a:rPr lang="it-IT" dirty="0" err="1"/>
              <a:t>Innovation</a:t>
            </a:r>
            <a:r>
              <a:rPr lang="it-IT" dirty="0"/>
              <a:t> si stia sempre più affermando come </a:t>
            </a:r>
            <a:r>
              <a:rPr lang="it-IT" dirty="0">
                <a:solidFill>
                  <a:srgbClr val="0070C0"/>
                </a:solidFill>
              </a:rPr>
              <a:t>modalità di collaborazione strutturata tra startup e imprese</a:t>
            </a:r>
            <a:r>
              <a:rPr lang="it-IT" dirty="0"/>
              <a:t>: sono</a:t>
            </a:r>
            <a:r>
              <a:rPr lang="it-IT" b="1" dirty="0"/>
              <a:t> 2.329 </a:t>
            </a:r>
            <a:r>
              <a:rPr lang="it-IT" dirty="0"/>
              <a:t>le</a:t>
            </a:r>
            <a:r>
              <a:rPr lang="it-IT" u="sng" dirty="0">
                <a:hlinkClick r:id="rId5"/>
              </a:rPr>
              <a:t> startup</a:t>
            </a:r>
            <a:r>
              <a:rPr lang="it-IT" u="sng" dirty="0"/>
              <a:t> </a:t>
            </a:r>
            <a:r>
              <a:rPr lang="it-IT" dirty="0"/>
              <a:t>innovative nel portafoglio di </a:t>
            </a:r>
            <a:r>
              <a:rPr lang="it-IT" b="1" dirty="0"/>
              <a:t>7.635</a:t>
            </a:r>
            <a:r>
              <a:rPr lang="it-IT" dirty="0"/>
              <a:t> investitori in </a:t>
            </a:r>
            <a:r>
              <a:rPr lang="it-IT" u="sng" dirty="0"/>
              <a:t>Corporate Venture Capital </a:t>
            </a:r>
            <a:r>
              <a:rPr lang="it-IT" dirty="0"/>
              <a:t>(il </a:t>
            </a:r>
            <a:r>
              <a:rPr lang="it-IT" b="1" dirty="0"/>
              <a:t>24,3%</a:t>
            </a:r>
            <a:r>
              <a:rPr lang="it-IT" dirty="0"/>
              <a:t> del totale delle startup iscritte al registro delle imprese innovative).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956071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b="1" dirty="0"/>
              <a:t>Start Up 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solidFill>
                  <a:srgbClr val="0070C0"/>
                </a:solidFill>
              </a:rPr>
              <a:t>I rapporti tra imprese e startup si articolano in una</a:t>
            </a:r>
            <a:r>
              <a:rPr lang="it-IT" dirty="0"/>
              <a:t> </a:t>
            </a:r>
            <a:r>
              <a:rPr lang="it-IT" b="1" dirty="0"/>
              <a:t>molteplicità di forme</a:t>
            </a:r>
            <a:r>
              <a:rPr lang="it-IT" dirty="0"/>
              <a:t>, coinvolgono spesso attori intermedi</a:t>
            </a:r>
            <a:r>
              <a:rPr lang="it-IT" dirty="0">
                <a:solidFill>
                  <a:srgbClr val="0070C0"/>
                </a:solidFill>
              </a:rPr>
              <a:t>, dai fornitori evoluti delle imprese, ad acceleratori e incubatori</a:t>
            </a:r>
            <a:r>
              <a:rPr lang="it-IT" dirty="0"/>
              <a:t>. </a:t>
            </a:r>
          </a:p>
          <a:p>
            <a:r>
              <a:rPr lang="it-IT" dirty="0"/>
              <a:t>Dalla semplice </a:t>
            </a:r>
            <a:r>
              <a:rPr lang="it-IT" b="1" dirty="0"/>
              <a:t>alleanza commerciale</a:t>
            </a:r>
            <a:r>
              <a:rPr lang="it-IT" dirty="0"/>
              <a:t>, fino alla </a:t>
            </a:r>
            <a:r>
              <a:rPr lang="it-IT" b="1" dirty="0"/>
              <a:t>partecipazione nel capitale della startup</a:t>
            </a:r>
            <a:r>
              <a:rPr lang="it-IT" dirty="0"/>
              <a:t>, i vantaggi sono formidabili da ambo le parti: per la startup una vitale accelerazione nel processo di sviluppo e affermazione del proprio prodotto o servizio,</a:t>
            </a:r>
            <a:r>
              <a:rPr lang="it-IT" b="1" dirty="0"/>
              <a:t> per l’impresa una imprescindibile provvista di innovazione</a:t>
            </a:r>
            <a:r>
              <a:rPr lang="it-IT" dirty="0"/>
              <a:t> </a:t>
            </a:r>
            <a:r>
              <a:rPr lang="it-IT" dirty="0">
                <a:solidFill>
                  <a:srgbClr val="0070C0"/>
                </a:solidFill>
              </a:rPr>
              <a:t>che consente di rinnovare e riaffermare il proprio ruolo sui mercati in tempi e modalità compatibili con l’attuale contesto competitivo</a:t>
            </a:r>
            <a:r>
              <a:rPr lang="it-IT" dirty="0"/>
              <a:t>”.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178609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Start up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Una dinamica che non coinvolge più solamente le </a:t>
            </a:r>
            <a:r>
              <a:rPr lang="it-IT" b="1" dirty="0"/>
              <a:t>grandi imprese (408)</a:t>
            </a:r>
            <a:r>
              <a:rPr lang="it-IT" dirty="0"/>
              <a:t>, ma anche e soprattutto le </a:t>
            </a:r>
            <a:r>
              <a:rPr lang="it-IT" b="1" dirty="0"/>
              <a:t>piccole (4.363)</a:t>
            </a:r>
            <a:r>
              <a:rPr lang="it-IT" dirty="0"/>
              <a:t> e </a:t>
            </a:r>
            <a:r>
              <a:rPr lang="it-IT" b="1" dirty="0"/>
              <a:t>medie (588)</a:t>
            </a:r>
            <a:r>
              <a:rPr lang="it-IT" dirty="0"/>
              <a:t> con tassi di crescita importanti. </a:t>
            </a:r>
            <a:r>
              <a:rPr lang="it-IT" dirty="0">
                <a:solidFill>
                  <a:srgbClr val="0070C0"/>
                </a:solidFill>
              </a:rPr>
              <a:t>Nell’ultimo anno le piccole imprese che investono in startup registrano un +22%, +20% le medie imprese, +17% le grandi imprese. </a:t>
            </a:r>
          </a:p>
          <a:p>
            <a:r>
              <a:rPr lang="it-IT" dirty="0"/>
              <a:t>Le startup supportate da un </a:t>
            </a:r>
            <a:r>
              <a:rPr lang="it-IT" b="1" dirty="0"/>
              <a:t>investitore corporate</a:t>
            </a:r>
            <a:r>
              <a:rPr lang="it-IT" dirty="0"/>
              <a:t>, che spesso accompagna gli investitori istituzionali (business </a:t>
            </a:r>
            <a:r>
              <a:rPr lang="it-IT" dirty="0" err="1"/>
              <a:t>angels</a:t>
            </a:r>
            <a:r>
              <a:rPr lang="it-IT" dirty="0"/>
              <a:t> e VC), </a:t>
            </a:r>
            <a:r>
              <a:rPr lang="it-IT" dirty="0">
                <a:solidFill>
                  <a:srgbClr val="0070C0"/>
                </a:solidFill>
              </a:rPr>
              <a:t>generano in media più fatturato e un valore aggiunto più alto rispetto alle altre startup innovative </a:t>
            </a:r>
            <a:r>
              <a:rPr lang="it-IT" dirty="0"/>
              <a:t>e sono soggette a tassi di mortalità inferiori rispetto alle altre realtà, anche grazie ad una maggiore vicinanza al mercato che l’investitore corporate garantisce alla startup”.</a:t>
            </a:r>
          </a:p>
          <a:p>
            <a:endParaRPr lang="it-IT" dirty="0">
              <a:solidFill>
                <a:srgbClr val="0070C0"/>
              </a:solidFill>
            </a:endParaRPr>
          </a:p>
          <a:p>
            <a:endParaRPr lang="it-IT" dirty="0">
              <a:solidFill>
                <a:srgbClr val="0070C0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459153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Rispetto a dodici mesi fa, il totale delle startup </a:t>
            </a:r>
            <a:r>
              <a:rPr lang="it-IT" dirty="0">
                <a:solidFill>
                  <a:srgbClr val="FF0000"/>
                </a:solidFill>
              </a:rPr>
              <a:t>costituite online </a:t>
            </a:r>
            <a:r>
              <a:rPr lang="it-IT" dirty="0"/>
              <a:t>ha conosciuto un incremento di 960 unità. Tra le </a:t>
            </a:r>
            <a:r>
              <a:rPr lang="it-IT" dirty="0" err="1"/>
              <a:t>neoimprese</a:t>
            </a:r>
            <a:r>
              <a:rPr lang="it-IT" dirty="0"/>
              <a:t> innovative avviate nell’ultimo anno, ben 4 su 10 hanno optato per la nuova modalità (40,1%). La </a:t>
            </a:r>
            <a:r>
              <a:rPr lang="it-IT" b="1" dirty="0"/>
              <a:t>Sardegna </a:t>
            </a:r>
            <a:r>
              <a:rPr lang="it-IT" dirty="0"/>
              <a:t>è la regione con il più elevato tasso di adozione della misura: </a:t>
            </a:r>
            <a:r>
              <a:rPr lang="it-IT" b="1" dirty="0"/>
              <a:t>7 startup su 10 registrate nell’ultimo anno sono state create online</a:t>
            </a:r>
            <a:r>
              <a:rPr lang="it-IT" dirty="0"/>
              <a:t>.</a:t>
            </a:r>
          </a:p>
          <a:p>
            <a:r>
              <a:rPr lang="it-IT" dirty="0">
                <a:solidFill>
                  <a:srgbClr val="00B0F0"/>
                </a:solidFill>
              </a:rPr>
              <a:t>In termini assoluti, </a:t>
            </a:r>
            <a:r>
              <a:rPr lang="it-IT" b="1" dirty="0">
                <a:solidFill>
                  <a:srgbClr val="00B0F0"/>
                </a:solidFill>
              </a:rPr>
              <a:t>Milano</a:t>
            </a:r>
            <a:r>
              <a:rPr lang="it-IT" dirty="0">
                <a:solidFill>
                  <a:srgbClr val="00B0F0"/>
                </a:solidFill>
              </a:rPr>
              <a:t> si conferma la provincia più popolosa, con 288 startup costituite online, il 16% del totale nazionale, seguita da </a:t>
            </a:r>
            <a:r>
              <a:rPr lang="it-IT" b="1" dirty="0">
                <a:solidFill>
                  <a:srgbClr val="00B0F0"/>
                </a:solidFill>
              </a:rPr>
              <a:t>Roma</a:t>
            </a:r>
            <a:r>
              <a:rPr lang="it-IT" dirty="0">
                <a:solidFill>
                  <a:srgbClr val="00B0F0"/>
                </a:solidFill>
              </a:rPr>
              <a:t>, con 183 (10,3%). </a:t>
            </a:r>
            <a:r>
              <a:rPr lang="it-IT" dirty="0"/>
              <a:t>A fronte di un tempo d’attesa medio di circa 30 giorni tra costituzione e iscrizione in sezione speciale, va segnalato come in diverse province </a:t>
            </a:r>
            <a:r>
              <a:rPr lang="it-IT" b="1" dirty="0"/>
              <a:t>la procedura viene completata mediamente in meno di una settimana. </a:t>
            </a:r>
            <a:r>
              <a:rPr lang="it-IT" dirty="0"/>
              <a:t> </a:t>
            </a:r>
            <a:endParaRPr lang="it-IT" dirty="0">
              <a:solidFill>
                <a:srgbClr val="00B0F0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752491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b="1" dirty="0"/>
              <a:t>Start Up 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b="1" dirty="0">
                <a:solidFill>
                  <a:srgbClr val="0070C0"/>
                </a:solidFill>
              </a:rPr>
              <a:t>Le startup danno lavoro a oltre </a:t>
            </a:r>
            <a:r>
              <a:rPr lang="it-IT" b="1" u="sng" dirty="0">
                <a:solidFill>
                  <a:srgbClr val="0070C0"/>
                </a:solidFill>
              </a:rPr>
              <a:t>50mila persone</a:t>
            </a:r>
            <a:r>
              <a:rPr lang="it-IT" b="1" dirty="0">
                <a:solidFill>
                  <a:srgbClr val="0070C0"/>
                </a:solidFill>
              </a:rPr>
              <a:t>: il report di </a:t>
            </a:r>
            <a:r>
              <a:rPr lang="it-IT" b="1" dirty="0" err="1">
                <a:solidFill>
                  <a:srgbClr val="0070C0"/>
                </a:solidFill>
              </a:rPr>
              <a:t>InfoCamere</a:t>
            </a:r>
            <a:r>
              <a:rPr lang="it-IT" b="1" dirty="0">
                <a:solidFill>
                  <a:srgbClr val="0070C0"/>
                </a:solidFill>
              </a:rPr>
              <a:t>: </a:t>
            </a:r>
            <a:r>
              <a:rPr lang="it-IT" dirty="0">
                <a:solidFill>
                  <a:srgbClr val="0070C0"/>
                </a:solidFill>
              </a:rPr>
              <a:t>I dati di marzo 2018 dicono che il numero delle imprese innovative è aumentato di 500 unità in soli 3 mesi. </a:t>
            </a:r>
          </a:p>
          <a:p>
            <a:r>
              <a:rPr lang="it-IT" dirty="0"/>
              <a:t>TRIESTE. Sono stati premiati nella sede dell’ex ospedale militare i vincitori del “</a:t>
            </a:r>
            <a:r>
              <a:rPr lang="it-IT" dirty="0" err="1"/>
              <a:t>Contamination</a:t>
            </a:r>
            <a:r>
              <a:rPr lang="it-IT" dirty="0"/>
              <a:t> Lab 2018”, vero e proprio percorso formativo dedicato a progetti imprenditoriali il cui fine è quello di far interagire ragazzi che fanno parte di distinte facoltà universitarie. </a:t>
            </a:r>
          </a:p>
          <a:p>
            <a:r>
              <a:rPr lang="it-IT" dirty="0">
                <a:solidFill>
                  <a:srgbClr val="0070C0"/>
                </a:solidFill>
              </a:rPr>
              <a:t>A tutti loro l’Università darà l’opportunità di effettuare un viaggio d’istruzione di una settimana in Israele dove visiteranno l’università di </a:t>
            </a:r>
            <a:r>
              <a:rPr lang="it-IT" dirty="0" err="1">
                <a:solidFill>
                  <a:srgbClr val="0070C0"/>
                </a:solidFill>
              </a:rPr>
              <a:t>Tel</a:t>
            </a:r>
            <a:r>
              <a:rPr lang="it-IT" dirty="0">
                <a:solidFill>
                  <a:srgbClr val="0070C0"/>
                </a:solidFill>
              </a:rPr>
              <a:t> Aviv e le aziende presenti in loco.</a:t>
            </a:r>
            <a:br>
              <a:rPr lang="it-IT" dirty="0">
                <a:solidFill>
                  <a:srgbClr val="0070C0"/>
                </a:solidFill>
              </a:rPr>
            </a:br>
            <a:endParaRPr lang="it-IT" dirty="0">
              <a:solidFill>
                <a:srgbClr val="0070C0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59043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Startup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>
                <a:solidFill>
                  <a:srgbClr val="00B050"/>
                </a:solidFill>
              </a:rPr>
              <a:t>Le aziende consolidate non cessano di osservare le Startup e, quando le considerano mature per inserirle nei loro processi, le acquistano, innovando il proprio business. (oggi anche Partnership)</a:t>
            </a:r>
          </a:p>
          <a:p>
            <a:r>
              <a:rPr lang="it-IT" dirty="0" smtClean="0"/>
              <a:t>La policy decisa e portata avanti dai governi che si sono succeduti in Italia dal 2012 è orientata a rendere il Paese più ospitale per le Startup innovative.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4124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Startup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Le imprese esistenti che si rinnovano assorbendo le compagini professionali e le tecnologie sviluppate dalle Startup, hanno trovato il modo di esternalizzare la ricerca o </a:t>
            </a:r>
            <a:r>
              <a:rPr lang="it-IT" dirty="0" smtClean="0">
                <a:solidFill>
                  <a:srgbClr val="00B050"/>
                </a:solidFill>
              </a:rPr>
              <a:t>il rischio connesso ad una parte della ricerca.</a:t>
            </a:r>
          </a:p>
          <a:p>
            <a:r>
              <a:rPr lang="it-IT" dirty="0" smtClean="0">
                <a:solidFill>
                  <a:schemeClr val="accent4">
                    <a:lumMod val="50000"/>
                  </a:schemeClr>
                </a:solidFill>
              </a:rPr>
              <a:t>L’apertura mentale che serve per assorbire idee generate altrove, facendole diventare idee aziendali, è un valore di sempre maggiore importanza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950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Startup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dirty="0" smtClean="0"/>
          </a:p>
          <a:p>
            <a:r>
              <a:rPr lang="it-IT" dirty="0" smtClean="0">
                <a:solidFill>
                  <a:schemeClr val="accent4">
                    <a:lumMod val="50000"/>
                  </a:schemeClr>
                </a:solidFill>
              </a:rPr>
              <a:t>La legge 221 del 17 dicembre 2012 ha introdotto una sezione speciale del registro delle imprese a cui possono iscriversi solo le società che posseggono i requisiti indicati dalla legge (imprese innovative)</a:t>
            </a:r>
          </a:p>
          <a:p>
            <a:pPr marL="0" indent="0">
              <a:buNone/>
            </a:pPr>
            <a:r>
              <a:rPr lang="it-IT" dirty="0" smtClean="0"/>
              <a:t>- Questo consente di monitorare facilmente le caratteristiche del sistema Startup italiano (sito </a:t>
            </a:r>
            <a:r>
              <a:rPr lang="it-IT" dirty="0" smtClean="0">
                <a:hlinkClick r:id="rId2"/>
              </a:rPr>
              <a:t>http://startup.registroimprese.it</a:t>
            </a:r>
            <a:r>
              <a:rPr lang="it-IT" dirty="0" smtClean="0"/>
              <a:t>)</a:t>
            </a:r>
          </a:p>
          <a:p>
            <a:pPr>
              <a:buFontTx/>
              <a:buChar char="-"/>
            </a:pPr>
            <a:r>
              <a:rPr lang="it-IT" dirty="0" smtClean="0"/>
              <a:t>Al febbraio 2014 sono iscritte </a:t>
            </a:r>
            <a:r>
              <a:rPr lang="it-IT" b="1" dirty="0" smtClean="0"/>
              <a:t>1600 </a:t>
            </a:r>
            <a:r>
              <a:rPr lang="it-IT" dirty="0" smtClean="0"/>
              <a:t>aziende. Prevale la produzione di SW.  A fine 2019 sono </a:t>
            </a:r>
            <a:r>
              <a:rPr lang="it-IT" b="1" dirty="0" smtClean="0"/>
              <a:t>8.765. </a:t>
            </a:r>
            <a:r>
              <a:rPr lang="it-IT" b="1" dirty="0"/>
              <a:t> </a:t>
            </a:r>
          </a:p>
          <a:p>
            <a:pPr marL="0" indent="0">
              <a:buNone/>
            </a:pPr>
            <a:r>
              <a:rPr lang="it-IT" dirty="0" smtClean="0"/>
              <a:t>- </a:t>
            </a:r>
            <a:r>
              <a:rPr lang="it-IT" dirty="0" smtClean="0">
                <a:solidFill>
                  <a:srgbClr val="00B050"/>
                </a:solidFill>
              </a:rPr>
              <a:t>466 Startup hanno da 0 a 4 addetti (nel 2014)</a:t>
            </a:r>
          </a:p>
          <a:p>
            <a:pPr>
              <a:buFontTx/>
              <a:buChar char="-"/>
            </a:pPr>
            <a:endParaRPr lang="it-IT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75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Startup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>
                <a:solidFill>
                  <a:srgbClr val="00B050"/>
                </a:solidFill>
              </a:rPr>
              <a:t>In media i soci fondatori sono 3 </a:t>
            </a:r>
            <a:r>
              <a:rPr lang="it-IT" dirty="0" smtClean="0"/>
              <a:t>e si sono conosciuti prevalentemente all’università. </a:t>
            </a:r>
          </a:p>
          <a:p>
            <a:r>
              <a:rPr lang="it-IT" dirty="0" smtClean="0">
                <a:solidFill>
                  <a:srgbClr val="00B050"/>
                </a:solidFill>
              </a:rPr>
              <a:t>Una Startup non è necessariamente ad alta tecnologia</a:t>
            </a:r>
            <a:r>
              <a:rPr lang="it-IT" dirty="0" smtClean="0"/>
              <a:t>: potrebbe avere un’idea altamente innovativa ma semplice da realizzare. </a:t>
            </a:r>
          </a:p>
          <a:p>
            <a:r>
              <a:rPr lang="it-IT" dirty="0" smtClean="0"/>
              <a:t>WhatsApp, con meno di 50 dipendenti e 20 milioni di € di fatturato, ha 430 milioni di utenti (2014).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8365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Startup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>
              <a:solidFill>
                <a:srgbClr val="FF0000"/>
              </a:solidFill>
            </a:endParaRPr>
          </a:p>
          <a:p>
            <a:r>
              <a:rPr lang="it-IT" dirty="0" smtClean="0">
                <a:solidFill>
                  <a:srgbClr val="FF0000"/>
                </a:solidFill>
              </a:rPr>
              <a:t>Family Friend and Founder </a:t>
            </a:r>
            <a:r>
              <a:rPr lang="it-IT" dirty="0" smtClean="0"/>
              <a:t>(detti 3F) sono la prima possibilità di ricevere un investimento. </a:t>
            </a:r>
          </a:p>
          <a:p>
            <a:endParaRPr lang="it-IT" dirty="0" smtClean="0"/>
          </a:p>
          <a:p>
            <a:endParaRPr lang="it-IT" dirty="0"/>
          </a:p>
          <a:p>
            <a:r>
              <a:rPr lang="it-IT" dirty="0" smtClean="0"/>
              <a:t>Vengono poi i </a:t>
            </a:r>
            <a:r>
              <a:rPr lang="it-IT" dirty="0" smtClean="0">
                <a:solidFill>
                  <a:srgbClr val="FF0000"/>
                </a:solidFill>
              </a:rPr>
              <a:t>Venture capital funds</a:t>
            </a:r>
            <a:r>
              <a:rPr lang="it-IT" dirty="0" smtClean="0"/>
              <a:t>: specializzati in investimenti ad alto rischio e mercati ad alta tecnologia.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5322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Startup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Una possibile risposta ai problemi di finanziamento viene dal </a:t>
            </a:r>
            <a:r>
              <a:rPr lang="it-IT" b="1" i="1" dirty="0" err="1" smtClean="0">
                <a:solidFill>
                  <a:srgbClr val="FF0000"/>
                </a:solidFill>
              </a:rPr>
              <a:t>Crowdfunding</a:t>
            </a:r>
            <a:r>
              <a:rPr lang="it-IT" dirty="0" smtClean="0"/>
              <a:t>. Può assumere quattro forme:</a:t>
            </a:r>
          </a:p>
          <a:p>
            <a:pPr>
              <a:buFontTx/>
              <a:buChar char="-"/>
            </a:pPr>
            <a:r>
              <a:rPr lang="it-IT" dirty="0" err="1" smtClean="0"/>
              <a:t>Reward-based</a:t>
            </a:r>
            <a:r>
              <a:rPr lang="it-IT" dirty="0" smtClean="0"/>
              <a:t>: raccolta di capitali a cui seguono ricompense </a:t>
            </a:r>
          </a:p>
          <a:p>
            <a:pPr>
              <a:buFontTx/>
              <a:buChar char="-"/>
            </a:pPr>
            <a:r>
              <a:rPr lang="it-IT" dirty="0" smtClean="0"/>
              <a:t>Social </a:t>
            </a:r>
            <a:r>
              <a:rPr lang="it-IT" dirty="0" err="1" smtClean="0"/>
              <a:t>lending</a:t>
            </a:r>
            <a:r>
              <a:rPr lang="it-IT" dirty="0" smtClean="0"/>
              <a:t>: prestiti fra privati (usata in UK)</a:t>
            </a:r>
          </a:p>
          <a:p>
            <a:pPr>
              <a:buFontTx/>
              <a:buChar char="-"/>
            </a:pPr>
            <a:r>
              <a:rPr lang="it-IT" dirty="0" err="1" smtClean="0"/>
              <a:t>Equity-based</a:t>
            </a:r>
            <a:r>
              <a:rPr lang="it-IT" dirty="0" smtClean="0"/>
              <a:t>: raccolta diffusa di capitali di rischio tramite portali on line</a:t>
            </a:r>
          </a:p>
          <a:p>
            <a:pPr>
              <a:buFontTx/>
              <a:buChar char="-"/>
            </a:pPr>
            <a:r>
              <a:rPr lang="it-IT" dirty="0" err="1" smtClean="0"/>
              <a:t>Donation-based</a:t>
            </a:r>
            <a:r>
              <a:rPr lang="it-IT" dirty="0" smtClean="0"/>
              <a:t>: donazioni, senza ritorno economico </a:t>
            </a:r>
            <a:endParaRPr lang="it-IT" b="1" i="1" dirty="0"/>
          </a:p>
        </p:txBody>
      </p:sp>
    </p:spTree>
    <p:extLst>
      <p:ext uri="{BB962C8B-B14F-4D97-AF65-F5344CB8AC3E}">
        <p14:creationId xmlns:p14="http://schemas.microsoft.com/office/powerpoint/2010/main" val="160268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Startup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Una Startup deve dotarsi di un business model più che di un business </a:t>
            </a:r>
            <a:r>
              <a:rPr lang="it-IT" dirty="0" err="1" smtClean="0"/>
              <a:t>plan</a:t>
            </a:r>
            <a:r>
              <a:rPr lang="it-IT" dirty="0" smtClean="0"/>
              <a:t>: cosa si produce, come e per chi, con quali risorse e con quale marginalità attesa. </a:t>
            </a:r>
          </a:p>
          <a:p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Le </a:t>
            </a:r>
            <a:r>
              <a:rPr lang="it-IT" i="1" dirty="0" smtClean="0">
                <a:solidFill>
                  <a:schemeClr val="accent2">
                    <a:lumMod val="50000"/>
                  </a:schemeClr>
                </a:solidFill>
              </a:rPr>
              <a:t>metrich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e sono le </a:t>
            </a:r>
            <a:r>
              <a:rPr lang="it-IT" u="sng" dirty="0" smtClean="0">
                <a:solidFill>
                  <a:schemeClr val="accent2">
                    <a:lumMod val="50000"/>
                  </a:schemeClr>
                </a:solidFill>
              </a:rPr>
              <a:t>misure 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del business model che permettono di capire come sta performando la Startup e servono per rilasciare i </a:t>
            </a:r>
            <a:r>
              <a:rPr lang="it-IT" i="1" dirty="0" smtClean="0">
                <a:solidFill>
                  <a:schemeClr val="accent2">
                    <a:lumMod val="50000"/>
                  </a:schemeClr>
                </a:solidFill>
              </a:rPr>
              <a:t>round 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di finanziamento al raggiungimento di metriche obiettivo (Milestone)</a:t>
            </a:r>
            <a:endParaRPr lang="it-IT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22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1559</Words>
  <Application>Microsoft Office PowerPoint</Application>
  <PresentationFormat>Widescreen</PresentationFormat>
  <Paragraphs>109</Paragraphs>
  <Slides>26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Tema di Office</vt:lpstr>
      <vt:lpstr>Startup</vt:lpstr>
      <vt:lpstr>Startup</vt:lpstr>
      <vt:lpstr>Startup</vt:lpstr>
      <vt:lpstr>Startup</vt:lpstr>
      <vt:lpstr>Startup</vt:lpstr>
      <vt:lpstr>Startup</vt:lpstr>
      <vt:lpstr>Startup</vt:lpstr>
      <vt:lpstr>Startup</vt:lpstr>
      <vt:lpstr>Startup</vt:lpstr>
      <vt:lpstr>Startup</vt:lpstr>
      <vt:lpstr>Startup</vt:lpstr>
      <vt:lpstr>Startup</vt:lpstr>
      <vt:lpstr>Startup</vt:lpstr>
      <vt:lpstr>Startup</vt:lpstr>
      <vt:lpstr>Startup</vt:lpstr>
      <vt:lpstr>Startup</vt:lpstr>
      <vt:lpstr>Startup</vt:lpstr>
      <vt:lpstr>Startup</vt:lpstr>
      <vt:lpstr>Startup</vt:lpstr>
      <vt:lpstr>Start up</vt:lpstr>
      <vt:lpstr>Presentazione standard di PowerPoint</vt:lpstr>
      <vt:lpstr>Start up</vt:lpstr>
      <vt:lpstr>Start Up </vt:lpstr>
      <vt:lpstr>Start up</vt:lpstr>
      <vt:lpstr>Presentazione standard di PowerPoint</vt:lpstr>
      <vt:lpstr>Start Up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 Up</dc:title>
  <dc:creator>alberto banterle</dc:creator>
  <cp:lastModifiedBy>lila banterle</cp:lastModifiedBy>
  <cp:revision>36</cp:revision>
  <dcterms:created xsi:type="dcterms:W3CDTF">2015-02-05T14:55:48Z</dcterms:created>
  <dcterms:modified xsi:type="dcterms:W3CDTF">2020-01-17T15:01:16Z</dcterms:modified>
</cp:coreProperties>
</file>