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2" r:id="rId5"/>
    <p:sldId id="259" r:id="rId6"/>
    <p:sldId id="261" r:id="rId7"/>
    <p:sldId id="262" r:id="rId8"/>
    <p:sldId id="263" r:id="rId9"/>
    <p:sldId id="264" r:id="rId10"/>
    <p:sldId id="265" r:id="rId11"/>
    <p:sldId id="266" r:id="rId12"/>
    <p:sldId id="267" r:id="rId13"/>
    <p:sldId id="268" r:id="rId14"/>
    <p:sldId id="269" r:id="rId15"/>
    <p:sldId id="270" r:id="rId16"/>
    <p:sldId id="273" r:id="rId17"/>
    <p:sldId id="274" r:id="rId18"/>
    <p:sldId id="275" r:id="rId19"/>
    <p:sldId id="276" r:id="rId20"/>
    <p:sldId id="277" r:id="rId21"/>
    <p:sldId id="278" r:id="rId22"/>
    <p:sldId id="279" r:id="rId2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3" autoAdjust="0"/>
    <p:restoredTop sz="94660"/>
  </p:normalViewPr>
  <p:slideViewPr>
    <p:cSldViewPr snapToGrid="0">
      <p:cViewPr varScale="1">
        <p:scale>
          <a:sx n="51" d="100"/>
          <a:sy n="51" d="100"/>
        </p:scale>
        <p:origin x="90" y="8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D8ECD8A-E089-4DA0-BC1D-C35FCE9219D9}" type="datetimeFigureOut">
              <a:rPr lang="it-IT" smtClean="0"/>
              <a:t>17/01/2020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D438846-94F8-46B6-88B9-4E2DCEB22037}" type="slidenum">
              <a:rPr lang="it-IT" smtClean="0"/>
              <a:t>‹N›</a:t>
            </a:fld>
            <a:endParaRPr lang="it-IT"/>
          </a:p>
        </p:txBody>
      </p:sp>
    </p:spTree>
    <p:extLst>
      <p:ext uri="{BB962C8B-B14F-4D97-AF65-F5344CB8AC3E}">
        <p14:creationId xmlns:p14="http://schemas.microsoft.com/office/powerpoint/2010/main" val="2308170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D8ECD8A-E089-4DA0-BC1D-C35FCE9219D9}" type="datetimeFigureOut">
              <a:rPr lang="it-IT" smtClean="0"/>
              <a:t>17/01/2020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D438846-94F8-46B6-88B9-4E2DCEB22037}" type="slidenum">
              <a:rPr lang="it-IT" smtClean="0"/>
              <a:t>‹N›</a:t>
            </a:fld>
            <a:endParaRPr lang="it-IT"/>
          </a:p>
        </p:txBody>
      </p:sp>
    </p:spTree>
    <p:extLst>
      <p:ext uri="{BB962C8B-B14F-4D97-AF65-F5344CB8AC3E}">
        <p14:creationId xmlns:p14="http://schemas.microsoft.com/office/powerpoint/2010/main" val="4288738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D8ECD8A-E089-4DA0-BC1D-C35FCE9219D9}" type="datetimeFigureOut">
              <a:rPr lang="it-IT" smtClean="0"/>
              <a:t>17/01/2020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D438846-94F8-46B6-88B9-4E2DCEB22037}" type="slidenum">
              <a:rPr lang="it-IT" smtClean="0"/>
              <a:t>‹N›</a:t>
            </a:fld>
            <a:endParaRPr lang="it-IT"/>
          </a:p>
        </p:txBody>
      </p:sp>
    </p:spTree>
    <p:extLst>
      <p:ext uri="{BB962C8B-B14F-4D97-AF65-F5344CB8AC3E}">
        <p14:creationId xmlns:p14="http://schemas.microsoft.com/office/powerpoint/2010/main" val="1099406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D8ECD8A-E089-4DA0-BC1D-C35FCE9219D9}" type="datetimeFigureOut">
              <a:rPr lang="it-IT" smtClean="0"/>
              <a:t>17/01/2020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D438846-94F8-46B6-88B9-4E2DCEB22037}" type="slidenum">
              <a:rPr lang="it-IT" smtClean="0"/>
              <a:t>‹N›</a:t>
            </a:fld>
            <a:endParaRPr lang="it-IT"/>
          </a:p>
        </p:txBody>
      </p:sp>
    </p:spTree>
    <p:extLst>
      <p:ext uri="{BB962C8B-B14F-4D97-AF65-F5344CB8AC3E}">
        <p14:creationId xmlns:p14="http://schemas.microsoft.com/office/powerpoint/2010/main" val="3135872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5D8ECD8A-E089-4DA0-BC1D-C35FCE9219D9}" type="datetimeFigureOut">
              <a:rPr lang="it-IT" smtClean="0"/>
              <a:t>17/01/2020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D438846-94F8-46B6-88B9-4E2DCEB22037}" type="slidenum">
              <a:rPr lang="it-IT" smtClean="0"/>
              <a:t>‹N›</a:t>
            </a:fld>
            <a:endParaRPr lang="it-IT"/>
          </a:p>
        </p:txBody>
      </p:sp>
    </p:spTree>
    <p:extLst>
      <p:ext uri="{BB962C8B-B14F-4D97-AF65-F5344CB8AC3E}">
        <p14:creationId xmlns:p14="http://schemas.microsoft.com/office/powerpoint/2010/main" val="382858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D8ECD8A-E089-4DA0-BC1D-C35FCE9219D9}" type="datetimeFigureOut">
              <a:rPr lang="it-IT" smtClean="0"/>
              <a:t>17/01/2020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D438846-94F8-46B6-88B9-4E2DCEB22037}" type="slidenum">
              <a:rPr lang="it-IT" smtClean="0"/>
              <a:t>‹N›</a:t>
            </a:fld>
            <a:endParaRPr lang="it-IT"/>
          </a:p>
        </p:txBody>
      </p:sp>
    </p:spTree>
    <p:extLst>
      <p:ext uri="{BB962C8B-B14F-4D97-AF65-F5344CB8AC3E}">
        <p14:creationId xmlns:p14="http://schemas.microsoft.com/office/powerpoint/2010/main" val="116802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D8ECD8A-E089-4DA0-BC1D-C35FCE9219D9}" type="datetimeFigureOut">
              <a:rPr lang="it-IT" smtClean="0"/>
              <a:t>17/01/2020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D438846-94F8-46B6-88B9-4E2DCEB22037}" type="slidenum">
              <a:rPr lang="it-IT" smtClean="0"/>
              <a:t>‹N›</a:t>
            </a:fld>
            <a:endParaRPr lang="it-IT"/>
          </a:p>
        </p:txBody>
      </p:sp>
    </p:spTree>
    <p:extLst>
      <p:ext uri="{BB962C8B-B14F-4D97-AF65-F5344CB8AC3E}">
        <p14:creationId xmlns:p14="http://schemas.microsoft.com/office/powerpoint/2010/main" val="58821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5D8ECD8A-E089-4DA0-BC1D-C35FCE9219D9}" type="datetimeFigureOut">
              <a:rPr lang="it-IT" smtClean="0"/>
              <a:t>17/01/2020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D438846-94F8-46B6-88B9-4E2DCEB22037}" type="slidenum">
              <a:rPr lang="it-IT" smtClean="0"/>
              <a:t>‹N›</a:t>
            </a:fld>
            <a:endParaRPr lang="it-IT"/>
          </a:p>
        </p:txBody>
      </p:sp>
    </p:spTree>
    <p:extLst>
      <p:ext uri="{BB962C8B-B14F-4D97-AF65-F5344CB8AC3E}">
        <p14:creationId xmlns:p14="http://schemas.microsoft.com/office/powerpoint/2010/main" val="2584284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D8ECD8A-E089-4DA0-BC1D-C35FCE9219D9}" type="datetimeFigureOut">
              <a:rPr lang="it-IT" smtClean="0"/>
              <a:t>17/01/2020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D438846-94F8-46B6-88B9-4E2DCEB22037}" type="slidenum">
              <a:rPr lang="it-IT" smtClean="0"/>
              <a:t>‹N›</a:t>
            </a:fld>
            <a:endParaRPr lang="it-IT"/>
          </a:p>
        </p:txBody>
      </p:sp>
    </p:spTree>
    <p:extLst>
      <p:ext uri="{BB962C8B-B14F-4D97-AF65-F5344CB8AC3E}">
        <p14:creationId xmlns:p14="http://schemas.microsoft.com/office/powerpoint/2010/main" val="1648028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5D8ECD8A-E089-4DA0-BC1D-C35FCE9219D9}" type="datetimeFigureOut">
              <a:rPr lang="it-IT" smtClean="0"/>
              <a:t>17/01/2020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D438846-94F8-46B6-88B9-4E2DCEB22037}" type="slidenum">
              <a:rPr lang="it-IT" smtClean="0"/>
              <a:t>‹N›</a:t>
            </a:fld>
            <a:endParaRPr lang="it-IT"/>
          </a:p>
        </p:txBody>
      </p:sp>
    </p:spTree>
    <p:extLst>
      <p:ext uri="{BB962C8B-B14F-4D97-AF65-F5344CB8AC3E}">
        <p14:creationId xmlns:p14="http://schemas.microsoft.com/office/powerpoint/2010/main" val="1125487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5D8ECD8A-E089-4DA0-BC1D-C35FCE9219D9}" type="datetimeFigureOut">
              <a:rPr lang="it-IT" smtClean="0"/>
              <a:t>17/01/2020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D438846-94F8-46B6-88B9-4E2DCEB22037}" type="slidenum">
              <a:rPr lang="it-IT" smtClean="0"/>
              <a:t>‹N›</a:t>
            </a:fld>
            <a:endParaRPr lang="it-IT"/>
          </a:p>
        </p:txBody>
      </p:sp>
    </p:spTree>
    <p:extLst>
      <p:ext uri="{BB962C8B-B14F-4D97-AF65-F5344CB8AC3E}">
        <p14:creationId xmlns:p14="http://schemas.microsoft.com/office/powerpoint/2010/main" val="2492646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8ECD8A-E089-4DA0-BC1D-C35FCE9219D9}" type="datetimeFigureOut">
              <a:rPr lang="it-IT" smtClean="0"/>
              <a:t>17/01/2020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438846-94F8-46B6-88B9-4E2DCEB22037}" type="slidenum">
              <a:rPr lang="it-IT" smtClean="0"/>
              <a:t>‹N›</a:t>
            </a:fld>
            <a:endParaRPr lang="it-IT"/>
          </a:p>
        </p:txBody>
      </p:sp>
    </p:spTree>
    <p:extLst>
      <p:ext uri="{BB962C8B-B14F-4D97-AF65-F5344CB8AC3E}">
        <p14:creationId xmlns:p14="http://schemas.microsoft.com/office/powerpoint/2010/main" val="487319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carraro-lab.com/2018/11/08/mostre-virtuali-corso-allaccademia-di-brera/"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corrierecomunicazioni.it/digital-economy/cloud/bufera-privacy-su-google-raccolti-i-dati-sanitari-di-50-milioni-di-americani/" TargetMode="External"/><Relationship Id="rId2" Type="http://schemas.openxmlformats.org/officeDocument/2006/relationships/hyperlink" Target="https://www.corrierecomunicazioni.it/telco/exprivia-italtel-business-in-crescita-per-lit-soffrono-le-tlc/" TargetMode="External"/><Relationship Id="rId1" Type="http://schemas.openxmlformats.org/officeDocument/2006/relationships/slideLayout" Target="../slideLayouts/slideLayout2.xml"/><Relationship Id="rId4" Type="http://schemas.openxmlformats.org/officeDocument/2006/relationships/hyperlink" Target="https://www.corrierecomunicazioni.it/digital-economy/lavoro-ecco-lidentikit-del-dipendente-2030-algoritmi-e-ai-in-primo-piano/"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corrierecomunicazioni.it/tag/drone/" TargetMode="External"/><Relationship Id="rId2" Type="http://schemas.openxmlformats.org/officeDocument/2006/relationships/hyperlink" Target="https://www.corrierecomunicazioni.it/tag/enel/" TargetMode="External"/><Relationship Id="rId1" Type="http://schemas.openxmlformats.org/officeDocument/2006/relationships/slideLayout" Target="../slideLayouts/slideLayout2.xml"/><Relationship Id="rId4" Type="http://schemas.openxmlformats.org/officeDocument/2006/relationships/hyperlink" Target="https://www.corrierecomunicazioni.it/digital-economy/droni-per-la-gestione-hi-tech-degli-impianti-enel-in-campo/"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corrierecomunicazioni.it/tag/intelligenza-artificiale" TargetMode="External"/><Relationship Id="rId2" Type="http://schemas.openxmlformats.org/officeDocument/2006/relationships/hyperlink" Target="https://www.corrierecomunicazioni.it/tag/baidu/" TargetMode="External"/><Relationship Id="rId1" Type="http://schemas.openxmlformats.org/officeDocument/2006/relationships/slideLayout" Target="../slideLayouts/slideLayout2.xml"/><Relationship Id="rId5" Type="http://schemas.openxmlformats.org/officeDocument/2006/relationships/hyperlink" Target="https://www.corrierecomunicazioni.it/tag/AI" TargetMode="External"/><Relationship Id="rId4" Type="http://schemas.openxmlformats.org/officeDocument/2006/relationships/hyperlink" Target="https://www.corrierecomunicazioni.it/tag/google"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corrierecomunicazioni.it/tag/ultrabroadband/" TargetMode="External"/><Relationship Id="rId2" Type="http://schemas.openxmlformats.org/officeDocument/2006/relationships/hyperlink" Target="https://www.corrierecomunicazioni.it/tag/internet/" TargetMode="External"/><Relationship Id="rId1" Type="http://schemas.openxmlformats.org/officeDocument/2006/relationships/slideLayout" Target="../slideLayouts/slideLayout2.xml"/><Relationship Id="rId6" Type="http://schemas.openxmlformats.org/officeDocument/2006/relationships/hyperlink" Target="https://www.corrierecomunicazioni.it/telco/huawei-primi-ricavi-dal-5g-nel-2020-cina-mercato-chiave/" TargetMode="External"/><Relationship Id="rId5" Type="http://schemas.openxmlformats.org/officeDocument/2006/relationships/hyperlink" Target="https://www.corrierecomunicazioni.it/tag/space-x/" TargetMode="External"/><Relationship Id="rId4" Type="http://schemas.openxmlformats.org/officeDocument/2006/relationships/hyperlink" Target="https://www.corrierecomunicazioni.it/tag/elon-mus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corrierecomunicazioni.it/tag/unioncamer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corrierecomunicazioni.it/tag/intelligenza-artificiale/" TargetMode="External"/><Relationship Id="rId2" Type="http://schemas.openxmlformats.org/officeDocument/2006/relationships/hyperlink" Target="https://www.corrierecomunicazioni.it/tag/generali/"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corrierecomunicazioni.it/wp-admin/post.php?post=116651&amp;action=edi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4000" dirty="0" smtClean="0"/>
              <a:t>Scenario</a:t>
            </a:r>
            <a:endParaRPr lang="it-IT" sz="4000" dirty="0"/>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30425032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Varie </a:t>
            </a:r>
          </a:p>
        </p:txBody>
      </p:sp>
      <p:sp>
        <p:nvSpPr>
          <p:cNvPr id="3" name="Segnaposto contenuto 2"/>
          <p:cNvSpPr>
            <a:spLocks noGrp="1"/>
          </p:cNvSpPr>
          <p:nvPr>
            <p:ph idx="1"/>
          </p:nvPr>
        </p:nvSpPr>
        <p:spPr/>
        <p:txBody>
          <a:bodyPr/>
          <a:lstStyle/>
          <a:p>
            <a:r>
              <a:rPr lang="it-IT" b="1" dirty="0"/>
              <a:t>Smart Manufacturing: </a:t>
            </a:r>
            <a:r>
              <a:rPr lang="it-IT" dirty="0"/>
              <a:t>il vero significato di </a:t>
            </a:r>
            <a:r>
              <a:rPr lang="it-IT" dirty="0" err="1"/>
              <a:t>smart</a:t>
            </a:r>
            <a:r>
              <a:rPr lang="it-IT" dirty="0"/>
              <a:t> manufacturing è</a:t>
            </a:r>
            <a:r>
              <a:rPr lang="it-IT" dirty="0" smtClean="0"/>
              <a:t> </a:t>
            </a:r>
            <a:r>
              <a:rPr lang="it-IT" dirty="0"/>
              <a:t>la capacità di generare, interpretare e </a:t>
            </a:r>
            <a:r>
              <a:rPr lang="it-IT" u="sng" dirty="0"/>
              <a:t>trasformare i dati in informazioni </a:t>
            </a:r>
            <a:r>
              <a:rPr lang="it-IT" dirty="0"/>
              <a:t>utili al </a:t>
            </a:r>
            <a:r>
              <a:rPr lang="it-IT" dirty="0" smtClean="0"/>
              <a:t>business: la Smart </a:t>
            </a:r>
            <a:r>
              <a:rPr lang="it-IT" dirty="0"/>
              <a:t>Manufacturing </a:t>
            </a:r>
            <a:r>
              <a:rPr lang="it-IT" dirty="0" smtClean="0"/>
              <a:t>va </a:t>
            </a:r>
            <a:r>
              <a:rPr lang="it-IT" dirty="0"/>
              <a:t>ben oltre l’integrazione di sensori e algoritmi predittivi nel </a:t>
            </a:r>
            <a:r>
              <a:rPr lang="it-IT" dirty="0" smtClean="0"/>
              <a:t>contesto </a:t>
            </a:r>
            <a:r>
              <a:rPr lang="it-IT" dirty="0"/>
              <a:t>delle linee di produzione</a:t>
            </a:r>
            <a:r>
              <a:rPr lang="it-IT" b="1" dirty="0"/>
              <a:t>. </a:t>
            </a:r>
            <a:endParaRPr lang="it-IT" b="1" dirty="0" smtClean="0"/>
          </a:p>
          <a:p>
            <a:r>
              <a:rPr lang="it-IT" dirty="0">
                <a:solidFill>
                  <a:srgbClr val="0070C0"/>
                </a:solidFill>
              </a:rPr>
              <a:t>Piuttosto, </a:t>
            </a:r>
            <a:r>
              <a:rPr lang="it-IT" dirty="0" err="1">
                <a:solidFill>
                  <a:srgbClr val="0070C0"/>
                </a:solidFill>
              </a:rPr>
              <a:t>smart</a:t>
            </a:r>
            <a:r>
              <a:rPr lang="it-IT" dirty="0">
                <a:solidFill>
                  <a:srgbClr val="0070C0"/>
                </a:solidFill>
              </a:rPr>
              <a:t> manufacturing è il risultato di una rivoluzione digitale che abbraccia tutto l’ecosistema delle </a:t>
            </a:r>
            <a:r>
              <a:rPr lang="it-IT" dirty="0" err="1">
                <a:solidFill>
                  <a:srgbClr val="0070C0"/>
                </a:solidFill>
              </a:rPr>
              <a:t>operations</a:t>
            </a:r>
            <a:r>
              <a:rPr lang="it-IT" dirty="0">
                <a:solidFill>
                  <a:srgbClr val="0070C0"/>
                </a:solidFill>
              </a:rPr>
              <a:t> e della </a:t>
            </a:r>
            <a:r>
              <a:rPr lang="it-IT" dirty="0" err="1">
                <a:solidFill>
                  <a:srgbClr val="0070C0"/>
                </a:solidFill>
              </a:rPr>
              <a:t>supply</a:t>
            </a:r>
            <a:r>
              <a:rPr lang="it-IT" dirty="0">
                <a:solidFill>
                  <a:srgbClr val="0070C0"/>
                </a:solidFill>
              </a:rPr>
              <a:t> </a:t>
            </a:r>
            <a:r>
              <a:rPr lang="it-IT" dirty="0" err="1">
                <a:solidFill>
                  <a:srgbClr val="0070C0"/>
                </a:solidFill>
              </a:rPr>
              <a:t>chain</a:t>
            </a:r>
            <a:r>
              <a:rPr lang="it-IT" dirty="0">
                <a:solidFill>
                  <a:srgbClr val="0070C0"/>
                </a:solidFill>
              </a:rPr>
              <a:t> e che va </a:t>
            </a:r>
            <a:r>
              <a:rPr lang="it-IT" u="sng" dirty="0">
                <a:solidFill>
                  <a:srgbClr val="0070C0"/>
                </a:solidFill>
              </a:rPr>
              <a:t>dai fornitori </a:t>
            </a:r>
            <a:r>
              <a:rPr lang="it-IT" dirty="0">
                <a:solidFill>
                  <a:srgbClr val="0070C0"/>
                </a:solidFill>
              </a:rPr>
              <a:t>delle materie prime alla logistica, dalla produzione </a:t>
            </a:r>
            <a:r>
              <a:rPr lang="it-IT" u="sng" dirty="0">
                <a:solidFill>
                  <a:srgbClr val="0070C0"/>
                </a:solidFill>
              </a:rPr>
              <a:t>al consumatore </a:t>
            </a:r>
            <a:r>
              <a:rPr lang="it-IT" u="sng" dirty="0" smtClean="0">
                <a:solidFill>
                  <a:srgbClr val="0070C0"/>
                </a:solidFill>
              </a:rPr>
              <a:t>finale. </a:t>
            </a:r>
            <a:endParaRPr lang="it-IT" u="sng" dirty="0">
              <a:solidFill>
                <a:srgbClr val="0070C0"/>
              </a:solidFill>
            </a:endParaRPr>
          </a:p>
        </p:txBody>
      </p:sp>
    </p:spTree>
    <p:extLst>
      <p:ext uri="{BB962C8B-B14F-4D97-AF65-F5344CB8AC3E}">
        <p14:creationId xmlns:p14="http://schemas.microsoft.com/office/powerpoint/2010/main" val="29923448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Varie </a:t>
            </a:r>
          </a:p>
        </p:txBody>
      </p:sp>
      <p:sp>
        <p:nvSpPr>
          <p:cNvPr id="3" name="Segnaposto contenuto 2"/>
          <p:cNvSpPr>
            <a:spLocks noGrp="1"/>
          </p:cNvSpPr>
          <p:nvPr>
            <p:ph idx="1"/>
          </p:nvPr>
        </p:nvSpPr>
        <p:spPr/>
        <p:txBody>
          <a:bodyPr/>
          <a:lstStyle/>
          <a:p>
            <a:endParaRPr lang="it-IT" u="sng" dirty="0" smtClean="0"/>
          </a:p>
          <a:p>
            <a:r>
              <a:rPr lang="it-IT" u="sng" dirty="0" smtClean="0"/>
              <a:t>Tramite </a:t>
            </a:r>
            <a:r>
              <a:rPr lang="it-IT" u="sng" dirty="0"/>
              <a:t>i dati</a:t>
            </a:r>
            <a:r>
              <a:rPr lang="it-IT" dirty="0"/>
              <a:t>, le aziende possono allinearsi a ciò che i clienti vogliono davvero, anticipare i loro bisogni ed esigenze, scovare colli di bottiglia nei processi, prevedere criticità, valutare la risposta del mercato all’introduzione di un certo prodotto ed eliminare inefficienze in </a:t>
            </a:r>
            <a:r>
              <a:rPr lang="it-IT" dirty="0" smtClean="0"/>
              <a:t>produzione. </a:t>
            </a:r>
          </a:p>
          <a:p>
            <a:r>
              <a:rPr lang="it-IT" dirty="0" smtClean="0">
                <a:solidFill>
                  <a:srgbClr val="0070C0"/>
                </a:solidFill>
              </a:rPr>
              <a:t>Parlando </a:t>
            </a:r>
            <a:r>
              <a:rPr lang="it-IT" dirty="0">
                <a:solidFill>
                  <a:srgbClr val="0070C0"/>
                </a:solidFill>
              </a:rPr>
              <a:t>di tecnologie che abilitano lo </a:t>
            </a:r>
            <a:r>
              <a:rPr lang="it-IT" dirty="0" err="1">
                <a:solidFill>
                  <a:srgbClr val="0070C0"/>
                </a:solidFill>
              </a:rPr>
              <a:t>smart</a:t>
            </a:r>
            <a:r>
              <a:rPr lang="it-IT" dirty="0">
                <a:solidFill>
                  <a:srgbClr val="0070C0"/>
                </a:solidFill>
              </a:rPr>
              <a:t> manufacturing, non si può che partire dall’</a:t>
            </a:r>
            <a:r>
              <a:rPr lang="it-IT" u="sng" dirty="0">
                <a:solidFill>
                  <a:srgbClr val="0070C0"/>
                </a:solidFill>
              </a:rPr>
              <a:t>Industrial Internet of </a:t>
            </a:r>
            <a:r>
              <a:rPr lang="it-IT" u="sng" dirty="0" err="1">
                <a:solidFill>
                  <a:srgbClr val="0070C0"/>
                </a:solidFill>
              </a:rPr>
              <a:t>Things</a:t>
            </a:r>
            <a:r>
              <a:rPr lang="it-IT" u="sng" dirty="0">
                <a:solidFill>
                  <a:srgbClr val="0070C0"/>
                </a:solidFill>
              </a:rPr>
              <a:t> </a:t>
            </a:r>
            <a:r>
              <a:rPr lang="it-IT" dirty="0">
                <a:solidFill>
                  <a:srgbClr val="0070C0"/>
                </a:solidFill>
              </a:rPr>
              <a:t>(</a:t>
            </a:r>
            <a:r>
              <a:rPr lang="it-IT" dirty="0" err="1">
                <a:solidFill>
                  <a:srgbClr val="0070C0"/>
                </a:solidFill>
              </a:rPr>
              <a:t>IIoT</a:t>
            </a:r>
            <a:r>
              <a:rPr lang="it-IT" dirty="0">
                <a:solidFill>
                  <a:srgbClr val="0070C0"/>
                </a:solidFill>
              </a:rPr>
              <a:t>), una delle più importanti sorgenti di Big Data dell’ecosistema manifatturiero. </a:t>
            </a:r>
            <a:endParaRPr lang="it-IT" dirty="0" smtClean="0">
              <a:solidFill>
                <a:srgbClr val="0070C0"/>
              </a:solidFill>
            </a:endParaRPr>
          </a:p>
          <a:p>
            <a:pPr marL="0" indent="0">
              <a:buNone/>
            </a:pPr>
            <a:endParaRPr lang="it-IT" dirty="0"/>
          </a:p>
        </p:txBody>
      </p:sp>
    </p:spTree>
    <p:extLst>
      <p:ext uri="{BB962C8B-B14F-4D97-AF65-F5344CB8AC3E}">
        <p14:creationId xmlns:p14="http://schemas.microsoft.com/office/powerpoint/2010/main" val="3989734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Varie </a:t>
            </a:r>
          </a:p>
        </p:txBody>
      </p:sp>
      <p:sp>
        <p:nvSpPr>
          <p:cNvPr id="3" name="Segnaposto contenuto 2"/>
          <p:cNvSpPr>
            <a:spLocks noGrp="1"/>
          </p:cNvSpPr>
          <p:nvPr>
            <p:ph idx="1"/>
          </p:nvPr>
        </p:nvSpPr>
        <p:spPr/>
        <p:txBody>
          <a:bodyPr/>
          <a:lstStyle/>
          <a:p>
            <a:r>
              <a:rPr lang="it-IT" dirty="0"/>
              <a:t>L’evoluzione verso i media immersivi – realtà virtuale e aumentata – sta imprimendo una forte accelerazione alla </a:t>
            </a:r>
            <a:r>
              <a:rPr lang="it-IT" u="sng" dirty="0"/>
              <a:t>Digital </a:t>
            </a:r>
            <a:r>
              <a:rPr lang="it-IT" u="sng" dirty="0" err="1"/>
              <a:t>Transformation</a:t>
            </a:r>
            <a:r>
              <a:rPr lang="it-IT" u="sng" dirty="0"/>
              <a:t> </a:t>
            </a:r>
            <a:r>
              <a:rPr lang="it-IT" b="1" u="sng" dirty="0"/>
              <a:t>dell’arte e dei musei</a:t>
            </a:r>
            <a:r>
              <a:rPr lang="it-IT" b="1" dirty="0"/>
              <a:t>,</a:t>
            </a:r>
            <a:r>
              <a:rPr lang="it-IT" dirty="0"/>
              <a:t> abilitando modalità di fruizione innovative, iniziative di nuova concezione come le </a:t>
            </a:r>
            <a:r>
              <a:rPr lang="it-IT" dirty="0">
                <a:hlinkClick r:id="rId2"/>
              </a:rPr>
              <a:t>mostre virtuali</a:t>
            </a:r>
            <a:r>
              <a:rPr lang="it-IT" dirty="0"/>
              <a:t> senza opere fisiche, esperienze altamente coinvolgenti per il pubblico come le applicazioni di </a:t>
            </a:r>
            <a:r>
              <a:rPr lang="it-IT" u="sng" dirty="0"/>
              <a:t>archeologia virtuale</a:t>
            </a:r>
            <a:r>
              <a:rPr lang="it-IT" dirty="0" smtClean="0"/>
              <a:t>. </a:t>
            </a:r>
          </a:p>
          <a:p>
            <a:r>
              <a:rPr lang="it-IT" dirty="0">
                <a:solidFill>
                  <a:srgbClr val="0070C0"/>
                </a:solidFill>
              </a:rPr>
              <a:t>Non soltanto i grandi musei si stanno misurando con la Digital </a:t>
            </a:r>
            <a:r>
              <a:rPr lang="it-IT" dirty="0" err="1">
                <a:solidFill>
                  <a:srgbClr val="0070C0"/>
                </a:solidFill>
              </a:rPr>
              <a:t>Trasformation</a:t>
            </a:r>
            <a:r>
              <a:rPr lang="it-IT" dirty="0">
                <a:solidFill>
                  <a:srgbClr val="0070C0"/>
                </a:solidFill>
              </a:rPr>
              <a:t>: il fenomeno interessa anche i piccoli musei e i siti monumentali, che posso avvalersi del digitale per ottenere una visibilità e un rapporto col pubblico finora impensabili.</a:t>
            </a:r>
          </a:p>
          <a:p>
            <a:endParaRPr lang="it-IT" dirty="0"/>
          </a:p>
          <a:p>
            <a:endParaRPr lang="it-IT" dirty="0"/>
          </a:p>
        </p:txBody>
      </p:sp>
    </p:spTree>
    <p:extLst>
      <p:ext uri="{BB962C8B-B14F-4D97-AF65-F5344CB8AC3E}">
        <p14:creationId xmlns:p14="http://schemas.microsoft.com/office/powerpoint/2010/main" val="9727640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Varie </a:t>
            </a:r>
          </a:p>
        </p:txBody>
      </p:sp>
      <p:sp>
        <p:nvSpPr>
          <p:cNvPr id="3" name="Segnaposto contenuto 2"/>
          <p:cNvSpPr>
            <a:spLocks noGrp="1"/>
          </p:cNvSpPr>
          <p:nvPr>
            <p:ph idx="1"/>
          </p:nvPr>
        </p:nvSpPr>
        <p:spPr/>
        <p:txBody>
          <a:bodyPr>
            <a:normAutofit lnSpcReduction="10000"/>
          </a:bodyPr>
          <a:lstStyle/>
          <a:p>
            <a:r>
              <a:rPr lang="it-IT" dirty="0"/>
              <a:t>Grazie ai sensori noi possiamo </a:t>
            </a:r>
            <a:r>
              <a:rPr lang="it-IT" b="1" u="sng" dirty="0"/>
              <a:t>essere costantemente in contatto con i prodotti</a:t>
            </a:r>
            <a:r>
              <a:rPr lang="it-IT" b="1" dirty="0"/>
              <a:t>,</a:t>
            </a:r>
            <a:r>
              <a:rPr lang="it-IT" dirty="0"/>
              <a:t> possiamo conoscerli, gestirli, analizzarne la vita e i comportamenti. Attraverso i dati che si raccolgono dai sensori è possibile stabilire una relazione anche con il cliente che interagisce con il prodotto. </a:t>
            </a:r>
            <a:endParaRPr lang="it-IT" dirty="0" smtClean="0"/>
          </a:p>
          <a:p>
            <a:r>
              <a:rPr lang="it-IT" dirty="0" smtClean="0">
                <a:solidFill>
                  <a:srgbClr val="0070C0"/>
                </a:solidFill>
              </a:rPr>
              <a:t>Una </a:t>
            </a:r>
            <a:r>
              <a:rPr lang="it-IT" dirty="0">
                <a:solidFill>
                  <a:srgbClr val="0070C0"/>
                </a:solidFill>
              </a:rPr>
              <a:t>prospettiva nuova, che permette ai costruttori di arricchire i prodotti stessi con nuovi servizi che il cliente desidera, che chiede spontaneamente o che addirittura si deducono dall’analisi delle modalità di utilizzo. È qui che nasce quella </a:t>
            </a:r>
            <a:r>
              <a:rPr lang="it-IT" dirty="0" smtClean="0">
                <a:solidFill>
                  <a:srgbClr val="0070C0"/>
                </a:solidFill>
              </a:rPr>
              <a:t>che chiamiamo</a:t>
            </a:r>
            <a:r>
              <a:rPr lang="it-IT" dirty="0">
                <a:solidFill>
                  <a:srgbClr val="0070C0"/>
                </a:solidFill>
              </a:rPr>
              <a:t> </a:t>
            </a:r>
            <a:r>
              <a:rPr lang="it-IT" b="1" dirty="0" err="1">
                <a:solidFill>
                  <a:srgbClr val="0070C0"/>
                </a:solidFill>
              </a:rPr>
              <a:t>servitizzazione</a:t>
            </a:r>
            <a:r>
              <a:rPr lang="it-IT" dirty="0">
                <a:solidFill>
                  <a:srgbClr val="0070C0"/>
                </a:solidFill>
              </a:rPr>
              <a:t>, ovvero </a:t>
            </a:r>
            <a:r>
              <a:rPr lang="it-IT" dirty="0" smtClean="0">
                <a:solidFill>
                  <a:srgbClr val="0070C0"/>
                </a:solidFill>
              </a:rPr>
              <a:t> il</a:t>
            </a:r>
            <a:r>
              <a:rPr lang="it-IT" dirty="0">
                <a:solidFill>
                  <a:srgbClr val="0070C0"/>
                </a:solidFill>
              </a:rPr>
              <a:t> </a:t>
            </a:r>
            <a:r>
              <a:rPr lang="it-IT" b="1" dirty="0">
                <a:solidFill>
                  <a:srgbClr val="0070C0"/>
                </a:solidFill>
              </a:rPr>
              <a:t>servizio abilitato dal prodotto fisico</a:t>
            </a:r>
            <a:r>
              <a:rPr lang="it-IT" dirty="0" smtClean="0">
                <a:solidFill>
                  <a:srgbClr val="0070C0"/>
                </a:solidFill>
              </a:rPr>
              <a:t>”, dopo la vendita. </a:t>
            </a:r>
            <a:r>
              <a:rPr lang="it-IT" dirty="0">
                <a:solidFill>
                  <a:srgbClr val="0070C0"/>
                </a:solidFill>
              </a:rPr>
              <a:t/>
            </a:r>
            <a:br>
              <a:rPr lang="it-IT" dirty="0">
                <a:solidFill>
                  <a:srgbClr val="0070C0"/>
                </a:solidFill>
              </a:rPr>
            </a:br>
            <a:endParaRPr lang="it-IT" dirty="0">
              <a:solidFill>
                <a:srgbClr val="0070C0"/>
              </a:solidFill>
            </a:endParaRPr>
          </a:p>
        </p:txBody>
      </p:sp>
    </p:spTree>
    <p:extLst>
      <p:ext uri="{BB962C8B-B14F-4D97-AF65-F5344CB8AC3E}">
        <p14:creationId xmlns:p14="http://schemas.microsoft.com/office/powerpoint/2010/main" val="34859475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Varie </a:t>
            </a:r>
          </a:p>
        </p:txBody>
      </p:sp>
      <p:sp>
        <p:nvSpPr>
          <p:cNvPr id="3" name="Segnaposto contenuto 2"/>
          <p:cNvSpPr>
            <a:spLocks noGrp="1"/>
          </p:cNvSpPr>
          <p:nvPr>
            <p:ph idx="1"/>
          </p:nvPr>
        </p:nvSpPr>
        <p:spPr/>
        <p:txBody>
          <a:bodyPr>
            <a:normAutofit lnSpcReduction="10000"/>
          </a:bodyPr>
          <a:lstStyle/>
          <a:p>
            <a:r>
              <a:rPr lang="it-IT" b="1" dirty="0" smtClean="0"/>
              <a:t>VR e AR</a:t>
            </a:r>
            <a:r>
              <a:rPr lang="it-IT" dirty="0" smtClean="0"/>
              <a:t>: </a:t>
            </a:r>
            <a:r>
              <a:rPr lang="it-IT" dirty="0"/>
              <a:t>Nel mondo produttivo e manifatturiero, due sono gli scenari nei quali la Mixed Reality esprime maggior valore: “</a:t>
            </a:r>
            <a:r>
              <a:rPr lang="it-IT" b="1" dirty="0"/>
              <a:t>In primo luogo l’assistenza manualistica</a:t>
            </a:r>
            <a:r>
              <a:rPr lang="it-IT" dirty="0"/>
              <a:t> per l’utilizzo autonomo di un apparato. I visori leggono in tempo reale le operazioni di manutenzione e montaggio, che l’operaio o </a:t>
            </a:r>
            <a:r>
              <a:rPr lang="it-IT" dirty="0" smtClean="0"/>
              <a:t>l’addetto </a:t>
            </a:r>
            <a:r>
              <a:rPr lang="it-IT" dirty="0"/>
              <a:t>di linea deve eseguire. </a:t>
            </a:r>
            <a:r>
              <a:rPr lang="it-IT" dirty="0" smtClean="0"/>
              <a:t> </a:t>
            </a:r>
          </a:p>
          <a:p>
            <a:r>
              <a:rPr lang="it-IT" b="1" dirty="0">
                <a:solidFill>
                  <a:srgbClr val="0070C0"/>
                </a:solidFill>
              </a:rPr>
              <a:t>In secondo luogo, l’assistenza remota</a:t>
            </a:r>
            <a:r>
              <a:rPr lang="it-IT" dirty="0">
                <a:solidFill>
                  <a:srgbClr val="0070C0"/>
                </a:solidFill>
              </a:rPr>
              <a:t>: per il manutentore significa poter disporre di un assistente virtuale che visualizza tramite una telecamera cosa sta facendo, gli offre informazioni aggiuntive e lo guida nelle operazioni sul campo, </a:t>
            </a:r>
            <a:r>
              <a:rPr lang="it-IT" dirty="0" smtClean="0">
                <a:solidFill>
                  <a:srgbClr val="0070C0"/>
                </a:solidFill>
              </a:rPr>
              <a:t>compensando eventuali carenze di competenze specifiche.</a:t>
            </a:r>
            <a:r>
              <a:rPr lang="it-IT" dirty="0">
                <a:solidFill>
                  <a:srgbClr val="0070C0"/>
                </a:solidFill>
              </a:rPr>
              <a:t/>
            </a:r>
            <a:br>
              <a:rPr lang="it-IT" dirty="0">
                <a:solidFill>
                  <a:srgbClr val="0070C0"/>
                </a:solidFill>
              </a:rPr>
            </a:br>
            <a:endParaRPr lang="it-IT" dirty="0">
              <a:solidFill>
                <a:srgbClr val="0070C0"/>
              </a:solidFill>
            </a:endParaRPr>
          </a:p>
        </p:txBody>
      </p:sp>
    </p:spTree>
    <p:extLst>
      <p:ext uri="{BB962C8B-B14F-4D97-AF65-F5344CB8AC3E}">
        <p14:creationId xmlns:p14="http://schemas.microsoft.com/office/powerpoint/2010/main" val="1423133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Varie </a:t>
            </a:r>
          </a:p>
        </p:txBody>
      </p:sp>
      <p:sp>
        <p:nvSpPr>
          <p:cNvPr id="3" name="Segnaposto contenuto 2"/>
          <p:cNvSpPr>
            <a:spLocks noGrp="1"/>
          </p:cNvSpPr>
          <p:nvPr>
            <p:ph idx="1"/>
          </p:nvPr>
        </p:nvSpPr>
        <p:spPr/>
        <p:txBody>
          <a:bodyPr>
            <a:normAutofit lnSpcReduction="10000"/>
          </a:bodyPr>
          <a:lstStyle/>
          <a:p>
            <a:r>
              <a:rPr lang="it-IT" b="1" dirty="0"/>
              <a:t>Intelligenza artificiale e Natural Language Processing </a:t>
            </a:r>
            <a:r>
              <a:rPr lang="it-IT" dirty="0"/>
              <a:t>al servizio della Sanità digitale italiana. E’ l’obiettivo del progetto di ricerca “</a:t>
            </a:r>
            <a:r>
              <a:rPr lang="it-IT" dirty="0" err="1"/>
              <a:t>CareGenius</a:t>
            </a:r>
            <a:r>
              <a:rPr lang="it-IT" dirty="0"/>
              <a:t>” avviato da </a:t>
            </a:r>
            <a:r>
              <a:rPr lang="it-IT" b="1" dirty="0" err="1">
                <a:hlinkClick r:id="rId2"/>
              </a:rPr>
              <a:t>Exprivia</a:t>
            </a:r>
            <a:r>
              <a:rPr lang="it-IT" dirty="0"/>
              <a:t>, che punta a trasformare l’enorme </a:t>
            </a:r>
            <a:r>
              <a:rPr lang="it-IT" b="1" dirty="0">
                <a:hlinkClick r:id="rId3"/>
              </a:rPr>
              <a:t>mole di dati</a:t>
            </a:r>
            <a:r>
              <a:rPr lang="it-IT" dirty="0"/>
              <a:t> relativi ai pazienti (dai referti alle cartelle, analisi, ecografie, radiografie), in una </a:t>
            </a:r>
            <a:r>
              <a:rPr lang="it-IT" b="1" dirty="0"/>
              <a:t>visualizzazione sintetica</a:t>
            </a:r>
            <a:r>
              <a:rPr lang="it-IT" dirty="0"/>
              <a:t> che abbraccia l’intera storia clinica del soggetto in cura. </a:t>
            </a:r>
            <a:endParaRPr lang="it-IT" dirty="0" smtClean="0"/>
          </a:p>
          <a:p>
            <a:r>
              <a:rPr lang="it-IT" dirty="0" smtClean="0">
                <a:solidFill>
                  <a:srgbClr val="0070C0"/>
                </a:solidFill>
              </a:rPr>
              <a:t>In </a:t>
            </a:r>
            <a:r>
              <a:rPr lang="it-IT" dirty="0">
                <a:solidFill>
                  <a:srgbClr val="0070C0"/>
                </a:solidFill>
              </a:rPr>
              <a:t>questo modo le informazioni diventano immediatamente utilizzabili sia dal </a:t>
            </a:r>
            <a:r>
              <a:rPr lang="it-IT" b="1" dirty="0">
                <a:solidFill>
                  <a:srgbClr val="0070C0"/>
                </a:solidFill>
              </a:rPr>
              <a:t>Sistema Sanitario</a:t>
            </a:r>
            <a:r>
              <a:rPr lang="it-IT" dirty="0">
                <a:solidFill>
                  <a:srgbClr val="0070C0"/>
                </a:solidFill>
              </a:rPr>
              <a:t> sia dal medico curante.</a:t>
            </a:r>
          </a:p>
          <a:p>
            <a:r>
              <a:rPr lang="it-IT" dirty="0"/>
              <a:t>“Il primo passo del progetto di ricerca è l’impiego di </a:t>
            </a:r>
            <a:r>
              <a:rPr lang="it-IT" b="1" dirty="0">
                <a:hlinkClick r:id="rId4"/>
              </a:rPr>
              <a:t>algoritmi</a:t>
            </a:r>
            <a:r>
              <a:rPr lang="it-IT" b="1" dirty="0"/>
              <a:t> </a:t>
            </a:r>
            <a:r>
              <a:rPr lang="it-IT" dirty="0"/>
              <a:t>di </a:t>
            </a:r>
            <a:r>
              <a:rPr lang="it-IT" b="1" dirty="0"/>
              <a:t>NLP </a:t>
            </a:r>
            <a:r>
              <a:rPr lang="it-IT" dirty="0"/>
              <a:t>per estrarre dai documenti diagnostici e terapeutici informazioni strutturate utilizzabili da algoritmi informatici”.</a:t>
            </a:r>
          </a:p>
          <a:p>
            <a:endParaRPr lang="it-IT" dirty="0">
              <a:solidFill>
                <a:srgbClr val="0070C0"/>
              </a:solidFill>
            </a:endParaRPr>
          </a:p>
        </p:txBody>
      </p:sp>
    </p:spTree>
    <p:extLst>
      <p:ext uri="{BB962C8B-B14F-4D97-AF65-F5344CB8AC3E}">
        <p14:creationId xmlns:p14="http://schemas.microsoft.com/office/powerpoint/2010/main" val="3513836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Scenari</a:t>
            </a:r>
            <a:endParaRPr lang="it-IT" sz="2400" dirty="0"/>
          </a:p>
        </p:txBody>
      </p:sp>
      <p:sp>
        <p:nvSpPr>
          <p:cNvPr id="3" name="Segnaposto contenuto 2"/>
          <p:cNvSpPr>
            <a:spLocks noGrp="1"/>
          </p:cNvSpPr>
          <p:nvPr>
            <p:ph idx="1"/>
          </p:nvPr>
        </p:nvSpPr>
        <p:spPr/>
        <p:txBody>
          <a:bodyPr/>
          <a:lstStyle/>
          <a:p>
            <a:pPr marL="0" indent="0">
              <a:buNone/>
            </a:pPr>
            <a:r>
              <a:rPr lang="it-IT" dirty="0"/>
              <a:t>La forma di agricoltura di precisione più innovativa e promettente è la cosiddetta </a:t>
            </a:r>
            <a:r>
              <a:rPr lang="it-IT" b="1" dirty="0"/>
              <a:t>“agricoltura verticale”</a:t>
            </a:r>
            <a:r>
              <a:rPr lang="it-IT" dirty="0"/>
              <a:t>, che prevede la coltivazione in strutture verticali, usando luce artificiale, acqua e terra. In sostanza </a:t>
            </a:r>
            <a:r>
              <a:rPr lang="it-IT" dirty="0">
                <a:solidFill>
                  <a:srgbClr val="0070C0"/>
                </a:solidFill>
              </a:rPr>
              <a:t>le </a:t>
            </a:r>
            <a:r>
              <a:rPr lang="it-IT" b="1" dirty="0" err="1">
                <a:solidFill>
                  <a:srgbClr val="0070C0"/>
                </a:solidFill>
              </a:rPr>
              <a:t>vertical</a:t>
            </a:r>
            <a:r>
              <a:rPr lang="it-IT" b="1" dirty="0">
                <a:solidFill>
                  <a:srgbClr val="0070C0"/>
                </a:solidFill>
              </a:rPr>
              <a:t> </a:t>
            </a:r>
            <a:r>
              <a:rPr lang="it-IT" b="1" dirty="0" err="1">
                <a:solidFill>
                  <a:srgbClr val="0070C0"/>
                </a:solidFill>
              </a:rPr>
              <a:t>farms</a:t>
            </a:r>
            <a:r>
              <a:rPr lang="it-IT" dirty="0">
                <a:solidFill>
                  <a:srgbClr val="0070C0"/>
                </a:solidFill>
              </a:rPr>
              <a:t> fanno a meno di un substrato in cui le piante crescono, le luci al LED riproducono determinati tipi di lunghezza d’onda della luce solare, acqua ricca di nutrienti viene vaporizzata direttamente sulle radici delle piante e i sensori inviano dati a dei computer centrali dove vengono analizzati</a:t>
            </a:r>
            <a:r>
              <a:rPr lang="it-IT" dirty="0"/>
              <a:t>. </a:t>
            </a:r>
          </a:p>
          <a:p>
            <a:pPr marL="0" indent="0">
              <a:buNone/>
            </a:pPr>
            <a:r>
              <a:rPr lang="it-IT" dirty="0"/>
              <a:t>La raccolta dei dati da parte dei sensori può permettere di controllare e regolare con la massima precisione i processi di crescita.</a:t>
            </a:r>
          </a:p>
          <a:p>
            <a:pPr marL="0" indent="0">
              <a:buNone/>
            </a:pPr>
            <a:endParaRPr lang="it-IT" dirty="0"/>
          </a:p>
          <a:p>
            <a:endParaRPr lang="it-IT" dirty="0"/>
          </a:p>
        </p:txBody>
      </p:sp>
    </p:spTree>
    <p:extLst>
      <p:ext uri="{BB962C8B-B14F-4D97-AF65-F5344CB8AC3E}">
        <p14:creationId xmlns:p14="http://schemas.microsoft.com/office/powerpoint/2010/main" val="2119243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Scenari</a:t>
            </a:r>
            <a:endParaRPr lang="it-IT" sz="2400" dirty="0"/>
          </a:p>
        </p:txBody>
      </p:sp>
      <p:sp>
        <p:nvSpPr>
          <p:cNvPr id="3" name="Segnaposto contenuto 2"/>
          <p:cNvSpPr>
            <a:spLocks noGrp="1"/>
          </p:cNvSpPr>
          <p:nvPr>
            <p:ph idx="1"/>
          </p:nvPr>
        </p:nvSpPr>
        <p:spPr/>
        <p:txBody>
          <a:bodyPr>
            <a:normAutofit lnSpcReduction="10000"/>
          </a:bodyPr>
          <a:lstStyle/>
          <a:p>
            <a:r>
              <a:rPr lang="it-IT" b="1" u="sng" dirty="0">
                <a:hlinkClick r:id="rId2"/>
              </a:rPr>
              <a:t>Enel</a:t>
            </a:r>
            <a:r>
              <a:rPr lang="it-IT" b="1" dirty="0"/>
              <a:t> scommette sui </a:t>
            </a:r>
            <a:r>
              <a:rPr lang="it-IT" b="1" u="sng" dirty="0">
                <a:hlinkClick r:id="rId3"/>
              </a:rPr>
              <a:t>droni</a:t>
            </a:r>
            <a:r>
              <a:rPr lang="it-IT" b="1" dirty="0"/>
              <a:t>.</a:t>
            </a:r>
            <a:r>
              <a:rPr lang="it-IT" dirty="0"/>
              <a:t> La società ha inaugurato presso la centrale di </a:t>
            </a:r>
            <a:r>
              <a:rPr lang="it-IT" dirty="0" err="1"/>
              <a:t>Torrevaldaliga</a:t>
            </a:r>
            <a:r>
              <a:rPr lang="it-IT" dirty="0"/>
              <a:t> Nord vicino Civitavecchia, un innovativo sistema che utilizza questi velivoli per supportare le attività di esercizio, manutenzione e protezione dell’impianto. Le soluzioni sono sviluppate dalle due </a:t>
            </a:r>
            <a:r>
              <a:rPr lang="it-IT" b="1" dirty="0"/>
              <a:t>startup </a:t>
            </a:r>
            <a:r>
              <a:rPr lang="it-IT" b="1" dirty="0" err="1"/>
              <a:t>Convexum</a:t>
            </a:r>
            <a:r>
              <a:rPr lang="it-IT" b="1" dirty="0"/>
              <a:t> e </a:t>
            </a:r>
            <a:r>
              <a:rPr lang="it-IT" b="1" dirty="0" err="1"/>
              <a:t>Percepto</a:t>
            </a:r>
            <a:r>
              <a:rPr lang="it-IT" b="1" dirty="0"/>
              <a:t>.</a:t>
            </a:r>
          </a:p>
          <a:p>
            <a:r>
              <a:rPr lang="it-IT" b="1" dirty="0"/>
              <a:t>I droni al servizio della sicurezza negli stabilimenti Ford.</a:t>
            </a:r>
            <a:r>
              <a:rPr lang="it-IT" dirty="0"/>
              <a:t> Succede negli stabilimenti </a:t>
            </a:r>
            <a:r>
              <a:rPr lang="it-IT" b="1" dirty="0"/>
              <a:t>Engine </a:t>
            </a:r>
            <a:r>
              <a:rPr lang="it-IT" b="1" dirty="0" err="1"/>
              <a:t>Plant</a:t>
            </a:r>
            <a:r>
              <a:rPr lang="it-IT" b="1" dirty="0"/>
              <a:t> di </a:t>
            </a:r>
            <a:r>
              <a:rPr lang="it-IT" b="1" dirty="0" err="1"/>
              <a:t>Dagenham</a:t>
            </a:r>
            <a:r>
              <a:rPr lang="it-IT" b="1" dirty="0"/>
              <a:t>, Londra, </a:t>
            </a:r>
            <a:r>
              <a:rPr lang="it-IT" dirty="0"/>
              <a:t>dove i dipendenti che si occupano della manutenzione degli stabilimenti, </a:t>
            </a:r>
            <a:r>
              <a:rPr lang="it-IT" u="sng" dirty="0">
                <a:hlinkClick r:id="rId4"/>
              </a:rPr>
              <a:t>stanno utilizzando dron</a:t>
            </a:r>
            <a:r>
              <a:rPr lang="it-IT" dirty="0"/>
              <a:t>i con telecamere integrate per ispezionare, in modo sicuro ed efficiente, le attrezzature complesse o le aree più alte dello stabilimento.</a:t>
            </a:r>
          </a:p>
          <a:p>
            <a:endParaRPr lang="it-IT" dirty="0"/>
          </a:p>
          <a:p>
            <a:endParaRPr lang="it-IT" dirty="0"/>
          </a:p>
        </p:txBody>
      </p:sp>
    </p:spTree>
    <p:extLst>
      <p:ext uri="{BB962C8B-B14F-4D97-AF65-F5344CB8AC3E}">
        <p14:creationId xmlns:p14="http://schemas.microsoft.com/office/powerpoint/2010/main" val="2965996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Scenari</a:t>
            </a:r>
            <a:endParaRPr lang="it-IT" sz="2400" dirty="0"/>
          </a:p>
        </p:txBody>
      </p:sp>
      <p:sp>
        <p:nvSpPr>
          <p:cNvPr id="3" name="Segnaposto contenuto 2"/>
          <p:cNvSpPr>
            <a:spLocks noGrp="1"/>
          </p:cNvSpPr>
          <p:nvPr>
            <p:ph idx="1"/>
          </p:nvPr>
        </p:nvSpPr>
        <p:spPr/>
        <p:txBody>
          <a:bodyPr>
            <a:normAutofit lnSpcReduction="10000"/>
          </a:bodyPr>
          <a:lstStyle/>
          <a:p>
            <a:r>
              <a:rPr lang="it-IT" dirty="0"/>
              <a:t>Il colosso cinese di Internet</a:t>
            </a:r>
            <a:r>
              <a:rPr lang="it-IT" b="1" dirty="0"/>
              <a:t> </a:t>
            </a:r>
            <a:r>
              <a:rPr lang="it-IT" b="1" u="sng" dirty="0" err="1">
                <a:hlinkClick r:id="rId2"/>
              </a:rPr>
              <a:t>Baidu</a:t>
            </a:r>
            <a:r>
              <a:rPr lang="it-IT" b="1" dirty="0"/>
              <a:t> ha presentato un prodotto di </a:t>
            </a:r>
            <a:r>
              <a:rPr lang="it-IT" b="1" u="sng" dirty="0">
                <a:hlinkClick r:id="rId3"/>
              </a:rPr>
              <a:t>intelligenza artificiale</a:t>
            </a:r>
            <a:r>
              <a:rPr lang="it-IT" b="1" dirty="0"/>
              <a:t> che traduce dal cinese all’inglese e dal cinese al tedesco e viceversa in tempo reale. </a:t>
            </a:r>
            <a:r>
              <a:rPr lang="it-IT" dirty="0"/>
              <a:t>Si tratta di una </a:t>
            </a:r>
            <a:r>
              <a:rPr lang="it-IT" b="1" dirty="0"/>
              <a:t>sfida diretta a </a:t>
            </a:r>
            <a:r>
              <a:rPr lang="it-IT" b="1" u="sng" dirty="0">
                <a:hlinkClick r:id="rId4"/>
              </a:rPr>
              <a:t>Google</a:t>
            </a:r>
            <a:r>
              <a:rPr lang="it-IT" dirty="0"/>
              <a:t>, che pure sta lavorando sull’</a:t>
            </a:r>
            <a:r>
              <a:rPr lang="it-IT" b="1" u="sng" dirty="0">
                <a:hlinkClick r:id="rId5"/>
              </a:rPr>
              <a:t>AI </a:t>
            </a:r>
            <a:r>
              <a:rPr lang="it-IT" b="1" dirty="0"/>
              <a:t>applicata al riconoscimento del linguaggio naturale</a:t>
            </a:r>
            <a:r>
              <a:rPr lang="it-IT" dirty="0"/>
              <a:t> e che l’anno scorso ha lanciato le Pixel </a:t>
            </a:r>
            <a:r>
              <a:rPr lang="it-IT" dirty="0" err="1"/>
              <a:t>Buds</a:t>
            </a:r>
            <a:r>
              <a:rPr lang="it-IT" dirty="0"/>
              <a:t>, cuffie che traducono simultaneamente.</a:t>
            </a:r>
          </a:p>
          <a:p>
            <a:r>
              <a:rPr lang="it-IT" b="1" dirty="0" err="1">
                <a:solidFill>
                  <a:srgbClr val="0070C0"/>
                </a:solidFill>
              </a:rPr>
              <a:t>Baidu</a:t>
            </a:r>
            <a:r>
              <a:rPr lang="it-IT" b="1" dirty="0">
                <a:solidFill>
                  <a:srgbClr val="0070C0"/>
                </a:solidFill>
              </a:rPr>
              <a:t> ha inserito nel suo traduttore simultaneo automatizzato due milioni di coppie di frasi inglesi e cines</a:t>
            </a:r>
            <a:r>
              <a:rPr lang="it-IT" dirty="0">
                <a:solidFill>
                  <a:srgbClr val="0070C0"/>
                </a:solidFill>
              </a:rPr>
              <a:t>i; questo permette di tradurre in tempo quasi reale da una lingua all’altra superando l’ostacolo di strutture sintattiche fortemente diverse. Se l’utente accetta una latenza maggiore la traduzione diventa ancora più accurata. </a:t>
            </a:r>
          </a:p>
          <a:p>
            <a:endParaRPr lang="it-IT" dirty="0"/>
          </a:p>
          <a:p>
            <a:endParaRPr lang="it-IT" dirty="0"/>
          </a:p>
        </p:txBody>
      </p:sp>
    </p:spTree>
    <p:extLst>
      <p:ext uri="{BB962C8B-B14F-4D97-AF65-F5344CB8AC3E}">
        <p14:creationId xmlns:p14="http://schemas.microsoft.com/office/powerpoint/2010/main" val="790560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Scenari</a:t>
            </a:r>
            <a:endParaRPr lang="it-IT" sz="2400" dirty="0"/>
          </a:p>
        </p:txBody>
      </p:sp>
      <p:sp>
        <p:nvSpPr>
          <p:cNvPr id="3" name="Segnaposto contenuto 2"/>
          <p:cNvSpPr>
            <a:spLocks noGrp="1"/>
          </p:cNvSpPr>
          <p:nvPr>
            <p:ph idx="1"/>
          </p:nvPr>
        </p:nvSpPr>
        <p:spPr/>
        <p:txBody>
          <a:bodyPr>
            <a:normAutofit lnSpcReduction="10000"/>
          </a:bodyPr>
          <a:lstStyle/>
          <a:p>
            <a:r>
              <a:rPr lang="it-IT" dirty="0"/>
              <a:t>Portare le connessioni a </a:t>
            </a:r>
            <a:r>
              <a:rPr lang="it-IT" b="1" dirty="0">
                <a:hlinkClick r:id="rId2"/>
              </a:rPr>
              <a:t>Internet</a:t>
            </a:r>
            <a:r>
              <a:rPr lang="it-IT" u="sng" dirty="0">
                <a:hlinkClick r:id="rId2"/>
              </a:rPr>
              <a:t> </a:t>
            </a:r>
            <a:r>
              <a:rPr lang="it-IT" dirty="0"/>
              <a:t>in </a:t>
            </a:r>
            <a:r>
              <a:rPr lang="it-IT" b="1" dirty="0">
                <a:hlinkClick r:id="rId3"/>
              </a:rPr>
              <a:t>banda ultralarga</a:t>
            </a:r>
            <a:r>
              <a:rPr lang="it-IT" dirty="0"/>
              <a:t> anche nelle località del pianeta più isolate, utilizzando come “ponte” per i collegamenti una flotta di satelliti dedicati al programma. E’ il piano di </a:t>
            </a:r>
            <a:r>
              <a:rPr lang="it-IT" b="1" dirty="0" err="1">
                <a:hlinkClick r:id="rId4"/>
              </a:rPr>
              <a:t>Elon</a:t>
            </a:r>
            <a:r>
              <a:rPr lang="it-IT" b="1" dirty="0">
                <a:hlinkClick r:id="rId4"/>
              </a:rPr>
              <a:t> </a:t>
            </a:r>
            <a:r>
              <a:rPr lang="it-IT" b="1" dirty="0" err="1">
                <a:hlinkClick r:id="rId4"/>
              </a:rPr>
              <a:t>Musk</a:t>
            </a:r>
            <a:r>
              <a:rPr lang="it-IT" u="sng" dirty="0">
                <a:hlinkClick r:id="rId4"/>
              </a:rPr>
              <a:t> </a:t>
            </a:r>
            <a:r>
              <a:rPr lang="it-IT" dirty="0"/>
              <a:t>con la sua</a:t>
            </a:r>
            <a:r>
              <a:rPr lang="it-IT" u="sng" dirty="0">
                <a:hlinkClick r:id="rId5"/>
              </a:rPr>
              <a:t> </a:t>
            </a:r>
            <a:r>
              <a:rPr lang="it-IT" b="1" dirty="0" err="1">
                <a:hlinkClick r:id="rId5"/>
              </a:rPr>
              <a:t>SpaceX</a:t>
            </a:r>
            <a:r>
              <a:rPr lang="it-IT" dirty="0"/>
              <a:t>, che ha appena ottenuto l’ok dalla </a:t>
            </a:r>
            <a:r>
              <a:rPr lang="it-IT" b="1" dirty="0"/>
              <a:t>Federal </a:t>
            </a:r>
            <a:r>
              <a:rPr lang="it-IT" b="1" dirty="0" err="1"/>
              <a:t>communications</a:t>
            </a:r>
            <a:r>
              <a:rPr lang="it-IT" b="1" dirty="0"/>
              <a:t> </a:t>
            </a:r>
            <a:r>
              <a:rPr lang="it-IT" b="1" dirty="0" err="1"/>
              <a:t>commission</a:t>
            </a:r>
            <a:r>
              <a:rPr lang="it-IT" dirty="0"/>
              <a:t> Usa alla messa in orbita di 7.518 dispositivi su orbite “alte”, distanti oltre mille chilometri dalla terra. </a:t>
            </a:r>
            <a:endParaRPr lang="it-IT" dirty="0" smtClean="0"/>
          </a:p>
          <a:p>
            <a:r>
              <a:rPr lang="it-IT" dirty="0">
                <a:solidFill>
                  <a:srgbClr val="0070C0"/>
                </a:solidFill>
              </a:rPr>
              <a:t>Il gruppo Google lancia il progetto costituito da una serie di accordi per 1.600 megawatt (MW). In questo modo </a:t>
            </a:r>
            <a:r>
              <a:rPr lang="it-IT" b="1" dirty="0">
                <a:solidFill>
                  <a:srgbClr val="0070C0"/>
                </a:solidFill>
              </a:rPr>
              <a:t>il “portfolio” </a:t>
            </a:r>
            <a:r>
              <a:rPr lang="it-IT" b="1" dirty="0">
                <a:solidFill>
                  <a:srgbClr val="0070C0"/>
                </a:solidFill>
                <a:hlinkClick r:id="rId6"/>
              </a:rPr>
              <a:t>Google</a:t>
            </a:r>
            <a:r>
              <a:rPr lang="it-IT" b="1" dirty="0">
                <a:solidFill>
                  <a:srgbClr val="0070C0"/>
                </a:solidFill>
              </a:rPr>
              <a:t> di energia solare ed eolica aumenterà del 40% </a:t>
            </a:r>
            <a:r>
              <a:rPr lang="it-IT" dirty="0">
                <a:solidFill>
                  <a:srgbClr val="0070C0"/>
                </a:solidFill>
              </a:rPr>
              <a:t>così da arrivare a 5.500 MW, equivalenti alla capacità </a:t>
            </a:r>
            <a:r>
              <a:rPr lang="it-IT" b="1" dirty="0">
                <a:solidFill>
                  <a:srgbClr val="0070C0"/>
                </a:solidFill>
              </a:rPr>
              <a:t>di un milione di tetti fotovoltaici</a:t>
            </a:r>
            <a:r>
              <a:rPr lang="it-IT" dirty="0">
                <a:solidFill>
                  <a:srgbClr val="0070C0"/>
                </a:solidFill>
              </a:rPr>
              <a:t>. </a:t>
            </a:r>
          </a:p>
          <a:p>
            <a:endParaRPr lang="it-IT" dirty="0"/>
          </a:p>
          <a:p>
            <a:endParaRPr lang="it-IT" dirty="0"/>
          </a:p>
        </p:txBody>
      </p:sp>
    </p:spTree>
    <p:extLst>
      <p:ext uri="{BB962C8B-B14F-4D97-AF65-F5344CB8AC3E}">
        <p14:creationId xmlns:p14="http://schemas.microsoft.com/office/powerpoint/2010/main" val="3140300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Varie </a:t>
            </a:r>
            <a:endParaRPr lang="it-IT" sz="2400" dirty="0"/>
          </a:p>
        </p:txBody>
      </p:sp>
      <p:sp>
        <p:nvSpPr>
          <p:cNvPr id="3" name="Segnaposto contenuto 2"/>
          <p:cNvSpPr>
            <a:spLocks noGrp="1"/>
          </p:cNvSpPr>
          <p:nvPr>
            <p:ph idx="1"/>
          </p:nvPr>
        </p:nvSpPr>
        <p:spPr/>
        <p:txBody>
          <a:bodyPr/>
          <a:lstStyle/>
          <a:p>
            <a:r>
              <a:rPr lang="it-IT" dirty="0"/>
              <a:t>Il </a:t>
            </a:r>
            <a:r>
              <a:rPr lang="it-IT" b="1" dirty="0" err="1"/>
              <a:t>digital</a:t>
            </a:r>
            <a:r>
              <a:rPr lang="it-IT" b="1" dirty="0"/>
              <a:t> twin </a:t>
            </a:r>
            <a:r>
              <a:rPr lang="it-IT" dirty="0"/>
              <a:t>è un modello virtuale realizzato a partire dai dati scaturiti dalle installazioni e dai processi aziendali e rappresenta, come suggerisce il termine, </a:t>
            </a:r>
            <a:r>
              <a:rPr lang="it-IT" u="sng" dirty="0"/>
              <a:t>un gemello digitale dell'impresa manifatturiera.</a:t>
            </a:r>
            <a:r>
              <a:rPr lang="it-IT" dirty="0"/>
              <a:t> </a:t>
            </a:r>
            <a:endParaRPr lang="it-IT" dirty="0" smtClean="0"/>
          </a:p>
          <a:p>
            <a:r>
              <a:rPr lang="it-IT" dirty="0" smtClean="0">
                <a:solidFill>
                  <a:srgbClr val="0070C0"/>
                </a:solidFill>
              </a:rPr>
              <a:t>La </a:t>
            </a:r>
            <a:r>
              <a:rPr lang="it-IT" dirty="0">
                <a:solidFill>
                  <a:srgbClr val="0070C0"/>
                </a:solidFill>
              </a:rPr>
              <a:t>simulazione è dunque in grado di replicare sul piano virtuale il funzionamento dell'azienda, i cicli di vita dei macchinari e dei </a:t>
            </a:r>
            <a:r>
              <a:rPr lang="it-IT" dirty="0" smtClean="0">
                <a:solidFill>
                  <a:srgbClr val="0070C0"/>
                </a:solidFill>
              </a:rPr>
              <a:t>prodotti</a:t>
            </a:r>
            <a:r>
              <a:rPr lang="it-IT" dirty="0">
                <a:solidFill>
                  <a:srgbClr val="0070C0"/>
                </a:solidFill>
              </a:rPr>
              <a:t> </a:t>
            </a:r>
            <a:r>
              <a:rPr lang="it-IT" dirty="0" smtClean="0">
                <a:solidFill>
                  <a:srgbClr val="0070C0"/>
                </a:solidFill>
              </a:rPr>
              <a:t>semplicemente </a:t>
            </a:r>
            <a:r>
              <a:rPr lang="it-IT" u="sng" dirty="0">
                <a:solidFill>
                  <a:srgbClr val="0070C0"/>
                </a:solidFill>
              </a:rPr>
              <a:t>agendo in un ambiente digitale 3D</a:t>
            </a:r>
            <a:r>
              <a:rPr lang="it-IT" dirty="0">
                <a:solidFill>
                  <a:srgbClr val="0070C0"/>
                </a:solidFill>
              </a:rPr>
              <a:t>, senza bisogno di predisporre o modificare alcunché nella realtà fisica. E, come intuibile, ottenendo vantaggi enormi sul fronte del Time to Market.</a:t>
            </a:r>
          </a:p>
          <a:p>
            <a:pPr marL="0" indent="0">
              <a:buNone/>
            </a:pPr>
            <a:endParaRPr lang="it-IT" dirty="0">
              <a:solidFill>
                <a:srgbClr val="0070C0"/>
              </a:solidFill>
            </a:endParaRPr>
          </a:p>
        </p:txBody>
      </p:sp>
    </p:spTree>
    <p:extLst>
      <p:ext uri="{BB962C8B-B14F-4D97-AF65-F5344CB8AC3E}">
        <p14:creationId xmlns:p14="http://schemas.microsoft.com/office/powerpoint/2010/main" val="25919271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Scenari</a:t>
            </a:r>
            <a:endParaRPr lang="it-IT" sz="2400" dirty="0"/>
          </a:p>
        </p:txBody>
      </p:sp>
      <p:sp>
        <p:nvSpPr>
          <p:cNvPr id="3" name="Segnaposto contenuto 2"/>
          <p:cNvSpPr>
            <a:spLocks noGrp="1"/>
          </p:cNvSpPr>
          <p:nvPr>
            <p:ph idx="1"/>
          </p:nvPr>
        </p:nvSpPr>
        <p:spPr/>
        <p:txBody>
          <a:bodyPr>
            <a:normAutofit lnSpcReduction="10000"/>
          </a:bodyPr>
          <a:lstStyle/>
          <a:p>
            <a:r>
              <a:rPr lang="it-IT" b="1" dirty="0"/>
              <a:t>Un’assunzione su 3 ha richiesto capacità di gestire e applicare tecnologie 4.0.</a:t>
            </a:r>
            <a:r>
              <a:rPr lang="it-IT" dirty="0"/>
              <a:t> Le aziende si stanno attrezzando per affrontare i cambiamenti della quarta rivoluzione industriale. </a:t>
            </a:r>
          </a:p>
          <a:p>
            <a:r>
              <a:rPr lang="it-IT" dirty="0"/>
              <a:t>Lo rileva </a:t>
            </a:r>
            <a:r>
              <a:rPr lang="it-IT" u="sng" dirty="0" err="1">
                <a:hlinkClick r:id="rId2"/>
              </a:rPr>
              <a:t>Unioncamere</a:t>
            </a:r>
            <a:r>
              <a:rPr lang="it-IT" dirty="0"/>
              <a:t> attraverso il sistema informativo </a:t>
            </a:r>
            <a:r>
              <a:rPr lang="it-IT" dirty="0" err="1"/>
              <a:t>Excelsior</a:t>
            </a:r>
            <a:r>
              <a:rPr lang="it-IT" dirty="0"/>
              <a:t>: solo lo scorso anno il 34,2% delle oltre 4 milioni di ricerche di personale programmate si è indirizzata verso profili professionali con competenze 4.0 adeguate per raccogliere questa sfida.</a:t>
            </a:r>
          </a:p>
          <a:p>
            <a:r>
              <a:rPr lang="it-IT" dirty="0">
                <a:solidFill>
                  <a:srgbClr val="0070C0"/>
                </a:solidFill>
              </a:rPr>
              <a:t>Le Camere di commercio con i </a:t>
            </a:r>
            <a:r>
              <a:rPr lang="it-IT" dirty="0" err="1">
                <a:solidFill>
                  <a:srgbClr val="0070C0"/>
                </a:solidFill>
              </a:rPr>
              <a:t>Pid</a:t>
            </a:r>
            <a:r>
              <a:rPr lang="it-IT" dirty="0">
                <a:solidFill>
                  <a:srgbClr val="0070C0"/>
                </a:solidFill>
              </a:rPr>
              <a:t> – la rete dei punti di impresa digitale realizzata all’interno del Network impresa 4.0- hanno già coinvolto più di 10mila imprese tra eventi informativi e self-assessment. </a:t>
            </a:r>
          </a:p>
          <a:p>
            <a:endParaRPr lang="it-IT" dirty="0"/>
          </a:p>
        </p:txBody>
      </p:sp>
    </p:spTree>
    <p:extLst>
      <p:ext uri="{BB962C8B-B14F-4D97-AF65-F5344CB8AC3E}">
        <p14:creationId xmlns:p14="http://schemas.microsoft.com/office/powerpoint/2010/main" val="1999380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Scenari</a:t>
            </a:r>
            <a:endParaRPr lang="it-IT" sz="2400" dirty="0"/>
          </a:p>
        </p:txBody>
      </p:sp>
      <p:sp>
        <p:nvSpPr>
          <p:cNvPr id="3" name="Segnaposto contenuto 2"/>
          <p:cNvSpPr>
            <a:spLocks noGrp="1"/>
          </p:cNvSpPr>
          <p:nvPr>
            <p:ph idx="1"/>
          </p:nvPr>
        </p:nvSpPr>
        <p:spPr/>
        <p:txBody>
          <a:bodyPr/>
          <a:lstStyle/>
          <a:p>
            <a:endParaRPr lang="it-IT" b="1" u="sng" dirty="0" smtClean="0">
              <a:hlinkClick r:id="rId2"/>
            </a:endParaRPr>
          </a:p>
          <a:p>
            <a:r>
              <a:rPr lang="it-IT" b="1" u="sng" dirty="0" smtClean="0">
                <a:hlinkClick r:id="rId2"/>
              </a:rPr>
              <a:t>Generali</a:t>
            </a:r>
            <a:r>
              <a:rPr lang="it-IT" b="1" dirty="0"/>
              <a:t> investirà 1 miliardo di euro al 2021 per innovazione e trasformazione digitale.</a:t>
            </a:r>
            <a:r>
              <a:rPr lang="it-IT" dirty="0"/>
              <a:t> Lo prevede il nuovo piano triennale del Leone 2019-2021, che lancerà, fra l’altro una piattaforma paneuropea per la mobilità e svilupperà un ecosistema B2B2C. Generali aumenterà inoltre l’utilizzo di </a:t>
            </a:r>
            <a:r>
              <a:rPr lang="it-IT" b="1" dirty="0"/>
              <a:t>automazione e </a:t>
            </a:r>
            <a:r>
              <a:rPr lang="it-IT" b="1" u="sng" dirty="0">
                <a:hlinkClick r:id="rId3"/>
              </a:rPr>
              <a:t>intelligenza artificiale</a:t>
            </a:r>
            <a:r>
              <a:rPr lang="it-IT" dirty="0"/>
              <a:t> nelle operazioni core, con una quota maggiore di polizze completamente digitali.</a:t>
            </a:r>
          </a:p>
          <a:p>
            <a:endParaRPr lang="it-IT" dirty="0"/>
          </a:p>
        </p:txBody>
      </p:sp>
    </p:spTree>
    <p:extLst>
      <p:ext uri="{BB962C8B-B14F-4D97-AF65-F5344CB8AC3E}">
        <p14:creationId xmlns:p14="http://schemas.microsoft.com/office/powerpoint/2010/main" val="19622173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Scenari</a:t>
            </a:r>
            <a:endParaRPr lang="it-IT" sz="2400" dirty="0"/>
          </a:p>
        </p:txBody>
      </p:sp>
      <p:sp>
        <p:nvSpPr>
          <p:cNvPr id="3" name="Segnaposto contenuto 2"/>
          <p:cNvSpPr>
            <a:spLocks noGrp="1"/>
          </p:cNvSpPr>
          <p:nvPr>
            <p:ph idx="1"/>
          </p:nvPr>
        </p:nvSpPr>
        <p:spPr/>
        <p:txBody>
          <a:bodyPr/>
          <a:lstStyle/>
          <a:p>
            <a:pPr marL="0" indent="0">
              <a:buNone/>
            </a:pPr>
            <a:endParaRPr lang="it-IT" b="1" dirty="0" smtClean="0"/>
          </a:p>
          <a:p>
            <a:pPr marL="0" indent="0">
              <a:buNone/>
            </a:pPr>
            <a:r>
              <a:rPr lang="it-IT" b="1" dirty="0" smtClean="0"/>
              <a:t>Taxi</a:t>
            </a:r>
            <a:r>
              <a:rPr lang="it-IT" b="1" dirty="0"/>
              <a:t>, bici elettriche e motorini, ma anche taxi volanti</a:t>
            </a:r>
            <a:r>
              <a:rPr lang="it-IT" dirty="0"/>
              <a:t>. </a:t>
            </a:r>
            <a:r>
              <a:rPr lang="it-IT" b="1" dirty="0" err="1"/>
              <a:t>Uber</a:t>
            </a:r>
            <a:r>
              <a:rPr lang="it-IT" b="1" dirty="0"/>
              <a:t> punta in alto</a:t>
            </a:r>
            <a:r>
              <a:rPr lang="it-IT" dirty="0"/>
              <a:t> – è il caso di dirlo – e lavora per allargare il suo </a:t>
            </a:r>
            <a:r>
              <a:rPr lang="it-IT" b="1" dirty="0">
                <a:hlinkClick r:id="rId2"/>
              </a:rPr>
              <a:t>esperimento di velivoli volanti</a:t>
            </a:r>
            <a:r>
              <a:rPr lang="it-IT" u="sng" dirty="0">
                <a:hlinkClick r:id="rId2"/>
              </a:rPr>
              <a:t> </a:t>
            </a:r>
            <a:r>
              <a:rPr lang="it-IT" dirty="0"/>
              <a:t>ad altri cinque paesi: Francia, Brasile, India, Giappone e Australia. Sono questi i mercati che l’azienda sta prendendo in considerazione per espandere il suo progetto Air che ha promesso di lanciare in via dimostrativa a Los Angeles e Dallas dal 2020.</a:t>
            </a:r>
          </a:p>
          <a:p>
            <a:endParaRPr lang="it-IT" dirty="0"/>
          </a:p>
          <a:p>
            <a:endParaRPr lang="it-IT" dirty="0"/>
          </a:p>
        </p:txBody>
      </p:sp>
    </p:spTree>
    <p:extLst>
      <p:ext uri="{BB962C8B-B14F-4D97-AF65-F5344CB8AC3E}">
        <p14:creationId xmlns:p14="http://schemas.microsoft.com/office/powerpoint/2010/main" val="4138126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Varie </a:t>
            </a:r>
          </a:p>
        </p:txBody>
      </p:sp>
      <p:sp>
        <p:nvSpPr>
          <p:cNvPr id="3" name="Segnaposto contenuto 2"/>
          <p:cNvSpPr>
            <a:spLocks noGrp="1"/>
          </p:cNvSpPr>
          <p:nvPr>
            <p:ph idx="1"/>
          </p:nvPr>
        </p:nvSpPr>
        <p:spPr/>
        <p:txBody>
          <a:bodyPr/>
          <a:lstStyle/>
          <a:p>
            <a:r>
              <a:rPr lang="it-IT" dirty="0" smtClean="0"/>
              <a:t>Con </a:t>
            </a:r>
            <a:r>
              <a:rPr lang="it-IT" dirty="0"/>
              <a:t>la progressiva espansione delle funzionalità abilitate dal digitale e dalle piattaforme Industrial Internet of </a:t>
            </a:r>
            <a:r>
              <a:rPr lang="it-IT" dirty="0" err="1"/>
              <a:t>Things</a:t>
            </a:r>
            <a:r>
              <a:rPr lang="it-IT" dirty="0"/>
              <a:t>, sono di conseguenza aumentate, a un ritmo sempre più vertiginoso, anche le connessioni tra IT e OT (</a:t>
            </a:r>
            <a:r>
              <a:rPr lang="it-IT" dirty="0" err="1"/>
              <a:t>Operational</a:t>
            </a:r>
            <a:r>
              <a:rPr lang="it-IT" dirty="0"/>
              <a:t> </a:t>
            </a:r>
            <a:r>
              <a:rPr lang="it-IT" dirty="0" smtClean="0"/>
              <a:t>Technology). </a:t>
            </a:r>
          </a:p>
          <a:p>
            <a:r>
              <a:rPr lang="it-IT" dirty="0">
                <a:solidFill>
                  <a:srgbClr val="0070C0"/>
                </a:solidFill>
              </a:rPr>
              <a:t>Si è quindi assistito </a:t>
            </a:r>
            <a:r>
              <a:rPr lang="it-IT" dirty="0" smtClean="0">
                <a:solidFill>
                  <a:srgbClr val="0070C0"/>
                </a:solidFill>
              </a:rPr>
              <a:t>a </a:t>
            </a:r>
            <a:r>
              <a:rPr lang="it-IT" dirty="0">
                <a:solidFill>
                  <a:srgbClr val="0070C0"/>
                </a:solidFill>
              </a:rPr>
              <a:t>un tentativo di convergenza nella quale </a:t>
            </a:r>
            <a:r>
              <a:rPr lang="it-IT" u="sng" dirty="0">
                <a:solidFill>
                  <a:srgbClr val="0070C0"/>
                </a:solidFill>
              </a:rPr>
              <a:t>a farla da padrone sono state procedure e metodologie di norma in uso </a:t>
            </a:r>
            <a:r>
              <a:rPr lang="it-IT" u="sng" dirty="0" smtClean="0">
                <a:solidFill>
                  <a:srgbClr val="0070C0"/>
                </a:solidFill>
              </a:rPr>
              <a:t>nell’IT</a:t>
            </a:r>
            <a:r>
              <a:rPr lang="it-IT" dirty="0" smtClean="0">
                <a:solidFill>
                  <a:srgbClr val="0070C0"/>
                </a:solidFill>
              </a:rPr>
              <a:t>: un </a:t>
            </a:r>
            <a:r>
              <a:rPr lang="it-IT" dirty="0">
                <a:solidFill>
                  <a:srgbClr val="0070C0"/>
                </a:solidFill>
              </a:rPr>
              <a:t>modello che potrebbe sembrare funzionale alle necessità dell'Industria 4.0, ma che invece, man mano che aumenterà la complessità degli ecosistemi e delle filiere, si rivelerà sempre più </a:t>
            </a:r>
            <a:r>
              <a:rPr lang="it-IT" dirty="0" smtClean="0">
                <a:solidFill>
                  <a:srgbClr val="0070C0"/>
                </a:solidFill>
              </a:rPr>
              <a:t>inadeguato.  </a:t>
            </a:r>
            <a:endParaRPr lang="it-IT" dirty="0">
              <a:solidFill>
                <a:srgbClr val="0070C0"/>
              </a:solidFill>
            </a:endParaRPr>
          </a:p>
        </p:txBody>
      </p:sp>
    </p:spTree>
    <p:extLst>
      <p:ext uri="{BB962C8B-B14F-4D97-AF65-F5344CB8AC3E}">
        <p14:creationId xmlns:p14="http://schemas.microsoft.com/office/powerpoint/2010/main" val="27946453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Varie</a:t>
            </a:r>
            <a:endParaRPr lang="it-IT" sz="2400" dirty="0"/>
          </a:p>
        </p:txBody>
      </p:sp>
      <p:sp>
        <p:nvSpPr>
          <p:cNvPr id="3" name="Segnaposto contenuto 2"/>
          <p:cNvSpPr>
            <a:spLocks noGrp="1"/>
          </p:cNvSpPr>
          <p:nvPr>
            <p:ph idx="1"/>
          </p:nvPr>
        </p:nvSpPr>
        <p:spPr/>
        <p:txBody>
          <a:bodyPr/>
          <a:lstStyle/>
          <a:p>
            <a:endParaRPr lang="it-IT" dirty="0" smtClean="0"/>
          </a:p>
          <a:p>
            <a:r>
              <a:rPr lang="it-IT" dirty="0" smtClean="0"/>
              <a:t>Superare </a:t>
            </a:r>
            <a:r>
              <a:rPr lang="it-IT" dirty="0"/>
              <a:t>i modelli basati sulla convergenza tra IT e OT e connettere entrambi i fronti tecnologici a una </a:t>
            </a:r>
            <a:r>
              <a:rPr lang="it-IT" u="sng" dirty="0"/>
              <a:t>Industrial </a:t>
            </a:r>
            <a:r>
              <a:rPr lang="it-IT" u="sng" dirty="0" err="1"/>
              <a:t>Communication</a:t>
            </a:r>
            <a:r>
              <a:rPr lang="it-IT" u="sng" dirty="0"/>
              <a:t> Network </a:t>
            </a:r>
            <a:r>
              <a:rPr lang="it-IT" dirty="0"/>
              <a:t>vuol dire metterli in condizione di collaborare sotto il cappello di una strategia unificata, senza che le esigenze dell'uno prevarichino su quelle dell'altro. </a:t>
            </a:r>
            <a:endParaRPr lang="it-IT" dirty="0" smtClean="0"/>
          </a:p>
          <a:p>
            <a:r>
              <a:rPr lang="it-IT" dirty="0" smtClean="0">
                <a:solidFill>
                  <a:srgbClr val="0070C0"/>
                </a:solidFill>
              </a:rPr>
              <a:t>La scelta comporta </a:t>
            </a:r>
            <a:r>
              <a:rPr lang="it-IT" dirty="0">
                <a:solidFill>
                  <a:srgbClr val="0070C0"/>
                </a:solidFill>
              </a:rPr>
              <a:t>gestione separata in termini di </a:t>
            </a:r>
            <a:r>
              <a:rPr lang="it-IT" u="sng" dirty="0">
                <a:solidFill>
                  <a:srgbClr val="0070C0"/>
                </a:solidFill>
              </a:rPr>
              <a:t>responsabilità</a:t>
            </a:r>
            <a:r>
              <a:rPr lang="it-IT" dirty="0">
                <a:solidFill>
                  <a:srgbClr val="0070C0"/>
                </a:solidFill>
              </a:rPr>
              <a:t> fra dati e applicazioni IT </a:t>
            </a:r>
            <a:r>
              <a:rPr lang="it-IT" dirty="0" smtClean="0">
                <a:solidFill>
                  <a:srgbClr val="0070C0"/>
                </a:solidFill>
              </a:rPr>
              <a:t>classiche. </a:t>
            </a:r>
            <a:endParaRPr lang="it-IT" dirty="0">
              <a:solidFill>
                <a:srgbClr val="0070C0"/>
              </a:solidFill>
            </a:endParaRPr>
          </a:p>
          <a:p>
            <a:endParaRPr lang="it-IT" dirty="0">
              <a:solidFill>
                <a:srgbClr val="0070C0"/>
              </a:solidFill>
            </a:endParaRPr>
          </a:p>
        </p:txBody>
      </p:sp>
    </p:spTree>
    <p:extLst>
      <p:ext uri="{BB962C8B-B14F-4D97-AF65-F5344CB8AC3E}">
        <p14:creationId xmlns:p14="http://schemas.microsoft.com/office/powerpoint/2010/main" val="34979283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Varie </a:t>
            </a:r>
          </a:p>
        </p:txBody>
      </p:sp>
      <p:sp>
        <p:nvSpPr>
          <p:cNvPr id="3" name="Segnaposto contenuto 2"/>
          <p:cNvSpPr>
            <a:spLocks noGrp="1"/>
          </p:cNvSpPr>
          <p:nvPr>
            <p:ph idx="1"/>
          </p:nvPr>
        </p:nvSpPr>
        <p:spPr/>
        <p:txBody>
          <a:bodyPr/>
          <a:lstStyle/>
          <a:p>
            <a:r>
              <a:rPr lang="it-IT" dirty="0"/>
              <a:t> </a:t>
            </a:r>
            <a:r>
              <a:rPr lang="it-IT" dirty="0" smtClean="0"/>
              <a:t>Il paradigma dell’</a:t>
            </a:r>
            <a:r>
              <a:rPr lang="it-IT" dirty="0" err="1" smtClean="0"/>
              <a:t>IoT</a:t>
            </a:r>
            <a:r>
              <a:rPr lang="it-IT" dirty="0" smtClean="0"/>
              <a:t> </a:t>
            </a:r>
            <a:r>
              <a:rPr lang="it-IT" dirty="0"/>
              <a:t>consiglia di elaborare i dati grezzi direttamente in campo, attraverso tecniche evolute di </a:t>
            </a:r>
            <a:r>
              <a:rPr lang="it-IT" u="sng" dirty="0" err="1"/>
              <a:t>Edge</a:t>
            </a:r>
            <a:r>
              <a:rPr lang="it-IT" u="sng" dirty="0"/>
              <a:t> </a:t>
            </a:r>
            <a:r>
              <a:rPr lang="it-IT" u="sng" dirty="0" err="1"/>
              <a:t>computing</a:t>
            </a:r>
            <a:r>
              <a:rPr lang="it-IT" dirty="0"/>
              <a:t>, che processano localmente le </a:t>
            </a:r>
            <a:r>
              <a:rPr lang="it-IT" dirty="0" smtClean="0"/>
              <a:t>informazioni attraverso algoritmi </a:t>
            </a:r>
            <a:r>
              <a:rPr lang="it-IT" dirty="0"/>
              <a:t>“intelligenti”, </a:t>
            </a:r>
            <a:r>
              <a:rPr lang="it-IT" dirty="0" smtClean="0"/>
              <a:t>trasferendo </a:t>
            </a:r>
            <a:r>
              <a:rPr lang="it-IT" dirty="0"/>
              <a:t>verso l’IT solo il </a:t>
            </a:r>
            <a:r>
              <a:rPr lang="it-IT" dirty="0" smtClean="0"/>
              <a:t>risultato. </a:t>
            </a:r>
          </a:p>
          <a:p>
            <a:r>
              <a:rPr lang="it-IT" dirty="0"/>
              <a:t> </a:t>
            </a:r>
            <a:r>
              <a:rPr lang="it-IT" dirty="0">
                <a:solidFill>
                  <a:srgbClr val="0070C0"/>
                </a:solidFill>
              </a:rPr>
              <a:t>ogni movimento </a:t>
            </a:r>
            <a:r>
              <a:rPr lang="it-IT" dirty="0" smtClean="0">
                <a:solidFill>
                  <a:srgbClr val="0070C0"/>
                </a:solidFill>
              </a:rPr>
              <a:t>di un robot è </a:t>
            </a:r>
            <a:r>
              <a:rPr lang="it-IT" dirty="0">
                <a:solidFill>
                  <a:srgbClr val="0070C0"/>
                </a:solidFill>
              </a:rPr>
              <a:t>frutto di un incessante scambio di informazioni </a:t>
            </a:r>
            <a:r>
              <a:rPr lang="it-IT" u="sng" dirty="0" smtClean="0">
                <a:solidFill>
                  <a:srgbClr val="0070C0"/>
                </a:solidFill>
              </a:rPr>
              <a:t>con </a:t>
            </a:r>
            <a:r>
              <a:rPr lang="it-IT" u="sng" dirty="0">
                <a:solidFill>
                  <a:srgbClr val="0070C0"/>
                </a:solidFill>
              </a:rPr>
              <a:t>i sensori </a:t>
            </a:r>
            <a:r>
              <a:rPr lang="it-IT" dirty="0">
                <a:solidFill>
                  <a:srgbClr val="0070C0"/>
                </a:solidFill>
              </a:rPr>
              <a:t>dell'ambiente in cui è </a:t>
            </a:r>
            <a:r>
              <a:rPr lang="it-IT" dirty="0" smtClean="0">
                <a:solidFill>
                  <a:srgbClr val="0070C0"/>
                </a:solidFill>
              </a:rPr>
              <a:t>inserito. Perché </a:t>
            </a:r>
            <a:r>
              <a:rPr lang="it-IT" dirty="0">
                <a:solidFill>
                  <a:srgbClr val="0070C0"/>
                </a:solidFill>
              </a:rPr>
              <a:t>le operazioni possano essere svolte in totale sicurezza e senza errori, occorre che i </a:t>
            </a:r>
            <a:r>
              <a:rPr lang="it-IT" u="sng" dirty="0">
                <a:solidFill>
                  <a:srgbClr val="0070C0"/>
                </a:solidFill>
              </a:rPr>
              <a:t>tempi di riposta </a:t>
            </a:r>
            <a:r>
              <a:rPr lang="it-IT" dirty="0">
                <a:solidFill>
                  <a:srgbClr val="0070C0"/>
                </a:solidFill>
              </a:rPr>
              <a:t>da un capo all'altro del sistema siano estremamente rapidi, con una latenza nell'ordine dei millisecondi</a:t>
            </a:r>
            <a:r>
              <a:rPr lang="it-IT" dirty="0" smtClean="0">
                <a:solidFill>
                  <a:srgbClr val="0070C0"/>
                </a:solidFill>
              </a:rPr>
              <a:t>. E’ critico il passaggio per il centro.</a:t>
            </a:r>
            <a:endParaRPr lang="it-IT" dirty="0">
              <a:solidFill>
                <a:srgbClr val="0070C0"/>
              </a:solidFill>
            </a:endParaRPr>
          </a:p>
        </p:txBody>
      </p:sp>
    </p:spTree>
    <p:extLst>
      <p:ext uri="{BB962C8B-B14F-4D97-AF65-F5344CB8AC3E}">
        <p14:creationId xmlns:p14="http://schemas.microsoft.com/office/powerpoint/2010/main" val="10188029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500062"/>
            <a:ext cx="10515600" cy="1325563"/>
          </a:xfrm>
        </p:spPr>
        <p:txBody>
          <a:bodyPr>
            <a:normAutofit/>
          </a:bodyPr>
          <a:lstStyle/>
          <a:p>
            <a:pPr algn="ctr"/>
            <a:r>
              <a:rPr lang="it-IT" sz="2400" dirty="0"/>
              <a:t>Varie </a:t>
            </a:r>
          </a:p>
        </p:txBody>
      </p:sp>
      <p:sp>
        <p:nvSpPr>
          <p:cNvPr id="3" name="Segnaposto contenuto 2"/>
          <p:cNvSpPr>
            <a:spLocks noGrp="1"/>
          </p:cNvSpPr>
          <p:nvPr>
            <p:ph idx="1"/>
          </p:nvPr>
        </p:nvSpPr>
        <p:spPr/>
        <p:txBody>
          <a:bodyPr>
            <a:normAutofit/>
          </a:bodyPr>
          <a:lstStyle/>
          <a:p>
            <a:r>
              <a:rPr lang="it-IT" b="1" dirty="0" smtClean="0"/>
              <a:t>Smart </a:t>
            </a:r>
            <a:r>
              <a:rPr lang="it-IT" b="1" dirty="0" err="1" smtClean="0"/>
              <a:t>working</a:t>
            </a:r>
            <a:r>
              <a:rPr lang="it-IT" dirty="0" smtClean="0"/>
              <a:t>: </a:t>
            </a:r>
            <a:r>
              <a:rPr lang="it-IT" dirty="0"/>
              <a:t>L’Osservatorio del Politecnico di Milano definisce lo </a:t>
            </a:r>
            <a:r>
              <a:rPr lang="it-IT" dirty="0" err="1"/>
              <a:t>smart</a:t>
            </a:r>
            <a:r>
              <a:rPr lang="it-IT" dirty="0"/>
              <a:t> </a:t>
            </a:r>
            <a:r>
              <a:rPr lang="it-IT" dirty="0" err="1"/>
              <a:t>working</a:t>
            </a:r>
            <a:r>
              <a:rPr lang="it-IT" dirty="0"/>
              <a:t> “una nuova filosofia manageriale fondata sulla restituzione alle persone di flessibilità e autonomia nella scelta degli spazi, degli orari e degli strumenti da utilizzare a fronte di una maggiore responsabilizzazione sui risultati”. </a:t>
            </a:r>
            <a:endParaRPr lang="it-IT" dirty="0" smtClean="0"/>
          </a:p>
          <a:p>
            <a:r>
              <a:rPr lang="it-IT" dirty="0" smtClean="0">
                <a:solidFill>
                  <a:srgbClr val="0070C0"/>
                </a:solidFill>
              </a:rPr>
              <a:t>Secondo </a:t>
            </a:r>
            <a:r>
              <a:rPr lang="it-IT" dirty="0">
                <a:solidFill>
                  <a:srgbClr val="0070C0"/>
                </a:solidFill>
              </a:rPr>
              <a:t>il Ministero del Lavoro e delle Politiche Sociali Il lavoro agile (o </a:t>
            </a:r>
            <a:r>
              <a:rPr lang="it-IT" dirty="0" err="1">
                <a:solidFill>
                  <a:srgbClr val="0070C0"/>
                </a:solidFill>
              </a:rPr>
              <a:t>smart</a:t>
            </a:r>
            <a:r>
              <a:rPr lang="it-IT" dirty="0">
                <a:solidFill>
                  <a:srgbClr val="0070C0"/>
                </a:solidFill>
              </a:rPr>
              <a:t> </a:t>
            </a:r>
            <a:r>
              <a:rPr lang="it-IT" dirty="0" err="1">
                <a:solidFill>
                  <a:srgbClr val="0070C0"/>
                </a:solidFill>
              </a:rPr>
              <a:t>working</a:t>
            </a:r>
            <a:r>
              <a:rPr lang="it-IT" dirty="0">
                <a:solidFill>
                  <a:srgbClr val="0070C0"/>
                </a:solidFill>
              </a:rPr>
              <a:t>) è una modalità di esecuzione del rapporto di lavoro subordinato caratterizzato dall’assenza di vincoli orari o spaziali e un’organizzazione per fasi, cicli e obiettivi, stabilita mediante accordo tra dipendente e datore di lavoro; </a:t>
            </a:r>
            <a:r>
              <a:rPr lang="it-IT" dirty="0" smtClean="0">
                <a:solidFill>
                  <a:srgbClr val="0070C0"/>
                </a:solidFill>
              </a:rPr>
              <a:t> </a:t>
            </a:r>
            <a:endParaRPr lang="it-IT" dirty="0">
              <a:solidFill>
                <a:srgbClr val="0070C0"/>
              </a:solidFill>
            </a:endParaRPr>
          </a:p>
        </p:txBody>
      </p:sp>
    </p:spTree>
    <p:extLst>
      <p:ext uri="{BB962C8B-B14F-4D97-AF65-F5344CB8AC3E}">
        <p14:creationId xmlns:p14="http://schemas.microsoft.com/office/powerpoint/2010/main" val="24142667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Varie </a:t>
            </a:r>
          </a:p>
        </p:txBody>
      </p:sp>
      <p:sp>
        <p:nvSpPr>
          <p:cNvPr id="3" name="Segnaposto contenuto 2"/>
          <p:cNvSpPr>
            <a:spLocks noGrp="1"/>
          </p:cNvSpPr>
          <p:nvPr>
            <p:ph idx="1"/>
          </p:nvPr>
        </p:nvSpPr>
        <p:spPr/>
        <p:txBody>
          <a:bodyPr/>
          <a:lstStyle/>
          <a:p>
            <a:r>
              <a:rPr lang="it-IT" dirty="0"/>
              <a:t>La definizione, contenuta nella Legge n. 81/2017, pone l’accento sulla flessibilità organizzativa, sulla </a:t>
            </a:r>
            <a:r>
              <a:rPr lang="it-IT" u="sng" dirty="0"/>
              <a:t>volontarietà</a:t>
            </a:r>
            <a:r>
              <a:rPr lang="it-IT" dirty="0"/>
              <a:t> delle parti che sottoscrivono l’accordo individuale e sull’utilizzo di </a:t>
            </a:r>
            <a:r>
              <a:rPr lang="it-IT" u="sng" dirty="0"/>
              <a:t>strumentazioni</a:t>
            </a:r>
            <a:r>
              <a:rPr lang="it-IT" dirty="0"/>
              <a:t> che consentano di lavorare da remoto (come ad esempio: pc portatili, </a:t>
            </a:r>
            <a:r>
              <a:rPr lang="it-IT" dirty="0" err="1"/>
              <a:t>tablet</a:t>
            </a:r>
            <a:r>
              <a:rPr lang="it-IT" dirty="0"/>
              <a:t> e </a:t>
            </a:r>
            <a:r>
              <a:rPr lang="it-IT" dirty="0" err="1"/>
              <a:t>smartphone</a:t>
            </a:r>
            <a:r>
              <a:rPr lang="it-IT" dirty="0"/>
              <a:t>). </a:t>
            </a:r>
            <a:endParaRPr lang="it-IT" dirty="0" smtClean="0"/>
          </a:p>
          <a:p>
            <a:r>
              <a:rPr lang="it-IT" dirty="0">
                <a:solidFill>
                  <a:srgbClr val="0070C0"/>
                </a:solidFill>
              </a:rPr>
              <a:t>Ai lavoratori agili viene garantita la </a:t>
            </a:r>
            <a:r>
              <a:rPr lang="it-IT" u="sng" dirty="0">
                <a:solidFill>
                  <a:srgbClr val="0070C0"/>
                </a:solidFill>
              </a:rPr>
              <a:t>parità di trattamento </a:t>
            </a:r>
            <a:r>
              <a:rPr lang="it-IT" dirty="0">
                <a:solidFill>
                  <a:srgbClr val="0070C0"/>
                </a:solidFill>
              </a:rPr>
              <a:t>- economico e normativo - rispetto ai loro colleghi che eseguono la prestazione con modalità ordinarie. È, quindi, prevista la loro tutela in caso di infortuni e malattie professionali, secondo le modalità illustrate dall’INAIL nella Circolare n. 48/2017.</a:t>
            </a:r>
          </a:p>
        </p:txBody>
      </p:sp>
    </p:spTree>
    <p:extLst>
      <p:ext uri="{BB962C8B-B14F-4D97-AF65-F5344CB8AC3E}">
        <p14:creationId xmlns:p14="http://schemas.microsoft.com/office/powerpoint/2010/main" val="19538938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Varie </a:t>
            </a:r>
          </a:p>
        </p:txBody>
      </p:sp>
      <p:sp>
        <p:nvSpPr>
          <p:cNvPr id="3" name="Segnaposto contenuto 2"/>
          <p:cNvSpPr>
            <a:spLocks noGrp="1"/>
          </p:cNvSpPr>
          <p:nvPr>
            <p:ph idx="1"/>
          </p:nvPr>
        </p:nvSpPr>
        <p:spPr/>
        <p:txBody>
          <a:bodyPr/>
          <a:lstStyle/>
          <a:p>
            <a:r>
              <a:rPr lang="it-IT" dirty="0"/>
              <a:t>Secondo gli analisti di IDC in Europa da qui al 2022 oltre 6 persone su 10 (65%) lavorerà in mobilità. Solo in Italia i mobile </a:t>
            </a:r>
            <a:r>
              <a:rPr lang="it-IT" dirty="0" err="1"/>
              <a:t>worker</a:t>
            </a:r>
            <a:r>
              <a:rPr lang="it-IT" dirty="0"/>
              <a:t> saranno più di 10 milioni. La nuova sfida sarà garantire operatività e sicurezza per </a:t>
            </a:r>
            <a:r>
              <a:rPr lang="it-IT" dirty="0" smtClean="0"/>
              <a:t>tutti. </a:t>
            </a:r>
          </a:p>
          <a:p>
            <a:r>
              <a:rPr lang="it-IT" dirty="0">
                <a:solidFill>
                  <a:srgbClr val="0070C0"/>
                </a:solidFill>
              </a:rPr>
              <a:t>Programmi di videoscrittura,  mail, chat, videochiamate, soluzioni di file </a:t>
            </a:r>
            <a:r>
              <a:rPr lang="it-IT" dirty="0" err="1">
                <a:solidFill>
                  <a:srgbClr val="0070C0"/>
                </a:solidFill>
              </a:rPr>
              <a:t>sharing</a:t>
            </a:r>
            <a:r>
              <a:rPr lang="it-IT" dirty="0">
                <a:solidFill>
                  <a:srgbClr val="0070C0"/>
                </a:solidFill>
              </a:rPr>
              <a:t> nonché tutto l’ecosistema delle </a:t>
            </a:r>
            <a:r>
              <a:rPr lang="it-IT" dirty="0" err="1">
                <a:solidFill>
                  <a:srgbClr val="0070C0"/>
                </a:solidFill>
              </a:rPr>
              <a:t>app</a:t>
            </a:r>
            <a:r>
              <a:rPr lang="it-IT" dirty="0">
                <a:solidFill>
                  <a:srgbClr val="0070C0"/>
                </a:solidFill>
              </a:rPr>
              <a:t> e dei Software </a:t>
            </a:r>
            <a:r>
              <a:rPr lang="it-IT" dirty="0" err="1">
                <a:solidFill>
                  <a:srgbClr val="0070C0"/>
                </a:solidFill>
              </a:rPr>
              <a:t>as</a:t>
            </a:r>
            <a:r>
              <a:rPr lang="it-IT" dirty="0">
                <a:solidFill>
                  <a:srgbClr val="0070C0"/>
                </a:solidFill>
              </a:rPr>
              <a:t> a Service sono diventati strumenti di lavoro imprescindibili in ogni  settore e in ogni </a:t>
            </a:r>
            <a:r>
              <a:rPr lang="it-IT" dirty="0" smtClean="0">
                <a:solidFill>
                  <a:srgbClr val="0070C0"/>
                </a:solidFill>
              </a:rPr>
              <a:t>impresa in presenza di lavoro agile. </a:t>
            </a:r>
            <a:endParaRPr lang="it-IT" dirty="0">
              <a:solidFill>
                <a:srgbClr val="0070C0"/>
              </a:solidFill>
            </a:endParaRPr>
          </a:p>
          <a:p>
            <a:pPr marL="0" indent="0">
              <a:buNone/>
            </a:pPr>
            <a:endParaRPr lang="it-IT" dirty="0">
              <a:solidFill>
                <a:srgbClr val="0070C0"/>
              </a:solidFill>
            </a:endParaRPr>
          </a:p>
        </p:txBody>
      </p:sp>
    </p:spTree>
    <p:extLst>
      <p:ext uri="{BB962C8B-B14F-4D97-AF65-F5344CB8AC3E}">
        <p14:creationId xmlns:p14="http://schemas.microsoft.com/office/powerpoint/2010/main" val="11134714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Varie </a:t>
            </a:r>
          </a:p>
        </p:txBody>
      </p:sp>
      <p:sp>
        <p:nvSpPr>
          <p:cNvPr id="3" name="Segnaposto contenuto 2"/>
          <p:cNvSpPr>
            <a:spLocks noGrp="1"/>
          </p:cNvSpPr>
          <p:nvPr>
            <p:ph idx="1"/>
          </p:nvPr>
        </p:nvSpPr>
        <p:spPr/>
        <p:txBody>
          <a:bodyPr/>
          <a:lstStyle/>
          <a:p>
            <a:endParaRPr lang="it-IT" dirty="0" smtClean="0"/>
          </a:p>
          <a:p>
            <a:r>
              <a:rPr lang="it-IT" dirty="0" smtClean="0"/>
              <a:t> </a:t>
            </a:r>
            <a:r>
              <a:rPr lang="it-IT" dirty="0"/>
              <a:t>Il processo di </a:t>
            </a:r>
            <a:r>
              <a:rPr lang="it-IT" u="sng" dirty="0"/>
              <a:t>virtualizzazione </a:t>
            </a:r>
            <a:r>
              <a:rPr lang="it-IT" u="sng" dirty="0" smtClean="0"/>
              <a:t>dei desktop </a:t>
            </a:r>
            <a:r>
              <a:rPr lang="it-IT" dirty="0" smtClean="0"/>
              <a:t>avviene </a:t>
            </a:r>
            <a:r>
              <a:rPr lang="it-IT" dirty="0"/>
              <a:t>consolidando i desktop nel </a:t>
            </a:r>
            <a:r>
              <a:rPr lang="it-IT" dirty="0" err="1"/>
              <a:t>datacenter</a:t>
            </a:r>
            <a:r>
              <a:rPr lang="it-IT" dirty="0"/>
              <a:t> aziendale (gestito in locale o in </a:t>
            </a:r>
            <a:r>
              <a:rPr lang="it-IT" dirty="0" err="1"/>
              <a:t>cloud</a:t>
            </a:r>
            <a:r>
              <a:rPr lang="it-IT" dirty="0"/>
              <a:t>) per rendere accessibile l’ambiente di lavoro </a:t>
            </a:r>
            <a:r>
              <a:rPr lang="it-IT" u="sng" dirty="0"/>
              <a:t>da qualsiasi dispositivo</a:t>
            </a:r>
            <a:r>
              <a:rPr lang="it-IT" dirty="0"/>
              <a:t>. </a:t>
            </a:r>
            <a:endParaRPr lang="it-IT" dirty="0" smtClean="0"/>
          </a:p>
          <a:p>
            <a:r>
              <a:rPr lang="it-IT" dirty="0"/>
              <a:t> </a:t>
            </a:r>
            <a:r>
              <a:rPr lang="it-IT" dirty="0">
                <a:solidFill>
                  <a:srgbClr val="0070C0"/>
                </a:solidFill>
              </a:rPr>
              <a:t>Le PMI che  vogliono adottare la formula dello Smart </a:t>
            </a:r>
            <a:r>
              <a:rPr lang="it-IT" dirty="0" err="1">
                <a:solidFill>
                  <a:srgbClr val="0070C0"/>
                </a:solidFill>
              </a:rPr>
              <a:t>Working</a:t>
            </a:r>
            <a:r>
              <a:rPr lang="it-IT" dirty="0">
                <a:solidFill>
                  <a:srgbClr val="0070C0"/>
                </a:solidFill>
              </a:rPr>
              <a:t> </a:t>
            </a:r>
            <a:r>
              <a:rPr lang="it-IT" dirty="0" err="1">
                <a:solidFill>
                  <a:srgbClr val="0070C0"/>
                </a:solidFill>
              </a:rPr>
              <a:t>As</a:t>
            </a:r>
            <a:r>
              <a:rPr lang="it-IT" dirty="0">
                <a:solidFill>
                  <a:srgbClr val="0070C0"/>
                </a:solidFill>
              </a:rPr>
              <a:t> a Service, dunque, devono rivolgersi a un provider qualificato, capace di garantire non solo la confidenzialità ma anche servizi di backup e </a:t>
            </a:r>
            <a:r>
              <a:rPr lang="it-IT" dirty="0" err="1">
                <a:solidFill>
                  <a:srgbClr val="0070C0"/>
                </a:solidFill>
              </a:rPr>
              <a:t>disaster</a:t>
            </a:r>
            <a:r>
              <a:rPr lang="it-IT" dirty="0">
                <a:solidFill>
                  <a:srgbClr val="0070C0"/>
                </a:solidFill>
              </a:rPr>
              <a:t> </a:t>
            </a:r>
            <a:r>
              <a:rPr lang="it-IT" dirty="0" err="1">
                <a:solidFill>
                  <a:srgbClr val="0070C0"/>
                </a:solidFill>
              </a:rPr>
              <a:t>recovery</a:t>
            </a:r>
            <a:r>
              <a:rPr lang="it-IT" dirty="0">
                <a:solidFill>
                  <a:srgbClr val="0070C0"/>
                </a:solidFill>
              </a:rPr>
              <a:t> conformi alla </a:t>
            </a:r>
            <a:r>
              <a:rPr lang="it-IT" dirty="0" smtClean="0">
                <a:solidFill>
                  <a:srgbClr val="0070C0"/>
                </a:solidFill>
              </a:rPr>
              <a:t>normativa. </a:t>
            </a:r>
            <a:endParaRPr lang="it-IT" dirty="0">
              <a:solidFill>
                <a:srgbClr val="0070C0"/>
              </a:solidFill>
            </a:endParaRPr>
          </a:p>
        </p:txBody>
      </p:sp>
    </p:spTree>
    <p:extLst>
      <p:ext uri="{BB962C8B-B14F-4D97-AF65-F5344CB8AC3E}">
        <p14:creationId xmlns:p14="http://schemas.microsoft.com/office/powerpoint/2010/main" val="380849314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668</TotalTime>
  <Words>1032</Words>
  <Application>Microsoft Office PowerPoint</Application>
  <PresentationFormat>Widescreen</PresentationFormat>
  <Paragraphs>69</Paragraphs>
  <Slides>22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22</vt:i4>
      </vt:variant>
    </vt:vector>
  </HeadingPairs>
  <TitlesOfParts>
    <vt:vector size="26" baseType="lpstr">
      <vt:lpstr>Arial</vt:lpstr>
      <vt:lpstr>Calibri</vt:lpstr>
      <vt:lpstr>Calibri Light</vt:lpstr>
      <vt:lpstr>Tema di Office</vt:lpstr>
      <vt:lpstr>Scenario</vt:lpstr>
      <vt:lpstr>Varie </vt:lpstr>
      <vt:lpstr>Varie </vt:lpstr>
      <vt:lpstr>Varie</vt:lpstr>
      <vt:lpstr>Varie </vt:lpstr>
      <vt:lpstr>Varie </vt:lpstr>
      <vt:lpstr>Varie </vt:lpstr>
      <vt:lpstr>Varie </vt:lpstr>
      <vt:lpstr>Varie </vt:lpstr>
      <vt:lpstr>Varie </vt:lpstr>
      <vt:lpstr>Varie </vt:lpstr>
      <vt:lpstr>Varie </vt:lpstr>
      <vt:lpstr>Varie </vt:lpstr>
      <vt:lpstr>Varie </vt:lpstr>
      <vt:lpstr>Varie </vt:lpstr>
      <vt:lpstr>Scenari</vt:lpstr>
      <vt:lpstr>Scenari</vt:lpstr>
      <vt:lpstr>Scenari</vt:lpstr>
      <vt:lpstr>Scenari</vt:lpstr>
      <vt:lpstr>Scenari</vt:lpstr>
      <vt:lpstr>Scenari</vt:lpstr>
      <vt:lpstr>Scenari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lila banterle</dc:creator>
  <cp:lastModifiedBy>lila banterle</cp:lastModifiedBy>
  <cp:revision>21</cp:revision>
  <dcterms:created xsi:type="dcterms:W3CDTF">2019-12-20T10:50:47Z</dcterms:created>
  <dcterms:modified xsi:type="dcterms:W3CDTF">2020-01-17T15:16:16Z</dcterms:modified>
</cp:coreProperties>
</file>