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9796-2A67-4F95-972B-727706DD95E4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3711-FF9C-4EB4-A23F-92454F6256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0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9796-2A67-4F95-972B-727706DD95E4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3711-FF9C-4EB4-A23F-92454F6256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946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9796-2A67-4F95-972B-727706DD95E4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3711-FF9C-4EB4-A23F-92454F6256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03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9796-2A67-4F95-972B-727706DD95E4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3711-FF9C-4EB4-A23F-92454F6256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837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9796-2A67-4F95-972B-727706DD95E4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3711-FF9C-4EB4-A23F-92454F6256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241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9796-2A67-4F95-972B-727706DD95E4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3711-FF9C-4EB4-A23F-92454F6256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37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9796-2A67-4F95-972B-727706DD95E4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3711-FF9C-4EB4-A23F-92454F6256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10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9796-2A67-4F95-972B-727706DD95E4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3711-FF9C-4EB4-A23F-92454F6256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37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9796-2A67-4F95-972B-727706DD95E4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3711-FF9C-4EB4-A23F-92454F6256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80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9796-2A67-4F95-972B-727706DD95E4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3711-FF9C-4EB4-A23F-92454F6256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864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9796-2A67-4F95-972B-727706DD95E4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33711-FF9C-4EB4-A23F-92454F6256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065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09796-2A67-4F95-972B-727706DD95E4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33711-FF9C-4EB4-A23F-92454F6256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111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Manutenzione predittiva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1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Manutenzione predittiva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 Lo scenario ideale dello Smart Manufacturing prevede </a:t>
            </a:r>
            <a:r>
              <a:rPr lang="it-IT" dirty="0" smtClean="0"/>
              <a:t>una </a:t>
            </a:r>
            <a:r>
              <a:rPr lang="it-IT" dirty="0"/>
              <a:t>situazione in cui gli impianti, i lavoratori, i materiali in input e i prodotti finiti </a:t>
            </a:r>
            <a:r>
              <a:rPr lang="it-IT" u="sng" dirty="0"/>
              <a:t>sono dotati di sensori </a:t>
            </a:r>
            <a:r>
              <a:rPr lang="it-IT" dirty="0"/>
              <a:t>che li identificano e ne rilevano costantemente posizione, stato e attività mentre i dati raccolti sono analizzati per </a:t>
            </a:r>
            <a:r>
              <a:rPr lang="it-IT" dirty="0" smtClean="0"/>
              <a:t>migliorare </a:t>
            </a:r>
            <a:r>
              <a:rPr lang="it-IT" dirty="0"/>
              <a:t>la capacità produttiva, l’efficienza, la </a:t>
            </a:r>
            <a:r>
              <a:rPr lang="it-IT" dirty="0" smtClean="0"/>
              <a:t>sicurezza. </a:t>
            </a:r>
          </a:p>
          <a:p>
            <a:r>
              <a:rPr lang="it-IT" b="1" dirty="0">
                <a:solidFill>
                  <a:srgbClr val="0070C0"/>
                </a:solidFill>
              </a:rPr>
              <a:t>L</a:t>
            </a:r>
            <a:r>
              <a:rPr lang="it-IT" b="1" dirty="0" smtClean="0">
                <a:solidFill>
                  <a:srgbClr val="0070C0"/>
                </a:solidFill>
              </a:rPr>
              <a:t>’</a:t>
            </a:r>
            <a:r>
              <a:rPr lang="it-IT" b="1" dirty="0" err="1" smtClean="0">
                <a:solidFill>
                  <a:srgbClr val="0070C0"/>
                </a:solidFill>
              </a:rPr>
              <a:t>Intelligent</a:t>
            </a:r>
            <a:r>
              <a:rPr lang="it-IT" b="1" dirty="0" smtClean="0">
                <a:solidFill>
                  <a:srgbClr val="0070C0"/>
                </a:solidFill>
              </a:rPr>
              <a:t> </a:t>
            </a:r>
            <a:r>
              <a:rPr lang="it-IT" b="1" dirty="0">
                <a:solidFill>
                  <a:srgbClr val="0070C0"/>
                </a:solidFill>
              </a:rPr>
              <a:t>&amp;</a:t>
            </a:r>
            <a:r>
              <a:rPr lang="it-IT" b="1" dirty="0" err="1">
                <a:solidFill>
                  <a:srgbClr val="0070C0"/>
                </a:solidFill>
              </a:rPr>
              <a:t>Predictive</a:t>
            </a:r>
            <a:r>
              <a:rPr lang="it-IT" b="1" dirty="0">
                <a:solidFill>
                  <a:srgbClr val="0070C0"/>
                </a:solidFill>
              </a:rPr>
              <a:t> </a:t>
            </a:r>
            <a:r>
              <a:rPr lang="it-IT" b="1" dirty="0" err="1" smtClean="0">
                <a:solidFill>
                  <a:srgbClr val="0070C0"/>
                </a:solidFill>
              </a:rPr>
              <a:t>Maintenance</a:t>
            </a:r>
            <a:r>
              <a:rPr lang="it-IT" b="1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è </a:t>
            </a:r>
            <a:r>
              <a:rPr lang="it-IT" dirty="0">
                <a:solidFill>
                  <a:srgbClr val="0070C0"/>
                </a:solidFill>
              </a:rPr>
              <a:t>una manutenzione intelligente capace – grazie alla continua analisi dei dati – di prevedere in anticipo i potenziali problemi delle macchine industriali, così da limitare i fermi. </a:t>
            </a:r>
          </a:p>
          <a:p>
            <a:pPr marL="0" indent="0">
              <a:buNone/>
            </a:pP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51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Manutenzione predittiva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 </a:t>
            </a:r>
            <a:r>
              <a:rPr lang="it-IT" dirty="0" smtClean="0">
                <a:solidFill>
                  <a:srgbClr val="0070C0"/>
                </a:solidFill>
              </a:rPr>
              <a:t>L’industrial </a:t>
            </a:r>
            <a:r>
              <a:rPr lang="it-IT" dirty="0" err="1" smtClean="0">
                <a:solidFill>
                  <a:srgbClr val="0070C0"/>
                </a:solidFill>
              </a:rPr>
              <a:t>IoT</a:t>
            </a:r>
            <a:r>
              <a:rPr lang="it-IT" dirty="0" smtClean="0">
                <a:solidFill>
                  <a:srgbClr val="0070C0"/>
                </a:solidFill>
              </a:rPr>
              <a:t> non </a:t>
            </a:r>
            <a:r>
              <a:rPr lang="it-IT" dirty="0">
                <a:solidFill>
                  <a:srgbClr val="0070C0"/>
                </a:solidFill>
              </a:rPr>
              <a:t>è altro che l’applicazione dell’Internet of </a:t>
            </a:r>
            <a:r>
              <a:rPr lang="it-IT" dirty="0" err="1">
                <a:solidFill>
                  <a:srgbClr val="0070C0"/>
                </a:solidFill>
              </a:rPr>
              <a:t>Things</a:t>
            </a:r>
            <a:r>
              <a:rPr lang="it-IT" dirty="0">
                <a:solidFill>
                  <a:srgbClr val="0070C0"/>
                </a:solidFill>
              </a:rPr>
              <a:t> al mondo industriale</a:t>
            </a:r>
            <a:r>
              <a:rPr lang="it-IT" dirty="0" smtClean="0">
                <a:solidFill>
                  <a:srgbClr val="0070C0"/>
                </a:solidFill>
              </a:rPr>
              <a:t>.</a:t>
            </a:r>
          </a:p>
          <a:p>
            <a:r>
              <a:rPr lang="it-IT" dirty="0" smtClean="0"/>
              <a:t>Secondo </a:t>
            </a:r>
            <a:r>
              <a:rPr lang="it-IT" dirty="0"/>
              <a:t>un sondaggio condotto dall’Osservatorio Internet of </a:t>
            </a:r>
            <a:r>
              <a:rPr lang="it-IT" dirty="0" err="1"/>
              <a:t>Things</a:t>
            </a:r>
            <a:r>
              <a:rPr lang="it-IT" dirty="0"/>
              <a:t> su 129 aziende </a:t>
            </a:r>
            <a:r>
              <a:rPr lang="it-IT" dirty="0" smtClean="0"/>
              <a:t>italiane</a:t>
            </a:r>
            <a:r>
              <a:rPr lang="it-IT" dirty="0"/>
              <a:t> il 58% del campione ha avviato almeno un progetto di Industrial </a:t>
            </a:r>
            <a:r>
              <a:rPr lang="it-IT" dirty="0" err="1"/>
              <a:t>IoT</a:t>
            </a:r>
            <a:r>
              <a:rPr lang="it-IT" dirty="0"/>
              <a:t> nel triennio 2016-2018, ma la percentuale sale al 73% fra le medie e grandi aziende e scende al 29% fra le </a:t>
            </a:r>
            <a:r>
              <a:rPr lang="it-IT" dirty="0" smtClean="0"/>
              <a:t>piccole.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Una </a:t>
            </a:r>
            <a:r>
              <a:rPr lang="it-IT" dirty="0">
                <a:solidFill>
                  <a:srgbClr val="0070C0"/>
                </a:solidFill>
              </a:rPr>
              <a:t>delle maggiori criticità relative all’</a:t>
            </a:r>
            <a:r>
              <a:rPr lang="it-IT" dirty="0" err="1">
                <a:solidFill>
                  <a:srgbClr val="0070C0"/>
                </a:solidFill>
              </a:rPr>
              <a:t>IIoT</a:t>
            </a:r>
            <a:r>
              <a:rPr lang="it-IT" dirty="0">
                <a:solidFill>
                  <a:srgbClr val="0070C0"/>
                </a:solidFill>
              </a:rPr>
              <a:t> riguarda il pericolo “silos”, ovvero l’eventualità che sistemi hardware e software lavorino a compartimenti stagni, senza la reale possibilità di interazione tra di </a:t>
            </a:r>
            <a:r>
              <a:rPr lang="it-IT" dirty="0" smtClean="0">
                <a:solidFill>
                  <a:srgbClr val="0070C0"/>
                </a:solidFill>
              </a:rPr>
              <a:t>loro.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2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Manutenzione predittiva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In effetti i macchinari impiegati in una fabbrica sono spesso realizzati da produttori differenti </a:t>
            </a:r>
            <a:r>
              <a:rPr lang="it-IT" dirty="0" smtClean="0"/>
              <a:t>che </a:t>
            </a:r>
            <a:r>
              <a:rPr lang="it-IT" dirty="0"/>
              <a:t>utilizzano </a:t>
            </a:r>
            <a:r>
              <a:rPr lang="it-IT" u="sng" dirty="0"/>
              <a:t>protocolli di comunicazione diversi</a:t>
            </a:r>
            <a:r>
              <a:rPr lang="it-IT" dirty="0"/>
              <a:t>. </a:t>
            </a:r>
            <a:endParaRPr lang="it-IT" dirty="0" smtClean="0"/>
          </a:p>
          <a:p>
            <a:r>
              <a:rPr lang="it-IT" dirty="0">
                <a:solidFill>
                  <a:srgbClr val="0070C0"/>
                </a:solidFill>
              </a:rPr>
              <a:t>Ancora più importante è la risoluzione del problema dei silos nel mondo software, vista l’importanza di poter correlare i dati </a:t>
            </a:r>
            <a:r>
              <a:rPr lang="it-IT" dirty="0" err="1">
                <a:solidFill>
                  <a:srgbClr val="0070C0"/>
                </a:solidFill>
              </a:rPr>
              <a:t>IoT</a:t>
            </a:r>
            <a:r>
              <a:rPr lang="it-IT" dirty="0">
                <a:solidFill>
                  <a:srgbClr val="0070C0"/>
                </a:solidFill>
              </a:rPr>
              <a:t> con le informazioni memorizzate nei sistemi gestionali, nei CRM (</a:t>
            </a:r>
            <a:r>
              <a:rPr lang="it-IT" dirty="0" err="1">
                <a:solidFill>
                  <a:srgbClr val="0070C0"/>
                </a:solidFill>
              </a:rPr>
              <a:t>Customer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Relationship</a:t>
            </a:r>
            <a:r>
              <a:rPr lang="it-IT" dirty="0">
                <a:solidFill>
                  <a:srgbClr val="0070C0"/>
                </a:solidFill>
              </a:rPr>
              <a:t> Management), negli ERP e negli altri software impiegati in ambito </a:t>
            </a:r>
            <a:r>
              <a:rPr lang="it-IT" dirty="0" smtClean="0">
                <a:solidFill>
                  <a:srgbClr val="0070C0"/>
                </a:solidFill>
              </a:rPr>
              <a:t>aziendale</a:t>
            </a:r>
            <a:r>
              <a:rPr lang="it-IT" dirty="0" smtClean="0"/>
              <a:t>. </a:t>
            </a:r>
          </a:p>
          <a:p>
            <a:r>
              <a:rPr lang="it-IT" dirty="0"/>
              <a:t> </a:t>
            </a:r>
            <a:r>
              <a:rPr lang="it-IT" dirty="0" smtClean="0"/>
              <a:t>In </a:t>
            </a:r>
            <a:r>
              <a:rPr lang="it-IT" dirty="0"/>
              <a:t>questi anni si sta assistendo alla rivoluzione Big Data &amp; </a:t>
            </a:r>
            <a:r>
              <a:rPr lang="it-IT" dirty="0" smtClean="0"/>
              <a:t>Analytics che consente </a:t>
            </a:r>
            <a:r>
              <a:rPr lang="it-IT" dirty="0"/>
              <a:t>di trattare grandi volumi di dati provenienti da fonti estremamente eterogenee e</a:t>
            </a:r>
            <a:r>
              <a:rPr lang="it-IT" dirty="0" smtClean="0"/>
              <a:t> permette </a:t>
            </a:r>
            <a:r>
              <a:rPr lang="it-IT" dirty="0"/>
              <a:t>di </a:t>
            </a:r>
            <a:r>
              <a:rPr lang="it-IT" u="sng" dirty="0"/>
              <a:t>mettere in correlazione variabili e aspetti </a:t>
            </a:r>
            <a:r>
              <a:rPr lang="it-IT" u="sng" dirty="0" smtClean="0"/>
              <a:t>inconsueti.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401616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Manutenzione predittiva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L’ultimo </a:t>
            </a:r>
            <a:r>
              <a:rPr lang="it-IT" dirty="0"/>
              <a:t>report del </a:t>
            </a:r>
            <a:r>
              <a:rPr lang="it-IT" dirty="0" err="1"/>
              <a:t>Polimi</a:t>
            </a:r>
            <a:r>
              <a:rPr lang="it-IT" dirty="0"/>
              <a:t> </a:t>
            </a:r>
            <a:r>
              <a:rPr lang="it-IT" dirty="0" smtClean="0"/>
              <a:t>(2019) mette </a:t>
            </a:r>
            <a:r>
              <a:rPr lang="it-IT" dirty="0"/>
              <a:t>in evidenza come il mercato stia sperimentando </a:t>
            </a:r>
            <a:r>
              <a:rPr lang="it-IT" dirty="0" smtClean="0"/>
              <a:t>anche per la </a:t>
            </a:r>
            <a:r>
              <a:rPr lang="it-IT" dirty="0" err="1" smtClean="0"/>
              <a:t>manutanzione</a:t>
            </a:r>
            <a:r>
              <a:rPr lang="it-IT" dirty="0" smtClean="0"/>
              <a:t> </a:t>
            </a:r>
            <a:r>
              <a:rPr lang="it-IT" smtClean="0"/>
              <a:t>predittiva una evoluzione </a:t>
            </a:r>
            <a:r>
              <a:rPr lang="it-IT" dirty="0"/>
              <a:t>verso logiche di </a:t>
            </a:r>
            <a:r>
              <a:rPr lang="it-IT" b="1" dirty="0" err="1"/>
              <a:t>predictive</a:t>
            </a:r>
            <a:r>
              <a:rPr lang="it-IT" dirty="0"/>
              <a:t>, </a:t>
            </a:r>
            <a:r>
              <a:rPr lang="it-IT" b="1" dirty="0" err="1"/>
              <a:t>prescriptive</a:t>
            </a:r>
            <a:r>
              <a:rPr lang="it-IT" dirty="0"/>
              <a:t> e, in alcuni casi, </a:t>
            </a:r>
            <a:r>
              <a:rPr lang="it-IT" b="1" dirty="0" err="1"/>
              <a:t>Automated</a:t>
            </a:r>
            <a:r>
              <a:rPr lang="it-IT" dirty="0"/>
              <a:t> Analytics, per effetto dell’adozione di tecniche di Machine Learning e </a:t>
            </a:r>
            <a:r>
              <a:rPr lang="it-IT" dirty="0" err="1"/>
              <a:t>Deep</a:t>
            </a:r>
            <a:r>
              <a:rPr lang="it-IT" dirty="0"/>
              <a:t> Learning, che abilitano nuove tipologie di analisi, e </a:t>
            </a:r>
            <a:r>
              <a:rPr lang="it-IT" dirty="0" smtClean="0"/>
              <a:t>di </a:t>
            </a:r>
            <a:r>
              <a:rPr lang="it-IT" dirty="0"/>
              <a:t>Real-time Analytics. </a:t>
            </a:r>
            <a:endParaRPr lang="it-IT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Poco </a:t>
            </a:r>
            <a:r>
              <a:rPr lang="it-IT" dirty="0">
                <a:solidFill>
                  <a:srgbClr val="0070C0"/>
                </a:solidFill>
              </a:rPr>
              <a:t>più di un’azienda su dieci (11%) sfrutta modalità di analisi in </a:t>
            </a:r>
            <a:r>
              <a:rPr lang="it-IT" b="1" dirty="0">
                <a:solidFill>
                  <a:srgbClr val="0070C0"/>
                </a:solidFill>
              </a:rPr>
              <a:t>Real-Time o in </a:t>
            </a:r>
            <a:r>
              <a:rPr lang="it-IT" b="1" dirty="0" smtClean="0">
                <a:solidFill>
                  <a:srgbClr val="0070C0"/>
                </a:solidFill>
              </a:rPr>
              <a:t>Streaming</a:t>
            </a:r>
            <a:r>
              <a:rPr lang="it-IT" dirty="0" smtClean="0">
                <a:solidFill>
                  <a:srgbClr val="0070C0"/>
                </a:solidFill>
              </a:rPr>
              <a:t>. </a:t>
            </a:r>
            <a:r>
              <a:rPr lang="it-IT" dirty="0">
                <a:solidFill>
                  <a:srgbClr val="0070C0"/>
                </a:solidFill>
              </a:rPr>
              <a:t>Un ulteriore 33% possiede un’infrastruttura che consente analisi in </a:t>
            </a:r>
            <a:r>
              <a:rPr lang="it-IT" b="1" dirty="0" err="1">
                <a:solidFill>
                  <a:srgbClr val="0070C0"/>
                </a:solidFill>
              </a:rPr>
              <a:t>Near</a:t>
            </a:r>
            <a:r>
              <a:rPr lang="it-IT" b="1" dirty="0">
                <a:solidFill>
                  <a:srgbClr val="0070C0"/>
                </a:solidFill>
              </a:rPr>
              <a:t> Real-Time</a:t>
            </a:r>
            <a:r>
              <a:rPr lang="it-IT" dirty="0">
                <a:solidFill>
                  <a:srgbClr val="0070C0"/>
                </a:solidFill>
              </a:rPr>
              <a:t>, con una frequenza d’aggiornamento che scende a meno di un’ora, mentre il 56% delle organizzazioni analizza i dati a</a:t>
            </a:r>
            <a:r>
              <a:rPr lang="it-IT" b="1" dirty="0">
                <a:solidFill>
                  <a:srgbClr val="0070C0"/>
                </a:solidFill>
              </a:rPr>
              <a:t> intervalli</a:t>
            </a:r>
            <a:r>
              <a:rPr lang="it-IT" dirty="0">
                <a:solidFill>
                  <a:srgbClr val="0070C0"/>
                </a:solidFill>
              </a:rPr>
              <a:t> regolari e predefiniti (solitamente </a:t>
            </a:r>
            <a:r>
              <a:rPr lang="it-IT" b="1" dirty="0">
                <a:solidFill>
                  <a:srgbClr val="0070C0"/>
                </a:solidFill>
              </a:rPr>
              <a:t>giornalieri</a:t>
            </a:r>
            <a:r>
              <a:rPr lang="it-IT" dirty="0">
                <a:solidFill>
                  <a:srgbClr val="0070C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7327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Manutenzione predittiva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Una </a:t>
            </a:r>
            <a:r>
              <a:rPr lang="it-IT" dirty="0"/>
              <a:t>corretta implementazione di una strategia di </a:t>
            </a:r>
            <a:r>
              <a:rPr lang="it-IT" dirty="0" err="1"/>
              <a:t>Predictive</a:t>
            </a:r>
            <a:r>
              <a:rPr lang="it-IT" dirty="0"/>
              <a:t> </a:t>
            </a:r>
            <a:r>
              <a:rPr lang="it-IT" dirty="0" err="1"/>
              <a:t>Maintenance</a:t>
            </a:r>
            <a:r>
              <a:rPr lang="it-IT" dirty="0"/>
              <a:t> consente infatti di minimizzare gli interventi manuali sugli apparati e dispositivi industriali, riducendo così i costosi fermi macchina e fermi </a:t>
            </a:r>
            <a:r>
              <a:rPr lang="it-IT" dirty="0" smtClean="0"/>
              <a:t>impianto. </a:t>
            </a:r>
          </a:p>
          <a:p>
            <a:r>
              <a:rPr lang="it-IT" dirty="0"/>
              <a:t> </a:t>
            </a:r>
            <a:r>
              <a:rPr lang="it-IT" dirty="0" smtClean="0">
                <a:solidFill>
                  <a:srgbClr val="0070C0"/>
                </a:solidFill>
              </a:rPr>
              <a:t>Per </a:t>
            </a:r>
            <a:r>
              <a:rPr lang="it-IT" dirty="0">
                <a:solidFill>
                  <a:srgbClr val="0070C0"/>
                </a:solidFill>
              </a:rPr>
              <a:t>mettere in atto una strategia di questo tipo servono innanzitutto delle </a:t>
            </a:r>
            <a:r>
              <a:rPr lang="it-IT" u="sng" dirty="0">
                <a:solidFill>
                  <a:srgbClr val="0070C0"/>
                </a:solidFill>
              </a:rPr>
              <a:t>macchine connesse</a:t>
            </a:r>
            <a:r>
              <a:rPr lang="it-IT" dirty="0">
                <a:solidFill>
                  <a:srgbClr val="0070C0"/>
                </a:solidFill>
              </a:rPr>
              <a:t>, dotate cioè di appositi sensori in grado di catturare e trasmettere tramite protocolli </a:t>
            </a:r>
            <a:r>
              <a:rPr lang="it-IT" dirty="0" err="1">
                <a:solidFill>
                  <a:srgbClr val="0070C0"/>
                </a:solidFill>
              </a:rPr>
              <a:t>Ip</a:t>
            </a:r>
            <a:r>
              <a:rPr lang="it-IT" dirty="0">
                <a:solidFill>
                  <a:srgbClr val="0070C0"/>
                </a:solidFill>
              </a:rPr>
              <a:t> i dati prodotti in tempo reale dalle apparecchiature (temperatura, umidità, vibrazioni, conduttività, consumi energetici, </a:t>
            </a:r>
            <a:r>
              <a:rPr lang="it-IT" dirty="0" err="1">
                <a:solidFill>
                  <a:srgbClr val="0070C0"/>
                </a:solidFill>
              </a:rPr>
              <a:t>ecc</a:t>
            </a:r>
            <a:r>
              <a:rPr lang="it-IT" dirty="0">
                <a:solidFill>
                  <a:srgbClr val="0070C0"/>
                </a:solidFill>
              </a:rPr>
              <a:t>).  </a:t>
            </a:r>
          </a:p>
        </p:txBody>
      </p:sp>
    </p:spTree>
    <p:extLst>
      <p:ext uri="{BB962C8B-B14F-4D97-AF65-F5344CB8AC3E}">
        <p14:creationId xmlns:p14="http://schemas.microsoft.com/office/powerpoint/2010/main" val="384841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Manutenzione predittiva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Perché questo </a:t>
            </a:r>
            <a:r>
              <a:rPr lang="it-IT" dirty="0"/>
              <a:t>flusso continuo di dati avvenga in modalità sicura, occorre un’infrastruttura tecnologica ad hoc, ormai sempre più spesso basata sul </a:t>
            </a:r>
            <a:r>
              <a:rPr lang="it-IT" dirty="0" err="1" smtClean="0"/>
              <a:t>cloud</a:t>
            </a:r>
            <a:r>
              <a:rPr lang="it-IT" dirty="0" smtClean="0"/>
              <a:t>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I </a:t>
            </a:r>
            <a:r>
              <a:rPr lang="it-IT" dirty="0">
                <a:solidFill>
                  <a:srgbClr val="0070C0"/>
                </a:solidFill>
              </a:rPr>
              <a:t>vantaggi prodotti da una corretta applicazione della manutenzione predittiva sono piuttosto chiari, per aziende di tutti i settori e </a:t>
            </a:r>
            <a:r>
              <a:rPr lang="it-IT" dirty="0" smtClean="0">
                <a:solidFill>
                  <a:srgbClr val="0070C0"/>
                </a:solidFill>
              </a:rPr>
              <a:t>dimensioni. </a:t>
            </a:r>
          </a:p>
          <a:p>
            <a:r>
              <a:rPr lang="it-IT" dirty="0"/>
              <a:t>L’aspetto forse meno noto dell’intero concetto di manutenzione predittiva è che esso </a:t>
            </a:r>
            <a:r>
              <a:rPr lang="it-IT" u="sng" dirty="0"/>
              <a:t>non è ristretto soltanto </a:t>
            </a:r>
            <a:r>
              <a:rPr lang="it-IT" dirty="0"/>
              <a:t>alla prevenzione del malfunzionamento delle macchine produttive e degli impianti industriali, ma </a:t>
            </a:r>
            <a:r>
              <a:rPr lang="it-IT" u="sng" dirty="0"/>
              <a:t>può essere anche allargato alla vita utile di un </a:t>
            </a:r>
            <a:r>
              <a:rPr lang="it-IT" u="sng" dirty="0" smtClean="0"/>
              <a:t>prodotto/servizio. 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14590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Manutenzione predittiva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Secondo </a:t>
            </a:r>
            <a:r>
              <a:rPr lang="it-IT" dirty="0"/>
              <a:t>gli Osservatori del Politecnico di Milano, la </a:t>
            </a:r>
            <a:r>
              <a:rPr lang="it-IT" dirty="0" err="1"/>
              <a:t>Predictive</a:t>
            </a:r>
            <a:r>
              <a:rPr lang="it-IT" dirty="0"/>
              <a:t> </a:t>
            </a:r>
            <a:r>
              <a:rPr lang="it-IT" dirty="0" err="1"/>
              <a:t>Maintenance</a:t>
            </a:r>
            <a:r>
              <a:rPr lang="it-IT" dirty="0"/>
              <a:t> può rappresentare il primo, fondamentale, passo per mettere in atto una strategia di </a:t>
            </a:r>
            <a:r>
              <a:rPr lang="it-IT" dirty="0" err="1"/>
              <a:t>servitization</a:t>
            </a:r>
            <a:r>
              <a:rPr lang="it-IT" dirty="0"/>
              <a:t>, in cui cioè </a:t>
            </a:r>
            <a:r>
              <a:rPr lang="it-IT" u="sng" dirty="0"/>
              <a:t>il focus si sposta dalla fornitura di beni a quella di servizi. </a:t>
            </a:r>
            <a:endParaRPr lang="it-IT" u="sng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L’applicazione </a:t>
            </a:r>
            <a:r>
              <a:rPr lang="it-IT" dirty="0">
                <a:solidFill>
                  <a:srgbClr val="0070C0"/>
                </a:solidFill>
              </a:rPr>
              <a:t>delle nuove tecnologie può svolgere un ruolo importante nell’ottimizzazione della </a:t>
            </a:r>
            <a:r>
              <a:rPr lang="it-IT" b="1" dirty="0" smtClean="0">
                <a:solidFill>
                  <a:srgbClr val="0070C0"/>
                </a:solidFill>
              </a:rPr>
              <a:t>qualità</a:t>
            </a:r>
            <a:r>
              <a:rPr lang="it-IT" dirty="0">
                <a:solidFill>
                  <a:srgbClr val="0070C0"/>
                </a:solidFill>
              </a:rPr>
              <a:t>: </a:t>
            </a:r>
            <a:r>
              <a:rPr lang="it-IT" dirty="0" smtClean="0">
                <a:solidFill>
                  <a:srgbClr val="0070C0"/>
                </a:solidFill>
              </a:rPr>
              <a:t>l’intelligenza </a:t>
            </a:r>
            <a:r>
              <a:rPr lang="it-IT" dirty="0">
                <a:solidFill>
                  <a:srgbClr val="0070C0"/>
                </a:solidFill>
              </a:rPr>
              <a:t>artificiale (AI) può infatti aiutare a controllare la qualità dei prodotti permettendo di  consultare rapidamente le “librerie di </a:t>
            </a:r>
            <a:r>
              <a:rPr lang="it-IT" dirty="0" smtClean="0">
                <a:solidFill>
                  <a:srgbClr val="0070C0"/>
                </a:solidFill>
              </a:rPr>
              <a:t>difetti” noti.</a:t>
            </a:r>
          </a:p>
          <a:p>
            <a:r>
              <a:rPr lang="it-IT" dirty="0" smtClean="0"/>
              <a:t>Inoltre </a:t>
            </a:r>
            <a:r>
              <a:rPr lang="it-IT" u="sng" dirty="0"/>
              <a:t>le moderne telecamere e i sistemi acustici</a:t>
            </a:r>
            <a:r>
              <a:rPr lang="it-IT" dirty="0"/>
              <a:t>, spesso inseriti già all’interno delle macchine produttrici, possono identificare problemi troppo piccoli per essere rilevati da occhio od orecchio umano.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884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/>
              <a:t>Manutenzione predittiva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 ulteriore supporto alla qualità del prodotto finale arriva da altri dati, probabilmente ancora più preziosi, che sono rilasciati nel loro funzionamento dai cosiddetti </a:t>
            </a:r>
            <a:r>
              <a:rPr lang="it-IT" b="1" dirty="0" err="1"/>
              <a:t>connected</a:t>
            </a:r>
            <a:r>
              <a:rPr lang="it-IT" b="1" dirty="0"/>
              <a:t> </a:t>
            </a:r>
            <a:r>
              <a:rPr lang="it-IT" b="1" dirty="0" err="1"/>
              <a:t>product</a:t>
            </a:r>
            <a:r>
              <a:rPr lang="it-IT" dirty="0"/>
              <a:t>. </a:t>
            </a:r>
            <a:endParaRPr lang="it-IT" dirty="0" smtClean="0"/>
          </a:p>
          <a:p>
            <a:r>
              <a:rPr lang="it-IT" dirty="0">
                <a:solidFill>
                  <a:srgbClr val="0070C0"/>
                </a:solidFill>
              </a:rPr>
              <a:t>Questi prodotti possono inviare, ora dopo ora, informazioni accurate e precise su parametri come qualità, affidabilità, funzionamento e sicurezza, consentendo quindi di riscontrare possibili errori di qualità non preventivati. </a:t>
            </a:r>
            <a:endParaRPr lang="it-IT" dirty="0" smtClean="0">
              <a:solidFill>
                <a:srgbClr val="0070C0"/>
              </a:solidFill>
            </a:endParaRPr>
          </a:p>
          <a:p>
            <a:r>
              <a:rPr lang="it-IT" dirty="0"/>
              <a:t>Oppure di mettere in piedi dei sistemi </a:t>
            </a:r>
            <a:r>
              <a:rPr lang="it-IT" b="1" dirty="0" err="1"/>
              <a:t>customer</a:t>
            </a:r>
            <a:r>
              <a:rPr lang="it-IT" b="1" dirty="0"/>
              <a:t> service </a:t>
            </a:r>
            <a:r>
              <a:rPr lang="it-IT" dirty="0"/>
              <a:t>mirati a risolvere le reali esigenze dei consumatori. </a:t>
            </a:r>
          </a:p>
        </p:txBody>
      </p:sp>
    </p:spTree>
    <p:extLst>
      <p:ext uri="{BB962C8B-B14F-4D97-AF65-F5344CB8AC3E}">
        <p14:creationId xmlns:p14="http://schemas.microsoft.com/office/powerpoint/2010/main" val="375699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807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Manutenzione predittiva</vt:lpstr>
      <vt:lpstr>Manutenzione predittiva</vt:lpstr>
      <vt:lpstr>Manutenzione predittiva</vt:lpstr>
      <vt:lpstr>Manutenzione predittiva</vt:lpstr>
      <vt:lpstr>Manutenzione predittiva</vt:lpstr>
      <vt:lpstr>Manutenzione predittiva</vt:lpstr>
      <vt:lpstr>Manutenzione predittiva</vt:lpstr>
      <vt:lpstr>Manutenzione predittiva</vt:lpstr>
      <vt:lpstr>Manutenzione predittiva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lila banterle</dc:creator>
  <cp:lastModifiedBy>lila banterle</cp:lastModifiedBy>
  <cp:revision>11</cp:revision>
  <dcterms:created xsi:type="dcterms:W3CDTF">2019-12-20T10:54:07Z</dcterms:created>
  <dcterms:modified xsi:type="dcterms:W3CDTF">2020-01-17T15:59:48Z</dcterms:modified>
</cp:coreProperties>
</file>