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51" d="100"/>
          <a:sy n="51" d="100"/>
        </p:scale>
        <p:origin x="90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454-B4D4-46B6-A39C-096CB3E8F982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CDD8-0B13-4D8E-B445-E854486ED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800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454-B4D4-46B6-A39C-096CB3E8F982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CDD8-0B13-4D8E-B445-E854486ED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0588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454-B4D4-46B6-A39C-096CB3E8F982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CDD8-0B13-4D8E-B445-E854486ED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633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454-B4D4-46B6-A39C-096CB3E8F982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CDD8-0B13-4D8E-B445-E854486ED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0406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454-B4D4-46B6-A39C-096CB3E8F982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CDD8-0B13-4D8E-B445-E854486ED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693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454-B4D4-46B6-A39C-096CB3E8F982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CDD8-0B13-4D8E-B445-E854486ED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983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454-B4D4-46B6-A39C-096CB3E8F982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CDD8-0B13-4D8E-B445-E854486ED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4193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454-B4D4-46B6-A39C-096CB3E8F982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CDD8-0B13-4D8E-B445-E854486ED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38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454-B4D4-46B6-A39C-096CB3E8F982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CDD8-0B13-4D8E-B445-E854486ED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9907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454-B4D4-46B6-A39C-096CB3E8F982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CDD8-0B13-4D8E-B445-E854486ED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6393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454-B4D4-46B6-A39C-096CB3E8F982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CDD8-0B13-4D8E-B445-E854486ED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756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90454-B4D4-46B6-A39C-096CB3E8F982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DCDD8-0B13-4D8E-B445-E854486EDC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4086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rrierecomunicazioni.it/tag/amazon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rrierecomunicazioni.it/tag/giustizia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rrierecomunicazioni.it/tag/robot/" TargetMode="External"/><Relationship Id="rId2" Type="http://schemas.openxmlformats.org/officeDocument/2006/relationships/hyperlink" Target="https://www.agendadigitale.eu/industry-4-0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rrierecomunicazioni.it/tag/intelligenza-artificial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>
                <a:latin typeface="+mn-lt"/>
              </a:rPr>
              <a:t>ROBOT</a:t>
            </a:r>
            <a:endParaRPr lang="it-IT" sz="4000" dirty="0"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4548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Robot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Dobbiamo spingere sulla creatività, area in cui l’Italia ha dato prove eccezionali nel Rinascimento e che fortunatamente ancora oggi la distingue</a:t>
            </a:r>
            <a:r>
              <a:rPr lang="it-IT" dirty="0"/>
              <a:t>. </a:t>
            </a:r>
          </a:p>
          <a:p>
            <a:r>
              <a:rPr lang="it-IT" dirty="0">
                <a:solidFill>
                  <a:srgbClr val="0070C0"/>
                </a:solidFill>
              </a:rPr>
              <a:t>Ma la creatività, oggi più di ieri, nasce dal modo in cui insegniamo ai ragazzi, più ancora che da quello che insegniamo. E qui siamo purtroppo indietro rispetto ad altri paesi. </a:t>
            </a:r>
          </a:p>
          <a:p>
            <a:r>
              <a:rPr lang="it-IT" dirty="0" smtClean="0"/>
              <a:t>D’altra parte, </a:t>
            </a:r>
            <a:r>
              <a:rPr lang="it-IT" dirty="0"/>
              <a:t>come si diceva parlando di istruzione 50 anni fa, non è mai troppo tardi, tenendo però conto che più si aspetta e più posti di lavoro </a:t>
            </a:r>
            <a:r>
              <a:rPr lang="it-IT" dirty="0">
                <a:solidFill>
                  <a:srgbClr val="0070C0"/>
                </a:solidFill>
              </a:rPr>
              <a:t>non vengono creati</a:t>
            </a:r>
            <a:r>
              <a:rPr lang="it-IT" dirty="0"/>
              <a:t>, mentre quelli attuali scompaiono.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6295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Robot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Secondo uno studio di CB </a:t>
            </a:r>
            <a:r>
              <a:rPr lang="it-IT" dirty="0" err="1"/>
              <a:t>Insights</a:t>
            </a:r>
            <a:r>
              <a:rPr lang="it-IT" dirty="0"/>
              <a:t> sul numero di posti a rischio negli USA: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 nei prossimi 10 anni </a:t>
            </a:r>
            <a:r>
              <a:rPr lang="it-IT" b="1" dirty="0">
                <a:solidFill>
                  <a:srgbClr val="0070C0"/>
                </a:solidFill>
              </a:rPr>
              <a:t>i più colpiti dalla robotizzazione saranno </a:t>
            </a:r>
            <a:r>
              <a:rPr lang="it-IT" dirty="0">
                <a:solidFill>
                  <a:srgbClr val="0070C0"/>
                </a:solidFill>
              </a:rPr>
              <a:t>cuochi e camerieri (4,3 milioni); addetti pulizie (3,8 milioni) e magazzinieri (2,4 milioni). </a:t>
            </a:r>
          </a:p>
          <a:p>
            <a:pPr>
              <a:buFontTx/>
              <a:buChar char="-"/>
            </a:pPr>
            <a:r>
              <a:rPr lang="it-IT" dirty="0"/>
              <a:t>Nei prossimi 15 anni saranno i venditori al dettaglio (4,6 milioni)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Nel giro di 20 anni a fare le spese della robotizzazione saranno  camionisti (1,8 milioni), muratori (1,2 milioni) e infermieri e addetti del settore sanità (6,9 milioni).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3954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Robot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Se si guarda agli studi sui livelli di intelligenza mediamente utilizzati nelle diverse professionalità si scopre, e non è una sorpresa, che l’intelligenza richiesta per fare l’operatore ecologico (spazzino) è decisamente inferiore rispetto a quella richiesta per progettare un computer o un razzo o per fare il neurochirurgo.</a:t>
            </a:r>
          </a:p>
          <a:p>
            <a:r>
              <a:rPr lang="it-IT" dirty="0"/>
              <a:t>Tuttavia, e questo forse sorprende, osservando i risultati di questi studi si scopre che </a:t>
            </a:r>
            <a:r>
              <a:rPr lang="it-IT" b="1" dirty="0"/>
              <a:t>un buon 90% degli spazzini ha una intelligenza equivalente a quella di buona parte dei progettisti di computer</a:t>
            </a:r>
            <a:r>
              <a:rPr lang="it-IT" dirty="0"/>
              <a:t>.</a:t>
            </a:r>
          </a:p>
          <a:p>
            <a:r>
              <a:rPr lang="it-IT" b="1" dirty="0">
                <a:solidFill>
                  <a:srgbClr val="FF0000"/>
                </a:solidFill>
              </a:rPr>
              <a:t>Il messaggio è chiaro: attraverso l’istruzione possiamo portare chiunque (statisticamente parlando) ad operare sui sistemi più complessi che ci attendono domani.</a:t>
            </a:r>
            <a:endParaRPr lang="it-IT" dirty="0">
              <a:solidFill>
                <a:srgbClr val="FF000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556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Applicazioni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u="sng" dirty="0"/>
              <a:t>Non più camerieri </a:t>
            </a:r>
            <a:r>
              <a:rPr lang="it-IT" dirty="0"/>
              <a:t>per la comanda, ma un totem con interfaccia </a:t>
            </a:r>
            <a:r>
              <a:rPr lang="it-IT" dirty="0" err="1"/>
              <a:t>touchscreen</a:t>
            </a:r>
            <a:r>
              <a:rPr lang="it-IT" dirty="0"/>
              <a:t> dove i clienti posso prendere visione del menu e fare l'ordinazione. Quando un segnale luminoso lo segnala, possono quindi </a:t>
            </a:r>
            <a:r>
              <a:rPr lang="it-IT" u="sng" dirty="0"/>
              <a:t>ritirare il piatto pronto </a:t>
            </a:r>
            <a:r>
              <a:rPr lang="it-IT" dirty="0"/>
              <a:t>direttamente nella cucina dove è a vista ogni preparazione da </a:t>
            </a:r>
            <a:r>
              <a:rPr lang="it-IT" dirty="0" smtClean="0"/>
              <a:t>parte </a:t>
            </a:r>
            <a:r>
              <a:rPr lang="it-IT" dirty="0"/>
              <a:t>dello </a:t>
            </a:r>
            <a:r>
              <a:rPr lang="it-IT" dirty="0" smtClean="0"/>
              <a:t>chef. </a:t>
            </a:r>
          </a:p>
          <a:p>
            <a:r>
              <a:rPr lang="it-IT" dirty="0">
                <a:solidFill>
                  <a:srgbClr val="0070C0"/>
                </a:solidFill>
              </a:rPr>
              <a:t>U</a:t>
            </a:r>
            <a:r>
              <a:rPr lang="it-IT" dirty="0" smtClean="0">
                <a:solidFill>
                  <a:srgbClr val="0070C0"/>
                </a:solidFill>
              </a:rPr>
              <a:t>na </a:t>
            </a:r>
            <a:r>
              <a:rPr lang="it-IT" dirty="0">
                <a:solidFill>
                  <a:srgbClr val="0070C0"/>
                </a:solidFill>
              </a:rPr>
              <a:t>schiera di cassieri non saranno presto più necessari al supermercato come nei pubblici esercizi per l'opzione pagamento digitale tramite </a:t>
            </a:r>
            <a:r>
              <a:rPr lang="it-IT" dirty="0" err="1" smtClean="0">
                <a:solidFill>
                  <a:srgbClr val="0070C0"/>
                </a:solidFill>
              </a:rPr>
              <a:t>smartphone</a:t>
            </a:r>
            <a:r>
              <a:rPr lang="it-IT" dirty="0" smtClean="0">
                <a:solidFill>
                  <a:srgbClr val="0070C0"/>
                </a:solidFill>
              </a:rPr>
              <a:t>. </a:t>
            </a:r>
          </a:p>
          <a:p>
            <a:r>
              <a:rPr lang="it-IT" dirty="0"/>
              <a:t>Secondo il Boston </a:t>
            </a:r>
            <a:r>
              <a:rPr lang="it-IT" dirty="0" err="1"/>
              <a:t>Consulting</a:t>
            </a:r>
            <a:r>
              <a:rPr lang="it-IT" dirty="0"/>
              <a:t> Group, il costo delle macchine, anche sofisticate, è diminuito significativamente negli ultimi anni, scendendo del 40% dal </a:t>
            </a:r>
            <a:r>
              <a:rPr lang="it-IT" dirty="0" smtClean="0"/>
              <a:t>2005.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247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Applicazioni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Amazon vorrebbe far scomparire postini e spedizionieri sostituendoli con flotte di robot autonomi, sia per la </a:t>
            </a:r>
            <a:r>
              <a:rPr lang="it-IT" u="sng" dirty="0"/>
              <a:t>gestione del magazzino </a:t>
            </a:r>
            <a:r>
              <a:rPr lang="it-IT" dirty="0"/>
              <a:t>e dell’u</a:t>
            </a:r>
            <a:r>
              <a:rPr lang="it-IT" u="sng" dirty="0"/>
              <a:t>ltimo miglio </a:t>
            </a:r>
            <a:r>
              <a:rPr lang="it-IT" dirty="0"/>
              <a:t>delle consegne. Con l’obiettivo di trasformare il suo servizio in </a:t>
            </a:r>
            <a:r>
              <a:rPr lang="it-IT" dirty="0" smtClean="0"/>
              <a:t>“consegna </a:t>
            </a:r>
            <a:r>
              <a:rPr lang="it-IT" dirty="0"/>
              <a:t>in 24 ore” per tutti gli </a:t>
            </a:r>
            <a:r>
              <a:rPr lang="it-IT" dirty="0" smtClean="0"/>
              <a:t>Usa. </a:t>
            </a:r>
          </a:p>
          <a:p>
            <a:r>
              <a:rPr lang="it-IT" dirty="0">
                <a:solidFill>
                  <a:srgbClr val="0070C0"/>
                </a:solidFill>
              </a:rPr>
              <a:t>Amazon ha fatto partire ben </a:t>
            </a:r>
            <a:r>
              <a:rPr lang="it-IT" u="sng" dirty="0">
                <a:solidFill>
                  <a:srgbClr val="0070C0"/>
                </a:solidFill>
              </a:rPr>
              <a:t>sei piccoli robot</a:t>
            </a:r>
            <a:r>
              <a:rPr lang="it-IT" dirty="0">
                <a:solidFill>
                  <a:srgbClr val="0070C0"/>
                </a:solidFill>
              </a:rPr>
              <a:t>, che lavorano soltanto durante le ore diurne e nei giorni feriali, ha spiegato l’azienda. E l’attività è limitata all’area definita per la sperimentazione, con l’obiettivo di far correre per le strade dell’area i sei piccoli robottini a sei ruote in maniera sicura e senza che si rischino incidenti.</a:t>
            </a:r>
            <a:br>
              <a:rPr lang="it-IT" dirty="0">
                <a:solidFill>
                  <a:srgbClr val="0070C0"/>
                </a:solidFill>
              </a:rPr>
            </a:b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658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Applicazioni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hlinkClick r:id="rId2"/>
              </a:rPr>
              <a:t>Amazon</a:t>
            </a:r>
            <a:r>
              <a:rPr lang="it-IT" dirty="0"/>
              <a:t> sta mettendo in produzione macchine di nuova generazione che renderanno </a:t>
            </a:r>
            <a:r>
              <a:rPr lang="it-IT" b="1" dirty="0"/>
              <a:t>automatico il processo di confezionamento dei pacchi destinati agli acquirenti online</a:t>
            </a:r>
            <a:r>
              <a:rPr lang="it-IT" dirty="0"/>
              <a:t>. Si tratta di una tecnologia italiana, denominata </a:t>
            </a:r>
            <a:r>
              <a:rPr lang="it-IT" b="1" dirty="0" err="1"/>
              <a:t>CartonWrap</a:t>
            </a:r>
            <a:r>
              <a:rPr lang="it-IT" b="1" dirty="0"/>
              <a:t>, fornita dall’azienda perugina </a:t>
            </a:r>
            <a:r>
              <a:rPr lang="it-IT" b="1" dirty="0" err="1"/>
              <a:t>Cmc</a:t>
            </a:r>
            <a:r>
              <a:rPr lang="it-IT" dirty="0"/>
              <a:t>, che consente di imballare dai 600 ai 700 prodotti all’ora. </a:t>
            </a:r>
            <a:endParaRPr lang="it-IT" dirty="0" smtClean="0"/>
          </a:p>
          <a:p>
            <a:r>
              <a:rPr lang="it-IT" dirty="0">
                <a:solidFill>
                  <a:srgbClr val="0070C0"/>
                </a:solidFill>
              </a:rPr>
              <a:t>Le banche e le assicurazioni sono tra le più colpite dall'invasione dei “</a:t>
            </a:r>
            <a:r>
              <a:rPr lang="it-IT" dirty="0" err="1">
                <a:solidFill>
                  <a:srgbClr val="0070C0"/>
                </a:solidFill>
              </a:rPr>
              <a:t>ChatBot</a:t>
            </a:r>
            <a:r>
              <a:rPr lang="it-IT" dirty="0">
                <a:solidFill>
                  <a:srgbClr val="0070C0"/>
                </a:solidFill>
              </a:rPr>
              <a:t>”, le finestre con gli assistenti virtuali, ora molto diffuse, che utilizzano l’intelligenza artificiale per rispondere all'istante alle richieste dei clienti sui siti internet e </a:t>
            </a:r>
            <a:r>
              <a:rPr lang="it-IT" dirty="0" smtClean="0">
                <a:solidFill>
                  <a:srgbClr val="0070C0"/>
                </a:solidFill>
              </a:rPr>
              <a:t>tramite le </a:t>
            </a:r>
            <a:r>
              <a:rPr lang="it-IT" dirty="0" err="1" smtClean="0">
                <a:solidFill>
                  <a:srgbClr val="0070C0"/>
                </a:solidFill>
              </a:rPr>
              <a:t>app</a:t>
            </a:r>
            <a:r>
              <a:rPr lang="it-IT" dirty="0" smtClean="0">
                <a:solidFill>
                  <a:srgbClr val="0070C0"/>
                </a:solidFill>
              </a:rPr>
              <a:t>. </a:t>
            </a:r>
            <a:endParaRPr lang="it-IT" dirty="0">
              <a:solidFill>
                <a:srgbClr val="0070C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9046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Applicazioni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70C0"/>
                </a:solidFill>
              </a:rPr>
              <a:t>I</a:t>
            </a:r>
            <a:r>
              <a:rPr lang="it-IT" dirty="0" smtClean="0">
                <a:solidFill>
                  <a:srgbClr val="0070C0"/>
                </a:solidFill>
              </a:rPr>
              <a:t>n</a:t>
            </a:r>
            <a:r>
              <a:rPr lang="it-IT" b="1" dirty="0" smtClean="0">
                <a:solidFill>
                  <a:srgbClr val="0070C0"/>
                </a:solidFill>
              </a:rPr>
              <a:t> Estonia </a:t>
            </a:r>
            <a:r>
              <a:rPr lang="it-IT" dirty="0">
                <a:solidFill>
                  <a:srgbClr val="0070C0"/>
                </a:solidFill>
              </a:rPr>
              <a:t>le controversie di piccola entità saranno regolate da un automa, anche se sarà sempre possibile appellarsi a un magistrato “umano”. </a:t>
            </a:r>
            <a:endParaRPr lang="it-IT" dirty="0" smtClean="0">
              <a:solidFill>
                <a:srgbClr val="0070C0"/>
              </a:solidFill>
            </a:endParaRPr>
          </a:p>
          <a:p>
            <a:r>
              <a:rPr lang="it-IT" dirty="0"/>
              <a:t>l’Estonia ha deciso di iniziare a verificare sul campo un progetto di trasformazione dell’erogazione della </a:t>
            </a:r>
            <a:r>
              <a:rPr lang="it-IT" b="1" dirty="0">
                <a:hlinkClick r:id="rId2"/>
              </a:rPr>
              <a:t>giustizia</a:t>
            </a:r>
            <a:r>
              <a:rPr lang="it-IT" dirty="0"/>
              <a:t> per le piccole cause legali, sfruttando un sistema di intelligenza artificiale che avrà il compito di </a:t>
            </a:r>
            <a:r>
              <a:rPr lang="it-IT" u="sng" dirty="0"/>
              <a:t>confrontare i dati sottoposti dalle parti </a:t>
            </a:r>
            <a:r>
              <a:rPr lang="it-IT" dirty="0"/>
              <a:t>e giungere a una conclusione non solo di legittimità ma anche – e soprattutto – di merito nelle </a:t>
            </a:r>
            <a:r>
              <a:rPr lang="it-IT" dirty="0" smtClean="0"/>
              <a:t>controversie. </a:t>
            </a:r>
            <a:r>
              <a:rPr lang="it-IT" b="1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56393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Applicazioni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Politecnico di </a:t>
            </a:r>
            <a:r>
              <a:rPr lang="it-IT" dirty="0" smtClean="0"/>
              <a:t>Milano: La robotica </a:t>
            </a:r>
            <a:r>
              <a:rPr lang="it-IT" dirty="0"/>
              <a:t>collaborativa sempre più al centro delle tecnologie abilitanti della</a:t>
            </a:r>
            <a:r>
              <a:rPr lang="it-IT" b="1" dirty="0">
                <a:hlinkClick r:id="rId2"/>
              </a:rPr>
              <a:t> fabbrica intelligente</a:t>
            </a:r>
            <a:r>
              <a:rPr lang="it-IT" dirty="0"/>
              <a:t>. Si tratta dei nuovi robot specificatamente progettati per essere usati in presenza dell’uomo, senza necessità di barriere di protezione fisica. Un altro strumento per</a:t>
            </a:r>
            <a:r>
              <a:rPr lang="it-IT" b="1" dirty="0"/>
              <a:t> innovare in chiave digitale la produzione</a:t>
            </a:r>
            <a:r>
              <a:rPr lang="it-IT" dirty="0"/>
              <a:t>. </a:t>
            </a:r>
            <a:endParaRPr lang="it-IT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>
                <a:solidFill>
                  <a:srgbClr val="0070C0"/>
                </a:solidFill>
              </a:rPr>
              <a:t>Ai </a:t>
            </a:r>
            <a:r>
              <a:rPr lang="it-IT" u="sng" dirty="0">
                <a:solidFill>
                  <a:srgbClr val="0070C0"/>
                </a:solidFill>
                <a:hlinkClick r:id="rId3"/>
              </a:rPr>
              <a:t>robot</a:t>
            </a:r>
            <a:r>
              <a:rPr lang="it-IT" dirty="0">
                <a:solidFill>
                  <a:srgbClr val="0070C0"/>
                </a:solidFill>
              </a:rPr>
              <a:t> non basta più obbedire per eseguire dei comandi: per collaborare al meglio con gli esseri umani devono imparare a capire la ragione per cui devono eseguire un’azione</a:t>
            </a:r>
            <a:r>
              <a:rPr lang="it-IT" b="1" dirty="0"/>
              <a:t>.</a:t>
            </a:r>
            <a:r>
              <a:rPr lang="it-IT" dirty="0"/>
              <a:t> È la nuova filosofia destinata a far convivere macchine e uomini nei luoghi di lavoro, nei locali pubblici e in futuro anche nelle </a:t>
            </a:r>
            <a:r>
              <a:rPr lang="it-IT" dirty="0" smtClean="0"/>
              <a:t>case (Istituto </a:t>
            </a:r>
            <a:r>
              <a:rPr lang="it-IT" dirty="0"/>
              <a:t>di </a:t>
            </a:r>
            <a:r>
              <a:rPr lang="it-IT" dirty="0" err="1"/>
              <a:t>BioRobotica</a:t>
            </a:r>
            <a:r>
              <a:rPr lang="it-IT" dirty="0"/>
              <a:t> della Scuola Superiore </a:t>
            </a:r>
            <a:r>
              <a:rPr lang="it-IT" dirty="0" smtClean="0"/>
              <a:t>Sant’Anna). </a:t>
            </a:r>
            <a:endParaRPr lang="it-IT" dirty="0">
              <a:solidFill>
                <a:srgbClr val="0070C0"/>
              </a:solidFill>
            </a:endParaRPr>
          </a:p>
          <a:p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767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Robot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Secondo le proiezioni del World </a:t>
            </a:r>
            <a:r>
              <a:rPr lang="it-IT" dirty="0" err="1"/>
              <a:t>Economic</a:t>
            </a:r>
            <a:r>
              <a:rPr lang="it-IT" dirty="0"/>
              <a:t> Forum di qui ai prossimi sette anni il potenziale è di </a:t>
            </a:r>
            <a:r>
              <a:rPr lang="it-IT" b="1" dirty="0"/>
              <a:t>133 milioni </a:t>
            </a:r>
            <a:r>
              <a:rPr lang="it-IT" dirty="0"/>
              <a:t>di nuovi posti di lavoro contro i </a:t>
            </a:r>
            <a:r>
              <a:rPr lang="it-IT" b="1" dirty="0"/>
              <a:t>75 milioni </a:t>
            </a:r>
            <a:r>
              <a:rPr lang="it-IT" dirty="0"/>
              <a:t>che andranno in fumo. Ma per traghettare il risultato bisognerà puntare sulla formazione di risorse professionali.</a:t>
            </a:r>
          </a:p>
          <a:p>
            <a:r>
              <a:rPr lang="it-IT" dirty="0"/>
              <a:t>Tecnologie come </a:t>
            </a:r>
            <a:r>
              <a:rPr lang="it-IT" u="sng" dirty="0">
                <a:hlinkClick r:id="rId2"/>
              </a:rPr>
              <a:t>intelligenza artificiale</a:t>
            </a:r>
            <a:r>
              <a:rPr lang="it-IT" dirty="0">
                <a:solidFill>
                  <a:srgbClr val="0070C0"/>
                </a:solidFill>
              </a:rPr>
              <a:t>, </a:t>
            </a:r>
            <a:r>
              <a:rPr lang="it-IT" u="sng" dirty="0">
                <a:solidFill>
                  <a:srgbClr val="0070C0"/>
                </a:solidFill>
              </a:rPr>
              <a:t>robotica e medicina di precisione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/>
              <a:t>potrebbero creare più occupazione di quanta ne minaccino. </a:t>
            </a:r>
          </a:p>
          <a:p>
            <a:r>
              <a:rPr lang="it-IT" dirty="0" err="1">
                <a:solidFill>
                  <a:srgbClr val="0070C0"/>
                </a:solidFill>
              </a:rPr>
              <a:t>Saadia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Zahidi</a:t>
            </a:r>
            <a:r>
              <a:rPr lang="it-IT" dirty="0">
                <a:solidFill>
                  <a:srgbClr val="0070C0"/>
                </a:solidFill>
              </a:rPr>
              <a:t>, direttrice del Center for the New Economy and Society del </a:t>
            </a:r>
            <a:r>
              <a:rPr lang="it-IT" dirty="0" err="1">
                <a:solidFill>
                  <a:srgbClr val="0070C0"/>
                </a:solidFill>
              </a:rPr>
              <a:t>Wef</a:t>
            </a:r>
            <a:r>
              <a:rPr lang="it-IT" dirty="0">
                <a:solidFill>
                  <a:srgbClr val="0070C0"/>
                </a:solidFill>
              </a:rPr>
              <a:t>, afferma che le imprese hanno “l’imperativo morale ed economico” di </a:t>
            </a:r>
            <a:r>
              <a:rPr lang="it-IT" b="1" dirty="0">
                <a:solidFill>
                  <a:srgbClr val="0070C0"/>
                </a:solidFill>
              </a:rPr>
              <a:t>investire nella formazione continua</a:t>
            </a:r>
            <a:r>
              <a:rPr lang="it-IT" dirty="0">
                <a:solidFill>
                  <a:srgbClr val="0070C0"/>
                </a:solidFill>
              </a:rPr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8222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Robot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I nuovi lavori della quarta era industriale saranno meno “sicuri”:</a:t>
            </a:r>
            <a:r>
              <a:rPr lang="it-IT" dirty="0"/>
              <a:t> i lavoratori vestiranno in misura crescente il ruolo di freelance, collaboratori o consulenti.</a:t>
            </a:r>
          </a:p>
          <a:p>
            <a:r>
              <a:rPr lang="it-IT" dirty="0">
                <a:solidFill>
                  <a:srgbClr val="0070C0"/>
                </a:solidFill>
              </a:rPr>
              <a:t>La robotica sta trasformando positivamente il nostro modo di vivere e di lavorare, aumentandone l’efficienza e i livelli di sicurezza, fornendo livelli avanzati di servizio</a:t>
            </a:r>
            <a:r>
              <a:rPr lang="it-IT" dirty="0"/>
              <a:t>.</a:t>
            </a:r>
          </a:p>
          <a:p>
            <a:r>
              <a:rPr lang="it-IT" dirty="0"/>
              <a:t>I robot li troviamo ovunque: in fabbrica ad assemblare automobili, nello spazio a esplorare pianeti, in operazioni di salvataggio, in casa, in sala operatoria.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6519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Robot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Con l’avvento della quarta rivoluzione industriale, la robotica è stata individuata come una delle “</a:t>
            </a:r>
            <a:r>
              <a:rPr lang="it-IT" b="1" dirty="0"/>
              <a:t>tecnologie abilitanti</a:t>
            </a:r>
            <a:r>
              <a:rPr lang="it-IT" dirty="0"/>
              <a:t>” nell’ambito del programma Industria 4.0. </a:t>
            </a:r>
          </a:p>
          <a:p>
            <a:r>
              <a:rPr lang="it-IT" dirty="0">
                <a:solidFill>
                  <a:srgbClr val="0070C0"/>
                </a:solidFill>
              </a:rPr>
              <a:t>I nuovi robot industriali vengono </a:t>
            </a:r>
            <a:r>
              <a:rPr lang="it-IT" b="1" dirty="0">
                <a:solidFill>
                  <a:srgbClr val="0070C0"/>
                </a:solidFill>
              </a:rPr>
              <a:t>affiancati all’operatore umano </a:t>
            </a:r>
            <a:r>
              <a:rPr lang="it-IT" dirty="0">
                <a:solidFill>
                  <a:srgbClr val="0070C0"/>
                </a:solidFill>
              </a:rPr>
              <a:t>in modo sicuro e affidabile, controllando l’interazione con la persona e l’ambiente, allo scopo di collaborare e potenziare il movimento.</a:t>
            </a:r>
          </a:p>
          <a:p>
            <a:r>
              <a:rPr lang="it-IT" dirty="0"/>
              <a:t>, la r</a:t>
            </a:r>
            <a:r>
              <a:rPr lang="it-IT" b="1" dirty="0"/>
              <a:t>obotica di servizio</a:t>
            </a:r>
            <a:r>
              <a:rPr lang="it-IT" dirty="0"/>
              <a:t> mostrerà effetti molto più dirompenti sulla competitività delle industrie non manifatturiere, come nei settori dell’</a:t>
            </a:r>
            <a:r>
              <a:rPr lang="it-IT" b="1" dirty="0"/>
              <a:t>agricoltura</a:t>
            </a:r>
            <a:r>
              <a:rPr lang="it-IT" dirty="0"/>
              <a:t>, dei </a:t>
            </a:r>
            <a:r>
              <a:rPr lang="it-IT" b="1" dirty="0"/>
              <a:t>trasporti</a:t>
            </a:r>
            <a:r>
              <a:rPr lang="it-IT" dirty="0"/>
              <a:t>, della </a:t>
            </a:r>
            <a:r>
              <a:rPr lang="it-IT" b="1" dirty="0"/>
              <a:t>sanità</a:t>
            </a:r>
            <a:r>
              <a:rPr lang="it-IT" dirty="0"/>
              <a:t>, della </a:t>
            </a:r>
            <a:r>
              <a:rPr lang="it-IT" b="1" dirty="0"/>
              <a:t>sicurezza</a:t>
            </a:r>
            <a:r>
              <a:rPr lang="it-IT" dirty="0"/>
              <a:t> e dei </a:t>
            </a:r>
            <a:r>
              <a:rPr lang="it-IT" b="1" dirty="0"/>
              <a:t>servizi pubblici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3263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Robot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 Europa esistono, diversi </a:t>
            </a:r>
            <a:r>
              <a:rPr lang="it-IT" b="1" dirty="0"/>
              <a:t>laboratori di robotica a cavallo tra accademia e industria</a:t>
            </a:r>
            <a:r>
              <a:rPr lang="it-IT" dirty="0"/>
              <a:t> che includono aziende di spin-off incubate al loro interno. Queste realtà hanno portato l’Europa ad assumere una posizione scientifica di primo piano a livello mondiale.</a:t>
            </a:r>
          </a:p>
          <a:p>
            <a:r>
              <a:rPr lang="it-IT" dirty="0">
                <a:solidFill>
                  <a:srgbClr val="0070C0"/>
                </a:solidFill>
              </a:rPr>
              <a:t>Da queste forti competenze nascono robot cooperanti e l’intelligenza ambientale, le interfacce uomo–macchina basate sulla parola e sul tatto,  gli attuatori innovativi, le pinze e le mani destre, i sistemi di locomozione,  la navigazione in ambienti scarsamente strutturati, il controllo di bracci e veicoli (terrestri, marini e aerei).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0367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Robot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>
                <a:solidFill>
                  <a:srgbClr val="0070C0"/>
                </a:solidFill>
              </a:rPr>
              <a:t>D’altro canto, la robotica solleva molte questioni etiche e sociali, oltre a quelle legali. L’Europa è riuscita a guidare il dibattito mondiale in questo settore ed è importante che le ricerche in campo </a:t>
            </a:r>
            <a:r>
              <a:rPr lang="it-IT" b="1" dirty="0">
                <a:solidFill>
                  <a:srgbClr val="0070C0"/>
                </a:solidFill>
              </a:rPr>
              <a:t>etico</a:t>
            </a:r>
            <a:r>
              <a:rPr lang="it-IT" dirty="0">
                <a:solidFill>
                  <a:srgbClr val="0070C0"/>
                </a:solidFill>
              </a:rPr>
              <a:t>, </a:t>
            </a:r>
            <a:r>
              <a:rPr lang="it-IT" b="1" dirty="0">
                <a:solidFill>
                  <a:srgbClr val="0070C0"/>
                </a:solidFill>
              </a:rPr>
              <a:t>legale</a:t>
            </a:r>
            <a:r>
              <a:rPr lang="it-IT" dirty="0">
                <a:solidFill>
                  <a:srgbClr val="0070C0"/>
                </a:solidFill>
              </a:rPr>
              <a:t> e </a:t>
            </a:r>
            <a:r>
              <a:rPr lang="it-IT" b="1" dirty="0">
                <a:solidFill>
                  <a:srgbClr val="0070C0"/>
                </a:solidFill>
              </a:rPr>
              <a:t>sociologico</a:t>
            </a:r>
            <a:r>
              <a:rPr lang="it-IT" dirty="0">
                <a:solidFill>
                  <a:srgbClr val="0070C0"/>
                </a:solidFill>
              </a:rPr>
              <a:t> (“ELS”) siano in prima linea nelle considerazioni riguardanti lo spiegamento e l’uso dei robot nella nostra società.</a:t>
            </a:r>
          </a:p>
          <a:p>
            <a:pPr algn="just"/>
            <a:r>
              <a:rPr lang="it-IT" dirty="0"/>
              <a:t>Si stima che a oggi siano operativi circa 2 milioni di robot industriali, con un tasso di crescita annuo di almeno il 15%. </a:t>
            </a:r>
            <a:r>
              <a:rPr lang="it-IT" b="1" dirty="0"/>
              <a:t>Nella sfida per la competitività, la produttività e la sostenibilità, la leadership nella tecnologia robotica sarà il fattore chiave di differenziazione</a:t>
            </a:r>
            <a:r>
              <a:rPr lang="it-IT" dirty="0"/>
              <a:t>.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802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Robot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Prima di poter diffondere nelle case i robot, dovremmo essere certi della loro </a:t>
            </a:r>
            <a:r>
              <a:rPr lang="it-IT" b="1" dirty="0"/>
              <a:t>sicurezza nell’interazione fisica </a:t>
            </a:r>
            <a:r>
              <a:rPr lang="it-IT" dirty="0"/>
              <a:t>con gli umani ma anche della loro sicurezza informatica, per evitare che </a:t>
            </a:r>
            <a:r>
              <a:rPr lang="it-IT" b="1" dirty="0"/>
              <a:t>vengano pilotati </a:t>
            </a:r>
            <a:r>
              <a:rPr lang="it-IT" dirty="0"/>
              <a:t>da hacker senza scrupoli.</a:t>
            </a:r>
          </a:p>
          <a:p>
            <a:r>
              <a:rPr lang="it-IT" dirty="0">
                <a:solidFill>
                  <a:srgbClr val="0070C0"/>
                </a:solidFill>
              </a:rPr>
              <a:t>Uno dei settori di massima espansione del mercato è attesa nell’ambito della </a:t>
            </a:r>
            <a:r>
              <a:rPr lang="it-IT" b="1" dirty="0">
                <a:solidFill>
                  <a:srgbClr val="0070C0"/>
                </a:solidFill>
              </a:rPr>
              <a:t>robotica indossabile per applicazioni industriali</a:t>
            </a:r>
            <a:r>
              <a:rPr lang="it-IT" dirty="0">
                <a:solidFill>
                  <a:srgbClr val="0070C0"/>
                </a:solidFill>
              </a:rPr>
              <a:t>. In questo caso il robot indossabile diventa un </a:t>
            </a:r>
            <a:r>
              <a:rPr lang="it-IT" b="1" dirty="0">
                <a:solidFill>
                  <a:srgbClr val="0070C0"/>
                </a:solidFill>
              </a:rPr>
              <a:t>esoscheletro,</a:t>
            </a:r>
            <a:r>
              <a:rPr lang="it-IT" dirty="0">
                <a:solidFill>
                  <a:srgbClr val="0070C0"/>
                </a:solidFill>
              </a:rPr>
              <a:t> cioè un supporto esterno al sistema muscoloscheletrico che sostiene e compensa posizioni difficili.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175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Robot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Le protesi cibernetiche </a:t>
            </a:r>
            <a:r>
              <a:rPr lang="it-IT" dirty="0"/>
              <a:t>sono la frontiera della </a:t>
            </a:r>
            <a:r>
              <a:rPr lang="it-IT" dirty="0" err="1"/>
              <a:t>biorobotica</a:t>
            </a:r>
            <a:r>
              <a:rPr lang="it-IT" dirty="0"/>
              <a:t> perché rappresentano il sogno di </a:t>
            </a:r>
            <a:r>
              <a:rPr lang="it-IT" b="1" dirty="0"/>
              <a:t>connettere la mano artificiale al cervello</a:t>
            </a:r>
            <a:r>
              <a:rPr lang="it-IT" dirty="0"/>
              <a:t>, permettendo al soggetto amputato di esprimere l’intenzione motoria in modo naturale e trasmetterla in tempo reale tramite un’interfaccia neurale che fa da ponte verso la protesi. </a:t>
            </a:r>
          </a:p>
          <a:p>
            <a:r>
              <a:rPr lang="it-IT" dirty="0">
                <a:solidFill>
                  <a:srgbClr val="0070C0"/>
                </a:solidFill>
              </a:rPr>
              <a:t>La</a:t>
            </a:r>
            <a:r>
              <a:rPr lang="it-IT" b="1" dirty="0">
                <a:solidFill>
                  <a:srgbClr val="0070C0"/>
                </a:solidFill>
              </a:rPr>
              <a:t> </a:t>
            </a:r>
            <a:r>
              <a:rPr lang="it-IT" b="1" dirty="0" err="1">
                <a:solidFill>
                  <a:srgbClr val="0070C0"/>
                </a:solidFill>
              </a:rPr>
              <a:t>antidisciplinarietà</a:t>
            </a:r>
            <a:r>
              <a:rPr lang="it-IT" b="1" dirty="0">
                <a:solidFill>
                  <a:srgbClr val="0070C0"/>
                </a:solidFill>
              </a:rPr>
              <a:t> </a:t>
            </a:r>
            <a:r>
              <a:rPr lang="it-IT" dirty="0">
                <a:solidFill>
                  <a:srgbClr val="0070C0"/>
                </a:solidFill>
              </a:rPr>
              <a:t>(riguarderà anche l’intelligenza dei robot) rappresenta il coraggio dell’intelletto di superare le barriere e i pregiudizi e </a:t>
            </a:r>
            <a:r>
              <a:rPr lang="it-IT" b="1" dirty="0">
                <a:solidFill>
                  <a:srgbClr val="0070C0"/>
                </a:solidFill>
              </a:rPr>
              <a:t>lavorare unendo più competenze</a:t>
            </a:r>
            <a:r>
              <a:rPr lang="it-IT" dirty="0">
                <a:solidFill>
                  <a:srgbClr val="0070C0"/>
                </a:solidFill>
              </a:rPr>
              <a:t> ma soprattutto vedendo un problema nel suo complesso. </a:t>
            </a:r>
          </a:p>
          <a:p>
            <a:pPr marL="0" indent="0">
              <a:buNone/>
            </a:pPr>
            <a:endParaRPr lang="it-IT" dirty="0">
              <a:solidFill>
                <a:srgbClr val="0070C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316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Robot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 robot ogni mille lavoratori, in un’economia come quella italiana, comporta una perdita di 75 mila posti di lavoro.</a:t>
            </a:r>
          </a:p>
          <a:p>
            <a:r>
              <a:rPr lang="it-IT" dirty="0">
                <a:solidFill>
                  <a:srgbClr val="0070C0"/>
                </a:solidFill>
              </a:rPr>
              <a:t>Prenotare un biglietto aereo, comunicare alla compagnia aerea che c’è un passeggero, assegnare il posto, incassare il prezzo del biglietto, dare i soldi alla compagnia aerea …. Tutto questo richiedeva lavoro e coinvolgeva molte persone. Oggi tutto questo è fatto online mettendo in contatto chi vuole viaggiare direttamente con la compagnia aerea (con dei computer che gestiscono tutte le transazioni richieste).</a:t>
            </a:r>
          </a:p>
          <a:p>
            <a:r>
              <a:rPr lang="it-IT" dirty="0"/>
              <a:t> Abbiamo dato efficienza al sistema…e abbiamo perso posti di lavoro. </a:t>
            </a:r>
            <a:r>
              <a:rPr lang="it-IT" b="1" dirty="0"/>
              <a:t>Creare efficienza toglie posti di lavoro.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18273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956</Words>
  <Application>Microsoft Office PowerPoint</Application>
  <PresentationFormat>Widescreen</PresentationFormat>
  <Paragraphs>60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di Office</vt:lpstr>
      <vt:lpstr>ROBOT</vt:lpstr>
      <vt:lpstr>Robot</vt:lpstr>
      <vt:lpstr>Robot</vt:lpstr>
      <vt:lpstr>Robot</vt:lpstr>
      <vt:lpstr>Robot</vt:lpstr>
      <vt:lpstr>Robot</vt:lpstr>
      <vt:lpstr>Robot</vt:lpstr>
      <vt:lpstr>Robot</vt:lpstr>
      <vt:lpstr>Robot</vt:lpstr>
      <vt:lpstr>Robot</vt:lpstr>
      <vt:lpstr>Robot</vt:lpstr>
      <vt:lpstr>Robot</vt:lpstr>
      <vt:lpstr>Applicazioni</vt:lpstr>
      <vt:lpstr>Applicazioni</vt:lpstr>
      <vt:lpstr>Applicazioni</vt:lpstr>
      <vt:lpstr>Applicazioni</vt:lpstr>
      <vt:lpstr>Applicazioni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lila banterle</dc:creator>
  <cp:lastModifiedBy>lila banterle</cp:lastModifiedBy>
  <cp:revision>10</cp:revision>
  <dcterms:created xsi:type="dcterms:W3CDTF">2019-12-20T10:52:07Z</dcterms:created>
  <dcterms:modified xsi:type="dcterms:W3CDTF">2020-01-17T14:14:16Z</dcterms:modified>
</cp:coreProperties>
</file>