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44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58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32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75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52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0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19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18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138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4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50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9969-7063-4A04-8D2A-5377B9C57582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855F7-E8C0-4430-95E0-2805DEB92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69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Stampa in 3D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79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Stampa in 3D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Tutte le stampe 3D iniziano con un progetto. Quando si crea in prima persona il progetto destinato alla stampa, è necessario utilizzare software di modellazione 3D, o </a:t>
            </a:r>
            <a:r>
              <a:rPr lang="it-IT" dirty="0" smtClean="0"/>
              <a:t>CAD. </a:t>
            </a:r>
          </a:p>
          <a:p>
            <a:r>
              <a:rPr lang="it-IT" dirty="0"/>
              <a:t>Per poter essere stampato, un oggetto deve essere salvato in un file compatibile con la stampa, ad esempio con estensione .</a:t>
            </a:r>
            <a:r>
              <a:rPr lang="it-IT" dirty="0" err="1"/>
              <a:t>stl</a:t>
            </a:r>
            <a:r>
              <a:rPr lang="it-IT" dirty="0"/>
              <a:t> (STL). STL è, di fatto, il formato standard per la </a:t>
            </a:r>
            <a:r>
              <a:rPr lang="it-IT" dirty="0" smtClean="0"/>
              <a:t>stampa. </a:t>
            </a:r>
          </a:p>
          <a:p>
            <a:r>
              <a:rPr lang="it-IT" dirty="0"/>
              <a:t>Una volta impostati i parametri </a:t>
            </a:r>
            <a:r>
              <a:rPr lang="it-IT" dirty="0" smtClean="0"/>
              <a:t>orientamento </a:t>
            </a:r>
            <a:r>
              <a:rPr lang="it-IT" dirty="0"/>
              <a:t>e qualità, </a:t>
            </a:r>
            <a:r>
              <a:rPr lang="it-IT" dirty="0" smtClean="0"/>
              <a:t>si dà il consenso alla stampa</a:t>
            </a:r>
            <a:r>
              <a:rPr lang="it-IT" dirty="0"/>
              <a:t>: </a:t>
            </a:r>
            <a:r>
              <a:rPr lang="it-IT" dirty="0" smtClean="0"/>
              <a:t>la </a:t>
            </a:r>
            <a:r>
              <a:rPr lang="it-IT" dirty="0"/>
              <a:t>post-elaborazione consiste nella separazione della stampa dalla piastra di costruzione e nella rimozione di tutto il materiale di </a:t>
            </a:r>
            <a:r>
              <a:rPr lang="it-IT" dirty="0" smtClean="0"/>
              <a:t>supporto.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768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Stampa in 3D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produttività della stampante HP metal Jet è 50 volte superiore a quella dei sistemi esistenti, e può realizzare componenti di alta qualità a basso costo. Tra i partner anche Volkswagen.</a:t>
            </a:r>
          </a:p>
          <a:p>
            <a:r>
              <a:rPr lang="it-IT" dirty="0">
                <a:solidFill>
                  <a:srgbClr val="00B050"/>
                </a:solidFill>
              </a:rPr>
              <a:t>La tecnologia, spiega l’azienda in una nota, consente di ridefinire la produzione per il settore automobilistico, industriale e medicale, e i primi ordini di componenti di alta qualità potranno essere effettuati a partire dal 2019. </a:t>
            </a:r>
          </a:p>
          <a:p>
            <a:r>
              <a:rPr lang="it-IT" dirty="0"/>
              <a:t>I settori automobilistico, industriale e medicale da soli producono miliardi di parti metalliche ogni anno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2446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Stampa in 3D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Una singola automobile comprende da </a:t>
            </a:r>
            <a:r>
              <a:rPr lang="it-IT" b="1" dirty="0">
                <a:solidFill>
                  <a:srgbClr val="00B050"/>
                </a:solidFill>
              </a:rPr>
              <a:t>6.000 a 8.000 parti differenti</a:t>
            </a:r>
            <a:r>
              <a:rPr lang="it-IT" dirty="0"/>
              <a:t>. Uno dei grandi vantaggi di una tecnologia additiva come </a:t>
            </a:r>
            <a:r>
              <a:rPr lang="it-IT" dirty="0" smtClean="0"/>
              <a:t>è </a:t>
            </a:r>
            <a:r>
              <a:rPr lang="it-IT" dirty="0"/>
              <a:t>che ci permette di produrre molte di queste parti </a:t>
            </a:r>
            <a:r>
              <a:rPr lang="it-IT" u="sng" dirty="0"/>
              <a:t>senza dover prima costruire attrezzature per la lavorazione. </a:t>
            </a:r>
          </a:p>
          <a:p>
            <a:r>
              <a:rPr lang="it-IT" dirty="0">
                <a:solidFill>
                  <a:srgbClr val="0070C0"/>
                </a:solidFill>
              </a:rPr>
              <a:t>Riducendo il tempo dei cicli per la produzione dei componenti, possiamo realizzare molto rapidamente una </a:t>
            </a:r>
            <a:r>
              <a:rPr lang="it-IT" b="1" dirty="0">
                <a:solidFill>
                  <a:srgbClr val="0070C0"/>
                </a:solidFill>
              </a:rPr>
              <a:t>produzione di massa</a:t>
            </a:r>
            <a:r>
              <a:rPr lang="it-IT" dirty="0">
                <a:solidFill>
                  <a:srgbClr val="0070C0"/>
                </a:solidFill>
              </a:rPr>
              <a:t> con volumi elevati</a:t>
            </a:r>
            <a:r>
              <a:rPr lang="it-IT" dirty="0"/>
              <a:t>.</a:t>
            </a:r>
          </a:p>
          <a:p>
            <a:r>
              <a:rPr lang="it-IT" dirty="0"/>
              <a:t>Si può iniziare a produrre </a:t>
            </a:r>
            <a:r>
              <a:rPr lang="it-IT" b="1" dirty="0">
                <a:solidFill>
                  <a:srgbClr val="00B050"/>
                </a:solidFill>
              </a:rPr>
              <a:t>parti complesse</a:t>
            </a:r>
            <a:r>
              <a:rPr lang="it-IT" dirty="0"/>
              <a:t>, come forbici e pinze chirurgiche, e nuove applicazioni e geometrie impossibili da realizzare con le tecnologie tradizionali per la lavorazione dei metalli.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7653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Stampa in 3D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capacità di stampare un oggetto con una </a:t>
            </a:r>
            <a:r>
              <a:rPr lang="it-IT" u="sng" dirty="0"/>
              <a:t>percentuale di riempimento</a:t>
            </a:r>
            <a:r>
              <a:rPr lang="it-IT" dirty="0"/>
              <a:t> è esclusiva della stampa 3D. Inoltre, non è necessario progettare il riempimento all’interno dell’oggetto, poiché il motore di </a:t>
            </a:r>
            <a:r>
              <a:rPr lang="it-IT" dirty="0" err="1"/>
              <a:t>slicing</a:t>
            </a:r>
            <a:r>
              <a:rPr lang="it-IT" dirty="0"/>
              <a:t> </a:t>
            </a:r>
            <a:r>
              <a:rPr lang="it-IT" u="sng" dirty="0"/>
              <a:t>effettuerà l’operazione in automatico</a:t>
            </a:r>
            <a:r>
              <a:rPr lang="it-IT" dirty="0"/>
              <a:t>. In genere, l’unico input richiesto all’utente è l’impostazione di una percentuale (più si avvicina al 100%, più l’oggetto risulterà solido</a:t>
            </a:r>
            <a:r>
              <a:rPr lang="it-IT" dirty="0" smtClean="0"/>
              <a:t>). </a:t>
            </a:r>
          </a:p>
          <a:p>
            <a:r>
              <a:rPr lang="it-IT" dirty="0">
                <a:solidFill>
                  <a:srgbClr val="0070C0"/>
                </a:solidFill>
              </a:rPr>
              <a:t>Solid </a:t>
            </a:r>
            <a:r>
              <a:rPr lang="it-IT" dirty="0" err="1">
                <a:solidFill>
                  <a:srgbClr val="0070C0"/>
                </a:solidFill>
              </a:rPr>
              <a:t>Edge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(Siemens) </a:t>
            </a:r>
            <a:r>
              <a:rPr lang="it-IT" dirty="0">
                <a:solidFill>
                  <a:srgbClr val="0070C0"/>
                </a:solidFill>
              </a:rPr>
              <a:t>per startup: </a:t>
            </a:r>
            <a:r>
              <a:rPr lang="it-IT" dirty="0" smtClean="0">
                <a:solidFill>
                  <a:srgbClr val="0070C0"/>
                </a:solidFill>
              </a:rPr>
              <a:t>le </a:t>
            </a:r>
            <a:r>
              <a:rPr lang="it-IT" dirty="0">
                <a:solidFill>
                  <a:srgbClr val="0070C0"/>
                </a:solidFill>
              </a:rPr>
              <a:t>startup all’inizio dell’attività possono presentare richiesta per ottenere gratuitamente la versione professionale di Solid </a:t>
            </a:r>
            <a:r>
              <a:rPr lang="it-IT" dirty="0" err="1">
                <a:solidFill>
                  <a:srgbClr val="0070C0"/>
                </a:solidFill>
              </a:rPr>
              <a:t>Edge</a:t>
            </a:r>
            <a:r>
              <a:rPr lang="it-IT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09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Stampa in 3D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Nelle aree produttive 4.0 compare la </a:t>
            </a:r>
            <a:r>
              <a:rPr lang="it-IT" b="1" dirty="0"/>
              <a:t>stampa in 3D </a:t>
            </a:r>
            <a:r>
              <a:rPr lang="it-IT" dirty="0"/>
              <a:t>come strumento di prototipazione e di personalizzazione del prodotto.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Si distinguono 3 tipi di stampa in 3D: “</a:t>
            </a:r>
            <a:r>
              <a:rPr lang="it-IT" b="1" dirty="0">
                <a:solidFill>
                  <a:srgbClr val="0070C0"/>
                </a:solidFill>
              </a:rPr>
              <a:t>FDM</a:t>
            </a:r>
            <a:r>
              <a:rPr lang="it-IT" dirty="0">
                <a:solidFill>
                  <a:srgbClr val="0070C0"/>
                </a:solidFill>
              </a:rPr>
              <a:t>” (</a:t>
            </a:r>
            <a:r>
              <a:rPr lang="it-IT" dirty="0" err="1">
                <a:solidFill>
                  <a:srgbClr val="0070C0"/>
                </a:solidFill>
              </a:rPr>
              <a:t>Fused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Deposition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Modeling</a:t>
            </a:r>
            <a:r>
              <a:rPr lang="it-IT" dirty="0">
                <a:solidFill>
                  <a:srgbClr val="0070C0"/>
                </a:solidFill>
              </a:rPr>
              <a:t>) che deposita materiale fuso, tipicamente termoplastico; “</a:t>
            </a:r>
            <a:r>
              <a:rPr lang="it-IT" b="1" dirty="0">
                <a:solidFill>
                  <a:srgbClr val="0070C0"/>
                </a:solidFill>
              </a:rPr>
              <a:t>SLA</a:t>
            </a:r>
            <a:r>
              <a:rPr lang="it-IT" dirty="0">
                <a:solidFill>
                  <a:srgbClr val="0070C0"/>
                </a:solidFill>
              </a:rPr>
              <a:t>” (Stereo </a:t>
            </a:r>
            <a:r>
              <a:rPr lang="it-IT" dirty="0" err="1">
                <a:solidFill>
                  <a:srgbClr val="0070C0"/>
                </a:solidFill>
              </a:rPr>
              <a:t>Lithography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Apparatus</a:t>
            </a:r>
            <a:r>
              <a:rPr lang="it-IT" dirty="0">
                <a:solidFill>
                  <a:srgbClr val="0070C0"/>
                </a:solidFill>
              </a:rPr>
              <a:t>) in cui un polimero liquido viene solidificato a strati da un raggio laser; “</a:t>
            </a:r>
            <a:r>
              <a:rPr lang="it-IT" b="1" dirty="0">
                <a:solidFill>
                  <a:srgbClr val="0070C0"/>
                </a:solidFill>
              </a:rPr>
              <a:t>EBM</a:t>
            </a:r>
            <a:r>
              <a:rPr lang="it-IT" dirty="0">
                <a:solidFill>
                  <a:srgbClr val="0070C0"/>
                </a:solidFill>
              </a:rPr>
              <a:t>” (Electron </a:t>
            </a:r>
            <a:r>
              <a:rPr lang="it-IT" dirty="0" err="1">
                <a:solidFill>
                  <a:srgbClr val="0070C0"/>
                </a:solidFill>
              </a:rPr>
              <a:t>Beam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err="1">
                <a:solidFill>
                  <a:srgbClr val="0070C0"/>
                </a:solidFill>
              </a:rPr>
              <a:t>Melting</a:t>
            </a:r>
            <a:r>
              <a:rPr lang="it-IT" dirty="0">
                <a:solidFill>
                  <a:srgbClr val="0070C0"/>
                </a:solidFill>
              </a:rPr>
              <a:t>) che effettua la fusione di polveri di metallo attraverso un fascio di elettroni. </a:t>
            </a:r>
          </a:p>
          <a:p>
            <a:pPr>
              <a:buFontTx/>
              <a:buChar char="-"/>
            </a:pPr>
            <a:r>
              <a:rPr lang="it-IT" dirty="0"/>
              <a:t>In futuro non si conserveranno più i </a:t>
            </a:r>
            <a:r>
              <a:rPr lang="it-IT" b="1" dirty="0"/>
              <a:t>ricambi</a:t>
            </a:r>
            <a:r>
              <a:rPr lang="it-IT" dirty="0"/>
              <a:t> ma solo i file per la stampa in 3D.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17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/>
              <a:t>Stampa in 3D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Sarà possibile inoltre, in futuro, trasmettere i file per la stampa </a:t>
            </a:r>
            <a:r>
              <a:rPr lang="it-IT" b="1" dirty="0">
                <a:solidFill>
                  <a:srgbClr val="0070C0"/>
                </a:solidFill>
              </a:rPr>
              <a:t>presso distributori</a:t>
            </a:r>
            <a:r>
              <a:rPr lang="it-IT" dirty="0">
                <a:solidFill>
                  <a:srgbClr val="0070C0"/>
                </a:solidFill>
              </a:rPr>
              <a:t>, utenti in possesso di stampanti adatte o stazioni spaziali. </a:t>
            </a:r>
          </a:p>
          <a:p>
            <a:pPr>
              <a:buFontTx/>
              <a:buChar char="-"/>
            </a:pPr>
            <a:r>
              <a:rPr lang="it-IT" dirty="0"/>
              <a:t>Essendo tecnologie additive eliminano lo spreco da “sfrido”. L’</a:t>
            </a:r>
            <a:r>
              <a:rPr lang="it-IT" b="1" dirty="0"/>
              <a:t>assenza di sfridi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consente di affrontare il costo di leghe più resistenti e più leggere.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70C0"/>
                </a:solidFill>
              </a:rPr>
              <a:t>Il vantaggio spesso non è nel costo ma nella possibilità di realizzare </a:t>
            </a:r>
            <a:r>
              <a:rPr lang="it-IT" b="1" dirty="0">
                <a:solidFill>
                  <a:srgbClr val="0070C0"/>
                </a:solidFill>
              </a:rPr>
              <a:t>geometrie complesse </a:t>
            </a:r>
            <a:r>
              <a:rPr lang="it-IT" dirty="0">
                <a:solidFill>
                  <a:srgbClr val="0070C0"/>
                </a:solidFill>
              </a:rPr>
              <a:t>in un unico pezzo.</a:t>
            </a:r>
          </a:p>
          <a:p>
            <a:pPr>
              <a:buFontTx/>
              <a:buChar char="-"/>
            </a:pPr>
            <a:r>
              <a:rPr lang="it-IT" dirty="0"/>
              <a:t>Le stampanti in 3D per uso industriale sono molto costose, ma </a:t>
            </a:r>
            <a:r>
              <a:rPr lang="it-IT" b="1" dirty="0"/>
              <a:t>non</a:t>
            </a:r>
            <a:r>
              <a:rPr lang="it-IT" dirty="0"/>
              <a:t> necessariamente debbono essere acquistate. </a:t>
            </a:r>
          </a:p>
          <a:p>
            <a:pPr>
              <a:buFontTx/>
              <a:buChar char="-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6410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580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Stampa in 3D</vt:lpstr>
      <vt:lpstr>Stampa in 3D </vt:lpstr>
      <vt:lpstr>Stampa in 3D </vt:lpstr>
      <vt:lpstr>Stampa in 3D </vt:lpstr>
      <vt:lpstr>Stampa in 3D </vt:lpstr>
      <vt:lpstr>Stampa in 3D </vt:lpstr>
      <vt:lpstr>Stampa in 3D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lila banterle</dc:creator>
  <cp:lastModifiedBy>lila banterle</cp:lastModifiedBy>
  <cp:revision>6</cp:revision>
  <dcterms:created xsi:type="dcterms:W3CDTF">2019-12-20T10:47:14Z</dcterms:created>
  <dcterms:modified xsi:type="dcterms:W3CDTF">2020-01-09T16:13:10Z</dcterms:modified>
</cp:coreProperties>
</file>