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59" r:id="rId7"/>
    <p:sldId id="260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94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556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5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43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9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17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79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21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36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6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11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C75A7-AD4D-492D-AFB2-298BFFF791A9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FA6E-DAFA-4A6A-BA14-44EF01C82E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33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err="1" smtClean="0"/>
              <a:t>IoT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4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 momento poco </a:t>
            </a:r>
            <a:r>
              <a:rPr lang="it-IT" dirty="0"/>
              <a:t>più di un’azienda su dieci (11%) sfrutta modalità di analisi in Real-Time o in Streaming, in cui vi è un </a:t>
            </a:r>
            <a:r>
              <a:rPr lang="it-IT" u="sng" dirty="0"/>
              <a:t>flusso continuo </a:t>
            </a:r>
            <a:r>
              <a:rPr lang="it-IT" dirty="0"/>
              <a:t>di raccolta dei dati che devono essere analizzati con continuità</a:t>
            </a:r>
            <a:r>
              <a:rPr lang="it-IT" dirty="0" smtClean="0"/>
              <a:t>. </a:t>
            </a:r>
          </a:p>
          <a:p>
            <a:r>
              <a:rPr lang="it-IT" dirty="0" smtClean="0"/>
              <a:t>Il </a:t>
            </a:r>
            <a:r>
              <a:rPr lang="it-IT" dirty="0"/>
              <a:t>56% delle organizzazioni analizza i dati a </a:t>
            </a:r>
            <a:r>
              <a:rPr lang="it-IT" u="sng" dirty="0"/>
              <a:t>intervalli regolari </a:t>
            </a:r>
            <a:r>
              <a:rPr lang="it-IT" dirty="0"/>
              <a:t>e predefiniti (solitamente </a:t>
            </a:r>
            <a:r>
              <a:rPr lang="it-IT" dirty="0" smtClean="0"/>
              <a:t>giornalieri).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Una </a:t>
            </a:r>
            <a:r>
              <a:rPr lang="it-IT" dirty="0">
                <a:solidFill>
                  <a:srgbClr val="0070C0"/>
                </a:solidFill>
              </a:rPr>
              <a:t>delle applicazioni più concrete rese possibili dalla convergenza di IT e OT e dall’affermarsi del paradigma dell’Industrial </a:t>
            </a:r>
            <a:r>
              <a:rPr lang="it-IT" dirty="0" err="1">
                <a:solidFill>
                  <a:srgbClr val="0070C0"/>
                </a:solidFill>
              </a:rPr>
              <a:t>IoT</a:t>
            </a:r>
            <a:r>
              <a:rPr lang="it-IT" dirty="0">
                <a:solidFill>
                  <a:srgbClr val="0070C0"/>
                </a:solidFill>
              </a:rPr>
              <a:t> è la </a:t>
            </a:r>
            <a:r>
              <a:rPr lang="it-IT" b="1" dirty="0">
                <a:solidFill>
                  <a:srgbClr val="0070C0"/>
                </a:solidFill>
              </a:rPr>
              <a:t>manutenzione </a:t>
            </a:r>
            <a:r>
              <a:rPr lang="it-IT" b="1" dirty="0" smtClean="0">
                <a:solidFill>
                  <a:srgbClr val="0070C0"/>
                </a:solidFill>
              </a:rPr>
              <a:t>predittiva</a:t>
            </a:r>
            <a:r>
              <a:rPr lang="it-IT" dirty="0">
                <a:solidFill>
                  <a:srgbClr val="0070C0"/>
                </a:solidFill>
              </a:rPr>
              <a:t>:  la corretta implementazione della manutenzione predittiva rende possibile prevedere quando un guasto o un malfunzionamento potrebbero </a:t>
            </a:r>
            <a:r>
              <a:rPr lang="it-IT" dirty="0" smtClean="0">
                <a:solidFill>
                  <a:srgbClr val="0070C0"/>
                </a:solidFill>
              </a:rPr>
              <a:t>verificarsi.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1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Una </a:t>
            </a:r>
            <a:r>
              <a:rPr lang="it-IT" dirty="0"/>
              <a:t>corretta implementazione di una strategia di </a:t>
            </a:r>
            <a:r>
              <a:rPr lang="it-IT" dirty="0" err="1"/>
              <a:t>Predictive</a:t>
            </a:r>
            <a:r>
              <a:rPr lang="it-IT" dirty="0"/>
              <a:t> </a:t>
            </a:r>
            <a:r>
              <a:rPr lang="it-IT" dirty="0" err="1"/>
              <a:t>Maintenance</a:t>
            </a:r>
            <a:r>
              <a:rPr lang="it-IT" dirty="0"/>
              <a:t> consente </a:t>
            </a:r>
            <a:r>
              <a:rPr lang="it-IT" dirty="0" smtClean="0"/>
              <a:t>di </a:t>
            </a:r>
            <a:r>
              <a:rPr lang="it-IT" u="sng" dirty="0"/>
              <a:t>minimizzare gli interventi </a:t>
            </a:r>
            <a:r>
              <a:rPr lang="it-IT" dirty="0"/>
              <a:t>manuali sugli apparati e dispositivi industriali, riducendo così i costosi fermi macchina e fermi </a:t>
            </a:r>
            <a:r>
              <a:rPr lang="it-IT" dirty="0" smtClean="0"/>
              <a:t>impianto.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Per </a:t>
            </a:r>
            <a:r>
              <a:rPr lang="it-IT" dirty="0">
                <a:solidFill>
                  <a:srgbClr val="0070C0"/>
                </a:solidFill>
              </a:rPr>
              <a:t>mettere in atto una strategia di questo tipo servono innanzitutto delle </a:t>
            </a:r>
            <a:r>
              <a:rPr lang="it-IT" u="sng" dirty="0">
                <a:solidFill>
                  <a:srgbClr val="0070C0"/>
                </a:solidFill>
              </a:rPr>
              <a:t>macchine connesse</a:t>
            </a:r>
            <a:r>
              <a:rPr lang="it-IT" dirty="0">
                <a:solidFill>
                  <a:srgbClr val="0070C0"/>
                </a:solidFill>
              </a:rPr>
              <a:t>, dotate cioè di appositi sensori in grado di catturare e trasmettere tramite protocolli </a:t>
            </a:r>
            <a:r>
              <a:rPr lang="it-IT" dirty="0" err="1">
                <a:solidFill>
                  <a:srgbClr val="0070C0"/>
                </a:solidFill>
              </a:rPr>
              <a:t>Ip</a:t>
            </a:r>
            <a:r>
              <a:rPr lang="it-IT" dirty="0">
                <a:solidFill>
                  <a:srgbClr val="0070C0"/>
                </a:solidFill>
              </a:rPr>
              <a:t> i dati prodotti in tempo </a:t>
            </a:r>
            <a:r>
              <a:rPr lang="it-IT" dirty="0" smtClean="0">
                <a:solidFill>
                  <a:srgbClr val="0070C0"/>
                </a:solidFill>
              </a:rPr>
              <a:t>reale </a:t>
            </a:r>
            <a:r>
              <a:rPr lang="it-IT" dirty="0">
                <a:solidFill>
                  <a:srgbClr val="0070C0"/>
                </a:solidFill>
              </a:rPr>
              <a:t>(temperatura, umidità, vibrazioni, conduttività, consumi energetici, </a:t>
            </a:r>
            <a:r>
              <a:rPr lang="it-IT" dirty="0" err="1">
                <a:solidFill>
                  <a:srgbClr val="0070C0"/>
                </a:solidFill>
              </a:rPr>
              <a:t>ecc</a:t>
            </a:r>
            <a:r>
              <a:rPr lang="it-IT" dirty="0" smtClean="0">
                <a:solidFill>
                  <a:srgbClr val="0070C0"/>
                </a:solidFill>
              </a:rPr>
              <a:t>)</a:t>
            </a: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Q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uesti 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dati, provenienti dunque da fonti estremamente diverse ed eterogenee, </a:t>
            </a:r>
            <a:r>
              <a:rPr lang="it-IT" u="sng" dirty="0">
                <a:solidFill>
                  <a:schemeClr val="accent6">
                    <a:lumMod val="50000"/>
                  </a:schemeClr>
                </a:solidFill>
              </a:rPr>
              <a:t>devono però essere gestiti e soprattutto analizzati 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con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gli 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algoritmi di intelligenza artificiale e machine </a:t>
            </a:r>
            <a:r>
              <a:rPr lang="it-IT" dirty="0" err="1" smtClean="0">
                <a:solidFill>
                  <a:schemeClr val="accent6">
                    <a:lumMod val="50000"/>
                  </a:schemeClr>
                </a:solidFill>
              </a:rPr>
              <a:t>learning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0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/>
              <a:t>manutenzione </a:t>
            </a:r>
            <a:r>
              <a:rPr lang="it-IT" u="sng" dirty="0"/>
              <a:t>predittiva</a:t>
            </a:r>
            <a:r>
              <a:rPr lang="it-IT" dirty="0"/>
              <a:t> rappresenta un cambio di passo evidente rispetto alle precedenti strategie manutentive, in particolare rispetto a quella r</a:t>
            </a:r>
            <a:r>
              <a:rPr lang="it-IT" u="sng" dirty="0"/>
              <a:t>eattiva</a:t>
            </a:r>
            <a:r>
              <a:rPr lang="it-IT" dirty="0"/>
              <a:t>, in cui gli interventi sono effettuati soltanto in presenza di un </a:t>
            </a:r>
            <a:r>
              <a:rPr lang="it-IT" dirty="0" smtClean="0"/>
              <a:t>guasto effettivo.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Oggi </a:t>
            </a:r>
            <a:r>
              <a:rPr lang="it-IT" dirty="0">
                <a:solidFill>
                  <a:srgbClr val="0070C0"/>
                </a:solidFill>
              </a:rPr>
              <a:t>l’abbattimento dei costi della </a:t>
            </a:r>
            <a:r>
              <a:rPr lang="it-IT" dirty="0" err="1">
                <a:solidFill>
                  <a:srgbClr val="0070C0"/>
                </a:solidFill>
              </a:rPr>
              <a:t>sensoristica</a:t>
            </a:r>
            <a:r>
              <a:rPr lang="it-IT" dirty="0">
                <a:solidFill>
                  <a:srgbClr val="0070C0"/>
                </a:solidFill>
              </a:rPr>
              <a:t>, unitamente alla maggiore disponibilità di potenza computazionale (in buona parte assicurata dal </a:t>
            </a:r>
            <a:r>
              <a:rPr lang="it-IT" u="sng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) rende possibile applicare questo tipo di processo a un numero decisamente più </a:t>
            </a:r>
            <a:r>
              <a:rPr lang="it-IT" dirty="0" smtClean="0">
                <a:solidFill>
                  <a:srgbClr val="0070C0"/>
                </a:solidFill>
              </a:rPr>
              <a:t>elevato </a:t>
            </a:r>
            <a:r>
              <a:rPr lang="it-IT" dirty="0">
                <a:solidFill>
                  <a:srgbClr val="0070C0"/>
                </a:solidFill>
              </a:rPr>
              <a:t>di </a:t>
            </a:r>
            <a:r>
              <a:rPr lang="it-IT" dirty="0" smtClean="0">
                <a:solidFill>
                  <a:srgbClr val="0070C0"/>
                </a:solidFill>
              </a:rPr>
              <a:t>aziende</a:t>
            </a:r>
            <a:r>
              <a:rPr lang="it-IT" dirty="0" smtClean="0"/>
              <a:t>. </a:t>
            </a:r>
          </a:p>
          <a:p>
            <a:r>
              <a:rPr lang="it-IT" dirty="0" smtClean="0"/>
              <a:t>La </a:t>
            </a:r>
            <a:r>
              <a:rPr lang="it-IT" dirty="0" err="1"/>
              <a:t>Predictive</a:t>
            </a:r>
            <a:r>
              <a:rPr lang="it-IT" dirty="0"/>
              <a:t> </a:t>
            </a:r>
            <a:r>
              <a:rPr lang="it-IT" dirty="0" err="1"/>
              <a:t>Maintenance</a:t>
            </a:r>
            <a:r>
              <a:rPr lang="it-IT" dirty="0"/>
              <a:t> può rappresentare il primo, fondamentale, passo per mettere in atto una strategia di </a:t>
            </a:r>
            <a:r>
              <a:rPr lang="it-IT" dirty="0" err="1" smtClean="0"/>
              <a:t>servitization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084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70C0"/>
                </a:solidFill>
              </a:rPr>
              <a:t>Una delle chiavi per migliorare la qualità del processo produttivo risiede nello sfruttamento della grande quantità di dati rese disponibili dall’Internet of </a:t>
            </a:r>
            <a:r>
              <a:rPr lang="it-IT" dirty="0" err="1" smtClean="0">
                <a:solidFill>
                  <a:srgbClr val="0070C0"/>
                </a:solidFill>
              </a:rPr>
              <a:t>Things</a:t>
            </a:r>
            <a:r>
              <a:rPr lang="it-IT" dirty="0" smtClean="0">
                <a:solidFill>
                  <a:srgbClr val="0070C0"/>
                </a:solidFill>
              </a:rPr>
              <a:t>. </a:t>
            </a:r>
          </a:p>
          <a:p>
            <a:r>
              <a:rPr lang="it-IT" dirty="0" smtClean="0"/>
              <a:t>Consente </a:t>
            </a:r>
            <a:r>
              <a:rPr lang="it-IT" dirty="0"/>
              <a:t>di </a:t>
            </a:r>
            <a:r>
              <a:rPr lang="it-IT" dirty="0" smtClean="0"/>
              <a:t>rilevare </a:t>
            </a:r>
            <a:r>
              <a:rPr lang="it-IT" dirty="0"/>
              <a:t>i difetti e i problemi di qualità dei prodotti, attraverso </a:t>
            </a:r>
            <a:r>
              <a:rPr lang="it-IT" dirty="0" smtClean="0"/>
              <a:t>l’individuazione </a:t>
            </a:r>
            <a:r>
              <a:rPr lang="it-IT" dirty="0"/>
              <a:t>di possibili anomalie e </a:t>
            </a:r>
            <a:r>
              <a:rPr lang="it-IT" dirty="0" smtClean="0"/>
              <a:t>malfunzionamenti del prodotto già in fase di produzione. </a:t>
            </a:r>
          </a:p>
          <a:p>
            <a:r>
              <a:rPr lang="it-IT" dirty="0">
                <a:solidFill>
                  <a:srgbClr val="0070C0"/>
                </a:solidFill>
              </a:rPr>
              <a:t>L’intelligenza artificiale (AI) può infatti aiutare a controllare la qualità dei prodotti permettendo di  consultare rapidamente le “</a:t>
            </a:r>
            <a:r>
              <a:rPr lang="it-IT" u="sng" dirty="0">
                <a:solidFill>
                  <a:srgbClr val="0070C0"/>
                </a:solidFill>
              </a:rPr>
              <a:t>librerie di difetti</a:t>
            </a:r>
            <a:r>
              <a:rPr lang="it-IT" dirty="0">
                <a:solidFill>
                  <a:srgbClr val="0070C0"/>
                </a:solidFill>
              </a:rPr>
              <a:t>” già noti. Inoltre </a:t>
            </a:r>
            <a:r>
              <a:rPr lang="it-IT" u="sng" dirty="0">
                <a:solidFill>
                  <a:srgbClr val="0070C0"/>
                </a:solidFill>
              </a:rPr>
              <a:t>le moderne telecamere e i sistemi acustici  </a:t>
            </a:r>
            <a:r>
              <a:rPr lang="it-IT" dirty="0">
                <a:solidFill>
                  <a:srgbClr val="0070C0"/>
                </a:solidFill>
              </a:rPr>
              <a:t>possono identificare problemi troppo piccoli per essere rilevati da occhio od orecchio </a:t>
            </a:r>
            <a:r>
              <a:rPr lang="it-IT" dirty="0" smtClean="0">
                <a:solidFill>
                  <a:srgbClr val="0070C0"/>
                </a:solidFill>
              </a:rPr>
              <a:t>umano.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5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In </a:t>
            </a:r>
            <a:r>
              <a:rPr lang="it-IT" dirty="0">
                <a:solidFill>
                  <a:srgbClr val="0070C0"/>
                </a:solidFill>
              </a:rPr>
              <a:t>questo modo, si riescono a eliminare le ispezioni manuali che, sebbene altamente qualificate, nascondono sempre il rischio di essere lente, inefficaci, costose e potenzialmente </a:t>
            </a:r>
            <a:r>
              <a:rPr lang="it-IT" dirty="0" smtClean="0">
                <a:solidFill>
                  <a:srgbClr val="0070C0"/>
                </a:solidFill>
              </a:rPr>
              <a:t>pericolose. </a:t>
            </a:r>
          </a:p>
          <a:p>
            <a:r>
              <a:rPr lang="it-IT" dirty="0"/>
              <a:t>Un ulteriore supporto alla qualità del prodotto finale arriva da altri dati, probabilmente ancora più preziosi, che sono rilasciati nel loro funzionamento dai cosiddetti </a:t>
            </a:r>
            <a:r>
              <a:rPr lang="it-IT" u="sng" dirty="0" err="1" smtClean="0"/>
              <a:t>connected</a:t>
            </a:r>
            <a:r>
              <a:rPr lang="it-IT" u="sng" dirty="0" smtClean="0"/>
              <a:t> </a:t>
            </a:r>
            <a:r>
              <a:rPr lang="it-IT" u="sng" dirty="0" err="1"/>
              <a:t>product</a:t>
            </a:r>
            <a:r>
              <a:rPr lang="it-IT" dirty="0" smtClean="0"/>
              <a:t>. </a:t>
            </a:r>
          </a:p>
          <a:p>
            <a:r>
              <a:rPr lang="it-IT" dirty="0">
                <a:solidFill>
                  <a:srgbClr val="0070C0"/>
                </a:solidFill>
              </a:rPr>
              <a:t>Consentono  di mettere in piedi dei sistemi </a:t>
            </a:r>
            <a:r>
              <a:rPr lang="it-IT" dirty="0" err="1">
                <a:solidFill>
                  <a:srgbClr val="0070C0"/>
                </a:solidFill>
              </a:rPr>
              <a:t>customer</a:t>
            </a:r>
            <a:r>
              <a:rPr lang="it-IT" dirty="0">
                <a:solidFill>
                  <a:srgbClr val="0070C0"/>
                </a:solidFill>
              </a:rPr>
              <a:t> service mirati a risolvere le reali esigenze dei consumatori: </a:t>
            </a:r>
            <a:r>
              <a:rPr lang="it-IT" dirty="0" smtClean="0">
                <a:solidFill>
                  <a:srgbClr val="0070C0"/>
                </a:solidFill>
              </a:rPr>
              <a:t>un </a:t>
            </a:r>
            <a:r>
              <a:rPr lang="it-IT" dirty="0">
                <a:solidFill>
                  <a:srgbClr val="0070C0"/>
                </a:solidFill>
              </a:rPr>
              <a:t>passo in </a:t>
            </a:r>
            <a:r>
              <a:rPr lang="it-IT" dirty="0" smtClean="0">
                <a:solidFill>
                  <a:srgbClr val="0070C0"/>
                </a:solidFill>
              </a:rPr>
              <a:t>avanti rispetto </a:t>
            </a:r>
            <a:r>
              <a:rPr lang="it-IT" dirty="0">
                <a:solidFill>
                  <a:srgbClr val="0070C0"/>
                </a:solidFill>
              </a:rPr>
              <a:t>ai classici reclami manuali e telefonici da parte dei consumatori, che nell’era </a:t>
            </a:r>
            <a:r>
              <a:rPr lang="it-IT" dirty="0" err="1">
                <a:solidFill>
                  <a:srgbClr val="0070C0"/>
                </a:solidFill>
              </a:rPr>
              <a:t>pre-IoT</a:t>
            </a:r>
            <a:r>
              <a:rPr lang="it-IT" dirty="0">
                <a:solidFill>
                  <a:srgbClr val="0070C0"/>
                </a:solidFill>
              </a:rPr>
              <a:t> rimanevano l’unica possibilità per fornire feedback sulla qualità del </a:t>
            </a:r>
            <a:r>
              <a:rPr lang="it-IT" dirty="0" smtClean="0">
                <a:solidFill>
                  <a:srgbClr val="0070C0"/>
                </a:solidFill>
              </a:rPr>
              <a:t>prodotto.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15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it-IT" dirty="0"/>
              <a:t>I sensori connessi, oltre a garantire la tracciabilità della </a:t>
            </a:r>
            <a:r>
              <a:rPr lang="it-IT" b="1" dirty="0"/>
              <a:t>filiera agroalimentare, </a:t>
            </a:r>
            <a:r>
              <a:rPr lang="it-IT" dirty="0"/>
              <a:t>abilitano la cosiddetta agricoltura di precisione, potenziando i livelli di controllo di terreni e coltivazioni, per consentire di aumentare produttività ed efficienza per ettaro. </a:t>
            </a:r>
            <a:endParaRPr lang="it-IT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L’uso </a:t>
            </a:r>
            <a:r>
              <a:rPr lang="it-IT" dirty="0">
                <a:solidFill>
                  <a:srgbClr val="0070C0"/>
                </a:solidFill>
              </a:rPr>
              <a:t>dei droni associato ai sensori e integrato a un sistema di analisi, consente di monitorare in tempo reale la coltura per rilevare informazioni preziose come vigore del fogliame, stress idrico o l’insorgere dei più comuni attacchi parassitari. Il drone può eseguire successivamente dei </a:t>
            </a:r>
            <a:r>
              <a:rPr lang="it-IT" dirty="0" err="1">
                <a:solidFill>
                  <a:srgbClr val="0070C0"/>
                </a:solidFill>
              </a:rPr>
              <a:t>microtrattamenti</a:t>
            </a:r>
            <a:r>
              <a:rPr lang="it-IT" dirty="0">
                <a:solidFill>
                  <a:srgbClr val="0070C0"/>
                </a:solidFill>
              </a:rPr>
              <a:t> su aree specifiche.</a:t>
            </a: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88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Edifici sempre più intelligenti nella gestione degli </a:t>
            </a:r>
            <a:r>
              <a:rPr lang="it-IT" u="sng" dirty="0"/>
              <a:t>impianti di condizionamento, illuminazione e riscaldamento</a:t>
            </a:r>
            <a:r>
              <a:rPr lang="it-IT" dirty="0"/>
              <a:t>. I sensori consentono di modulare gli ambienti in maniera adattiva, in base alle persone che occupano uno spazio, alle condizioni luminose e alle temperature esterne. </a:t>
            </a:r>
            <a:endParaRPr lang="it-IT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Anche </a:t>
            </a:r>
            <a:r>
              <a:rPr lang="it-IT" dirty="0">
                <a:solidFill>
                  <a:srgbClr val="0070C0"/>
                </a:solidFill>
              </a:rPr>
              <a:t>la </a:t>
            </a:r>
            <a:r>
              <a:rPr lang="it-IT" u="sng" dirty="0">
                <a:solidFill>
                  <a:srgbClr val="0070C0"/>
                </a:solidFill>
              </a:rPr>
              <a:t>gestione degli accessi e i sistemi di sorveglianza </a:t>
            </a:r>
            <a:r>
              <a:rPr lang="it-IT" dirty="0">
                <a:solidFill>
                  <a:srgbClr val="0070C0"/>
                </a:solidFill>
              </a:rPr>
              <a:t>vengono potenziati da una nuova intelligenza di sistema che consente di attivare </a:t>
            </a:r>
            <a:r>
              <a:rPr lang="it-IT" u="sng" dirty="0">
                <a:solidFill>
                  <a:srgbClr val="0070C0"/>
                </a:solidFill>
              </a:rPr>
              <a:t>servizi di identificazione e di controllo </a:t>
            </a:r>
            <a:r>
              <a:rPr lang="it-IT" dirty="0">
                <a:solidFill>
                  <a:srgbClr val="0070C0"/>
                </a:solidFill>
              </a:rPr>
              <a:t>che potenziano la sicurezza e la salute di cose, animali e persone.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461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 smtClean="0"/>
              <a:t>IoT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I </a:t>
            </a:r>
            <a:r>
              <a:rPr lang="it-IT" dirty="0"/>
              <a:t>macchinari presenti su una qualsiasi linea di produzione </a:t>
            </a:r>
            <a:r>
              <a:rPr lang="it-IT" dirty="0" smtClean="0"/>
              <a:t>sono </a:t>
            </a:r>
            <a:r>
              <a:rPr lang="it-IT" dirty="0"/>
              <a:t>potenzialmente in grado di produrre continuativamente dati </a:t>
            </a:r>
            <a:r>
              <a:rPr lang="it-IT" dirty="0" smtClean="0"/>
              <a:t>su </a:t>
            </a:r>
            <a:r>
              <a:rPr lang="it-IT" dirty="0"/>
              <a:t>decine di diversi </a:t>
            </a:r>
            <a:r>
              <a:rPr lang="it-IT" u="sng" dirty="0"/>
              <a:t>parametri di funzionamento</a:t>
            </a:r>
            <a:r>
              <a:rPr lang="it-IT" dirty="0"/>
              <a:t>, che possono e devono essere utilizzati per arrivare </a:t>
            </a:r>
            <a:r>
              <a:rPr lang="it-IT" dirty="0" smtClean="0"/>
              <a:t>alla </a:t>
            </a:r>
            <a:r>
              <a:rPr lang="it-IT" dirty="0"/>
              <a:t>ottimizzazione dei processi produttivi 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>
                <a:solidFill>
                  <a:srgbClr val="0070C0"/>
                </a:solidFill>
              </a:rPr>
              <a:t>lo Smart Manufacturing è in grado di garantire tutta una serie di vantaggi competitivi </a:t>
            </a: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più visibile dei quali è rappresentato dall’</a:t>
            </a:r>
            <a:r>
              <a:rPr lang="it-IT" u="sng" dirty="0" err="1">
                <a:solidFill>
                  <a:srgbClr val="0070C0"/>
                </a:solidFill>
              </a:rPr>
              <a:t>Intelligent</a:t>
            </a:r>
            <a:r>
              <a:rPr lang="it-IT" u="sng" dirty="0">
                <a:solidFill>
                  <a:srgbClr val="0070C0"/>
                </a:solidFill>
              </a:rPr>
              <a:t> &amp;</a:t>
            </a:r>
            <a:r>
              <a:rPr lang="it-IT" u="sng" dirty="0" err="1">
                <a:solidFill>
                  <a:srgbClr val="0070C0"/>
                </a:solidFill>
              </a:rPr>
              <a:t>Predictive</a:t>
            </a:r>
            <a:r>
              <a:rPr lang="it-IT" u="sng" dirty="0">
                <a:solidFill>
                  <a:srgbClr val="0070C0"/>
                </a:solidFill>
              </a:rPr>
              <a:t> </a:t>
            </a:r>
            <a:r>
              <a:rPr lang="it-IT" u="sng" dirty="0" err="1">
                <a:solidFill>
                  <a:srgbClr val="0070C0"/>
                </a:solidFill>
              </a:rPr>
              <a:t>Maintenance</a:t>
            </a:r>
            <a:r>
              <a:rPr lang="it-IT" dirty="0">
                <a:solidFill>
                  <a:srgbClr val="0070C0"/>
                </a:solidFill>
              </a:rPr>
              <a:t>, ossia una manutenzione intelligente capace – grazie alla continua analisi dei dati – di </a:t>
            </a:r>
            <a:r>
              <a:rPr lang="it-IT" u="sng" dirty="0" smtClean="0">
                <a:solidFill>
                  <a:srgbClr val="0070C0"/>
                </a:solidFill>
              </a:rPr>
              <a:t>prevedere</a:t>
            </a:r>
            <a:r>
              <a:rPr lang="it-IT" dirty="0" smtClean="0">
                <a:solidFill>
                  <a:srgbClr val="0070C0"/>
                </a:solidFill>
              </a:rPr>
              <a:t> in </a:t>
            </a:r>
            <a:r>
              <a:rPr lang="it-IT" dirty="0">
                <a:solidFill>
                  <a:srgbClr val="0070C0"/>
                </a:solidFill>
              </a:rPr>
              <a:t>anticipo i potenziali problemi delle macchine </a:t>
            </a:r>
            <a:r>
              <a:rPr lang="it-IT" dirty="0" smtClean="0">
                <a:solidFill>
                  <a:srgbClr val="0070C0"/>
                </a:solidFill>
              </a:rPr>
              <a:t>industriali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39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passaggio dalla </a:t>
            </a:r>
            <a:r>
              <a:rPr lang="it-IT" dirty="0" err="1"/>
              <a:t>sensoristica</a:t>
            </a:r>
            <a:r>
              <a:rPr lang="it-IT" dirty="0"/>
              <a:t> all’Internet of </a:t>
            </a:r>
            <a:r>
              <a:rPr lang="it-IT" dirty="0" err="1"/>
              <a:t>Things</a:t>
            </a:r>
            <a:r>
              <a:rPr lang="it-IT" dirty="0"/>
              <a:t> è costituito dalla connessione in rete attraverso:</a:t>
            </a:r>
          </a:p>
          <a:p>
            <a:pPr lvl="0"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Dispositivi in grado di </a:t>
            </a:r>
            <a:r>
              <a:rPr lang="it-IT" b="1" dirty="0">
                <a:solidFill>
                  <a:srgbClr val="0070C0"/>
                </a:solidFill>
              </a:rPr>
              <a:t>rilevare e di comunicare </a:t>
            </a:r>
            <a:r>
              <a:rPr lang="it-IT" dirty="0">
                <a:solidFill>
                  <a:srgbClr val="0070C0"/>
                </a:solidFill>
              </a:rPr>
              <a:t>dati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Dispositivi in grado di effettuare un primissimo livello di</a:t>
            </a:r>
            <a:r>
              <a:rPr lang="it-IT" b="1" dirty="0">
                <a:solidFill>
                  <a:srgbClr val="0070C0"/>
                </a:solidFill>
              </a:rPr>
              <a:t> elaborazione </a:t>
            </a:r>
            <a:r>
              <a:rPr lang="it-IT" dirty="0">
                <a:solidFill>
                  <a:srgbClr val="0070C0"/>
                </a:solidFill>
              </a:rPr>
              <a:t>(selezione) dei dati a livello locale per trasferire solo i dati che corrispondono a determinati requisiti (</a:t>
            </a:r>
            <a:r>
              <a:rPr lang="it-IT" dirty="0" err="1">
                <a:solidFill>
                  <a:srgbClr val="0070C0"/>
                </a:solidFill>
              </a:rPr>
              <a:t>edge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computing</a:t>
            </a:r>
            <a:r>
              <a:rPr lang="it-IT" dirty="0">
                <a:solidFill>
                  <a:srgbClr val="0070C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Dispositivi in grado di raccogliere dati, effettuare un primo livello di </a:t>
            </a:r>
            <a:r>
              <a:rPr lang="it-IT" dirty="0" smtClean="0">
                <a:solidFill>
                  <a:srgbClr val="0070C0"/>
                </a:solidFill>
              </a:rPr>
              <a:t>elaborazione </a:t>
            </a:r>
            <a:r>
              <a:rPr lang="it-IT" dirty="0">
                <a:solidFill>
                  <a:srgbClr val="0070C0"/>
                </a:solidFill>
              </a:rPr>
              <a:t>e di effettuare </a:t>
            </a:r>
            <a:r>
              <a:rPr lang="it-IT" b="1" dirty="0">
                <a:solidFill>
                  <a:srgbClr val="0070C0"/>
                </a:solidFill>
              </a:rPr>
              <a:t>azioni</a:t>
            </a:r>
            <a:r>
              <a:rPr lang="it-IT" dirty="0">
                <a:solidFill>
                  <a:srgbClr val="0070C0"/>
                </a:solidFill>
              </a:rPr>
              <a:t> in funzione di indicazioni ricevute</a:t>
            </a: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18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Alcuni esempi di parametri misurabili: </a:t>
            </a:r>
          </a:p>
          <a:p>
            <a:pPr lvl="0"/>
            <a:r>
              <a:rPr lang="it-IT" dirty="0"/>
              <a:t>Temperatura dell’aria</a:t>
            </a:r>
          </a:p>
          <a:p>
            <a:pPr lvl="0"/>
            <a:r>
              <a:rPr lang="it-IT" dirty="0"/>
              <a:t>Pressione dello spazio</a:t>
            </a:r>
          </a:p>
          <a:p>
            <a:pPr lvl="0"/>
            <a:r>
              <a:rPr lang="it-IT" dirty="0"/>
              <a:t>Movimento</a:t>
            </a:r>
          </a:p>
          <a:p>
            <a:pPr lvl="0"/>
            <a:r>
              <a:rPr lang="it-IT" dirty="0"/>
              <a:t>Luminosità;</a:t>
            </a:r>
          </a:p>
          <a:p>
            <a:r>
              <a:rPr lang="it-IT" dirty="0"/>
              <a:t>Umidità;</a:t>
            </a:r>
          </a:p>
          <a:p>
            <a:pPr lvl="0"/>
            <a:r>
              <a:rPr lang="it-IT" dirty="0"/>
              <a:t>Orientamento nello spazio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37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it-IT" dirty="0" smtClean="0"/>
          </a:p>
          <a:p>
            <a:pPr lvl="0"/>
            <a:r>
              <a:rPr lang="it-IT" dirty="0" smtClean="0"/>
              <a:t>Prossimità</a:t>
            </a:r>
            <a:endParaRPr lang="it-IT" dirty="0"/>
          </a:p>
          <a:p>
            <a:pPr lvl="0"/>
            <a:r>
              <a:rPr lang="it-IT" dirty="0"/>
              <a:t>Radiofrequenze  </a:t>
            </a:r>
          </a:p>
          <a:p>
            <a:pPr lvl="0"/>
            <a:r>
              <a:rPr lang="it-IT" dirty="0"/>
              <a:t>Onde elettromagnetiche</a:t>
            </a:r>
          </a:p>
          <a:p>
            <a:pPr lvl="0"/>
            <a:r>
              <a:rPr lang="it-IT" dirty="0"/>
              <a:t>Tensione, corrente</a:t>
            </a:r>
          </a:p>
          <a:p>
            <a:pPr lvl="0"/>
            <a:r>
              <a:rPr lang="it-IT" dirty="0"/>
              <a:t>Suoni</a:t>
            </a:r>
          </a:p>
          <a:p>
            <a:pPr lvl="0"/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357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Una </a:t>
            </a:r>
            <a:r>
              <a:rPr lang="it-IT" dirty="0">
                <a:solidFill>
                  <a:srgbClr val="0070C0"/>
                </a:solidFill>
              </a:rPr>
              <a:t>delle maggiori criticità relative all’</a:t>
            </a:r>
            <a:r>
              <a:rPr lang="it-IT" dirty="0" err="1">
                <a:solidFill>
                  <a:srgbClr val="0070C0"/>
                </a:solidFill>
              </a:rPr>
              <a:t>IIoT</a:t>
            </a:r>
            <a:r>
              <a:rPr lang="it-IT" dirty="0">
                <a:solidFill>
                  <a:srgbClr val="0070C0"/>
                </a:solidFill>
              </a:rPr>
              <a:t> riguarda il pericolo “</a:t>
            </a:r>
            <a:r>
              <a:rPr lang="it-IT" b="1" dirty="0">
                <a:solidFill>
                  <a:srgbClr val="0070C0"/>
                </a:solidFill>
              </a:rPr>
              <a:t>silos</a:t>
            </a:r>
            <a:r>
              <a:rPr lang="it-IT" dirty="0">
                <a:solidFill>
                  <a:srgbClr val="0070C0"/>
                </a:solidFill>
              </a:rPr>
              <a:t>”, ovvero l’eventualità che sistemi hardware e software lavorino a </a:t>
            </a:r>
            <a:r>
              <a:rPr lang="it-IT" u="sng" dirty="0">
                <a:solidFill>
                  <a:srgbClr val="0070C0"/>
                </a:solidFill>
              </a:rPr>
              <a:t>compartimenti stagni</a:t>
            </a:r>
            <a:r>
              <a:rPr lang="it-IT" dirty="0">
                <a:solidFill>
                  <a:srgbClr val="0070C0"/>
                </a:solidFill>
              </a:rPr>
              <a:t>, senza la reale possibilità di interazione tra di loro. In effetti i macchinari impiegati in una fabbrica sono spesso realizzati da </a:t>
            </a:r>
            <a:r>
              <a:rPr lang="it-IT" dirty="0" smtClean="0">
                <a:solidFill>
                  <a:srgbClr val="0070C0"/>
                </a:solidFill>
              </a:rPr>
              <a:t>produttori differenti. </a:t>
            </a:r>
          </a:p>
          <a:p>
            <a:r>
              <a:rPr lang="it-IT" dirty="0"/>
              <a:t> Diventa quindi fondamentale l’adozione di specifici componenti per armonizzare l’interazione tra tecnologie diverse. </a:t>
            </a:r>
            <a:endParaRPr lang="it-IT" dirty="0" smtClean="0"/>
          </a:p>
          <a:p>
            <a:r>
              <a:rPr lang="it-IT" dirty="0">
                <a:solidFill>
                  <a:srgbClr val="0070C0"/>
                </a:solidFill>
              </a:rPr>
              <a:t>Ancora più importante è la risoluzione del problema dei silos nel mondo software, vista l’importanza di poter </a:t>
            </a:r>
            <a:r>
              <a:rPr lang="it-IT" u="sng" dirty="0">
                <a:solidFill>
                  <a:srgbClr val="0070C0"/>
                </a:solidFill>
              </a:rPr>
              <a:t>correlare i dati </a:t>
            </a:r>
            <a:r>
              <a:rPr lang="it-IT" u="sng" dirty="0" err="1">
                <a:solidFill>
                  <a:srgbClr val="0070C0"/>
                </a:solidFill>
              </a:rPr>
              <a:t>IoT</a:t>
            </a:r>
            <a:r>
              <a:rPr lang="it-IT" u="sng" dirty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con le informazioni memorizzate nei sistemi </a:t>
            </a:r>
            <a:r>
              <a:rPr lang="it-IT" dirty="0" smtClean="0">
                <a:solidFill>
                  <a:srgbClr val="0070C0"/>
                </a:solidFill>
              </a:rPr>
              <a:t>gestionali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(ERP, CRM).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66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Il dialogo oggi fruttuoso fra IT e OT può </a:t>
            </a:r>
            <a:r>
              <a:rPr lang="it-IT" dirty="0"/>
              <a:t>essere facilitato dall’utilizzo di un nuovo paradigma tecnologico, quello dell’</a:t>
            </a:r>
            <a:r>
              <a:rPr lang="it-IT" b="1" u="sng" dirty="0" err="1"/>
              <a:t>edge</a:t>
            </a:r>
            <a:r>
              <a:rPr lang="it-IT" b="1" u="sng" dirty="0"/>
              <a:t> </a:t>
            </a:r>
            <a:r>
              <a:rPr lang="it-IT" b="1" u="sng" dirty="0" err="1" smtClean="0"/>
              <a:t>computing</a:t>
            </a:r>
            <a:r>
              <a:rPr lang="it-IT" dirty="0"/>
              <a:t>:  un’infrastruttura capace di elaborare i dati direttamente sul campo grazie </a:t>
            </a:r>
            <a:r>
              <a:rPr lang="it-IT" dirty="0" smtClean="0"/>
              <a:t>a sensori, telecamere, </a:t>
            </a:r>
            <a:r>
              <a:rPr lang="it-IT" dirty="0"/>
              <a:t>‘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/>
              <a:t>meter</a:t>
            </a:r>
            <a:r>
              <a:rPr lang="it-IT" dirty="0"/>
              <a:t>’ per elettricità, la cui rapida diffusione è favorita anche dalla disponibilità sul mercato di componenti e </a:t>
            </a:r>
            <a:r>
              <a:rPr lang="it-IT" dirty="0" smtClean="0"/>
              <a:t>sistemi (small </a:t>
            </a:r>
            <a:r>
              <a:rPr lang="it-IT" dirty="0" err="1"/>
              <a:t>form</a:t>
            </a:r>
            <a:r>
              <a:rPr lang="it-IT" dirty="0"/>
              <a:t> </a:t>
            </a:r>
            <a:r>
              <a:rPr lang="it-IT" dirty="0" err="1"/>
              <a:t>factor</a:t>
            </a:r>
            <a:r>
              <a:rPr lang="it-IT" dirty="0"/>
              <a:t>) di costo decrescente</a:t>
            </a:r>
            <a:r>
              <a:rPr lang="it-IT" dirty="0" smtClean="0"/>
              <a:t>. </a:t>
            </a:r>
          </a:p>
          <a:p>
            <a:r>
              <a:rPr lang="it-IT" dirty="0">
                <a:solidFill>
                  <a:srgbClr val="0070C0"/>
                </a:solidFill>
              </a:rPr>
              <a:t>Il vantaggio finale è rappresentato dalla riduzione del </a:t>
            </a:r>
            <a:r>
              <a:rPr lang="it-IT" b="1" dirty="0">
                <a:solidFill>
                  <a:srgbClr val="0070C0"/>
                </a:solidFill>
              </a:rPr>
              <a:t>tempo di latenza</a:t>
            </a:r>
            <a:r>
              <a:rPr lang="it-IT" dirty="0">
                <a:solidFill>
                  <a:srgbClr val="0070C0"/>
                </a:solidFill>
              </a:rPr>
              <a:t>, cioè del tempo necessario per l’elaborazione dei dati stessi, dal momento che i </a:t>
            </a:r>
            <a:r>
              <a:rPr lang="it-IT" dirty="0" err="1">
                <a:solidFill>
                  <a:srgbClr val="0070C0"/>
                </a:solidFill>
              </a:rPr>
              <a:t>bytes</a:t>
            </a:r>
            <a:r>
              <a:rPr lang="it-IT" dirty="0">
                <a:solidFill>
                  <a:srgbClr val="0070C0"/>
                </a:solidFill>
              </a:rPr>
              <a:t> generati non devono essere spediti in Data Center  distanti centinaia se non migliaia di </a:t>
            </a:r>
            <a:r>
              <a:rPr lang="it-IT" dirty="0" smtClean="0">
                <a:solidFill>
                  <a:srgbClr val="0070C0"/>
                </a:solidFill>
              </a:rPr>
              <a:t>chilometri.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3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Ci sono poi una serie di vantaggi dal punto di vista della </a:t>
            </a:r>
            <a:r>
              <a:rPr lang="it-IT" b="1" dirty="0"/>
              <a:t>sicurezza</a:t>
            </a:r>
            <a:r>
              <a:rPr lang="it-IT" dirty="0"/>
              <a:t>: dal momento che una </a:t>
            </a:r>
            <a:r>
              <a:rPr lang="it-IT" u="sng" dirty="0"/>
              <a:t>quantità inferiore </a:t>
            </a:r>
            <a:r>
              <a:rPr lang="it-IT" dirty="0"/>
              <a:t>di dati industriali viaggia fuori dal perimetro aziendale, si riduce così anche quello che è emerso come uno dei principali rischi dell’Industria 4.0, ovvero </a:t>
            </a:r>
            <a:r>
              <a:rPr lang="it-IT" u="sng" dirty="0"/>
              <a:t>la maggiore esposizione agli attacchi del </a:t>
            </a:r>
            <a:r>
              <a:rPr lang="it-IT" u="sng" dirty="0" err="1"/>
              <a:t>cybercrime</a:t>
            </a:r>
            <a:r>
              <a:rPr lang="it-IT" u="sng" dirty="0"/>
              <a:t>. </a:t>
            </a:r>
          </a:p>
          <a:p>
            <a:r>
              <a:rPr lang="it-IT" dirty="0">
                <a:solidFill>
                  <a:srgbClr val="0070C0"/>
                </a:solidFill>
              </a:rPr>
              <a:t>La convergenza IT-OT, adeguatamente supportata dall’</a:t>
            </a:r>
            <a:r>
              <a:rPr lang="it-IT" dirty="0" err="1">
                <a:solidFill>
                  <a:srgbClr val="0070C0"/>
                </a:solidFill>
              </a:rPr>
              <a:t>edge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computing</a:t>
            </a:r>
            <a:r>
              <a:rPr lang="it-IT" dirty="0">
                <a:solidFill>
                  <a:srgbClr val="0070C0"/>
                </a:solidFill>
              </a:rPr>
              <a:t>, è in grado di offrire una maggiore qualità e il miglioramento continuo di prodotti e servizi.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73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err="1"/>
              <a:t>IoT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In </a:t>
            </a:r>
            <a:r>
              <a:rPr lang="it-IT" dirty="0">
                <a:solidFill>
                  <a:srgbClr val="0070C0"/>
                </a:solidFill>
              </a:rPr>
              <a:t>questi anni si sta assistendo alla rivoluzione Big Data &amp; Analytics: oltre alla capacità di trattare grandi volumi di dati provenienti da fonti estremamente eterogenee, gli algoritmi alla base di questa tecnologia </a:t>
            </a:r>
            <a:r>
              <a:rPr lang="it-IT" u="sng" dirty="0">
                <a:solidFill>
                  <a:srgbClr val="0070C0"/>
                </a:solidFill>
              </a:rPr>
              <a:t>permettono di mettere in correlazione </a:t>
            </a:r>
            <a:r>
              <a:rPr lang="it-IT" u="sng" dirty="0" smtClean="0">
                <a:solidFill>
                  <a:srgbClr val="0070C0"/>
                </a:solidFill>
              </a:rPr>
              <a:t>variabili </a:t>
            </a:r>
            <a:r>
              <a:rPr lang="it-IT" u="sng" dirty="0">
                <a:solidFill>
                  <a:srgbClr val="0070C0"/>
                </a:solidFill>
              </a:rPr>
              <a:t>e aspetti inconsueti</a:t>
            </a:r>
            <a:r>
              <a:rPr lang="it-IT" dirty="0">
                <a:solidFill>
                  <a:srgbClr val="0070C0"/>
                </a:solidFill>
              </a:rPr>
              <a:t>.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/>
              <a:t>Consentendo, in definitiva, di prendere decisioni più tempestive e informate, per esempio grazie all’</a:t>
            </a:r>
            <a:r>
              <a:rPr lang="it-IT" u="sng" dirty="0"/>
              <a:t>analisi in </a:t>
            </a:r>
            <a:r>
              <a:rPr lang="it-IT" u="sng" dirty="0" err="1" smtClean="0"/>
              <a:t>real</a:t>
            </a:r>
            <a:r>
              <a:rPr lang="it-IT" u="sng" dirty="0" smtClean="0"/>
              <a:t> </a:t>
            </a:r>
            <a:r>
              <a:rPr lang="it-IT" u="sng" dirty="0"/>
              <a:t>time </a:t>
            </a:r>
            <a:r>
              <a:rPr lang="it-IT" dirty="0"/>
              <a:t>dei </a:t>
            </a:r>
            <a:r>
              <a:rPr lang="it-IT" dirty="0" smtClean="0"/>
              <a:t>dati.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L’ultimo </a:t>
            </a:r>
            <a:r>
              <a:rPr lang="it-IT" dirty="0">
                <a:solidFill>
                  <a:srgbClr val="0070C0"/>
                </a:solidFill>
              </a:rPr>
              <a:t>report del </a:t>
            </a:r>
            <a:r>
              <a:rPr lang="it-IT" dirty="0" err="1">
                <a:solidFill>
                  <a:srgbClr val="0070C0"/>
                </a:solidFill>
              </a:rPr>
              <a:t>Polimi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(2019) mette </a:t>
            </a:r>
            <a:r>
              <a:rPr lang="it-IT" dirty="0">
                <a:solidFill>
                  <a:srgbClr val="0070C0"/>
                </a:solidFill>
              </a:rPr>
              <a:t>in evidenza come il mercato stia sperimentando un’evoluzione verso logiche di </a:t>
            </a:r>
            <a:r>
              <a:rPr lang="it-IT" dirty="0" err="1">
                <a:solidFill>
                  <a:srgbClr val="0070C0"/>
                </a:solidFill>
              </a:rPr>
              <a:t>predictive</a:t>
            </a:r>
            <a:r>
              <a:rPr lang="it-IT" dirty="0">
                <a:solidFill>
                  <a:srgbClr val="0070C0"/>
                </a:solidFill>
              </a:rPr>
              <a:t>, </a:t>
            </a:r>
            <a:r>
              <a:rPr lang="it-IT" dirty="0" err="1">
                <a:solidFill>
                  <a:srgbClr val="0070C0"/>
                </a:solidFill>
              </a:rPr>
              <a:t>prescriptive</a:t>
            </a:r>
            <a:r>
              <a:rPr lang="it-IT" dirty="0">
                <a:solidFill>
                  <a:srgbClr val="0070C0"/>
                </a:solidFill>
              </a:rPr>
              <a:t> e, in alcuni casi, </a:t>
            </a:r>
            <a:r>
              <a:rPr lang="it-IT" dirty="0" err="1">
                <a:solidFill>
                  <a:srgbClr val="0070C0"/>
                </a:solidFill>
              </a:rPr>
              <a:t>Automated</a:t>
            </a:r>
            <a:r>
              <a:rPr lang="it-IT" dirty="0">
                <a:solidFill>
                  <a:srgbClr val="0070C0"/>
                </a:solidFill>
              </a:rPr>
              <a:t> Analytics, per effetto dell’adozione di </a:t>
            </a:r>
            <a:r>
              <a:rPr lang="it-IT" u="sng" dirty="0">
                <a:solidFill>
                  <a:srgbClr val="0070C0"/>
                </a:solidFill>
              </a:rPr>
              <a:t>tecniche di Machine Learning e </a:t>
            </a:r>
            <a:r>
              <a:rPr lang="it-IT" u="sng" dirty="0" err="1">
                <a:solidFill>
                  <a:srgbClr val="0070C0"/>
                </a:solidFill>
              </a:rPr>
              <a:t>Deep</a:t>
            </a:r>
            <a:r>
              <a:rPr lang="it-IT" u="sng" dirty="0">
                <a:solidFill>
                  <a:srgbClr val="0070C0"/>
                </a:solidFill>
              </a:rPr>
              <a:t> Learning</a:t>
            </a:r>
            <a:r>
              <a:rPr lang="it-IT" dirty="0">
                <a:solidFill>
                  <a:srgbClr val="0070C0"/>
                </a:solidFill>
              </a:rPr>
              <a:t>, che abilitano nuove tipologie di analisi, e di Real-time </a:t>
            </a:r>
            <a:r>
              <a:rPr lang="it-IT" dirty="0" smtClean="0">
                <a:solidFill>
                  <a:srgbClr val="0070C0"/>
                </a:solidFill>
              </a:rPr>
              <a:t>Analytics.  </a:t>
            </a:r>
            <a:endParaRPr lang="it-IT" dirty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116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1311</Words>
  <Application>Microsoft Office PowerPoint</Application>
  <PresentationFormat>Widescreen</PresentationFormat>
  <Paragraphs>65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IoT</vt:lpstr>
      <vt:lpstr>IoT</vt:lpstr>
      <vt:lpstr>IoT</vt:lpstr>
      <vt:lpstr>IoT</vt:lpstr>
      <vt:lpstr>IoT</vt:lpstr>
      <vt:lpstr>IoT</vt:lpstr>
      <vt:lpstr>IoT</vt:lpstr>
      <vt:lpstr>IoT</vt:lpstr>
      <vt:lpstr>IoT</vt:lpstr>
      <vt:lpstr>IoT</vt:lpstr>
      <vt:lpstr>IoT</vt:lpstr>
      <vt:lpstr>IoT</vt:lpstr>
      <vt:lpstr>IoT</vt:lpstr>
      <vt:lpstr>IoT</vt:lpstr>
      <vt:lpstr>IoT</vt:lpstr>
      <vt:lpstr>IoT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19</cp:revision>
  <dcterms:created xsi:type="dcterms:W3CDTF">2019-12-20T10:49:19Z</dcterms:created>
  <dcterms:modified xsi:type="dcterms:W3CDTF">2020-01-17T14:11:01Z</dcterms:modified>
</cp:coreProperties>
</file>