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3" autoAdjust="0"/>
    <p:restoredTop sz="94660"/>
  </p:normalViewPr>
  <p:slideViewPr>
    <p:cSldViewPr snapToGrid="0">
      <p:cViewPr varScale="1">
        <p:scale>
          <a:sx n="51" d="100"/>
          <a:sy n="51" d="100"/>
        </p:scale>
        <p:origin x="90" y="8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0F82-95E1-437F-8670-DA44713E80EF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3F64B-18B0-4AB3-96CD-D49159291B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935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0F82-95E1-437F-8670-DA44713E80EF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3F64B-18B0-4AB3-96CD-D49159291B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7298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0F82-95E1-437F-8670-DA44713E80EF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3F64B-18B0-4AB3-96CD-D49159291B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4158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0F82-95E1-437F-8670-DA44713E80EF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3F64B-18B0-4AB3-96CD-D49159291B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2809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0F82-95E1-437F-8670-DA44713E80EF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3F64B-18B0-4AB3-96CD-D49159291B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6486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0F82-95E1-437F-8670-DA44713E80EF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3F64B-18B0-4AB3-96CD-D49159291B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0683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0F82-95E1-437F-8670-DA44713E80EF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3F64B-18B0-4AB3-96CD-D49159291B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3098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0F82-95E1-437F-8670-DA44713E80EF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3F64B-18B0-4AB3-96CD-D49159291B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1927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0F82-95E1-437F-8670-DA44713E80EF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3F64B-18B0-4AB3-96CD-D49159291B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328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0F82-95E1-437F-8670-DA44713E80EF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3F64B-18B0-4AB3-96CD-D49159291B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0589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0F82-95E1-437F-8670-DA44713E80EF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3F64B-18B0-4AB3-96CD-D49159291B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1427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70F82-95E1-437F-8670-DA44713E80EF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3F64B-18B0-4AB3-96CD-D49159291B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9823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rrierecomunicazioni.it/tag/lavoro" TargetMode="External"/><Relationship Id="rId2" Type="http://schemas.openxmlformats.org/officeDocument/2006/relationships/hyperlink" Target="https://www.corrierecomunicazioni.it/tag/intelligenza-artificial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orrierecomunicazioni.it/tag/ibm" TargetMode="External"/><Relationship Id="rId5" Type="http://schemas.openxmlformats.org/officeDocument/2006/relationships/hyperlink" Target="https://www.corrierecomunicazioni.it/tag/AI" TargetMode="External"/><Relationship Id="rId4" Type="http://schemas.openxmlformats.org/officeDocument/2006/relationships/hyperlink" Target="https://www.corrierecomunicazioni.it/tag/formazione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rrierecomunicazioni.it/tag/skill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rrierecomunicazioni.it/tag/machine-learning/" TargetMode="External"/><Relationship Id="rId2" Type="http://schemas.openxmlformats.org/officeDocument/2006/relationships/hyperlink" Target="https://www.corrierecomunicazioni.it/tag/amazon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orrierecomunicazioni.it/tag/competenz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000" dirty="0" smtClean="0"/>
              <a:t>SKILLS</a:t>
            </a:r>
            <a:endParaRPr lang="it-IT" sz="4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2019 World Manufacturing Forum Report: Skills for the Future of Manufacturing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1713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err="1" smtClean="0"/>
              <a:t>Skills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WMF’s </a:t>
            </a:r>
            <a:r>
              <a:rPr lang="en-US" dirty="0">
                <a:solidFill>
                  <a:srgbClr val="FF0000"/>
                </a:solidFill>
              </a:rPr>
              <a:t>Top Ten Skills </a:t>
            </a:r>
            <a:r>
              <a:rPr lang="en-US" dirty="0"/>
              <a:t>for the Future of </a:t>
            </a:r>
            <a:r>
              <a:rPr lang="en-US" dirty="0" smtClean="0"/>
              <a:t>Manufacturing: </a:t>
            </a:r>
          </a:p>
          <a:p>
            <a:pPr>
              <a:buFontTx/>
              <a:buChar char="-"/>
            </a:pPr>
            <a:r>
              <a:rPr lang="en-US" b="1" dirty="0" smtClean="0"/>
              <a:t>Digital </a:t>
            </a:r>
            <a:r>
              <a:rPr lang="en-US" b="1" dirty="0"/>
              <a:t>literacy </a:t>
            </a:r>
            <a:r>
              <a:rPr lang="en-US" dirty="0"/>
              <a:t>to interact with new digital manufacturing systems, technologies, applications, and </a:t>
            </a:r>
            <a:r>
              <a:rPr lang="en-US" dirty="0" smtClean="0"/>
              <a:t>tools</a:t>
            </a:r>
          </a:p>
          <a:p>
            <a:pPr>
              <a:buFontTx/>
              <a:buChar char="-"/>
            </a:pPr>
            <a:r>
              <a:rPr lang="en-US" dirty="0">
                <a:solidFill>
                  <a:srgbClr val="0070C0"/>
                </a:solidFill>
              </a:rPr>
              <a:t>Ability to </a:t>
            </a:r>
            <a:r>
              <a:rPr lang="en-US" b="1" dirty="0">
                <a:solidFill>
                  <a:srgbClr val="0070C0"/>
                </a:solidFill>
              </a:rPr>
              <a:t>use and design </a:t>
            </a:r>
            <a:r>
              <a:rPr lang="en-US" dirty="0">
                <a:solidFill>
                  <a:srgbClr val="0070C0"/>
                </a:solidFill>
              </a:rPr>
              <a:t>new AI and data analytics solutions 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en-US" b="1" dirty="0"/>
              <a:t>Creative problem solving </a:t>
            </a:r>
            <a:r>
              <a:rPr lang="en-US" dirty="0"/>
              <a:t>in times of abundant data 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70C0"/>
                </a:solidFill>
              </a:rPr>
              <a:t>Strong </a:t>
            </a:r>
            <a:r>
              <a:rPr lang="en-US" b="1" dirty="0">
                <a:solidFill>
                  <a:srgbClr val="0070C0"/>
                </a:solidFill>
              </a:rPr>
              <a:t>entrepreneurial mindset  </a:t>
            </a:r>
            <a:r>
              <a:rPr lang="en-US" dirty="0">
                <a:solidFill>
                  <a:srgbClr val="0070C0"/>
                </a:solidFill>
              </a:rPr>
              <a:t>including the ability to think </a:t>
            </a:r>
            <a:r>
              <a:rPr lang="en-US" b="1" dirty="0">
                <a:solidFill>
                  <a:srgbClr val="0070C0"/>
                </a:solidFill>
              </a:rPr>
              <a:t>outside the box</a:t>
            </a:r>
          </a:p>
          <a:p>
            <a:pPr>
              <a:buFontTx/>
              <a:buChar char="-"/>
            </a:pPr>
            <a:r>
              <a:rPr lang="en-US" dirty="0"/>
              <a:t> Ability to work physically and </a:t>
            </a:r>
            <a:r>
              <a:rPr lang="en-US" b="1" dirty="0" smtClean="0"/>
              <a:t>psychologically</a:t>
            </a:r>
            <a:r>
              <a:rPr lang="en-US" dirty="0" smtClean="0"/>
              <a:t> </a:t>
            </a:r>
            <a:r>
              <a:rPr lang="en-US" dirty="0"/>
              <a:t>with new technologies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9780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err="1"/>
              <a:t>Skills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- </a:t>
            </a:r>
            <a:r>
              <a:rPr lang="it-IT" b="1" dirty="0" smtClean="0"/>
              <a:t>Inter-cultural</a:t>
            </a:r>
            <a:r>
              <a:rPr lang="it-IT" dirty="0" smtClean="0"/>
              <a:t> and </a:t>
            </a:r>
            <a:r>
              <a:rPr lang="it-IT" dirty="0" err="1" smtClean="0"/>
              <a:t>disciplinary</a:t>
            </a:r>
            <a:r>
              <a:rPr lang="it-IT" dirty="0" smtClean="0"/>
              <a:t>, inclusive and </a:t>
            </a:r>
            <a:r>
              <a:rPr lang="it-IT" dirty="0" err="1" smtClean="0"/>
              <a:t>diversity</a:t>
            </a:r>
            <a:r>
              <a:rPr lang="it-IT" dirty="0" smtClean="0"/>
              <a:t> </a:t>
            </a:r>
            <a:r>
              <a:rPr lang="it-IT" dirty="0" err="1" smtClean="0"/>
              <a:t>oriented</a:t>
            </a:r>
            <a:r>
              <a:rPr lang="it-IT" dirty="0" smtClean="0"/>
              <a:t> </a:t>
            </a:r>
            <a:r>
              <a:rPr lang="it-IT" dirty="0" err="1" smtClean="0"/>
              <a:t>mindset</a:t>
            </a:r>
            <a:r>
              <a:rPr lang="it-IT" dirty="0" smtClean="0"/>
              <a:t>. </a:t>
            </a:r>
          </a:p>
          <a:p>
            <a:pPr>
              <a:buFontTx/>
              <a:buChar char="-"/>
            </a:pPr>
            <a:r>
              <a:rPr lang="en-US" b="1" dirty="0" smtClean="0">
                <a:solidFill>
                  <a:srgbClr val="0070C0"/>
                </a:solidFill>
              </a:rPr>
              <a:t>Cybersecurity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b="1" dirty="0">
                <a:solidFill>
                  <a:srgbClr val="0070C0"/>
                </a:solidFill>
              </a:rPr>
              <a:t>privacy</a:t>
            </a:r>
            <a:r>
              <a:rPr lang="en-US" dirty="0">
                <a:solidFill>
                  <a:srgbClr val="0070C0"/>
                </a:solidFill>
              </a:rPr>
              <a:t>, and data/information mindfulness </a:t>
            </a:r>
            <a:r>
              <a:rPr lang="en-US" dirty="0" smtClean="0">
                <a:solidFill>
                  <a:srgbClr val="0070C0"/>
                </a:solidFill>
              </a:rPr>
              <a:t>(</a:t>
            </a:r>
            <a:r>
              <a:rPr lang="en-US" dirty="0" err="1" smtClean="0">
                <a:solidFill>
                  <a:srgbClr val="0070C0"/>
                </a:solidFill>
              </a:rPr>
              <a:t>consapevolezza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</a:p>
          <a:p>
            <a:pPr>
              <a:buFontTx/>
              <a:buChar char="-"/>
            </a:pPr>
            <a:r>
              <a:rPr lang="en-US" dirty="0"/>
              <a:t>Ability to </a:t>
            </a:r>
            <a:r>
              <a:rPr lang="en-US" b="1" dirty="0"/>
              <a:t>handle increasing complexity </a:t>
            </a:r>
            <a:r>
              <a:rPr lang="en-US" dirty="0"/>
              <a:t>of multiple requirements and simultaneous </a:t>
            </a:r>
            <a:r>
              <a:rPr lang="en-US" dirty="0" smtClean="0"/>
              <a:t>tasks</a:t>
            </a:r>
          </a:p>
          <a:p>
            <a:pPr>
              <a:buFontTx/>
              <a:buChar char="-"/>
            </a:pPr>
            <a:r>
              <a:rPr lang="en-US" b="1" dirty="0">
                <a:solidFill>
                  <a:srgbClr val="0070C0"/>
                </a:solidFill>
              </a:rPr>
              <a:t>Effective communication skills </a:t>
            </a:r>
            <a:r>
              <a:rPr lang="en-US" dirty="0">
                <a:solidFill>
                  <a:srgbClr val="0070C0"/>
                </a:solidFill>
              </a:rPr>
              <a:t>with humans and AI </a:t>
            </a:r>
            <a:r>
              <a:rPr lang="en-US" dirty="0" smtClean="0">
                <a:solidFill>
                  <a:srgbClr val="0070C0"/>
                </a:solidFill>
              </a:rPr>
              <a:t>systems </a:t>
            </a:r>
          </a:p>
          <a:p>
            <a:pPr>
              <a:buFontTx/>
              <a:buChar char="-"/>
            </a:pPr>
            <a:r>
              <a:rPr lang="en-US" dirty="0"/>
              <a:t>Open-mindedness towards </a:t>
            </a:r>
            <a:r>
              <a:rPr lang="en-US" b="1" dirty="0"/>
              <a:t>constant change</a:t>
            </a:r>
            <a:r>
              <a:rPr lang="en-US" dirty="0"/>
              <a:t>, and transformation </a:t>
            </a:r>
            <a:r>
              <a:rPr lang="en-US" dirty="0" smtClean="0"/>
              <a:t>skills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320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1650" y="35907"/>
            <a:ext cx="8077199" cy="6337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21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err="1"/>
              <a:t>Skills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L’impatto dell’</a:t>
            </a:r>
            <a:r>
              <a:rPr lang="it-IT" u="sng" dirty="0">
                <a:hlinkClick r:id="rId2"/>
              </a:rPr>
              <a:t>intelligenza artificiale</a:t>
            </a:r>
            <a:r>
              <a:rPr lang="it-IT" dirty="0"/>
              <a:t> nel </a:t>
            </a:r>
            <a:r>
              <a:rPr lang="it-IT" u="sng" dirty="0">
                <a:hlinkClick r:id="rId3"/>
              </a:rPr>
              <a:t>lavoro</a:t>
            </a:r>
            <a:r>
              <a:rPr lang="it-IT" dirty="0"/>
              <a:t> si traduce in una gigantesca sfida di </a:t>
            </a:r>
            <a:r>
              <a:rPr lang="it-IT" u="sng" dirty="0">
                <a:hlinkClick r:id="rId4"/>
              </a:rPr>
              <a:t>formazione</a:t>
            </a:r>
            <a:r>
              <a:rPr lang="it-IT" dirty="0"/>
              <a:t> per le aziende: più di 120 milioni di lavoratori nelle 12 maggiori economie mondiali avranno bisogno di </a:t>
            </a:r>
            <a:r>
              <a:rPr lang="it-IT" b="1" dirty="0" err="1"/>
              <a:t>reskilling</a:t>
            </a:r>
            <a:r>
              <a:rPr lang="it-IT" dirty="0"/>
              <a:t> nei prossimi tre anni per effetto della diffusione dell’</a:t>
            </a:r>
            <a:r>
              <a:rPr lang="it-IT" u="sng" dirty="0">
                <a:hlinkClick r:id="rId5"/>
              </a:rPr>
              <a:t>Ai</a:t>
            </a:r>
            <a:r>
              <a:rPr lang="it-IT" dirty="0"/>
              <a:t>, svela un sondaggio condotto da </a:t>
            </a:r>
            <a:r>
              <a:rPr lang="it-IT" u="sng" dirty="0" err="1">
                <a:hlinkClick r:id="rId6"/>
              </a:rPr>
              <a:t>Ibm</a:t>
            </a:r>
            <a:r>
              <a:rPr lang="it-IT" dirty="0"/>
              <a:t> </a:t>
            </a:r>
            <a:r>
              <a:rPr lang="it-IT" dirty="0" err="1"/>
              <a:t>Institute</a:t>
            </a:r>
            <a:r>
              <a:rPr lang="it-IT" dirty="0"/>
              <a:t> for Business Value</a:t>
            </a:r>
            <a:r>
              <a:rPr lang="it-IT" dirty="0" smtClean="0"/>
              <a:t>.</a:t>
            </a:r>
          </a:p>
          <a:p>
            <a:r>
              <a:rPr lang="it-IT" dirty="0">
                <a:solidFill>
                  <a:srgbClr val="0070C0"/>
                </a:solidFill>
              </a:rPr>
              <a:t>Il sondaggio, basato sulle risposte di 5.670 top executive di 48 paesi, stima che 50,3 milioni di lavoratori in </a:t>
            </a:r>
            <a:r>
              <a:rPr lang="it-IT" b="1" dirty="0">
                <a:solidFill>
                  <a:srgbClr val="0070C0"/>
                </a:solidFill>
              </a:rPr>
              <a:t>Cina</a:t>
            </a:r>
            <a:r>
              <a:rPr lang="it-IT" dirty="0">
                <a:solidFill>
                  <a:srgbClr val="0070C0"/>
                </a:solidFill>
              </a:rPr>
              <a:t> avranno bisogno di </a:t>
            </a:r>
            <a:r>
              <a:rPr lang="it-IT" dirty="0" err="1" smtClean="0">
                <a:solidFill>
                  <a:srgbClr val="0070C0"/>
                </a:solidFill>
              </a:rPr>
              <a:t>reskilling</a:t>
            </a:r>
            <a:r>
              <a:rPr lang="it-IT" dirty="0" smtClean="0">
                <a:solidFill>
                  <a:srgbClr val="0070C0"/>
                </a:solidFill>
              </a:rPr>
              <a:t> come </a:t>
            </a:r>
            <a:r>
              <a:rPr lang="it-IT" dirty="0">
                <a:solidFill>
                  <a:srgbClr val="0070C0"/>
                </a:solidFill>
              </a:rPr>
              <a:t>effetto dell’automazione intelligente; negli </a:t>
            </a:r>
            <a:r>
              <a:rPr lang="it-IT" b="1" dirty="0">
                <a:solidFill>
                  <a:srgbClr val="0070C0"/>
                </a:solidFill>
              </a:rPr>
              <a:t>Stati Uniti</a:t>
            </a:r>
            <a:r>
              <a:rPr lang="it-IT" dirty="0">
                <a:solidFill>
                  <a:srgbClr val="0070C0"/>
                </a:solidFill>
              </a:rPr>
              <a:t> saranno 11,5 milioni, in </a:t>
            </a:r>
            <a:r>
              <a:rPr lang="it-IT" b="1" dirty="0">
                <a:solidFill>
                  <a:srgbClr val="0070C0"/>
                </a:solidFill>
              </a:rPr>
              <a:t>Brasile</a:t>
            </a:r>
            <a:r>
              <a:rPr lang="it-IT" dirty="0">
                <a:solidFill>
                  <a:srgbClr val="0070C0"/>
                </a:solidFill>
              </a:rPr>
              <a:t> 7,2 milioni, in </a:t>
            </a:r>
            <a:r>
              <a:rPr lang="it-IT" b="1" dirty="0">
                <a:solidFill>
                  <a:srgbClr val="0070C0"/>
                </a:solidFill>
              </a:rPr>
              <a:t>Giappone</a:t>
            </a:r>
            <a:r>
              <a:rPr lang="it-IT" dirty="0">
                <a:solidFill>
                  <a:srgbClr val="0070C0"/>
                </a:solidFill>
              </a:rPr>
              <a:t> 4,9 milioni e in </a:t>
            </a:r>
            <a:r>
              <a:rPr lang="it-IT" b="1" dirty="0">
                <a:solidFill>
                  <a:srgbClr val="0070C0"/>
                </a:solidFill>
              </a:rPr>
              <a:t>Germania</a:t>
            </a:r>
            <a:r>
              <a:rPr lang="it-IT" dirty="0">
                <a:solidFill>
                  <a:srgbClr val="0070C0"/>
                </a:solidFill>
              </a:rPr>
              <a:t> 2,9 milioni.</a:t>
            </a:r>
          </a:p>
          <a:p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89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err="1"/>
              <a:t>Skills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/>
              <a:t>Alcune </a:t>
            </a:r>
            <a:r>
              <a:rPr lang="it-IT" b="1" u="sng" dirty="0" err="1">
                <a:hlinkClick r:id="rId2"/>
              </a:rPr>
              <a:t>skill</a:t>
            </a:r>
            <a:r>
              <a:rPr lang="it-IT" b="1" dirty="0"/>
              <a:t> richiedono più tempo per essere sviluppate</a:t>
            </a:r>
            <a:r>
              <a:rPr lang="it-IT" dirty="0"/>
              <a:t> perché sono o </a:t>
            </a:r>
            <a:r>
              <a:rPr lang="it-IT" u="sng" dirty="0"/>
              <a:t>altamente tecniche</a:t>
            </a:r>
            <a:r>
              <a:rPr lang="it-IT" dirty="0"/>
              <a:t>, come le competenze nella scienza dei dati, </a:t>
            </a:r>
            <a:r>
              <a:rPr lang="it-IT" u="sng" dirty="0"/>
              <a:t>oppure molto spostate </a:t>
            </a:r>
            <a:r>
              <a:rPr lang="it-IT" dirty="0"/>
              <a:t>in ambito comportamentale e relazionale: sono cioè delle </a:t>
            </a:r>
            <a:r>
              <a:rPr lang="it-IT" b="1" dirty="0"/>
              <a:t>“soft </a:t>
            </a:r>
            <a:r>
              <a:rPr lang="it-IT" b="1" dirty="0" err="1"/>
              <a:t>skill</a:t>
            </a:r>
            <a:r>
              <a:rPr lang="it-IT" b="1" dirty="0"/>
              <a:t>”,</a:t>
            </a:r>
            <a:r>
              <a:rPr lang="it-IT" dirty="0"/>
              <a:t> come la capacità di lavorare in team, la creatività e l’empatia.</a:t>
            </a:r>
          </a:p>
          <a:p>
            <a:r>
              <a:rPr lang="it-IT" b="1" dirty="0">
                <a:solidFill>
                  <a:srgbClr val="0070C0"/>
                </a:solidFill>
              </a:rPr>
              <a:t>Insegnare queste competenze è più difficile</a:t>
            </a:r>
            <a:r>
              <a:rPr lang="it-IT" dirty="0">
                <a:solidFill>
                  <a:srgbClr val="0070C0"/>
                </a:solidFill>
              </a:rPr>
              <a:t> che formare su competenze tecniche: le soft </a:t>
            </a:r>
            <a:r>
              <a:rPr lang="it-IT" dirty="0" err="1">
                <a:solidFill>
                  <a:srgbClr val="0070C0"/>
                </a:solidFill>
              </a:rPr>
              <a:t>skill</a:t>
            </a:r>
            <a:r>
              <a:rPr lang="it-IT" dirty="0">
                <a:solidFill>
                  <a:srgbClr val="0070C0"/>
                </a:solidFill>
              </a:rPr>
              <a:t> di solito sono </a:t>
            </a:r>
            <a:r>
              <a:rPr lang="it-IT" u="sng" dirty="0">
                <a:solidFill>
                  <a:srgbClr val="0070C0"/>
                </a:solidFill>
              </a:rPr>
              <a:t>in parte innate </a:t>
            </a:r>
            <a:r>
              <a:rPr lang="it-IT" dirty="0">
                <a:solidFill>
                  <a:srgbClr val="0070C0"/>
                </a:solidFill>
              </a:rPr>
              <a:t>e in </a:t>
            </a:r>
            <a:r>
              <a:rPr lang="it-IT" u="sng" dirty="0">
                <a:solidFill>
                  <a:srgbClr val="0070C0"/>
                </a:solidFill>
              </a:rPr>
              <a:t>parte apprese sul campo </a:t>
            </a:r>
            <a:r>
              <a:rPr lang="it-IT" dirty="0">
                <a:solidFill>
                  <a:srgbClr val="0070C0"/>
                </a:solidFill>
              </a:rPr>
              <a:t>tramite l’esperienza; un corso o un </a:t>
            </a:r>
            <a:r>
              <a:rPr lang="it-IT" dirty="0" err="1">
                <a:solidFill>
                  <a:srgbClr val="0070C0"/>
                </a:solidFill>
              </a:rPr>
              <a:t>webinar</a:t>
            </a:r>
            <a:r>
              <a:rPr lang="it-IT" dirty="0">
                <a:solidFill>
                  <a:srgbClr val="0070C0"/>
                </a:solidFill>
              </a:rPr>
              <a:t> non </a:t>
            </a:r>
            <a:r>
              <a:rPr lang="it-IT" dirty="0" smtClean="0">
                <a:solidFill>
                  <a:srgbClr val="0070C0"/>
                </a:solidFill>
              </a:rPr>
              <a:t>bastano</a:t>
            </a:r>
            <a:r>
              <a:rPr lang="it-IT" dirty="0">
                <a:solidFill>
                  <a:srgbClr val="0070C0"/>
                </a:solidFill>
              </a:rPr>
              <a:t>. </a:t>
            </a:r>
            <a:endParaRPr lang="it-IT" dirty="0" smtClean="0">
              <a:solidFill>
                <a:srgbClr val="0070C0"/>
              </a:solidFill>
            </a:endParaRPr>
          </a:p>
          <a:p>
            <a:r>
              <a:rPr lang="it-IT" dirty="0" smtClean="0"/>
              <a:t>La </a:t>
            </a:r>
            <a:r>
              <a:rPr lang="it-IT" dirty="0"/>
              <a:t>preoccupazione che emerge dal sondaggio è che le aziende pensano di aver bisogno di soft </a:t>
            </a:r>
            <a:r>
              <a:rPr lang="it-IT" dirty="0" err="1"/>
              <a:t>skill</a:t>
            </a:r>
            <a:r>
              <a:rPr lang="it-IT" dirty="0"/>
              <a:t> ancor più che di </a:t>
            </a:r>
            <a:r>
              <a:rPr lang="it-IT" dirty="0" err="1"/>
              <a:t>skill</a:t>
            </a:r>
            <a:r>
              <a:rPr lang="it-IT" dirty="0"/>
              <a:t> tecniche</a:t>
            </a:r>
          </a:p>
        </p:txBody>
      </p:sp>
    </p:spTree>
    <p:extLst>
      <p:ext uri="{BB962C8B-B14F-4D97-AF65-F5344CB8AC3E}">
        <p14:creationId xmlns:p14="http://schemas.microsoft.com/office/powerpoint/2010/main" val="153264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/>
              <a:t>Skills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u="sng" dirty="0">
                <a:hlinkClick r:id="rId2"/>
              </a:rPr>
              <a:t>Amazon</a:t>
            </a:r>
            <a:r>
              <a:rPr lang="it-IT" b="1" dirty="0"/>
              <a:t> vuole potenziare le </a:t>
            </a:r>
            <a:r>
              <a:rPr lang="it-IT" b="1" dirty="0" err="1"/>
              <a:t>digital</a:t>
            </a:r>
            <a:r>
              <a:rPr lang="it-IT" b="1" dirty="0"/>
              <a:t> </a:t>
            </a:r>
            <a:r>
              <a:rPr lang="it-IT" b="1" dirty="0" err="1"/>
              <a:t>skill</a:t>
            </a:r>
            <a:r>
              <a:rPr lang="it-IT" b="1" dirty="0"/>
              <a:t> dei suoi dipendenti,</a:t>
            </a:r>
            <a:r>
              <a:rPr lang="it-IT" dirty="0"/>
              <a:t> </a:t>
            </a:r>
            <a:r>
              <a:rPr lang="it-IT" b="1" dirty="0"/>
              <a:t>a garanzia del futuro successo</a:t>
            </a:r>
            <a:r>
              <a:rPr lang="it-IT" dirty="0"/>
              <a:t> di un gruppo che vuole continuare a crescere nella new economy impiegando </a:t>
            </a:r>
            <a:r>
              <a:rPr lang="it-IT" b="1" dirty="0"/>
              <a:t>robotica e </a:t>
            </a:r>
            <a:r>
              <a:rPr lang="it-IT" b="1" u="sng" dirty="0">
                <a:hlinkClick r:id="rId3"/>
              </a:rPr>
              <a:t>machine </a:t>
            </a:r>
            <a:r>
              <a:rPr lang="it-IT" b="1" u="sng" dirty="0" err="1">
                <a:hlinkClick r:id="rId3"/>
              </a:rPr>
              <a:t>learning</a:t>
            </a:r>
            <a:r>
              <a:rPr lang="it-IT" dirty="0"/>
              <a:t> e intelligenza artificiale in misura capillare. Per questo il colosso di Jeff </a:t>
            </a:r>
            <a:r>
              <a:rPr lang="it-IT" dirty="0" err="1"/>
              <a:t>Bezos</a:t>
            </a:r>
            <a:r>
              <a:rPr lang="it-IT" dirty="0"/>
              <a:t> ha varato un </a:t>
            </a:r>
            <a:r>
              <a:rPr lang="it-IT" b="1" dirty="0"/>
              <a:t>programma quinquennale da 700 milioni di dollari (</a:t>
            </a:r>
            <a:r>
              <a:rPr lang="it-IT" b="1" dirty="0" err="1"/>
              <a:t>Upskilling</a:t>
            </a:r>
            <a:r>
              <a:rPr lang="it-IT" b="1" dirty="0"/>
              <a:t> 2025 </a:t>
            </a:r>
            <a:r>
              <a:rPr lang="it-IT" b="1" dirty="0" err="1"/>
              <a:t>program</a:t>
            </a:r>
            <a:r>
              <a:rPr lang="it-IT" b="1" dirty="0"/>
              <a:t>) </a:t>
            </a:r>
            <a:r>
              <a:rPr lang="it-IT" dirty="0"/>
              <a:t>per l’aggiornamento delle </a:t>
            </a:r>
            <a:r>
              <a:rPr lang="it-IT" b="1" u="sng" dirty="0">
                <a:hlinkClick r:id="rId4"/>
              </a:rPr>
              <a:t>competenze</a:t>
            </a:r>
            <a:r>
              <a:rPr lang="it-IT" b="1" dirty="0"/>
              <a:t> di circa un terzo dei suoi dipendenti americani, pari a 100.000 </a:t>
            </a:r>
            <a:r>
              <a:rPr lang="it-IT" dirty="0"/>
              <a:t>persone.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Accanto al Business Plan occorre fare un People Plan (Politecnico di Milano)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50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140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di Office</vt:lpstr>
      <vt:lpstr>SKILLS</vt:lpstr>
      <vt:lpstr>Skills</vt:lpstr>
      <vt:lpstr>Skills</vt:lpstr>
      <vt:lpstr>Presentazione standard di PowerPoint</vt:lpstr>
      <vt:lpstr>Skills</vt:lpstr>
      <vt:lpstr>Skills</vt:lpstr>
      <vt:lpstr>Skills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lila banterle</dc:creator>
  <cp:lastModifiedBy>lila banterle</cp:lastModifiedBy>
  <cp:revision>11</cp:revision>
  <dcterms:created xsi:type="dcterms:W3CDTF">2019-12-20T10:52:49Z</dcterms:created>
  <dcterms:modified xsi:type="dcterms:W3CDTF">2020-01-17T15:46:58Z</dcterms:modified>
</cp:coreProperties>
</file>