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3" autoAdjust="0"/>
    <p:restoredTop sz="94660"/>
  </p:normalViewPr>
  <p:slideViewPr>
    <p:cSldViewPr snapToGrid="0">
      <p:cViewPr varScale="1">
        <p:scale>
          <a:sx n="51" d="100"/>
          <a:sy n="51" d="100"/>
        </p:scale>
        <p:origin x="90" y="8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10A2845-AED6-4414-839B-8FE1EDC2F736}"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300354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0A2845-AED6-4414-839B-8FE1EDC2F736}"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4156595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0A2845-AED6-4414-839B-8FE1EDC2F736}"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179980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10A2845-AED6-4414-839B-8FE1EDC2F736}"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1552663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410A2845-AED6-4414-839B-8FE1EDC2F736}" type="datetimeFigureOut">
              <a:rPr lang="it-IT" smtClean="0"/>
              <a:t>17/01/2020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53737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10A2845-AED6-4414-839B-8FE1EDC2F736}" type="datetimeFigureOut">
              <a:rPr lang="it-IT" smtClean="0"/>
              <a:t>17/01/2020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120957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10A2845-AED6-4414-839B-8FE1EDC2F736}" type="datetimeFigureOut">
              <a:rPr lang="it-IT" smtClean="0"/>
              <a:t>17/01/2020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4163595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10A2845-AED6-4414-839B-8FE1EDC2F736}" type="datetimeFigureOut">
              <a:rPr lang="it-IT" smtClean="0"/>
              <a:t>17/01/2020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2747419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10A2845-AED6-4414-839B-8FE1EDC2F736}" type="datetimeFigureOut">
              <a:rPr lang="it-IT" smtClean="0"/>
              <a:t>17/01/2020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2300089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10A2845-AED6-4414-839B-8FE1EDC2F736}" type="datetimeFigureOut">
              <a:rPr lang="it-IT" smtClean="0"/>
              <a:t>17/01/2020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630099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10A2845-AED6-4414-839B-8FE1EDC2F736}" type="datetimeFigureOut">
              <a:rPr lang="it-IT" smtClean="0"/>
              <a:t>17/01/2020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D337D3B-BE95-452C-AC77-7EC30494B51B}" type="slidenum">
              <a:rPr lang="it-IT" smtClean="0"/>
              <a:t>‹N›</a:t>
            </a:fld>
            <a:endParaRPr lang="it-IT"/>
          </a:p>
        </p:txBody>
      </p:sp>
    </p:spTree>
    <p:extLst>
      <p:ext uri="{BB962C8B-B14F-4D97-AF65-F5344CB8AC3E}">
        <p14:creationId xmlns:p14="http://schemas.microsoft.com/office/powerpoint/2010/main" val="3076434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A2845-AED6-4414-839B-8FE1EDC2F736}" type="datetimeFigureOut">
              <a:rPr lang="it-IT" smtClean="0"/>
              <a:t>17/01/2020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337D3B-BE95-452C-AC77-7EC30494B51B}" type="slidenum">
              <a:rPr lang="it-IT" smtClean="0"/>
              <a:t>‹N›</a:t>
            </a:fld>
            <a:endParaRPr lang="it-IT"/>
          </a:p>
        </p:txBody>
      </p:sp>
    </p:spTree>
    <p:extLst>
      <p:ext uri="{BB962C8B-B14F-4D97-AF65-F5344CB8AC3E}">
        <p14:creationId xmlns:p14="http://schemas.microsoft.com/office/powerpoint/2010/main" val="2569187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orrierecomunicazioni.it/tag/realta-aumentata/" TargetMode="External"/><Relationship Id="rId2" Type="http://schemas.openxmlformats.org/officeDocument/2006/relationships/hyperlink" Target="https://www.corrierecomunicazioni.it/brand/googl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VR &amp; AR</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2637983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t>AR&amp;VR</a:t>
            </a:r>
            <a:endParaRPr lang="it-IT" sz="2400" dirty="0"/>
          </a:p>
        </p:txBody>
      </p:sp>
      <p:sp>
        <p:nvSpPr>
          <p:cNvPr id="3" name="Segnaposto contenuto 2"/>
          <p:cNvSpPr>
            <a:spLocks noGrp="1"/>
          </p:cNvSpPr>
          <p:nvPr>
            <p:ph idx="1"/>
          </p:nvPr>
        </p:nvSpPr>
        <p:spPr/>
        <p:txBody>
          <a:bodyPr/>
          <a:lstStyle/>
          <a:p>
            <a:r>
              <a:rPr lang="it-IT" dirty="0"/>
              <a:t>I settori automobilistico, manifatturiero e dei servizi pubblici utilizzano principalmente</a:t>
            </a:r>
            <a:r>
              <a:rPr lang="it-IT" b="1" dirty="0"/>
              <a:t> </a:t>
            </a:r>
            <a:r>
              <a:rPr lang="it-IT" b="1" dirty="0">
                <a:solidFill>
                  <a:srgbClr val="0070C0"/>
                </a:solidFill>
              </a:rPr>
              <a:t>l’AR e la VR </a:t>
            </a:r>
            <a:r>
              <a:rPr lang="it-IT" dirty="0"/>
              <a:t>per la </a:t>
            </a:r>
            <a:r>
              <a:rPr lang="it-IT" u="sng" dirty="0"/>
              <a:t>riparazione</a:t>
            </a:r>
            <a:r>
              <a:rPr lang="it-IT" dirty="0"/>
              <a:t> e la </a:t>
            </a:r>
            <a:r>
              <a:rPr lang="it-IT" u="sng" dirty="0"/>
              <a:t>manutenzione</a:t>
            </a:r>
            <a:r>
              <a:rPr lang="it-IT" dirty="0"/>
              <a:t>, oltre che per la</a:t>
            </a:r>
            <a:r>
              <a:rPr lang="it-IT" u="sng" dirty="0"/>
              <a:t> progettazione </a:t>
            </a:r>
            <a:r>
              <a:rPr lang="it-IT" dirty="0"/>
              <a:t>e l’</a:t>
            </a:r>
            <a:r>
              <a:rPr lang="it-IT" u="sng" dirty="0"/>
              <a:t>assemblaggio</a:t>
            </a:r>
            <a:r>
              <a:rPr lang="it-IT" dirty="0"/>
              <a:t>. </a:t>
            </a:r>
          </a:p>
          <a:p>
            <a:r>
              <a:rPr lang="it-IT" dirty="0">
                <a:solidFill>
                  <a:srgbClr val="0070C0"/>
                </a:solidFill>
              </a:rPr>
              <a:t>I tecnici Porsche utilizzano occhiali per la realtà aumentata sulle cui lenti sono proiettati, volta per volta, comunicazioni e grafici, consentendo inoltre a </a:t>
            </a:r>
            <a:r>
              <a:rPr lang="it-IT" u="sng" dirty="0">
                <a:solidFill>
                  <a:srgbClr val="0070C0"/>
                </a:solidFill>
              </a:rPr>
              <a:t>esperti</a:t>
            </a:r>
            <a:r>
              <a:rPr lang="it-IT" dirty="0">
                <a:solidFill>
                  <a:srgbClr val="0070C0"/>
                </a:solidFill>
              </a:rPr>
              <a:t> di visualizzare in remoto </a:t>
            </a:r>
            <a:r>
              <a:rPr lang="it-IT" dirty="0" smtClean="0">
                <a:solidFill>
                  <a:srgbClr val="0070C0"/>
                </a:solidFill>
              </a:rPr>
              <a:t>le </a:t>
            </a:r>
            <a:r>
              <a:rPr lang="it-IT" dirty="0">
                <a:solidFill>
                  <a:srgbClr val="0070C0"/>
                </a:solidFill>
              </a:rPr>
              <a:t>stesse informazioni a disposizione del tecnico e fornire un feedback in tempo reale. </a:t>
            </a:r>
            <a:endParaRPr lang="it-IT" dirty="0" smtClean="0">
              <a:solidFill>
                <a:srgbClr val="0070C0"/>
              </a:solidFill>
            </a:endParaRPr>
          </a:p>
          <a:p>
            <a:r>
              <a:rPr lang="it-IT" dirty="0" smtClean="0"/>
              <a:t>Per questa via vengono realizzate sul campo attività di </a:t>
            </a:r>
            <a:r>
              <a:rPr lang="it-IT" u="sng" dirty="0" smtClean="0"/>
              <a:t>Formazione continua.</a:t>
            </a:r>
            <a:endParaRPr lang="it-IT" u="sng" dirty="0"/>
          </a:p>
          <a:p>
            <a:endParaRPr lang="it-IT" dirty="0"/>
          </a:p>
        </p:txBody>
      </p:sp>
    </p:spTree>
    <p:extLst>
      <p:ext uri="{BB962C8B-B14F-4D97-AF65-F5344CB8AC3E}">
        <p14:creationId xmlns:p14="http://schemas.microsoft.com/office/powerpoint/2010/main" val="3369032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AR&amp;VR</a:t>
            </a:r>
          </a:p>
        </p:txBody>
      </p:sp>
      <p:sp>
        <p:nvSpPr>
          <p:cNvPr id="3" name="Segnaposto contenuto 2"/>
          <p:cNvSpPr>
            <a:spLocks noGrp="1"/>
          </p:cNvSpPr>
          <p:nvPr>
            <p:ph idx="1"/>
          </p:nvPr>
        </p:nvSpPr>
        <p:spPr/>
        <p:txBody>
          <a:bodyPr>
            <a:normAutofit lnSpcReduction="10000"/>
          </a:bodyPr>
          <a:lstStyle/>
          <a:p>
            <a:r>
              <a:rPr lang="it-IT" b="1" dirty="0">
                <a:hlinkClick r:id="rId2"/>
              </a:rPr>
              <a:t>Google</a:t>
            </a:r>
            <a:r>
              <a:rPr lang="it-IT" dirty="0"/>
              <a:t> rilancia sugli occhiali per la </a:t>
            </a:r>
            <a:r>
              <a:rPr lang="it-IT" b="1" dirty="0">
                <a:hlinkClick r:id="rId3"/>
              </a:rPr>
              <a:t>realtà aumentata</a:t>
            </a:r>
            <a:r>
              <a:rPr lang="it-IT" dirty="0"/>
              <a:t>, e lo fa puntando espressamente sul </a:t>
            </a:r>
            <a:r>
              <a:rPr lang="it-IT" b="1" dirty="0"/>
              <a:t>business</a:t>
            </a:r>
            <a:r>
              <a:rPr lang="it-IT" dirty="0"/>
              <a:t> e su un prezzo d’attacco che è un guanto di sfida agli </a:t>
            </a:r>
            <a:r>
              <a:rPr lang="it-IT" dirty="0" err="1"/>
              <a:t>Hololens</a:t>
            </a:r>
            <a:r>
              <a:rPr lang="it-IT" dirty="0"/>
              <a:t> 2 di Microsoft. Mountain </a:t>
            </a:r>
            <a:r>
              <a:rPr lang="it-IT" dirty="0" err="1"/>
              <a:t>View</a:t>
            </a:r>
            <a:r>
              <a:rPr lang="it-IT" dirty="0"/>
              <a:t> intende infatti proporre </a:t>
            </a:r>
            <a:r>
              <a:rPr lang="it-IT" b="1" dirty="0"/>
              <a:t>i Google Glass Enterprise Edition 2 a 999 dollari</a:t>
            </a:r>
            <a:r>
              <a:rPr lang="it-IT" dirty="0"/>
              <a:t>, meno di un terzo dei 3.500 dollari richiesti dal rivale</a:t>
            </a:r>
            <a:r>
              <a:rPr lang="it-IT" dirty="0" smtClean="0"/>
              <a:t>. </a:t>
            </a:r>
          </a:p>
          <a:p>
            <a:r>
              <a:rPr lang="it-IT" dirty="0" smtClean="0">
                <a:solidFill>
                  <a:srgbClr val="0070C0"/>
                </a:solidFill>
              </a:rPr>
              <a:t>I visori per la realtà aumentata unitamente all’utilizzo dei QR code,  abilitato da un lettore integrato nel lettore, consentono di realizzare un </a:t>
            </a:r>
            <a:r>
              <a:rPr lang="it-IT" b="1" dirty="0" smtClean="0">
                <a:solidFill>
                  <a:srgbClr val="0070C0"/>
                </a:solidFill>
              </a:rPr>
              <a:t>controllo qualità </a:t>
            </a:r>
            <a:r>
              <a:rPr lang="it-IT" dirty="0" smtClean="0">
                <a:solidFill>
                  <a:srgbClr val="0070C0"/>
                </a:solidFill>
              </a:rPr>
              <a:t>efficace in grado di trasmettere dati a piattaforme analitiche a cavallo degli </a:t>
            </a:r>
            <a:r>
              <a:rPr lang="it-IT" dirty="0" err="1" smtClean="0">
                <a:solidFill>
                  <a:srgbClr val="0070C0"/>
                </a:solidFill>
              </a:rPr>
              <a:t>Hololens</a:t>
            </a:r>
            <a:r>
              <a:rPr lang="it-IT" dirty="0">
                <a:solidFill>
                  <a:srgbClr val="0070C0"/>
                </a:solidFill>
              </a:rPr>
              <a:t>. Gli </a:t>
            </a:r>
            <a:r>
              <a:rPr lang="it-IT" dirty="0" err="1">
                <a:solidFill>
                  <a:srgbClr val="0070C0"/>
                </a:solidFill>
              </a:rPr>
              <a:t>analytics</a:t>
            </a:r>
            <a:r>
              <a:rPr lang="it-IT" dirty="0">
                <a:solidFill>
                  <a:srgbClr val="0070C0"/>
                </a:solidFill>
              </a:rPr>
              <a:t> </a:t>
            </a:r>
            <a:r>
              <a:rPr lang="it-IT" dirty="0" smtClean="0">
                <a:solidFill>
                  <a:srgbClr val="0070C0"/>
                </a:solidFill>
              </a:rPr>
              <a:t>avrebbero in tal caso la possibilità di </a:t>
            </a:r>
            <a:r>
              <a:rPr lang="it-IT" dirty="0">
                <a:solidFill>
                  <a:srgbClr val="0070C0"/>
                </a:solidFill>
              </a:rPr>
              <a:t>costruire </a:t>
            </a:r>
            <a:r>
              <a:rPr lang="it-IT" u="sng" dirty="0">
                <a:solidFill>
                  <a:srgbClr val="0070C0"/>
                </a:solidFill>
              </a:rPr>
              <a:t>report</a:t>
            </a:r>
            <a:r>
              <a:rPr lang="it-IT" dirty="0">
                <a:solidFill>
                  <a:srgbClr val="0070C0"/>
                </a:solidFill>
              </a:rPr>
              <a:t> accurati sui dati prodotti </a:t>
            </a:r>
            <a:r>
              <a:rPr lang="it-IT" b="1" dirty="0">
                <a:solidFill>
                  <a:srgbClr val="0070C0"/>
                </a:solidFill>
              </a:rPr>
              <a:t>durante il processo </a:t>
            </a:r>
            <a:r>
              <a:rPr lang="it-IT" dirty="0">
                <a:solidFill>
                  <a:srgbClr val="0070C0"/>
                </a:solidFill>
              </a:rPr>
              <a:t>di controllo qualità,  </a:t>
            </a:r>
          </a:p>
        </p:txBody>
      </p:sp>
    </p:spTree>
    <p:extLst>
      <p:ext uri="{BB962C8B-B14F-4D97-AF65-F5344CB8AC3E}">
        <p14:creationId xmlns:p14="http://schemas.microsoft.com/office/powerpoint/2010/main" val="2894775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a:t>AR&amp;VR</a:t>
            </a:r>
          </a:p>
        </p:txBody>
      </p:sp>
      <p:sp>
        <p:nvSpPr>
          <p:cNvPr id="3" name="Segnaposto contenuto 2"/>
          <p:cNvSpPr>
            <a:spLocks noGrp="1"/>
          </p:cNvSpPr>
          <p:nvPr>
            <p:ph idx="1"/>
          </p:nvPr>
        </p:nvSpPr>
        <p:spPr/>
        <p:txBody>
          <a:bodyPr/>
          <a:lstStyle/>
          <a:p>
            <a:r>
              <a:rPr lang="it-IT" dirty="0"/>
              <a:t>Circo </a:t>
            </a:r>
            <a:r>
              <a:rPr lang="it-IT" dirty="0" err="1"/>
              <a:t>Maximo</a:t>
            </a:r>
            <a:r>
              <a:rPr lang="it-IT" dirty="0"/>
              <a:t> Experience è un progetto che permetterà ai visitatori di viaggiare nel tempo nella storica arena utilizzando sia la realtà aumentata, sia quella virtuale. E' la prima volta che delle tecnologie all'avanguardia vengono sperimentate in un'area all'aperto di tali dimensioni.</a:t>
            </a:r>
          </a:p>
          <a:p>
            <a:r>
              <a:rPr lang="it-IT" dirty="0">
                <a:solidFill>
                  <a:srgbClr val="0070C0"/>
                </a:solidFill>
              </a:rPr>
              <a:t>Attraverso un percorso di visita </a:t>
            </a:r>
            <a:r>
              <a:rPr lang="it-IT" dirty="0" err="1">
                <a:solidFill>
                  <a:srgbClr val="0070C0"/>
                </a:solidFill>
              </a:rPr>
              <a:t>immersiva</a:t>
            </a:r>
            <a:r>
              <a:rPr lang="it-IT" dirty="0">
                <a:solidFill>
                  <a:srgbClr val="0070C0"/>
                </a:solidFill>
              </a:rPr>
              <a:t>, indossando gli appositi visori, si può vedere per la </a:t>
            </a:r>
            <a:r>
              <a:rPr lang="it-IT" b="1" dirty="0">
                <a:solidFill>
                  <a:srgbClr val="0070C0"/>
                </a:solidFill>
              </a:rPr>
              <a:t>prima volta</a:t>
            </a:r>
            <a:r>
              <a:rPr lang="it-IT" dirty="0">
                <a:solidFill>
                  <a:srgbClr val="0070C0"/>
                </a:solidFill>
              </a:rPr>
              <a:t> il</a:t>
            </a:r>
            <a:r>
              <a:rPr lang="it-IT" b="1" dirty="0">
                <a:solidFill>
                  <a:srgbClr val="0070C0"/>
                </a:solidFill>
              </a:rPr>
              <a:t> Circo Massimo in tutte le sue fasi storiche</a:t>
            </a:r>
            <a:r>
              <a:rPr lang="it-IT" dirty="0">
                <a:solidFill>
                  <a:srgbClr val="0070C0"/>
                </a:solidFill>
              </a:rPr>
              <a:t>: dalla semplice e prima costruzione in legno, ai fasti dell’età imperiale, dal medioevo fino ai primi decenni del ’900.</a:t>
            </a:r>
          </a:p>
          <a:p>
            <a:endParaRPr lang="it-IT" dirty="0">
              <a:solidFill>
                <a:srgbClr val="0070C0"/>
              </a:solidFill>
            </a:endParaRPr>
          </a:p>
        </p:txBody>
      </p:sp>
    </p:spTree>
    <p:extLst>
      <p:ext uri="{BB962C8B-B14F-4D97-AF65-F5344CB8AC3E}">
        <p14:creationId xmlns:p14="http://schemas.microsoft.com/office/powerpoint/2010/main" val="2424917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a:t>AR&amp;VR</a:t>
            </a:r>
            <a:endParaRPr lang="it-IT" sz="2400" dirty="0"/>
          </a:p>
        </p:txBody>
      </p:sp>
      <p:sp>
        <p:nvSpPr>
          <p:cNvPr id="3" name="Segnaposto contenuto 2"/>
          <p:cNvSpPr>
            <a:spLocks noGrp="1"/>
          </p:cNvSpPr>
          <p:nvPr>
            <p:ph idx="1"/>
          </p:nvPr>
        </p:nvSpPr>
        <p:spPr/>
        <p:txBody>
          <a:bodyPr/>
          <a:lstStyle/>
          <a:p>
            <a:r>
              <a:rPr lang="it-IT" dirty="0" smtClean="0">
                <a:solidFill>
                  <a:srgbClr val="0070C0"/>
                </a:solidFill>
              </a:rPr>
              <a:t>Per la realtà virtuale l’applicazione più importante riguarda il suo utilizzo in fase di </a:t>
            </a:r>
            <a:r>
              <a:rPr lang="it-IT" u="sng" dirty="0" smtClean="0">
                <a:solidFill>
                  <a:srgbClr val="0070C0"/>
                </a:solidFill>
              </a:rPr>
              <a:t>progettazione</a:t>
            </a:r>
            <a:r>
              <a:rPr lang="it-IT" dirty="0" smtClean="0">
                <a:solidFill>
                  <a:srgbClr val="0070C0"/>
                </a:solidFill>
              </a:rPr>
              <a:t> (</a:t>
            </a:r>
            <a:r>
              <a:rPr lang="it-IT" dirty="0" err="1" smtClean="0">
                <a:solidFill>
                  <a:srgbClr val="0070C0"/>
                </a:solidFill>
              </a:rPr>
              <a:t>digital</a:t>
            </a:r>
            <a:r>
              <a:rPr lang="it-IT" dirty="0" smtClean="0">
                <a:solidFill>
                  <a:srgbClr val="0070C0"/>
                </a:solidFill>
              </a:rPr>
              <a:t> twin): consente la verifica virtuale delle prestazioni di un nuovo prodotto prima della realizzazione del prototipo. </a:t>
            </a:r>
          </a:p>
          <a:p>
            <a:r>
              <a:rPr lang="it-IT" dirty="0" smtClean="0"/>
              <a:t>Per la realtà aumentata l’aspetto più importante riguarda il suo utilizzo in manutenzione. </a:t>
            </a:r>
          </a:p>
          <a:p>
            <a:r>
              <a:rPr lang="it-IT" dirty="0" smtClean="0">
                <a:solidFill>
                  <a:srgbClr val="0070C0"/>
                </a:solidFill>
              </a:rPr>
              <a:t>Grandi prospettive si aprono anche nell’utilizzo della realtà aumentata nelle zone pregiate sul piano archeologico e in quelle in cui la guerra ha distrutto patrimoni artistici di grande valore come in Siria. </a:t>
            </a:r>
            <a:endParaRPr lang="it-IT" dirty="0">
              <a:solidFill>
                <a:srgbClr val="0070C0"/>
              </a:solidFill>
            </a:endParaRPr>
          </a:p>
        </p:txBody>
      </p:sp>
    </p:spTree>
    <p:extLst>
      <p:ext uri="{BB962C8B-B14F-4D97-AF65-F5344CB8AC3E}">
        <p14:creationId xmlns:p14="http://schemas.microsoft.com/office/powerpoint/2010/main" val="918092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240</Words>
  <Application>Microsoft Office PowerPoint</Application>
  <PresentationFormat>Widescreen</PresentationFormat>
  <Paragraphs>15</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Calibri</vt:lpstr>
      <vt:lpstr>Calibri Light</vt:lpstr>
      <vt:lpstr>Tema di Office</vt:lpstr>
      <vt:lpstr>VR &amp; AR</vt:lpstr>
      <vt:lpstr>AR&amp;VR</vt:lpstr>
      <vt:lpstr>AR&amp;VR</vt:lpstr>
      <vt:lpstr>AR&amp;VR</vt:lpstr>
      <vt:lpstr>AR&amp;VR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lila banterle</dc:creator>
  <cp:lastModifiedBy>lila banterle</cp:lastModifiedBy>
  <cp:revision>7</cp:revision>
  <dcterms:created xsi:type="dcterms:W3CDTF">2019-12-20T10:48:32Z</dcterms:created>
  <dcterms:modified xsi:type="dcterms:W3CDTF">2020-01-17T15:53:23Z</dcterms:modified>
</cp:coreProperties>
</file>