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5" r:id="rId17"/>
    <p:sldId id="276" r:id="rId18"/>
    <p:sldId id="277" r:id="rId19"/>
    <p:sldId id="280" r:id="rId20"/>
    <p:sldId id="281" r:id="rId21"/>
    <p:sldId id="282" r:id="rId22"/>
    <p:sldId id="283" r:id="rId23"/>
    <p:sldId id="284" r:id="rId24"/>
    <p:sldId id="270" r:id="rId25"/>
    <p:sldId id="271" r:id="rId26"/>
    <p:sldId id="272" r:id="rId27"/>
    <p:sldId id="273" r:id="rId2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6E1B-6D62-4C69-B792-05C70FEDB0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5341-C663-4C39-ACB4-8340EB7D8A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09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6E1B-6D62-4C69-B792-05C70FEDB0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5341-C663-4C39-ACB4-8340EB7D8A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72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6E1B-6D62-4C69-B792-05C70FEDB0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5341-C663-4C39-ACB4-8340EB7D8A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95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6E1B-6D62-4C69-B792-05C70FEDB0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5341-C663-4C39-ACB4-8340EB7D8A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35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6E1B-6D62-4C69-B792-05C70FEDB0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5341-C663-4C39-ACB4-8340EB7D8A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713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6E1B-6D62-4C69-B792-05C70FEDB0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5341-C663-4C39-ACB4-8340EB7D8A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9484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6E1B-6D62-4C69-B792-05C70FEDB0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5341-C663-4C39-ACB4-8340EB7D8A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33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6E1B-6D62-4C69-B792-05C70FEDB0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5341-C663-4C39-ACB4-8340EB7D8A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58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6E1B-6D62-4C69-B792-05C70FEDB0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5341-C663-4C39-ACB4-8340EB7D8A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59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6E1B-6D62-4C69-B792-05C70FEDB0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5341-C663-4C39-ACB4-8340EB7D8A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78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6E1B-6D62-4C69-B792-05C70FEDB0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45341-C663-4C39-ACB4-8340EB7D8A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97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36E1B-6D62-4C69-B792-05C70FEDB0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45341-C663-4C39-ACB4-8340EB7D8A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288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advmedialab.com/content-marketing-di-qualit%C3%A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celle.it/cross-selling-definizione-predictive-model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celle.it/predictive-analytics-analisi-predittiva-dati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rierecomunicazioni.it/tag/amazon/" TargetMode="External"/><Relationship Id="rId2" Type="http://schemas.openxmlformats.org/officeDocument/2006/relationships/hyperlink" Target="https://www.corrierecomunicazioni.it/tag/realta-virtuale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i4business.it/intelligenza-artificiale/machine-learning/machine-learning-cosa-e-applicazioni/?__hstc=27384675.b1e8bda8294622b611ed4886fac3cf98.1531403515874.1543593904163.1543932761586.19&amp;__hssc=27384675.2.1543932761586&amp;__hsfp=351661375" TargetMode="External"/><Relationship Id="rId2" Type="http://schemas.openxmlformats.org/officeDocument/2006/relationships/hyperlink" Target="https://www.ai4business.it/intelligenza-artificiale/realta-aumentata/realta-virtuale-realta-aumentata/?__hstc=27384675.b1e8bda8294622b611ed4886fac3cf98.1531403515874.1543593904163.1543932761586.19&amp;__hssc=27384675.2.1543932761586&amp;__hsfp=35166137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i4business.it/robotica/chatbot/chatbot-cosa-cosa-ce-dietro-successo/?__hstc=27384675.b1e8bda8294622b611ed4886fac3cf98.1531403515874.1543593904163.1543932761586.19&amp;__hssc=27384675.2.1543932761586&amp;__hsfp=351661375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MKT Digitale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Fonti: pubblicazioni a cura di Agenda Digitale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55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Inbound</a:t>
            </a:r>
            <a:r>
              <a:rPr lang="it-IT" sz="2400" dirty="0"/>
              <a:t> </a:t>
            </a:r>
            <a:r>
              <a:rPr lang="it-IT" sz="2400" dirty="0" err="1"/>
              <a:t>Mkt</a:t>
            </a:r>
            <a:r>
              <a:rPr lang="it-IT" sz="24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Nuova tendenza: chi </a:t>
            </a:r>
            <a:r>
              <a:rPr lang="it-IT" dirty="0">
                <a:solidFill>
                  <a:srgbClr val="0070C0"/>
                </a:solidFill>
              </a:rPr>
              <a:t>naviga il web non ricerca più contenuti attraverso singole parole chiave ma utilizzando </a:t>
            </a:r>
            <a:r>
              <a:rPr lang="it-IT" dirty="0" err="1">
                <a:solidFill>
                  <a:srgbClr val="0070C0"/>
                </a:solidFill>
              </a:rPr>
              <a:t>search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query</a:t>
            </a:r>
            <a:r>
              <a:rPr lang="it-IT" dirty="0">
                <a:solidFill>
                  <a:srgbClr val="0070C0"/>
                </a:solidFill>
              </a:rPr>
              <a:t> che hanno la forma di vere e proprie domande conversazionali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</a:p>
          <a:p>
            <a:r>
              <a:rPr lang="it-IT" dirty="0"/>
              <a:t>i motori di ricerca valutano sempre meno la densità delle parole chiave e sempre più la </a:t>
            </a:r>
            <a:r>
              <a:rPr lang="it-IT" u="sng" dirty="0">
                <a:solidFill>
                  <a:srgbClr val="FF0000"/>
                </a:solidFill>
                <a:hlinkClick r:id="rId2"/>
              </a:rPr>
              <a:t>profondità e la pertinenza dei contenuti</a:t>
            </a:r>
            <a:r>
              <a:rPr lang="it-IT" u="sng" dirty="0" smtClean="0">
                <a:solidFill>
                  <a:srgbClr val="FF0000"/>
                </a:solidFill>
              </a:rPr>
              <a:t>.</a:t>
            </a:r>
          </a:p>
          <a:p>
            <a:r>
              <a:rPr lang="it-IT" dirty="0">
                <a:solidFill>
                  <a:srgbClr val="0070C0"/>
                </a:solidFill>
              </a:rPr>
              <a:t>nella pillar page l’utente </a:t>
            </a:r>
            <a:r>
              <a:rPr lang="it-IT" dirty="0" smtClean="0">
                <a:solidFill>
                  <a:srgbClr val="0070C0"/>
                </a:solidFill>
              </a:rPr>
              <a:t>trova </a:t>
            </a:r>
            <a:r>
              <a:rPr lang="it-IT" dirty="0">
                <a:solidFill>
                  <a:srgbClr val="0070C0"/>
                </a:solidFill>
              </a:rPr>
              <a:t>una risposta generale alla domanda che egli ha inserito nella barra di ricerca. Domanda che non ha più la forma disorganizzata di keyword frammentate ma è in tutto e per tutto una domanda vera e propria, di tipo conversazionale</a:t>
            </a:r>
            <a:r>
              <a:rPr lang="it-IT" dirty="0" smtClean="0">
                <a:solidFill>
                  <a:srgbClr val="0070C0"/>
                </a:solidFill>
              </a:rPr>
              <a:t>. Per approfondire passa alle Cluster page connesse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702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Inbound</a:t>
            </a:r>
            <a:r>
              <a:rPr lang="it-IT" sz="2400" dirty="0"/>
              <a:t> </a:t>
            </a:r>
            <a:r>
              <a:rPr lang="it-IT" sz="2400" dirty="0" err="1"/>
              <a:t>Mkt</a:t>
            </a:r>
            <a:r>
              <a:rPr lang="it-IT" sz="24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Dopo aver ottenuto traffico di qualità sul sito, è necessario trovare un modo per </a:t>
            </a:r>
            <a:r>
              <a:rPr lang="it-IT" u="sng" dirty="0"/>
              <a:t>convertirlo in contatti</a:t>
            </a:r>
            <a:r>
              <a:rPr lang="it-IT" dirty="0"/>
              <a:t>. </a:t>
            </a:r>
            <a:r>
              <a:rPr lang="it-IT" dirty="0" smtClean="0"/>
              <a:t>Ogni </a:t>
            </a:r>
            <a:r>
              <a:rPr lang="it-IT" dirty="0"/>
              <a:t>azienda vuole le informazioni di contatto dei visitatori, ma spesso bisogna offrire qualcosa in cambio per averle. Ad esempio offrendo contenuti come </a:t>
            </a:r>
            <a:r>
              <a:rPr lang="it-IT" dirty="0" err="1"/>
              <a:t>ebook</a:t>
            </a:r>
            <a:r>
              <a:rPr lang="it-IT" dirty="0"/>
              <a:t>, </a:t>
            </a:r>
            <a:r>
              <a:rPr lang="it-IT" dirty="0" err="1"/>
              <a:t>white</a:t>
            </a:r>
            <a:r>
              <a:rPr lang="it-IT" dirty="0"/>
              <a:t> </a:t>
            </a:r>
            <a:r>
              <a:rPr lang="it-IT" dirty="0" err="1"/>
              <a:t>paper</a:t>
            </a:r>
            <a:r>
              <a:rPr lang="it-IT" dirty="0"/>
              <a:t>, </a:t>
            </a:r>
            <a:r>
              <a:rPr lang="it-IT" dirty="0" err="1"/>
              <a:t>webinar</a:t>
            </a:r>
            <a:r>
              <a:rPr lang="it-IT" dirty="0"/>
              <a:t>, coupon, demo, video, </a:t>
            </a:r>
            <a:r>
              <a:rPr lang="it-IT" dirty="0" smtClean="0"/>
              <a:t>…</a:t>
            </a:r>
          </a:p>
          <a:p>
            <a:r>
              <a:rPr lang="it-IT" dirty="0">
                <a:solidFill>
                  <a:srgbClr val="0070C0"/>
                </a:solidFill>
              </a:rPr>
              <a:t>Le “Call-To-Action” o CTA, sono un pulsante o un’immagine posto in una pagina web con lo scopo di guidare i visitatori </a:t>
            </a:r>
            <a:r>
              <a:rPr lang="it-IT" dirty="0" smtClean="0">
                <a:solidFill>
                  <a:srgbClr val="0070C0"/>
                </a:solidFill>
              </a:rPr>
              <a:t> verso un percorso che li inviterà a trasformarsi in clienti. </a:t>
            </a:r>
            <a:endParaRPr lang="it-IT" dirty="0">
              <a:solidFill>
                <a:srgbClr val="0070C0"/>
              </a:solidFill>
            </a:endParaRPr>
          </a:p>
          <a:p>
            <a:endParaRPr lang="it-IT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28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MKT Automation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</a:t>
            </a:r>
            <a:r>
              <a:rPr lang="it-IT" b="1" dirty="0"/>
              <a:t>marketing </a:t>
            </a:r>
            <a:r>
              <a:rPr lang="it-IT" b="1" dirty="0" err="1"/>
              <a:t>automation</a:t>
            </a:r>
            <a:r>
              <a:rPr lang="it-IT" b="1" dirty="0"/>
              <a:t> </a:t>
            </a:r>
            <a:r>
              <a:rPr lang="it-IT" dirty="0"/>
              <a:t>(MA) si intende l’insieme di tecnologie che consentono alle aziende di pianificare, gestire e ottimizzare i flussi di lavoro per una vasta gamma di attività e comunicazioni, in maniera automatizzata. </a:t>
            </a:r>
            <a:endParaRPr lang="it-IT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Tipicamente</a:t>
            </a:r>
            <a:r>
              <a:rPr lang="it-IT" dirty="0">
                <a:solidFill>
                  <a:srgbClr val="0070C0"/>
                </a:solidFill>
              </a:rPr>
              <a:t>, un </a:t>
            </a:r>
            <a:r>
              <a:rPr lang="it-IT" dirty="0" err="1">
                <a:solidFill>
                  <a:srgbClr val="0070C0"/>
                </a:solidFill>
              </a:rPr>
              <a:t>tool</a:t>
            </a:r>
            <a:r>
              <a:rPr lang="it-IT" dirty="0">
                <a:solidFill>
                  <a:srgbClr val="0070C0"/>
                </a:solidFill>
              </a:rPr>
              <a:t> di MA include funzionalità di </a:t>
            </a:r>
            <a:r>
              <a:rPr lang="it-IT" u="sng" dirty="0" err="1">
                <a:solidFill>
                  <a:srgbClr val="0070C0"/>
                </a:solidFill>
              </a:rPr>
              <a:t>tracking</a:t>
            </a:r>
            <a:r>
              <a:rPr lang="it-IT" u="sng" dirty="0">
                <a:solidFill>
                  <a:srgbClr val="0070C0"/>
                </a:solidFill>
              </a:rPr>
              <a:t> automatico </a:t>
            </a:r>
            <a:r>
              <a:rPr lang="it-IT" dirty="0">
                <a:solidFill>
                  <a:srgbClr val="0070C0"/>
                </a:solidFill>
              </a:rPr>
              <a:t>di ogni attività digitale effettuata dall’utente (es. tracciamento presenze sul sito o su una pagina social) e </a:t>
            </a:r>
            <a:r>
              <a:rPr lang="it-IT" u="sng" dirty="0">
                <a:solidFill>
                  <a:srgbClr val="0070C0"/>
                </a:solidFill>
              </a:rPr>
              <a:t>gestione delle comunicazioni </a:t>
            </a:r>
            <a:r>
              <a:rPr lang="it-IT" dirty="0">
                <a:solidFill>
                  <a:srgbClr val="0070C0"/>
                </a:solidFill>
              </a:rPr>
              <a:t>per mezzo di </a:t>
            </a:r>
            <a:r>
              <a:rPr lang="it-IT" dirty="0" err="1">
                <a:solidFill>
                  <a:srgbClr val="0070C0"/>
                </a:solidFill>
              </a:rPr>
              <a:t>workflow</a:t>
            </a:r>
            <a:r>
              <a:rPr lang="it-IT" dirty="0">
                <a:solidFill>
                  <a:srgbClr val="0070C0"/>
                </a:solidFill>
              </a:rPr>
              <a:t> automatizzati (ad esempio: se il cliente potenziale fa x, allora invia la comunicazione y).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622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MKT Automation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</a:t>
            </a:r>
            <a:r>
              <a:rPr lang="it-IT" b="1" dirty="0"/>
              <a:t>CRM </a:t>
            </a:r>
            <a:r>
              <a:rPr lang="it-IT" b="1" dirty="0" err="1"/>
              <a:t>automation</a:t>
            </a:r>
            <a:r>
              <a:rPr lang="it-IT" b="1" dirty="0"/>
              <a:t> </a:t>
            </a:r>
            <a:r>
              <a:rPr lang="it-IT" dirty="0"/>
              <a:t>(CRM) si intende un insieme di tecnologie che mirano a </a:t>
            </a:r>
            <a:r>
              <a:rPr lang="it-IT" u="sng" dirty="0"/>
              <a:t>raccogliere</a:t>
            </a:r>
            <a:r>
              <a:rPr lang="it-IT" dirty="0"/>
              <a:t> e sistematizzare le informazioni sul portafoglio clienti potenziali/ clienti/ex clienti dell’impresa attraverso la capacità di generare </a:t>
            </a:r>
            <a:r>
              <a:rPr lang="it-IT" dirty="0" err="1"/>
              <a:t>insight</a:t>
            </a:r>
            <a:r>
              <a:rPr lang="it-IT" dirty="0"/>
              <a:t> </a:t>
            </a:r>
            <a:r>
              <a:rPr lang="it-IT" u="sng" dirty="0"/>
              <a:t>a partire dallo storico </a:t>
            </a:r>
            <a:r>
              <a:rPr lang="it-IT" dirty="0"/>
              <a:t>delle relazioni con i clienti (alimentando, in questo modo, anche gli strumenti di MA).</a:t>
            </a:r>
          </a:p>
          <a:p>
            <a:pPr lvl="0"/>
            <a:r>
              <a:rPr lang="it-IT" dirty="0">
                <a:solidFill>
                  <a:srgbClr val="0070C0"/>
                </a:solidFill>
              </a:rPr>
              <a:t>I </a:t>
            </a:r>
            <a:r>
              <a:rPr lang="it-IT" u="sng" dirty="0">
                <a:solidFill>
                  <a:srgbClr val="0070C0"/>
                </a:solidFill>
              </a:rPr>
              <a:t>modelli relazionali </a:t>
            </a:r>
            <a:r>
              <a:rPr lang="it-IT" dirty="0">
                <a:solidFill>
                  <a:srgbClr val="0070C0"/>
                </a:solidFill>
              </a:rPr>
              <a:t>e di marketing vivono delle “fiammate”, ovvero dei brevi periodi in cui vanno di moda. I sistemi di MA (Marketing Automation) e CRM devono essere strutturalmente</a:t>
            </a:r>
            <a:r>
              <a:rPr lang="it-IT" u="sng" dirty="0">
                <a:solidFill>
                  <a:srgbClr val="0070C0"/>
                </a:solidFill>
              </a:rPr>
              <a:t> flessibili</a:t>
            </a:r>
            <a:r>
              <a:rPr lang="it-IT" dirty="0">
                <a:solidFill>
                  <a:srgbClr val="0070C0"/>
                </a:solidFill>
              </a:rPr>
              <a:t>, capaci di configurarsi e riconfigurarsi a seconda dei bisogni. </a:t>
            </a:r>
          </a:p>
          <a:p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19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MKT Automation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Con «Analisi RFM» </a:t>
            </a:r>
            <a:r>
              <a:rPr lang="it-IT" b="1" dirty="0"/>
              <a:t>si intende una modalità di segmentazione clienti</a:t>
            </a:r>
            <a:r>
              <a:rPr lang="it-IT" dirty="0"/>
              <a:t> basata su tre variabili, </a:t>
            </a:r>
            <a:r>
              <a:rPr lang="it-IT" b="1" dirty="0" err="1"/>
              <a:t>Recency</a:t>
            </a:r>
            <a:r>
              <a:rPr lang="it-IT" dirty="0"/>
              <a:t> </a:t>
            </a:r>
            <a:r>
              <a:rPr lang="it-IT" b="1" dirty="0"/>
              <a:t>(R) </a:t>
            </a:r>
            <a:r>
              <a:rPr lang="it-IT" b="1" dirty="0" err="1"/>
              <a:t>Frequency</a:t>
            </a:r>
            <a:r>
              <a:rPr lang="it-IT" b="1" dirty="0"/>
              <a:t> (F), </a:t>
            </a:r>
            <a:r>
              <a:rPr lang="it-IT" b="1" dirty="0" err="1"/>
              <a:t>Monetary</a:t>
            </a:r>
            <a:r>
              <a:rPr lang="it-IT" b="1" dirty="0"/>
              <a:t> (M)</a:t>
            </a:r>
            <a:r>
              <a:rPr lang="it-IT" dirty="0"/>
              <a:t>. Questa tipologia di analisi rappresenta uno dei metodi più utilizzati nelle </a:t>
            </a:r>
            <a:r>
              <a:rPr lang="it-IT" dirty="0">
                <a:solidFill>
                  <a:srgbClr val="0070C0"/>
                </a:solidFill>
              </a:rPr>
              <a:t>segmentazione delle basi clienti </a:t>
            </a:r>
            <a:r>
              <a:rPr lang="it-IT" dirty="0"/>
              <a:t>in diversi settori industriali: </a:t>
            </a:r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b="1" dirty="0" err="1"/>
              <a:t>Recency</a:t>
            </a:r>
            <a:r>
              <a:rPr lang="it-IT" b="1" dirty="0"/>
              <a:t> o </a:t>
            </a:r>
            <a:r>
              <a:rPr lang="it-IT" b="1" dirty="0" err="1"/>
              <a:t>recentezza</a:t>
            </a:r>
            <a:r>
              <a:rPr lang="it-IT" dirty="0"/>
              <a:t>: è l’intervallo di tempo rispetto all’ultima operazione di acquisto. Questa metrica si basa sull’assunto che </a:t>
            </a:r>
            <a:r>
              <a:rPr lang="it-IT" dirty="0">
                <a:solidFill>
                  <a:srgbClr val="0070C0"/>
                </a:solidFill>
              </a:rPr>
              <a:t>chi ha effettuato un acquisto di recente ha una maggiore probabilità di acquistare ancora</a:t>
            </a:r>
            <a:r>
              <a:rPr lang="it-IT" dirty="0"/>
              <a:t>, magari prodotti o servizi complementari, alimentando quindi le logiche aziendali di </a:t>
            </a:r>
            <a:r>
              <a:rPr lang="it-IT" u="sng" dirty="0">
                <a:hlinkClick r:id="rId2"/>
              </a:rPr>
              <a:t>cross </a:t>
            </a:r>
            <a:r>
              <a:rPr lang="it-IT" u="sng" dirty="0" err="1">
                <a:hlinkClick r:id="rId2"/>
              </a:rPr>
              <a:t>selling</a:t>
            </a:r>
            <a:r>
              <a:rPr lang="it-IT" dirty="0"/>
              <a:t>.</a:t>
            </a:r>
          </a:p>
          <a:p>
            <a:pPr lvl="0"/>
            <a:endParaRPr lang="it-IT" dirty="0"/>
          </a:p>
          <a:p>
            <a:endParaRPr lang="it-IT" dirty="0"/>
          </a:p>
          <a:p>
            <a:pPr lv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715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CRM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b="1" dirty="0" err="1"/>
              <a:t>Frequency</a:t>
            </a:r>
            <a:r>
              <a:rPr lang="it-IT" b="1" dirty="0"/>
              <a:t> o frequenza</a:t>
            </a:r>
            <a:r>
              <a:rPr lang="it-IT" dirty="0"/>
              <a:t>: quanto spesso il cliente acquista. Con questa sola variabile </a:t>
            </a:r>
            <a:r>
              <a:rPr lang="it-IT" dirty="0">
                <a:solidFill>
                  <a:srgbClr val="0070C0"/>
                </a:solidFill>
              </a:rPr>
              <a:t>si possono segmentare i clienti in regolari, assidui, occasionali, </a:t>
            </a:r>
            <a:r>
              <a:rPr lang="it-IT" dirty="0"/>
              <a:t>etc. permettendo una personalizzazione dei contenuti e dei </a:t>
            </a:r>
            <a:r>
              <a:rPr lang="it-IT" dirty="0" err="1"/>
              <a:t>touch</a:t>
            </a:r>
            <a:r>
              <a:rPr lang="it-IT" dirty="0"/>
              <a:t> </a:t>
            </a:r>
            <a:r>
              <a:rPr lang="it-IT" dirty="0" err="1"/>
              <a:t>point</a:t>
            </a:r>
            <a:r>
              <a:rPr lang="it-IT" dirty="0"/>
              <a:t> con i quali si contatta la clientela (es. DEM con offerte esclusive a clienti occasionali, newsletter a clienti assidui, etc.).</a:t>
            </a:r>
          </a:p>
          <a:p>
            <a:pPr>
              <a:buFontTx/>
              <a:buChar char="-"/>
            </a:pPr>
            <a:r>
              <a:rPr lang="it-IT" b="1" dirty="0" err="1"/>
              <a:t>Monetary</a:t>
            </a:r>
            <a:r>
              <a:rPr lang="it-IT" b="1" dirty="0"/>
              <a:t> o spesa del cliente</a:t>
            </a:r>
            <a:r>
              <a:rPr lang="it-IT" dirty="0"/>
              <a:t>: anche in questo caso è possibile segmentare la clientela nello stesso modo fatto per la variabile </a:t>
            </a:r>
            <a:r>
              <a:rPr lang="it-IT" dirty="0" err="1"/>
              <a:t>Frequency</a:t>
            </a:r>
            <a:r>
              <a:rPr lang="it-IT" dirty="0"/>
              <a:t> </a:t>
            </a:r>
            <a:r>
              <a:rPr lang="it-IT" dirty="0">
                <a:solidFill>
                  <a:srgbClr val="0070C0"/>
                </a:solidFill>
              </a:rPr>
              <a:t>(clienti con spesa media, clienti con alta propensione alla spesa, etc.) </a:t>
            </a:r>
            <a:r>
              <a:rPr lang="it-IT" dirty="0"/>
              <a:t>personalizzando le successive attività di marketing e comunicazione sulla base della spesa del cliente.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35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CRM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Le </a:t>
            </a:r>
            <a:r>
              <a:rPr lang="it-IT" b="1" dirty="0"/>
              <a:t>singole variabili</a:t>
            </a:r>
            <a:r>
              <a:rPr lang="it-IT" dirty="0"/>
              <a:t> (R,F,M) attraverso un sistema di pesi danno origine all’</a:t>
            </a:r>
            <a:r>
              <a:rPr lang="it-IT" u="sng" dirty="0"/>
              <a:t>indicatore</a:t>
            </a:r>
            <a:r>
              <a:rPr lang="it-IT" dirty="0"/>
              <a:t> RFM. </a:t>
            </a:r>
          </a:p>
          <a:p>
            <a:pPr marL="0" indent="0">
              <a:buNone/>
            </a:pPr>
            <a:r>
              <a:rPr lang="it-IT" dirty="0"/>
              <a:t>Il </a:t>
            </a:r>
            <a:r>
              <a:rPr lang="it-IT" b="1" dirty="0"/>
              <a:t>risultato</a:t>
            </a:r>
            <a:r>
              <a:rPr lang="it-IT" dirty="0"/>
              <a:t> della ponderazione è un </a:t>
            </a:r>
            <a:r>
              <a:rPr lang="it-IT" b="1" dirty="0"/>
              <a:t>punteggio</a:t>
            </a:r>
            <a:r>
              <a:rPr lang="it-IT" dirty="0"/>
              <a:t> attribuito ad ogni cliente. </a:t>
            </a:r>
          </a:p>
          <a:p>
            <a:pPr marL="0" indent="0">
              <a:buNone/>
            </a:pPr>
            <a:r>
              <a:rPr lang="it-IT" dirty="0"/>
              <a:t>Può essere utilizzato per creare una </a:t>
            </a:r>
            <a:r>
              <a:rPr lang="it-IT" b="1" dirty="0"/>
              <a:t>segmentazione che considera tutte e tre le variabili comportamentali</a:t>
            </a:r>
            <a:r>
              <a:rPr lang="it-IT" dirty="0"/>
              <a:t> dei clienti, del tipo:</a:t>
            </a:r>
          </a:p>
          <a:p>
            <a:pPr lvl="0" fontAlgn="base"/>
            <a:r>
              <a:rPr lang="it-IT" dirty="0"/>
              <a:t>clienti dormienti o poco attivi</a:t>
            </a:r>
          </a:p>
          <a:p>
            <a:pPr lvl="0" fontAlgn="base"/>
            <a:r>
              <a:rPr lang="it-IT" dirty="0"/>
              <a:t>clienti ad alta spesa </a:t>
            </a:r>
            <a:r>
              <a:rPr lang="it-IT" b="1" dirty="0"/>
              <a:t>e</a:t>
            </a:r>
            <a:r>
              <a:rPr lang="it-IT" dirty="0"/>
              <a:t> frequenza</a:t>
            </a:r>
          </a:p>
          <a:p>
            <a:pPr lvl="0" fontAlgn="base"/>
            <a:r>
              <a:rPr lang="it-IT" dirty="0"/>
              <a:t>clienti ad alta frequenza </a:t>
            </a:r>
            <a:r>
              <a:rPr lang="it-IT" b="1" dirty="0"/>
              <a:t>e</a:t>
            </a:r>
            <a:r>
              <a:rPr lang="it-IT" dirty="0"/>
              <a:t> bassa spesa</a:t>
            </a:r>
          </a:p>
          <a:p>
            <a:pPr lvl="0" fontAlgn="base"/>
            <a:r>
              <a:rPr lang="it-IT" dirty="0"/>
              <a:t> ….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836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CRM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segmentazione dei clienti combinata con tecniche di promozione multicanale è il campo in cui può intervenire l’AI per rendere possibili colloqui mirati in linguaggio naturale con i clienti. </a:t>
            </a:r>
          </a:p>
          <a:p>
            <a:r>
              <a:rPr lang="it-IT" dirty="0">
                <a:solidFill>
                  <a:srgbClr val="0070C0"/>
                </a:solidFill>
              </a:rPr>
              <a:t>Ogni qual volta il cliente non è in grado di trovare una corretta risposta l’integrazione con il canale umano consentirà di risolvere il problema evitando nell’utente l’effetto “disillusione tecnologica»</a:t>
            </a:r>
          </a:p>
          <a:p>
            <a:r>
              <a:rPr lang="it-IT" dirty="0"/>
              <a:t>Si cerca di utilizzare il mondo dei big data per studiare modelli di miglioramento dell’offerta, del marketing e delle vendite attraverso interventi personalizzati.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132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CRM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it-IT" dirty="0"/>
              <a:t>Con </a:t>
            </a:r>
            <a:r>
              <a:rPr lang="it-IT" b="1" dirty="0"/>
              <a:t>Cross </a:t>
            </a:r>
            <a:r>
              <a:rPr lang="it-IT" b="1" dirty="0" err="1"/>
              <a:t>Selling</a:t>
            </a:r>
            <a:r>
              <a:rPr lang="it-IT" b="1" dirty="0"/>
              <a:t> </a:t>
            </a:r>
            <a:r>
              <a:rPr lang="it-IT" dirty="0"/>
              <a:t>si intende una </a:t>
            </a:r>
            <a:r>
              <a:rPr lang="it-IT" b="1" dirty="0"/>
              <a:t>tecnica di vendita</a:t>
            </a:r>
            <a:r>
              <a:rPr lang="it-IT" dirty="0"/>
              <a:t> che consiste nel proporre al cliente acquirente di un particolare prodotto (o servizio) l’acquisto di prodotti complementari.</a:t>
            </a:r>
          </a:p>
          <a:p>
            <a:pPr fontAlgn="base"/>
            <a:r>
              <a:rPr lang="it-IT" b="1" dirty="0">
                <a:solidFill>
                  <a:srgbClr val="0070C0"/>
                </a:solidFill>
              </a:rPr>
              <a:t>Analytics e Advanced Analytics </a:t>
            </a:r>
            <a:r>
              <a:rPr lang="it-IT" dirty="0">
                <a:solidFill>
                  <a:srgbClr val="0070C0"/>
                </a:solidFill>
              </a:rPr>
              <a:t>sono</a:t>
            </a:r>
            <a:r>
              <a:rPr lang="it-IT" b="1" dirty="0">
                <a:solidFill>
                  <a:srgbClr val="0070C0"/>
                </a:solidFill>
              </a:rPr>
              <a:t> strumenti</a:t>
            </a:r>
            <a:r>
              <a:rPr lang="it-IT" dirty="0">
                <a:solidFill>
                  <a:srgbClr val="0070C0"/>
                </a:solidFill>
              </a:rPr>
              <a:t> a supporto delle aziende per studiare il fenomeno del cross </a:t>
            </a:r>
            <a:r>
              <a:rPr lang="it-IT" dirty="0" err="1">
                <a:solidFill>
                  <a:srgbClr val="0070C0"/>
                </a:solidFill>
              </a:rPr>
              <a:t>selling</a:t>
            </a:r>
            <a:r>
              <a:rPr lang="it-IT" dirty="0">
                <a:solidFill>
                  <a:srgbClr val="0070C0"/>
                </a:solidFill>
              </a:rPr>
              <a:t> e migliorare le performance aziendali di vendita.</a:t>
            </a:r>
          </a:p>
          <a:p>
            <a:pPr fontAlgn="base"/>
            <a:r>
              <a:rPr lang="it-IT" dirty="0"/>
              <a:t>Gli indicatori di propensione al cross </a:t>
            </a:r>
            <a:r>
              <a:rPr lang="it-IT" dirty="0" err="1"/>
              <a:t>selling</a:t>
            </a:r>
            <a:r>
              <a:rPr lang="it-IT" dirty="0"/>
              <a:t> fanno parte della famiglia dei </a:t>
            </a:r>
            <a:r>
              <a:rPr lang="it-IT" b="1" dirty="0" err="1">
                <a:hlinkClick r:id="rId2"/>
              </a:rPr>
              <a:t>Predictive</a:t>
            </a:r>
            <a:r>
              <a:rPr lang="it-IT" b="1" dirty="0">
                <a:hlinkClick r:id="rId2"/>
              </a:rPr>
              <a:t> Analytics</a:t>
            </a:r>
            <a:r>
              <a:rPr lang="it-IT" dirty="0"/>
              <a:t> (cioè di quelle soluzioni di Data Intelligence in grado di attribuire la probabilità con cui un evento si verificherà nel futuro) e hanno l’obiettivo di determinare, per ogni Cliente, una </a:t>
            </a:r>
            <a:r>
              <a:rPr lang="it-IT" b="1" dirty="0"/>
              <a:t>probabilità futura di cross </a:t>
            </a:r>
            <a:r>
              <a:rPr lang="it-IT" b="1" dirty="0" err="1"/>
              <a:t>selling</a:t>
            </a:r>
            <a:r>
              <a:rPr lang="it-IT" b="1" dirty="0"/>
              <a:t>.</a:t>
            </a:r>
            <a:endParaRPr lang="it-IT" dirty="0"/>
          </a:p>
          <a:p>
            <a:pPr marL="0" indent="0" fontAlgn="base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042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CRM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it-IT" dirty="0">
                <a:solidFill>
                  <a:srgbClr val="0070C0"/>
                </a:solidFill>
              </a:rPr>
              <a:t>La costruzione dell’indice di propensione al Cross </a:t>
            </a:r>
            <a:r>
              <a:rPr lang="it-IT" dirty="0" err="1">
                <a:solidFill>
                  <a:srgbClr val="0070C0"/>
                </a:solidFill>
              </a:rPr>
              <a:t>Selling</a:t>
            </a:r>
            <a:r>
              <a:rPr lang="it-IT" dirty="0">
                <a:solidFill>
                  <a:srgbClr val="0070C0"/>
                </a:solidFill>
              </a:rPr>
              <a:t> avviene, normalmente, con lo </a:t>
            </a:r>
            <a:r>
              <a:rPr lang="it-IT" b="1" dirty="0">
                <a:solidFill>
                  <a:srgbClr val="0070C0"/>
                </a:solidFill>
              </a:rPr>
              <a:t>sviluppo</a:t>
            </a:r>
            <a:r>
              <a:rPr lang="it-IT" dirty="0">
                <a:solidFill>
                  <a:srgbClr val="0070C0"/>
                </a:solidFill>
              </a:rPr>
              <a:t> di un </a:t>
            </a:r>
            <a:r>
              <a:rPr lang="it-IT" b="1" dirty="0">
                <a:solidFill>
                  <a:srgbClr val="0070C0"/>
                </a:solidFill>
              </a:rPr>
              <a:t>modello multivariato</a:t>
            </a:r>
            <a:r>
              <a:rPr lang="it-IT" dirty="0">
                <a:solidFill>
                  <a:srgbClr val="0070C0"/>
                </a:solidFill>
              </a:rPr>
              <a:t>:</a:t>
            </a:r>
          </a:p>
          <a:p>
            <a:pPr lvl="0" fontAlgn="base"/>
            <a:r>
              <a:rPr lang="it-IT" b="1" dirty="0"/>
              <a:t>studio dei dati storici</a:t>
            </a:r>
            <a:r>
              <a:rPr lang="it-IT" dirty="0"/>
              <a:t> per identificare l</a:t>
            </a:r>
            <a:r>
              <a:rPr lang="it-IT" b="1" dirty="0"/>
              <a:t>e caratteristiche più rilevanti</a:t>
            </a:r>
            <a:r>
              <a:rPr lang="it-IT" dirty="0"/>
              <a:t> dei clienti che hanno acquistato un prodotto.</a:t>
            </a:r>
          </a:p>
          <a:p>
            <a:pPr lvl="0" fontAlgn="base"/>
            <a:r>
              <a:rPr lang="it-IT" b="1" dirty="0"/>
              <a:t>identificazione</a:t>
            </a:r>
            <a:r>
              <a:rPr lang="it-IT" dirty="0"/>
              <a:t> dei clienti </a:t>
            </a:r>
            <a:r>
              <a:rPr lang="it-IT" b="1" dirty="0"/>
              <a:t>che hanno le caratteristiche più simili</a:t>
            </a:r>
            <a:r>
              <a:rPr lang="it-IT" dirty="0"/>
              <a:t> ai clienti di cui sopra e quindi potenzialmente interessati al prodotto.</a:t>
            </a:r>
          </a:p>
          <a:p>
            <a:pPr lvl="0" fontAlgn="base"/>
            <a:r>
              <a:rPr lang="it-IT" b="1" dirty="0"/>
              <a:t>costruzione</a:t>
            </a:r>
            <a:r>
              <a:rPr lang="it-IT" dirty="0"/>
              <a:t> per ciascun cliente di un </a:t>
            </a:r>
            <a:r>
              <a:rPr lang="it-IT" b="1" dirty="0"/>
              <a:t>indicatore probabilistico</a:t>
            </a:r>
            <a:r>
              <a:rPr lang="it-IT" dirty="0"/>
              <a:t> di propensione al cross </a:t>
            </a:r>
            <a:r>
              <a:rPr lang="it-IT" dirty="0" err="1"/>
              <a:t>selling</a:t>
            </a:r>
            <a:r>
              <a:rPr lang="it-IT" dirty="0"/>
              <a:t>. </a:t>
            </a:r>
          </a:p>
          <a:p>
            <a:pPr marL="0" indent="0" fontAlgn="base">
              <a:buNone/>
            </a:pPr>
            <a:r>
              <a:rPr lang="it-IT" dirty="0">
                <a:solidFill>
                  <a:srgbClr val="0070C0"/>
                </a:solidFill>
              </a:rPr>
              <a:t>L’indice di propensione al Cross </a:t>
            </a:r>
            <a:r>
              <a:rPr lang="it-IT" dirty="0" err="1">
                <a:solidFill>
                  <a:srgbClr val="0070C0"/>
                </a:solidFill>
              </a:rPr>
              <a:t>Selling</a:t>
            </a:r>
            <a:r>
              <a:rPr lang="it-IT" dirty="0">
                <a:solidFill>
                  <a:srgbClr val="0070C0"/>
                </a:solidFill>
              </a:rPr>
              <a:t> una volta costruito </a:t>
            </a:r>
            <a:r>
              <a:rPr lang="it-IT" b="1" dirty="0">
                <a:solidFill>
                  <a:srgbClr val="0070C0"/>
                </a:solidFill>
              </a:rPr>
              <a:t>viene affiancato dal calcolo dei valori economici (teorici)</a:t>
            </a:r>
            <a:r>
              <a:rPr lang="it-IT" dirty="0">
                <a:solidFill>
                  <a:srgbClr val="0070C0"/>
                </a:solidFill>
              </a:rPr>
              <a:t> derivanti dall’acquisto dei prodotti prima su ogni singolo cliente e poi a livello aggregato su tutta la </a:t>
            </a:r>
            <a:r>
              <a:rPr lang="it-IT" dirty="0" err="1">
                <a:solidFill>
                  <a:srgbClr val="0070C0"/>
                </a:solidFill>
              </a:rPr>
              <a:t>Customer</a:t>
            </a:r>
            <a:r>
              <a:rPr lang="it-IT" dirty="0">
                <a:solidFill>
                  <a:srgbClr val="0070C0"/>
                </a:solidFill>
              </a:rPr>
              <a:t> Base.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000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Customer</a:t>
            </a:r>
            <a:r>
              <a:rPr lang="it-IT" sz="2400" dirty="0" smtClean="0"/>
              <a:t> Experience</a:t>
            </a:r>
            <a:endParaRPr lang="it-IT" sz="24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Tanto più l’esperienza per il consumatore è</a:t>
            </a:r>
            <a:r>
              <a:rPr lang="it-IT" u="sng" dirty="0">
                <a:solidFill>
                  <a:srgbClr val="0070C0"/>
                </a:solidFill>
              </a:rPr>
              <a:t> intuitiva, personalizzata, coerente con le sue esigenze</a:t>
            </a:r>
            <a:r>
              <a:rPr lang="it-IT" dirty="0">
                <a:solidFill>
                  <a:srgbClr val="0070C0"/>
                </a:solidFill>
              </a:rPr>
              <a:t>, tanto più saldo sarà il rapporto con il brand, generando fiducia, autorevolezza, e </a:t>
            </a:r>
            <a:r>
              <a:rPr lang="it-IT" dirty="0" smtClean="0">
                <a:solidFill>
                  <a:srgbClr val="0070C0"/>
                </a:solidFill>
              </a:rPr>
              <a:t>sicurezza. </a:t>
            </a:r>
          </a:p>
          <a:p>
            <a:r>
              <a:rPr lang="it-IT" dirty="0"/>
              <a:t> C’è l’esigenza di una </a:t>
            </a:r>
            <a:r>
              <a:rPr lang="it-IT" dirty="0" err="1"/>
              <a:t>customer</a:t>
            </a:r>
            <a:r>
              <a:rPr lang="it-IT" dirty="0"/>
              <a:t> </a:t>
            </a:r>
            <a:r>
              <a:rPr lang="it-IT" dirty="0" err="1"/>
              <a:t>experience</a:t>
            </a:r>
            <a:r>
              <a:rPr lang="it-IT" dirty="0"/>
              <a:t> sempre più su misura, ottenibile solo attraverso lo </a:t>
            </a:r>
            <a:r>
              <a:rPr lang="it-IT" b="1" dirty="0"/>
              <a:t>studio dei dati personali dei clienti </a:t>
            </a:r>
            <a:endParaRPr lang="it-IT" b="1" dirty="0" smtClean="0"/>
          </a:p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Si può cominciare con l’offrire un servizio di connettività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WiFi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all’avanguardia, su cui si innesterà una </a:t>
            </a:r>
            <a:r>
              <a:rPr lang="it-IT" u="sng" dirty="0">
                <a:solidFill>
                  <a:schemeClr val="accent1">
                    <a:lumMod val="50000"/>
                  </a:schemeClr>
                </a:solidFill>
              </a:rPr>
              <a:t>piattaforma analitica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per l’elaborazione degli input raccolti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758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CRM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Shopping online all’insegna della </a:t>
            </a:r>
            <a:r>
              <a:rPr lang="it-IT" b="1" u="sng" dirty="0">
                <a:hlinkClick r:id="rId2"/>
              </a:rPr>
              <a:t>realtà virtuale</a:t>
            </a:r>
            <a:r>
              <a:rPr lang="it-IT" b="1" dirty="0"/>
              <a:t>.</a:t>
            </a:r>
            <a:r>
              <a:rPr lang="it-IT" dirty="0"/>
              <a:t> E’ la scommessa di </a:t>
            </a:r>
            <a:r>
              <a:rPr lang="it-IT" b="1" dirty="0">
                <a:hlinkClick r:id="rId3"/>
              </a:rPr>
              <a:t>Amazon</a:t>
            </a:r>
            <a:r>
              <a:rPr lang="it-IT" dirty="0"/>
              <a:t> che inserisce gli strumenti Scout, AR </a:t>
            </a:r>
            <a:r>
              <a:rPr lang="it-IT" dirty="0" err="1"/>
              <a:t>View</a:t>
            </a:r>
            <a:r>
              <a:rPr lang="it-IT" dirty="0"/>
              <a:t> e 360 </a:t>
            </a:r>
            <a:r>
              <a:rPr lang="it-IT" dirty="0" err="1"/>
              <a:t>View</a:t>
            </a:r>
            <a:r>
              <a:rPr lang="it-IT" dirty="0"/>
              <a:t> grazie ai quali si potranno vedere, ad esempio, i prodotti per la casa (cucina, sala da pranzo, camera da letto, giardino) con animazioni 3D direttamente all’interno della nostra abitazione.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In particolare, </a:t>
            </a:r>
            <a:r>
              <a:rPr lang="it-IT" b="1" dirty="0">
                <a:solidFill>
                  <a:srgbClr val="0070C0"/>
                </a:solidFill>
              </a:rPr>
              <a:t>Amazon </a:t>
            </a:r>
            <a:r>
              <a:rPr lang="it-IT" b="1" dirty="0" err="1">
                <a:solidFill>
                  <a:srgbClr val="0070C0"/>
                </a:solidFill>
              </a:rPr>
              <a:t>View</a:t>
            </a:r>
            <a:r>
              <a:rPr lang="it-IT" b="1" dirty="0">
                <a:solidFill>
                  <a:srgbClr val="0070C0"/>
                </a:solidFill>
              </a:rPr>
              <a:t>, grazie alla realtà aumentata permette di visualizzare gli oggetti nell’ambiente attraverso l’</a:t>
            </a:r>
            <a:r>
              <a:rPr lang="it-IT" b="1" dirty="0" err="1">
                <a:solidFill>
                  <a:srgbClr val="0070C0"/>
                </a:solidFill>
              </a:rPr>
              <a:t>app</a:t>
            </a:r>
            <a:r>
              <a:rPr lang="it-IT" b="1" dirty="0">
                <a:solidFill>
                  <a:srgbClr val="0070C0"/>
                </a:solidFill>
              </a:rPr>
              <a:t> di Amazon</a:t>
            </a:r>
            <a:r>
              <a:rPr lang="it-IT" dirty="0">
                <a:solidFill>
                  <a:srgbClr val="0070C0"/>
                </a:solidFill>
              </a:rPr>
              <a:t>. La funzione 360 </a:t>
            </a:r>
            <a:r>
              <a:rPr lang="it-IT" dirty="0" err="1">
                <a:solidFill>
                  <a:srgbClr val="0070C0"/>
                </a:solidFill>
              </a:rPr>
              <a:t>View</a:t>
            </a:r>
            <a:r>
              <a:rPr lang="it-IT" dirty="0">
                <a:solidFill>
                  <a:srgbClr val="0070C0"/>
                </a:solidFill>
              </a:rPr>
              <a:t> consente invece di vedere l’anteprima dei prodotti a 360 gradi, da ogni angolatura nella pagina prodotto su Amazon.it. </a:t>
            </a:r>
          </a:p>
          <a:p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96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CRM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Secondo il report di Reply, i principali trend del settore Retail prendono il nome di V-Commerce </a:t>
            </a:r>
            <a:r>
              <a:rPr lang="it-IT" b="1" dirty="0">
                <a:hlinkClick r:id="rId2"/>
              </a:rPr>
              <a:t>(realtà aumentata e virtuale)</a:t>
            </a:r>
            <a:r>
              <a:rPr lang="it-IT" dirty="0"/>
              <a:t>, Data-</a:t>
            </a:r>
            <a:r>
              <a:rPr lang="it-IT" dirty="0" err="1"/>
              <a:t>Driven</a:t>
            </a:r>
            <a:r>
              <a:rPr lang="it-IT" dirty="0"/>
              <a:t> Enterprise (l’uso di dati, del </a:t>
            </a:r>
            <a:r>
              <a:rPr lang="it-IT" b="1" dirty="0">
                <a:hlinkClick r:id="rId3"/>
              </a:rPr>
              <a:t>machine </a:t>
            </a:r>
            <a:r>
              <a:rPr lang="it-IT" b="1" dirty="0" err="1">
                <a:hlinkClick r:id="rId3"/>
              </a:rPr>
              <a:t>learning</a:t>
            </a:r>
            <a:r>
              <a:rPr lang="it-IT" dirty="0"/>
              <a:t> e </a:t>
            </a:r>
            <a:r>
              <a:rPr lang="it-IT" dirty="0" err="1"/>
              <a:t>dell’advanced</a:t>
            </a:r>
            <a:r>
              <a:rPr lang="it-IT" dirty="0"/>
              <a:t> </a:t>
            </a:r>
            <a:r>
              <a:rPr lang="it-IT" dirty="0" err="1"/>
              <a:t>analitycs</a:t>
            </a:r>
            <a:r>
              <a:rPr lang="it-IT" dirty="0"/>
              <a:t>) e Human-</a:t>
            </a:r>
            <a:r>
              <a:rPr lang="it-IT" dirty="0" err="1"/>
              <a:t>Centered</a:t>
            </a:r>
            <a:r>
              <a:rPr lang="it-IT" dirty="0"/>
              <a:t> </a:t>
            </a:r>
            <a:r>
              <a:rPr lang="it-IT" dirty="0" err="1"/>
              <a:t>Interfaces</a:t>
            </a:r>
            <a:r>
              <a:rPr lang="it-IT" dirty="0"/>
              <a:t> (assistenti vocali, </a:t>
            </a:r>
            <a:r>
              <a:rPr lang="it-IT" b="1" dirty="0" err="1">
                <a:hlinkClick r:id="rId4"/>
              </a:rPr>
              <a:t>chatbot</a:t>
            </a:r>
            <a:r>
              <a:rPr lang="it-IT" u="sng" dirty="0">
                <a:hlinkClick r:id="rId4"/>
              </a:rPr>
              <a:t> </a:t>
            </a:r>
            <a:r>
              <a:rPr lang="it-IT" dirty="0"/>
              <a:t>e interfacce digitali). 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- Il punto di forza del V-</a:t>
            </a:r>
            <a:r>
              <a:rPr lang="it-IT" dirty="0" err="1">
                <a:solidFill>
                  <a:srgbClr val="0070C0"/>
                </a:solidFill>
              </a:rPr>
              <a:t>commerce</a:t>
            </a:r>
            <a:r>
              <a:rPr lang="it-IT" dirty="0">
                <a:solidFill>
                  <a:srgbClr val="0070C0"/>
                </a:solidFill>
              </a:rPr>
              <a:t> è quello di valorizzare l’esperienza online e offline, consentendo ai clienti di valutare in modo più semplice e personalizzato i prodotti, indipendentemente dal luogo in cui si trovano.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163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CRM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it-IT" dirty="0"/>
              <a:t>La strategia</a:t>
            </a:r>
            <a:r>
              <a:rPr lang="it-IT" dirty="0">
                <a:solidFill>
                  <a:srgbClr val="FF0000"/>
                </a:solidFill>
              </a:rPr>
              <a:t> Data </a:t>
            </a:r>
            <a:r>
              <a:rPr lang="it-IT" dirty="0" err="1">
                <a:solidFill>
                  <a:srgbClr val="FF0000"/>
                </a:solidFill>
              </a:rPr>
              <a:t>Driven</a:t>
            </a:r>
            <a:r>
              <a:rPr lang="it-IT" dirty="0">
                <a:solidFill>
                  <a:srgbClr val="FF0000"/>
                </a:solidFill>
              </a:rPr>
              <a:t> Enterprise </a:t>
            </a:r>
            <a:r>
              <a:rPr lang="it-IT" dirty="0"/>
              <a:t>consente invece ai </a:t>
            </a:r>
            <a:r>
              <a:rPr lang="it-IT" dirty="0" err="1"/>
              <a:t>retailer</a:t>
            </a:r>
            <a:r>
              <a:rPr lang="it-IT" dirty="0"/>
              <a:t> di collegare informazioni sul comportamento dei propri clienti sia offline che online.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Tra le tendenze future Reply individua senza dubbio i </a:t>
            </a:r>
            <a:r>
              <a:rPr lang="it-IT" dirty="0" err="1">
                <a:solidFill>
                  <a:srgbClr val="0070C0"/>
                </a:solidFill>
              </a:rPr>
              <a:t>chatbot</a:t>
            </a:r>
            <a:r>
              <a:rPr lang="it-IT" dirty="0">
                <a:solidFill>
                  <a:srgbClr val="0070C0"/>
                </a:solidFill>
              </a:rPr>
              <a:t> (chat con robot) che, grazie all’intelligenza artificiale, agiranno in modo sempre più umano: elettrodomestici intelligenti e specialisti digitali diventeranno concetti familiari nel </a:t>
            </a:r>
            <a:r>
              <a:rPr lang="it-IT" dirty="0" err="1">
                <a:solidFill>
                  <a:srgbClr val="0070C0"/>
                </a:solidFill>
              </a:rPr>
              <a:t>retail</a:t>
            </a:r>
            <a:r>
              <a:rPr lang="it-IT" dirty="0">
                <a:solidFill>
                  <a:srgbClr val="0070C0"/>
                </a:solidFill>
              </a:rPr>
              <a:t>. </a:t>
            </a:r>
          </a:p>
          <a:p>
            <a:pPr>
              <a:buFontTx/>
              <a:buChar char="-"/>
            </a:pPr>
            <a:r>
              <a:rPr lang="it-IT" dirty="0"/>
              <a:t>“Modello Asia”: la Cina sta investendo su sistemi di pagamento </a:t>
            </a:r>
            <a:r>
              <a:rPr lang="it-IT" dirty="0" err="1"/>
              <a:t>smart</a:t>
            </a:r>
            <a:r>
              <a:rPr lang="it-IT" dirty="0"/>
              <a:t> che permettono l’impiego di casse senza personale e persino </a:t>
            </a:r>
            <a:r>
              <a:rPr lang="it-IT" dirty="0">
                <a:solidFill>
                  <a:srgbClr val="FF0000"/>
                </a:solidFill>
              </a:rPr>
              <a:t>interi </a:t>
            </a:r>
            <a:r>
              <a:rPr lang="it-IT" dirty="0" err="1">
                <a:solidFill>
                  <a:srgbClr val="FF0000"/>
                </a:solidFill>
              </a:rPr>
              <a:t>store</a:t>
            </a:r>
            <a:r>
              <a:rPr lang="it-IT" dirty="0">
                <a:solidFill>
                  <a:srgbClr val="FF0000"/>
                </a:solidFill>
              </a:rPr>
              <a:t> senza alcun dipendente</a:t>
            </a:r>
            <a:r>
              <a:rPr lang="it-IT" dirty="0"/>
              <a:t>. Lo stesso cliente può essere identificato tramite scansione del volto o del QR code, permettendo così il saldo automatico della fattura.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74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CRM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L’automazione del marketing </a:t>
            </a:r>
            <a:r>
              <a:rPr lang="it-IT" dirty="0"/>
              <a:t>è il processo per gestire attività di marketing ripetitive. In generale richiede dati, come l’indirizzo email dell’utente, la cronologia degli acquisti o l’attività sui social media o sul sito. Quindi uno strumento di automazione del marketing deve integrarsi con una fonte di dati.</a:t>
            </a:r>
          </a:p>
          <a:p>
            <a:r>
              <a:rPr lang="it-IT" dirty="0"/>
              <a:t>La </a:t>
            </a:r>
            <a:r>
              <a:rPr lang="it-IT" dirty="0">
                <a:solidFill>
                  <a:srgbClr val="FF0000"/>
                </a:solidFill>
              </a:rPr>
              <a:t>segmentazione delle campagne </a:t>
            </a:r>
            <a:r>
              <a:rPr lang="it-IT" dirty="0"/>
              <a:t>e-mail in base alla cronologia degli acquisti degli utenti consentirà aggiornamenti pertinenti del prodotto, sconti mirati e raccomandazioni.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599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Contact</a:t>
            </a:r>
            <a:r>
              <a:rPr lang="it-IT" sz="2400" dirty="0" smtClean="0"/>
              <a:t> Center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Con gli anni 2000 e il costante sviluppo dei dispositivi tecnologici, i </a:t>
            </a:r>
            <a:r>
              <a:rPr lang="it-IT" dirty="0" err="1"/>
              <a:t>Contact</a:t>
            </a:r>
            <a:r>
              <a:rPr lang="it-IT" dirty="0"/>
              <a:t> Center si sono espansi fino a diventare </a:t>
            </a:r>
            <a:r>
              <a:rPr lang="it-IT" u="sng" dirty="0" smtClean="0"/>
              <a:t>multicanali</a:t>
            </a:r>
            <a:r>
              <a:rPr lang="it-IT" dirty="0" smtClean="0"/>
              <a:t>: con l’arrivo </a:t>
            </a:r>
            <a:r>
              <a:rPr lang="it-IT" dirty="0"/>
              <a:t>dei Social </a:t>
            </a:r>
            <a:r>
              <a:rPr lang="it-IT" dirty="0" smtClean="0"/>
              <a:t>Network si </a:t>
            </a:r>
            <a:r>
              <a:rPr lang="it-IT" dirty="0"/>
              <a:t>alza ulteriormente l’asticella per raggiungere l’obiettivo </a:t>
            </a:r>
            <a:r>
              <a:rPr lang="it-IT" u="sng" dirty="0" err="1" smtClean="0"/>
              <a:t>Omnichannel</a:t>
            </a:r>
            <a:r>
              <a:rPr lang="it-IT" u="sng" dirty="0" smtClean="0"/>
              <a:t>. </a:t>
            </a:r>
          </a:p>
          <a:p>
            <a:pPr lvl="0"/>
            <a:r>
              <a:rPr lang="it-IT" dirty="0">
                <a:solidFill>
                  <a:srgbClr val="0070C0"/>
                </a:solidFill>
              </a:rPr>
              <a:t>L</a:t>
            </a:r>
            <a:r>
              <a:rPr lang="it-IT" dirty="0" smtClean="0">
                <a:solidFill>
                  <a:srgbClr val="0070C0"/>
                </a:solidFill>
              </a:rPr>
              <a:t>a </a:t>
            </a:r>
            <a:r>
              <a:rPr lang="it-IT" dirty="0">
                <a:solidFill>
                  <a:srgbClr val="0070C0"/>
                </a:solidFill>
              </a:rPr>
              <a:t>parità dei costi ha spinto tutto il mondo ad organizzare il centro contatti </a:t>
            </a:r>
            <a:r>
              <a:rPr lang="it-IT" u="sng" dirty="0">
                <a:solidFill>
                  <a:srgbClr val="0070C0"/>
                </a:solidFill>
              </a:rPr>
              <a:t>all’interno</a:t>
            </a:r>
            <a:r>
              <a:rPr lang="it-IT" dirty="0">
                <a:solidFill>
                  <a:srgbClr val="0070C0"/>
                </a:solidFill>
              </a:rPr>
              <a:t> della propria </a:t>
            </a:r>
            <a:r>
              <a:rPr lang="it-IT" dirty="0" smtClean="0">
                <a:solidFill>
                  <a:srgbClr val="0070C0"/>
                </a:solidFill>
              </a:rPr>
              <a:t>sede. Per questa via si hanno anche altri vantaggi: </a:t>
            </a:r>
            <a:r>
              <a:rPr lang="it-IT" dirty="0">
                <a:solidFill>
                  <a:srgbClr val="0070C0"/>
                </a:solidFill>
              </a:rPr>
              <a:t>l</a:t>
            </a:r>
            <a:r>
              <a:rPr lang="it-IT" dirty="0" smtClean="0">
                <a:solidFill>
                  <a:srgbClr val="0070C0"/>
                </a:solidFill>
              </a:rPr>
              <a:t>a </a:t>
            </a:r>
            <a:r>
              <a:rPr lang="it-IT" dirty="0">
                <a:solidFill>
                  <a:srgbClr val="0070C0"/>
                </a:solidFill>
              </a:rPr>
              <a:t>forza lavoro interna vive, respira e conosce perfettamente il prodotto/servizio </a:t>
            </a:r>
            <a:r>
              <a:rPr lang="it-IT" dirty="0" smtClean="0">
                <a:solidFill>
                  <a:srgbClr val="0070C0"/>
                </a:solidFill>
              </a:rPr>
              <a:t>dell’azienda. Inoltre </a:t>
            </a:r>
            <a:r>
              <a:rPr lang="it-IT" dirty="0">
                <a:solidFill>
                  <a:srgbClr val="0070C0"/>
                </a:solidFill>
              </a:rPr>
              <a:t>i</a:t>
            </a:r>
            <a:r>
              <a:rPr lang="it-IT" dirty="0" smtClean="0">
                <a:solidFill>
                  <a:srgbClr val="0070C0"/>
                </a:solidFill>
              </a:rPr>
              <a:t>ntegrando </a:t>
            </a:r>
            <a:r>
              <a:rPr lang="it-IT" dirty="0">
                <a:solidFill>
                  <a:srgbClr val="0070C0"/>
                </a:solidFill>
              </a:rPr>
              <a:t>una soluzione </a:t>
            </a:r>
            <a:r>
              <a:rPr lang="it-IT" dirty="0" err="1">
                <a:solidFill>
                  <a:srgbClr val="0070C0"/>
                </a:solidFill>
              </a:rPr>
              <a:t>all</a:t>
            </a:r>
            <a:r>
              <a:rPr lang="it-IT" dirty="0">
                <a:solidFill>
                  <a:srgbClr val="0070C0"/>
                </a:solidFill>
              </a:rPr>
              <a:t>-in-</a:t>
            </a:r>
            <a:r>
              <a:rPr lang="it-IT" dirty="0" err="1">
                <a:solidFill>
                  <a:srgbClr val="0070C0"/>
                </a:solidFill>
              </a:rPr>
              <a:t>one</a:t>
            </a:r>
            <a:r>
              <a:rPr lang="it-IT" dirty="0">
                <a:solidFill>
                  <a:srgbClr val="0070C0"/>
                </a:solidFill>
              </a:rPr>
              <a:t>, oltre a monitorare tutti i canali, si ottengono intuizioni importanti con cui </a:t>
            </a:r>
            <a:r>
              <a:rPr lang="it-IT" u="sng" dirty="0">
                <a:solidFill>
                  <a:srgbClr val="0070C0"/>
                </a:solidFill>
              </a:rPr>
              <a:t>migliorare il servizio</a:t>
            </a:r>
            <a:r>
              <a:rPr lang="it-IT" dirty="0">
                <a:solidFill>
                  <a:srgbClr val="0070C0"/>
                </a:solidFill>
              </a:rPr>
              <a:t>.</a:t>
            </a:r>
          </a:p>
          <a:p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423177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Contact</a:t>
            </a:r>
            <a:r>
              <a:rPr lang="it-IT" sz="2400" dirty="0"/>
              <a:t> Center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Ai moderni centri di contatto è richiesta la coordinazione di più canali comunicativi (telefono, fax, e-mail, chat da sito web, social network, le più recenti </a:t>
            </a:r>
            <a:r>
              <a:rPr lang="it-IT" dirty="0" err="1">
                <a:solidFill>
                  <a:srgbClr val="0070C0"/>
                </a:solidFill>
              </a:rPr>
              <a:t>app</a:t>
            </a:r>
            <a:r>
              <a:rPr lang="it-IT" dirty="0">
                <a:solidFill>
                  <a:srgbClr val="0070C0"/>
                </a:solidFill>
              </a:rPr>
              <a:t> per </a:t>
            </a:r>
            <a:r>
              <a:rPr lang="it-IT" dirty="0" err="1">
                <a:solidFill>
                  <a:srgbClr val="0070C0"/>
                </a:solidFill>
              </a:rPr>
              <a:t>smartphone</a:t>
            </a:r>
            <a:r>
              <a:rPr lang="it-IT" dirty="0">
                <a:solidFill>
                  <a:srgbClr val="0070C0"/>
                </a:solidFill>
              </a:rPr>
              <a:t>) </a:t>
            </a:r>
          </a:p>
          <a:p>
            <a:r>
              <a:rPr lang="it-IT" dirty="0"/>
              <a:t>Un software per il </a:t>
            </a:r>
            <a:r>
              <a:rPr lang="it-IT" dirty="0" err="1"/>
              <a:t>Contact</a:t>
            </a:r>
            <a:r>
              <a:rPr lang="it-IT" dirty="0"/>
              <a:t> Center deve avere funzionalità e caratteristiche tali da rispondere efficacemente alle richieste dei clienti: </a:t>
            </a:r>
            <a:r>
              <a:rPr lang="it-IT" u="sng" dirty="0" smtClean="0"/>
              <a:t>Dashboard</a:t>
            </a:r>
            <a:r>
              <a:rPr lang="it-IT" dirty="0" smtClean="0"/>
              <a:t> </a:t>
            </a:r>
            <a:r>
              <a:rPr lang="it-IT" dirty="0" err="1"/>
              <a:t>all</a:t>
            </a:r>
            <a:r>
              <a:rPr lang="it-IT" dirty="0"/>
              <a:t>-in-</a:t>
            </a:r>
            <a:r>
              <a:rPr lang="it-IT" dirty="0" err="1"/>
              <a:t>one</a:t>
            </a:r>
            <a:r>
              <a:rPr lang="it-IT" dirty="0"/>
              <a:t> che consenta di comunicare su tutti i canali (</a:t>
            </a:r>
            <a:r>
              <a:rPr lang="it-IT" dirty="0" err="1"/>
              <a:t>Omnichannel</a:t>
            </a:r>
            <a:r>
              <a:rPr lang="it-IT" dirty="0" smtClean="0"/>
              <a:t>)- </a:t>
            </a:r>
            <a:r>
              <a:rPr lang="it-IT" u="sng" dirty="0" smtClean="0"/>
              <a:t>Integrazione </a:t>
            </a:r>
            <a:r>
              <a:rPr lang="it-IT" u="sng" dirty="0"/>
              <a:t>con il CRM </a:t>
            </a:r>
            <a:r>
              <a:rPr lang="it-IT" dirty="0"/>
              <a:t>e le altre </a:t>
            </a:r>
            <a:r>
              <a:rPr lang="it-IT" dirty="0" smtClean="0"/>
              <a:t>applicazioni</a:t>
            </a:r>
            <a:r>
              <a:rPr lang="it-IT" dirty="0"/>
              <a:t>-</a:t>
            </a:r>
            <a:r>
              <a:rPr lang="it-IT" dirty="0" smtClean="0"/>
              <a:t> </a:t>
            </a:r>
            <a:r>
              <a:rPr lang="it-IT" u="sng" dirty="0" smtClean="0"/>
              <a:t>Multilingua</a:t>
            </a:r>
            <a:r>
              <a:rPr lang="it-IT" dirty="0" smtClean="0"/>
              <a:t>- Funzioni </a:t>
            </a:r>
            <a:r>
              <a:rPr lang="it-IT" dirty="0"/>
              <a:t>di </a:t>
            </a:r>
            <a:r>
              <a:rPr lang="it-IT" u="sng" dirty="0"/>
              <a:t>Analytics</a:t>
            </a:r>
            <a:r>
              <a:rPr lang="it-IT" dirty="0"/>
              <a:t> per il controllo dei KPI.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189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Retail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 massima il negozio del futuro dovrà: </a:t>
            </a:r>
            <a:r>
              <a:rPr lang="it-IT" dirty="0"/>
              <a:t>a</a:t>
            </a:r>
            <a:r>
              <a:rPr lang="it-IT" dirty="0" smtClean="0"/>
              <a:t>ttirare </a:t>
            </a:r>
            <a:r>
              <a:rPr lang="it-IT" dirty="0"/>
              <a:t>i clienti, ottimizzare il layout del negozio, prevenire taccheggi e perdite, identificare comportamenti sospetti in tempo reale, ridurre le code alle casse, gestire i momenti di </a:t>
            </a:r>
            <a:r>
              <a:rPr lang="it-IT" dirty="0" smtClean="0"/>
              <a:t>picco. </a:t>
            </a:r>
          </a:p>
          <a:p>
            <a:pPr lvl="0"/>
            <a:r>
              <a:rPr lang="it-IT" dirty="0">
                <a:solidFill>
                  <a:srgbClr val="0070C0"/>
                </a:solidFill>
              </a:rPr>
              <a:t>I negozi fisici sono principalmente destinati agli acquisti ma sono anche considerati una fonte di informazioni e possono rappresentare un </a:t>
            </a:r>
            <a:r>
              <a:rPr lang="it-IT" u="sng" dirty="0">
                <a:solidFill>
                  <a:srgbClr val="0070C0"/>
                </a:solidFill>
              </a:rPr>
              <a:t>momento di svago</a:t>
            </a:r>
            <a:r>
              <a:rPr lang="it-IT" dirty="0">
                <a:solidFill>
                  <a:srgbClr val="0070C0"/>
                </a:solidFill>
              </a:rPr>
              <a:t>.  Il cosiddetto showrooming </a:t>
            </a:r>
            <a:r>
              <a:rPr lang="it-IT" dirty="0" smtClean="0">
                <a:solidFill>
                  <a:srgbClr val="0070C0"/>
                </a:solidFill>
              </a:rPr>
              <a:t>(reale o virtuale) è </a:t>
            </a:r>
            <a:r>
              <a:rPr lang="it-IT" dirty="0">
                <a:solidFill>
                  <a:srgbClr val="0070C0"/>
                </a:solidFill>
              </a:rPr>
              <a:t>infatti vissuto anche come attività di </a:t>
            </a:r>
            <a:r>
              <a:rPr lang="it-IT" u="sng" dirty="0">
                <a:solidFill>
                  <a:srgbClr val="0070C0"/>
                </a:solidFill>
              </a:rPr>
              <a:t>intrattenimento</a:t>
            </a:r>
            <a:r>
              <a:rPr lang="it-IT" dirty="0">
                <a:solidFill>
                  <a:srgbClr val="0070C0"/>
                </a:solidFill>
              </a:rPr>
              <a:t>, soprattutto tra le generazioni più giovani.</a:t>
            </a:r>
          </a:p>
          <a:p>
            <a:pPr marL="0" indent="0">
              <a:buNone/>
            </a:pPr>
            <a:endParaRPr lang="it-IT" dirty="0">
              <a:solidFill>
                <a:srgbClr val="0070C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787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Retail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 tendenze sono: - Negozi totalmente tecnologici – Presenza di punti di ritiro dedicati agli acquisti fatti su Internet – Personalizzazione locale dei prodotti, ad esempio con stampanti 3D.  </a:t>
            </a:r>
          </a:p>
          <a:p>
            <a:r>
              <a:rPr lang="it-IT" dirty="0">
                <a:solidFill>
                  <a:srgbClr val="0070C0"/>
                </a:solidFill>
              </a:rPr>
              <a:t>La ricerca di unicità viene soddisfatta da prodotti personalizzati e originali. In particolare, la Generazione Z apprezza la possibilità di essere coinvolta in prima persona </a:t>
            </a:r>
            <a:r>
              <a:rPr lang="it-IT" u="sng" dirty="0">
                <a:solidFill>
                  <a:srgbClr val="0070C0"/>
                </a:solidFill>
              </a:rPr>
              <a:t>nella creazione</a:t>
            </a:r>
            <a:r>
              <a:rPr lang="it-IT" dirty="0">
                <a:solidFill>
                  <a:srgbClr val="0070C0"/>
                </a:solidFill>
              </a:rPr>
              <a:t> di un articolo, attraverso concorsi indetti da designer e stilisti o l’ausilio di stampanti 3D.</a:t>
            </a:r>
          </a:p>
          <a:p>
            <a:pPr marL="0" indent="0">
              <a:buNone/>
            </a:pPr>
            <a:r>
              <a:rPr lang="it-IT" dirty="0" smtClean="0"/>
              <a:t>(i </a:t>
            </a:r>
            <a:r>
              <a:rPr lang="it-IT" dirty="0" err="1" smtClean="0"/>
              <a:t>millenials</a:t>
            </a:r>
            <a:r>
              <a:rPr lang="it-IT" dirty="0" smtClean="0"/>
              <a:t> sono i nati fra gli anni ‘80 e la fine dei ‘90. I post </a:t>
            </a:r>
            <a:r>
              <a:rPr lang="it-IT" dirty="0" err="1" smtClean="0"/>
              <a:t>millenials</a:t>
            </a:r>
            <a:r>
              <a:rPr lang="it-IT" dirty="0" smtClean="0"/>
              <a:t> sono i nati fra il ‘95 e il 2010)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78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Customer</a:t>
            </a:r>
            <a:r>
              <a:rPr lang="it-IT" sz="2400" dirty="0"/>
              <a:t> Experience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E‘ stata (per Prada) sviluppata una soluzione che consente a tutti i clienti, in qualsiasi parte del mondo, di registrarsi con il proprio terminale alla rete </a:t>
            </a:r>
            <a:r>
              <a:rPr lang="it-IT" dirty="0" err="1"/>
              <a:t>WiFi</a:t>
            </a:r>
            <a:r>
              <a:rPr lang="it-IT" dirty="0"/>
              <a:t> offerta nei negozi. </a:t>
            </a:r>
            <a:endParaRPr lang="it-IT" dirty="0" smtClean="0"/>
          </a:p>
          <a:p>
            <a:r>
              <a:rPr lang="it-IT" dirty="0">
                <a:solidFill>
                  <a:srgbClr val="0070C0"/>
                </a:solidFill>
              </a:rPr>
              <a:t>La piattaforma ha cominciato fin dalle prime battute a fornire significativi </a:t>
            </a:r>
            <a:r>
              <a:rPr lang="it-IT" dirty="0" err="1">
                <a:solidFill>
                  <a:srgbClr val="0070C0"/>
                </a:solidFill>
              </a:rPr>
              <a:t>insights</a:t>
            </a:r>
            <a:r>
              <a:rPr lang="it-IT" dirty="0">
                <a:solidFill>
                  <a:srgbClr val="0070C0"/>
                </a:solidFill>
              </a:rPr>
              <a:t> sul comportamento dei consumatori all’interno dei negozi</a:t>
            </a:r>
            <a:r>
              <a:rPr lang="it-IT" dirty="0"/>
              <a:t>.</a:t>
            </a:r>
          </a:p>
          <a:p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Il risultato finale è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una </a:t>
            </a:r>
            <a:r>
              <a:rPr lang="it-IT" dirty="0" err="1">
                <a:solidFill>
                  <a:schemeClr val="accent2">
                    <a:lumMod val="50000"/>
                  </a:schemeClr>
                </a:solidFill>
              </a:rPr>
              <a:t>customer</a:t>
            </a: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2">
                    <a:lumMod val="50000"/>
                  </a:schemeClr>
                </a:solidFill>
              </a:rPr>
              <a:t>experience</a:t>
            </a: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 personalizzata – </a:t>
            </a:r>
            <a:r>
              <a:rPr lang="it-IT" u="sng" dirty="0">
                <a:solidFill>
                  <a:schemeClr val="accent2">
                    <a:lumMod val="50000"/>
                  </a:schemeClr>
                </a:solidFill>
              </a:rPr>
              <a:t>unica e peculiare per ciascun utente</a:t>
            </a: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 – che comincia nel momento stesso in cui i clienti mettono piede in negozio attraverso notifiche, e-mail, messaggi di testo che oltre a dare il benvenuto ai clienti evidenziano capi ed accessori in linea con i loro interessi.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931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Customer</a:t>
            </a:r>
            <a:r>
              <a:rPr lang="it-IT" sz="2400" dirty="0"/>
              <a:t> Experience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Si parla di </a:t>
            </a:r>
            <a:r>
              <a:rPr lang="it-IT" u="sng" dirty="0">
                <a:solidFill>
                  <a:srgbClr val="0070C0"/>
                </a:solidFill>
              </a:rPr>
              <a:t>human </a:t>
            </a:r>
            <a:r>
              <a:rPr lang="it-IT" u="sng" dirty="0" err="1">
                <a:solidFill>
                  <a:srgbClr val="0070C0"/>
                </a:solidFill>
              </a:rPr>
              <a:t>centered</a:t>
            </a:r>
            <a:r>
              <a:rPr lang="it-IT" u="sng" dirty="0">
                <a:solidFill>
                  <a:srgbClr val="0070C0"/>
                </a:solidFill>
              </a:rPr>
              <a:t> </a:t>
            </a:r>
            <a:r>
              <a:rPr lang="it-IT" u="sng" dirty="0" smtClean="0">
                <a:solidFill>
                  <a:srgbClr val="0070C0"/>
                </a:solidFill>
              </a:rPr>
              <a:t>design</a:t>
            </a:r>
            <a:r>
              <a:rPr lang="it-IT" dirty="0" smtClean="0">
                <a:solidFill>
                  <a:srgbClr val="0070C0"/>
                </a:solidFill>
              </a:rPr>
              <a:t> della CX perché </a:t>
            </a:r>
            <a:r>
              <a:rPr lang="it-IT" dirty="0">
                <a:solidFill>
                  <a:srgbClr val="0070C0"/>
                </a:solidFill>
              </a:rPr>
              <a:t>la tendenza è quella di dare massima attenzione alla </a:t>
            </a:r>
            <a:r>
              <a:rPr lang="it-IT" dirty="0" err="1" smtClean="0">
                <a:solidFill>
                  <a:srgbClr val="0070C0"/>
                </a:solidFill>
              </a:rPr>
              <a:t>usability</a:t>
            </a:r>
            <a:r>
              <a:rPr lang="it-IT" dirty="0">
                <a:solidFill>
                  <a:srgbClr val="0070C0"/>
                </a:solidFill>
              </a:rPr>
              <a:t> e alla qualità </a:t>
            </a:r>
            <a:r>
              <a:rPr lang="it-IT" dirty="0" smtClean="0">
                <a:solidFill>
                  <a:srgbClr val="0070C0"/>
                </a:solidFill>
              </a:rPr>
              <a:t>della</a:t>
            </a:r>
            <a:r>
              <a:rPr lang="it-IT" dirty="0">
                <a:solidFill>
                  <a:srgbClr val="0070C0"/>
                </a:solidFill>
              </a:rPr>
              <a:t> esperienza d’uso complessiva </a:t>
            </a:r>
            <a:r>
              <a:rPr lang="it-IT" dirty="0" smtClean="0">
                <a:solidFill>
                  <a:srgbClr val="0070C0"/>
                </a:solidFill>
              </a:rPr>
              <a:t>dell’utente nei </a:t>
            </a:r>
            <a:r>
              <a:rPr lang="it-IT" dirty="0">
                <a:solidFill>
                  <a:srgbClr val="0070C0"/>
                </a:solidFill>
              </a:rPr>
              <a:t>processi di interazione e di acquisto. </a:t>
            </a:r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/>
              <a:t>Ci si riferisce alla “somma di esperienze</a:t>
            </a:r>
            <a:r>
              <a:rPr lang="it-IT" dirty="0" smtClean="0"/>
              <a:t>” </a:t>
            </a:r>
            <a:r>
              <a:rPr lang="it-IT" dirty="0"/>
              <a:t>del consumer. Non s’intende solamente l’apparato tecnologico dei software e </a:t>
            </a:r>
            <a:r>
              <a:rPr lang="it-IT" dirty="0" err="1"/>
              <a:t>device</a:t>
            </a:r>
            <a:r>
              <a:rPr lang="it-IT" dirty="0"/>
              <a:t> utilizzati, e l’interazione human-computer.  Il campo non è circoscritto all’interfaccia utente, ma a tutto il processo che vive lo </a:t>
            </a:r>
            <a:r>
              <a:rPr lang="it-IT" dirty="0" err="1" smtClean="0"/>
              <a:t>user</a:t>
            </a:r>
            <a:r>
              <a:rPr lang="it-IT" dirty="0" smtClean="0"/>
              <a:t>. </a:t>
            </a:r>
          </a:p>
          <a:p>
            <a:r>
              <a:rPr lang="it-IT" dirty="0">
                <a:solidFill>
                  <a:srgbClr val="0070C0"/>
                </a:solidFill>
              </a:rPr>
              <a:t>Comunicare agli umani non può che poggiare sull’</a:t>
            </a:r>
            <a:r>
              <a:rPr lang="it-IT" b="1" dirty="0">
                <a:solidFill>
                  <a:srgbClr val="0070C0"/>
                </a:solidFill>
              </a:rPr>
              <a:t>empatia</a:t>
            </a:r>
            <a:r>
              <a:rPr lang="it-IT" dirty="0">
                <a:solidFill>
                  <a:srgbClr val="0070C0"/>
                </a:solidFill>
              </a:rPr>
              <a:t>, sul coinvolgimento dell’utente e la sintonizzazione emotiva.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88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Inbound</a:t>
            </a:r>
            <a:r>
              <a:rPr lang="it-IT" sz="2400" dirty="0" smtClean="0"/>
              <a:t> </a:t>
            </a:r>
            <a:r>
              <a:rPr lang="it-IT" sz="2400" dirty="0" err="1" smtClean="0"/>
              <a:t>Mkt</a:t>
            </a:r>
            <a:r>
              <a:rPr lang="it-IT" sz="2400" dirty="0" smtClean="0"/>
              <a:t>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L’</a:t>
            </a:r>
            <a:r>
              <a:rPr lang="it-IT" dirty="0" err="1" smtClean="0">
                <a:solidFill>
                  <a:schemeClr val="accent4">
                    <a:lumMod val="50000"/>
                  </a:schemeClr>
                </a:solidFill>
              </a:rPr>
              <a:t>outbound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 è la tecnica classica con cui si presentano i prodotti ai clienti. </a:t>
            </a:r>
          </a:p>
          <a:p>
            <a:r>
              <a:rPr lang="it-IT" dirty="0" smtClean="0"/>
              <a:t>Nell’</a:t>
            </a:r>
            <a:r>
              <a:rPr lang="it-IT" dirty="0" err="1" smtClean="0"/>
              <a:t>Inbound</a:t>
            </a:r>
            <a:r>
              <a:rPr lang="it-IT" dirty="0" smtClean="0"/>
              <a:t> i clienti si attirano con contenuti (presenti ad esempio nei blog interni ai siti) che attengono ai loro problemi.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Il potenziale cliente che si trova a dover risolvere uno specifico problema o che ha un bisogno da soddisfare fa delle ricerche su Internet con parole chiave </a:t>
            </a:r>
            <a:r>
              <a:rPr lang="it-IT" smtClean="0">
                <a:solidFill>
                  <a:srgbClr val="0070C0"/>
                </a:solidFill>
              </a:rPr>
              <a:t>o frasi e </a:t>
            </a:r>
            <a:r>
              <a:rPr lang="it-IT" dirty="0" smtClean="0">
                <a:solidFill>
                  <a:srgbClr val="0070C0"/>
                </a:solidFill>
              </a:rPr>
              <a:t>si imbatte in una pagina di un blog che tratta in modo serio quel problema o quel bisogno. La pagina è nel sito del fornitore: a quel punto i prodotti vengono cercati.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88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Inbound</a:t>
            </a:r>
            <a:r>
              <a:rPr lang="it-IT" sz="2400" dirty="0"/>
              <a:t> </a:t>
            </a:r>
            <a:r>
              <a:rPr lang="it-IT" sz="2400" dirty="0" err="1"/>
              <a:t>Mkt</a:t>
            </a:r>
            <a:r>
              <a:rPr lang="it-IT" sz="24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Serve il profilo del cliente ideale, che viene chiamato «buyer persona»</a:t>
            </a:r>
          </a:p>
          <a:p>
            <a:r>
              <a:rPr lang="it-IT" dirty="0">
                <a:solidFill>
                  <a:srgbClr val="0070C0"/>
                </a:solidFill>
              </a:rPr>
              <a:t>Per </a:t>
            </a:r>
            <a:r>
              <a:rPr lang="it-IT" dirty="0" smtClean="0">
                <a:solidFill>
                  <a:srgbClr val="0070C0"/>
                </a:solidFill>
              </a:rPr>
              <a:t>creare il profilo </a:t>
            </a:r>
            <a:r>
              <a:rPr lang="it-IT" dirty="0">
                <a:solidFill>
                  <a:srgbClr val="0070C0"/>
                </a:solidFill>
              </a:rPr>
              <a:t>occorre basarsi su dati reali che </a:t>
            </a:r>
            <a:r>
              <a:rPr lang="it-IT" dirty="0" smtClean="0">
                <a:solidFill>
                  <a:srgbClr val="0070C0"/>
                </a:solidFill>
              </a:rPr>
              <a:t>riguardano: Le </a:t>
            </a:r>
            <a:r>
              <a:rPr lang="it-IT" dirty="0">
                <a:solidFill>
                  <a:srgbClr val="0070C0"/>
                </a:solidFill>
              </a:rPr>
              <a:t>sue informazioni </a:t>
            </a:r>
            <a:r>
              <a:rPr lang="it-IT" dirty="0" smtClean="0">
                <a:solidFill>
                  <a:srgbClr val="0070C0"/>
                </a:solidFill>
              </a:rPr>
              <a:t>demografiche - Le </a:t>
            </a:r>
            <a:r>
              <a:rPr lang="it-IT" dirty="0">
                <a:solidFill>
                  <a:srgbClr val="0070C0"/>
                </a:solidFill>
              </a:rPr>
              <a:t>sue </a:t>
            </a:r>
            <a:r>
              <a:rPr lang="it-IT" dirty="0" smtClean="0">
                <a:solidFill>
                  <a:srgbClr val="0070C0"/>
                </a:solidFill>
              </a:rPr>
              <a:t>preferenze - Le </a:t>
            </a:r>
            <a:r>
              <a:rPr lang="it-IT" dirty="0">
                <a:solidFill>
                  <a:srgbClr val="0070C0"/>
                </a:solidFill>
              </a:rPr>
              <a:t>sue </a:t>
            </a:r>
            <a:r>
              <a:rPr lang="it-IT" dirty="0" smtClean="0">
                <a:solidFill>
                  <a:srgbClr val="0070C0"/>
                </a:solidFill>
              </a:rPr>
              <a:t>motivazioni -  I </a:t>
            </a:r>
            <a:r>
              <a:rPr lang="it-IT" dirty="0">
                <a:solidFill>
                  <a:srgbClr val="0070C0"/>
                </a:solidFill>
              </a:rPr>
              <a:t>suoi </a:t>
            </a:r>
            <a:r>
              <a:rPr lang="it-IT" dirty="0" smtClean="0">
                <a:solidFill>
                  <a:srgbClr val="0070C0"/>
                </a:solidFill>
              </a:rPr>
              <a:t>obiettivi.</a:t>
            </a:r>
          </a:p>
          <a:p>
            <a:r>
              <a:rPr lang="it-IT" dirty="0" smtClean="0"/>
              <a:t>Si potrà capire </a:t>
            </a:r>
            <a:r>
              <a:rPr lang="it-IT" dirty="0"/>
              <a:t>come aiutarlo a raggiungere i suoi obiettivi </a:t>
            </a:r>
            <a:r>
              <a:rPr lang="it-IT" u="sng" dirty="0"/>
              <a:t>con contenuti adatti da pubblicare </a:t>
            </a:r>
            <a:r>
              <a:rPr lang="it-IT" u="sng" dirty="0" smtClean="0"/>
              <a:t>sul </a:t>
            </a:r>
            <a:r>
              <a:rPr lang="it-IT" u="sng" dirty="0"/>
              <a:t>sito</a:t>
            </a:r>
            <a:r>
              <a:rPr lang="it-IT" dirty="0"/>
              <a:t>, con parole selezionate che lo colpiranno, e con messaggi dedicati al suo particolare bisogno.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548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Inbound</a:t>
            </a:r>
            <a:r>
              <a:rPr lang="it-IT" sz="2400" dirty="0"/>
              <a:t> </a:t>
            </a:r>
            <a:r>
              <a:rPr lang="it-IT" sz="2400" dirty="0" err="1"/>
              <a:t>Mkt</a:t>
            </a:r>
            <a:r>
              <a:rPr lang="it-IT" sz="24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I </a:t>
            </a:r>
            <a:r>
              <a:rPr lang="it-IT" dirty="0">
                <a:solidFill>
                  <a:srgbClr val="0070C0"/>
                </a:solidFill>
              </a:rPr>
              <a:t>blog post perfetti per </a:t>
            </a: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buyer persona </a:t>
            </a:r>
            <a:r>
              <a:rPr lang="it-IT" dirty="0" smtClean="0">
                <a:solidFill>
                  <a:srgbClr val="0070C0"/>
                </a:solidFill>
              </a:rPr>
              <a:t>individuato sono </a:t>
            </a:r>
            <a:r>
              <a:rPr lang="it-IT" dirty="0">
                <a:solidFill>
                  <a:srgbClr val="0070C0"/>
                </a:solidFill>
              </a:rPr>
              <a:t>basati </a:t>
            </a:r>
            <a:r>
              <a:rPr lang="it-IT" u="sng" dirty="0">
                <a:solidFill>
                  <a:srgbClr val="0070C0"/>
                </a:solidFill>
              </a:rPr>
              <a:t>sui suoi problemi</a:t>
            </a:r>
            <a:r>
              <a:rPr lang="it-IT" dirty="0">
                <a:solidFill>
                  <a:srgbClr val="0070C0"/>
                </a:solidFill>
              </a:rPr>
              <a:t>, non </a:t>
            </a:r>
            <a:r>
              <a:rPr lang="it-IT" dirty="0" smtClean="0">
                <a:solidFill>
                  <a:srgbClr val="0070C0"/>
                </a:solidFill>
              </a:rPr>
              <a:t>sui prodotti che l’impresa offre. </a:t>
            </a:r>
            <a:r>
              <a:rPr lang="it-IT" dirty="0">
                <a:solidFill>
                  <a:srgbClr val="0070C0"/>
                </a:solidFill>
              </a:rPr>
              <a:t>Creare contenuti utili e interessanti per </a:t>
            </a: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buyer persona è la chiave del successo dell’</a:t>
            </a:r>
            <a:r>
              <a:rPr lang="it-IT" dirty="0" err="1">
                <a:solidFill>
                  <a:srgbClr val="0070C0"/>
                </a:solidFill>
              </a:rPr>
              <a:t>inbound</a:t>
            </a:r>
            <a:r>
              <a:rPr lang="it-IT" dirty="0">
                <a:solidFill>
                  <a:srgbClr val="0070C0"/>
                </a:solidFill>
              </a:rPr>
              <a:t> Marketing. </a:t>
            </a:r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/>
              <a:t>Creare un blog è utile al successo online prima di tutto perché aiuta </a:t>
            </a:r>
            <a:r>
              <a:rPr lang="it-IT" u="sng" dirty="0"/>
              <a:t>ad essere trovati nei motori di ricerca</a:t>
            </a:r>
            <a:r>
              <a:rPr lang="it-IT" dirty="0"/>
              <a:t> </a:t>
            </a:r>
            <a:r>
              <a:rPr lang="it-IT" dirty="0" smtClean="0"/>
              <a:t>grazie alla </a:t>
            </a:r>
            <a:r>
              <a:rPr lang="it-IT" dirty="0"/>
              <a:t>cosiddetta </a:t>
            </a:r>
            <a:r>
              <a:rPr lang="it-IT" dirty="0" smtClean="0"/>
              <a:t>SEO </a:t>
            </a:r>
            <a:r>
              <a:rPr lang="it-IT" dirty="0"/>
              <a:t>"</a:t>
            </a:r>
            <a:r>
              <a:rPr lang="it-IT" dirty="0" err="1"/>
              <a:t>Search</a:t>
            </a:r>
            <a:r>
              <a:rPr lang="it-IT" dirty="0"/>
              <a:t> Engine </a:t>
            </a:r>
            <a:r>
              <a:rPr lang="it-IT" dirty="0" err="1"/>
              <a:t>Optimization</a:t>
            </a:r>
            <a:r>
              <a:rPr lang="it-IT" dirty="0" smtClean="0"/>
              <a:t>"): </a:t>
            </a:r>
            <a:r>
              <a:rPr lang="it-IT" dirty="0"/>
              <a:t>i motori di ricerca (Google) mostreranno il </a:t>
            </a:r>
            <a:r>
              <a:rPr lang="it-IT" dirty="0" smtClean="0"/>
              <a:t>sito dell’impresa nei </a:t>
            </a:r>
            <a:r>
              <a:rPr lang="it-IT" dirty="0"/>
              <a:t>loro risultati quando la gente cercherà qualcosa di cui </a:t>
            </a:r>
            <a:r>
              <a:rPr lang="it-IT" dirty="0" smtClean="0"/>
              <a:t>si parla nel </a:t>
            </a:r>
            <a:r>
              <a:rPr lang="it-IT" dirty="0"/>
              <a:t>blog</a:t>
            </a:r>
            <a:r>
              <a:rPr lang="it-IT" dirty="0" smtClean="0"/>
              <a:t>.  </a:t>
            </a:r>
            <a:endParaRPr lang="it-IT" dirty="0"/>
          </a:p>
          <a:p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8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Inbound</a:t>
            </a:r>
            <a:r>
              <a:rPr lang="it-IT" sz="2400" dirty="0"/>
              <a:t> </a:t>
            </a:r>
            <a:r>
              <a:rPr lang="it-IT" sz="2400" dirty="0" err="1"/>
              <a:t>Mkt</a:t>
            </a:r>
            <a:r>
              <a:rPr lang="it-IT" sz="24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sviluppare una strategia </a:t>
            </a:r>
            <a:r>
              <a:rPr lang="it-IT" dirty="0" smtClean="0"/>
              <a:t>che utilizzi la SEO occorre usare </a:t>
            </a:r>
            <a:r>
              <a:rPr lang="it-IT" dirty="0"/>
              <a:t>le keyword che </a:t>
            </a:r>
            <a:r>
              <a:rPr lang="it-IT" dirty="0" smtClean="0"/>
              <a:t>i buyer persona cercherebbero su </a:t>
            </a:r>
            <a:r>
              <a:rPr lang="it-IT" dirty="0"/>
              <a:t>Google per trovare quello che </a:t>
            </a:r>
            <a:r>
              <a:rPr lang="it-IT" dirty="0" smtClean="0"/>
              <a:t>l’impresa vende.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Per </a:t>
            </a:r>
            <a:r>
              <a:rPr lang="it-IT" dirty="0">
                <a:solidFill>
                  <a:srgbClr val="0070C0"/>
                </a:solidFill>
              </a:rPr>
              <a:t>trovare le keyword che vengono più utilizzate esistono molti strumenti utili, come ad esempio Google Analytics e </a:t>
            </a:r>
            <a:r>
              <a:rPr lang="it-IT" dirty="0" err="1">
                <a:solidFill>
                  <a:srgbClr val="0070C0"/>
                </a:solidFill>
              </a:rPr>
              <a:t>Adwords</a:t>
            </a:r>
            <a:r>
              <a:rPr lang="it-IT" dirty="0">
                <a:solidFill>
                  <a:srgbClr val="0070C0"/>
                </a:solidFill>
              </a:rPr>
              <a:t>, </a:t>
            </a:r>
            <a:r>
              <a:rPr lang="it-IT" dirty="0" err="1">
                <a:solidFill>
                  <a:srgbClr val="0070C0"/>
                </a:solidFill>
              </a:rPr>
              <a:t>Moz</a:t>
            </a:r>
            <a:r>
              <a:rPr lang="it-IT" dirty="0">
                <a:solidFill>
                  <a:srgbClr val="0070C0"/>
                </a:solidFill>
              </a:rPr>
              <a:t>, e </a:t>
            </a:r>
            <a:r>
              <a:rPr lang="it-IT" dirty="0" err="1">
                <a:solidFill>
                  <a:srgbClr val="0070C0"/>
                </a:solidFill>
              </a:rPr>
              <a:t>HubSpot</a:t>
            </a:r>
            <a:r>
              <a:rPr lang="it-IT" dirty="0">
                <a:solidFill>
                  <a:srgbClr val="0070C0"/>
                </a:solidFill>
              </a:rPr>
              <a:t>. Ognuno di questi suggerirà quali keyword sono più cercate in Italia e nel mondo.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8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Inbound</a:t>
            </a:r>
            <a:r>
              <a:rPr lang="it-IT" sz="2400" dirty="0"/>
              <a:t> </a:t>
            </a:r>
            <a:r>
              <a:rPr lang="it-IT" sz="2400" dirty="0" err="1"/>
              <a:t>Mkt</a:t>
            </a:r>
            <a:r>
              <a:rPr lang="it-IT" sz="24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b="1" dirty="0"/>
              <a:t>Pillar page </a:t>
            </a:r>
            <a:r>
              <a:rPr lang="it-IT" dirty="0"/>
              <a:t>è una pagina web che copre tutti gli aspetti di un certo argomento in una singola </a:t>
            </a:r>
            <a:r>
              <a:rPr lang="it-IT" dirty="0" smtClean="0"/>
              <a:t>pagina (circa 2000 parole) </a:t>
            </a:r>
            <a:r>
              <a:rPr lang="it-IT" dirty="0"/>
              <a:t>con </a:t>
            </a:r>
            <a:r>
              <a:rPr lang="it-IT" dirty="0" smtClean="0"/>
              <a:t> riferimenti a </a:t>
            </a:r>
            <a:r>
              <a:rPr lang="it-IT" dirty="0"/>
              <a:t>report più approfonditi e dettagliati </a:t>
            </a:r>
            <a:r>
              <a:rPr lang="it-IT" dirty="0" smtClean="0"/>
              <a:t> presenti nei blog </a:t>
            </a:r>
            <a:r>
              <a:rPr lang="it-IT" dirty="0"/>
              <a:t>post collegati con link alla pillar page. </a:t>
            </a:r>
            <a:endParaRPr lang="it-IT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Per costruirla occorre focalizzare </a:t>
            </a:r>
            <a:r>
              <a:rPr lang="it-IT" dirty="0">
                <a:solidFill>
                  <a:srgbClr val="0070C0"/>
                </a:solidFill>
              </a:rPr>
              <a:t>l’argomento principale, creare sottocategorie </a:t>
            </a:r>
            <a:r>
              <a:rPr lang="it-IT" dirty="0" smtClean="0">
                <a:solidFill>
                  <a:srgbClr val="0070C0"/>
                </a:solidFill>
              </a:rPr>
              <a:t>(cluster page) a cui dare accesso per specifici approfondimenti.</a:t>
            </a:r>
          </a:p>
          <a:p>
            <a:r>
              <a:rPr lang="it-IT" dirty="0"/>
              <a:t>La pillar page sviluppa il </a:t>
            </a:r>
            <a:r>
              <a:rPr lang="it-IT" dirty="0" err="1"/>
              <a:t>topic</a:t>
            </a:r>
            <a:r>
              <a:rPr lang="it-IT" dirty="0"/>
              <a:t> con testi, </a:t>
            </a:r>
            <a:r>
              <a:rPr lang="it-IT" dirty="0" err="1"/>
              <a:t>infografiche</a:t>
            </a:r>
            <a:r>
              <a:rPr lang="it-IT" dirty="0"/>
              <a:t>, video, link a </a:t>
            </a:r>
            <a:r>
              <a:rPr lang="it-IT" dirty="0" err="1"/>
              <a:t>ebook</a:t>
            </a:r>
            <a:r>
              <a:rPr lang="it-IT" dirty="0"/>
              <a:t> e altri contenuti, risposte alla </a:t>
            </a:r>
            <a:r>
              <a:rPr lang="it-IT" dirty="0" smtClean="0"/>
              <a:t>FAQ.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88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1686</Words>
  <Application>Microsoft Office PowerPoint</Application>
  <PresentationFormat>Widescreen</PresentationFormat>
  <Paragraphs>100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Tema di Office</vt:lpstr>
      <vt:lpstr>MKT Digitale</vt:lpstr>
      <vt:lpstr>Customer Experience</vt:lpstr>
      <vt:lpstr>Customer Experience</vt:lpstr>
      <vt:lpstr>Customer Experience</vt:lpstr>
      <vt:lpstr>Inbound Mkt </vt:lpstr>
      <vt:lpstr>Inbound Mkt </vt:lpstr>
      <vt:lpstr>Inbound Mkt </vt:lpstr>
      <vt:lpstr>Inbound Mkt </vt:lpstr>
      <vt:lpstr>Inbound Mkt </vt:lpstr>
      <vt:lpstr>Inbound Mkt </vt:lpstr>
      <vt:lpstr>Inbound Mkt </vt:lpstr>
      <vt:lpstr>MKT Automation</vt:lpstr>
      <vt:lpstr>MKT Automation</vt:lpstr>
      <vt:lpstr>MKT Automation</vt:lpstr>
      <vt:lpstr>CRM</vt:lpstr>
      <vt:lpstr>CRM</vt:lpstr>
      <vt:lpstr>CRM</vt:lpstr>
      <vt:lpstr>CRM </vt:lpstr>
      <vt:lpstr>CRM </vt:lpstr>
      <vt:lpstr>CRM</vt:lpstr>
      <vt:lpstr>CRM</vt:lpstr>
      <vt:lpstr>CRM </vt:lpstr>
      <vt:lpstr>CRM</vt:lpstr>
      <vt:lpstr>Contact Center</vt:lpstr>
      <vt:lpstr>Contact Center</vt:lpstr>
      <vt:lpstr>Retail</vt:lpstr>
      <vt:lpstr>Retail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27</cp:revision>
  <dcterms:created xsi:type="dcterms:W3CDTF">2019-12-20T10:42:17Z</dcterms:created>
  <dcterms:modified xsi:type="dcterms:W3CDTF">2020-01-17T14:51:30Z</dcterms:modified>
</cp:coreProperties>
</file>