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4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84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00:49.13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21449 11624 0,'-53'0'281,"-53"0"-265,0 0 15,89 0-15,-36-18-1,0 18 1,53-17 15,-18 17-15,-17 0 421,0 0-405,17 0 30,0 0 1,-17 0-16,0 0-32,17 0 16,-35 0-15,-35 0 15,53 0-15,-18 0 0,35 0 15,1 0 31,17 17 32,-36-17 31,36 18-47,-70 0 188,52-18-251,-35 0 329,-17 0-313,17 0-15,35-18 15,-35 18 141,-35 0 172,-71 0-313,142 0-15,-19 0 62,1 18-62,-18 35 155,18-36-139,0 1-17,17-18 1,-35 0 62,0 0-62,35 0-1,18 18 17,-88-18 124,35-36-125,18 19-15,17 17 62,1 0 47,-1 0 31,-17 0 469,0 0-531,17 0-79,0 0 17,1 0 108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04:51.69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13829 10283 0,'0'36'78,"-18"-19"141,-17-17-203,35 18 78,-35-18 390,17 0-453,18 18 0,-18-1 16,-35 1 0,36-18 0,-1 0-31,-105-35 77,87 17-61,19 18-17,-18 0 626,-1 0-547,-17 0-63,0 0-15,-88 0-1,71 0 1,52 0 15,1 0-15,-36 0 62,-18 0-63,-52 35 17,17-17-17,88-18 1,-17 0 62,-36 0-62,-35 0-1,71 0 17,17 0-17,1 0 141,-89 35-46,88-35-95,-17 0 1,-18 0 15,36 0-15,-36 18 0,35-18 15,-17 0 125,-1 0-140,-140-18-1,53 1 1,87-1 0,36 0 265,-35 18 109,0 0-358,35 18-17,-18-18 32,-88 0 78,-70 0-109,-195-18 15,-69 18-15,175 0-1,247 0 79,-35 0 31,0 0-109,-158-17 15,-36 17-15,18 0-1,52 0 1,18 0 15,36 0-15,70 0-1,53-18 1,-18 18 78,1 0-63,-1 0 0,0 0 454,-34 0-360,34 0-110,-53 0 16,-17 0-15,35 0 0,36 0 31,-1 18 31,-17-18-63,-1 0 1,1 0 62,-53 0-62,-53 17-1,17-17 17,124 18-17,-105-18 282,-195-18-266,123 1-15,142 17 0,17 0 124,1 0-109,-36 0 48,-18 0-64,36 0 16,0 0-15,17 0 0,-53 0 93,-140-18-93,-36-35 15,141 53-15,106-18 15,-18 18 266,-17 18-266,35 17-15,-18-35 15,18 36 78,0-19-93,0 1 15,-88-18 750,-18 0-765,54 0 0,-19 0-1,53 0 16,-17 0 63,17 0 78,1 0-125,-18 18 31,17-18-62,-17 0 15,-18 0-15,-18 0 15,36 0-16,17 0 1,18 17 31,-88-17 47,17 0-79,-17 0 17,18 0 46,52 0-47,-35 0 16,18 0-32,0 0 1,-1-35 0,19 35 15,-19 0 0,19 0 32,-1 0-1,-35 0-46,-141 0 15,124 0-15,52 0 62,0 0 125,-17 0-78,0 0-109,-18 0 15,-53 0-16,35 0 17,54 0-17,-36 0 63,18 18-62,17-18 15,-53 0 110,1 17 62,-106-17-187,87 0-1,72 0 48,-1 0 77,0 0-108,-52 0 15,-18 0-32,-71-53 1,106 53-1,35 0 17,-176-17 343,-53-54-360,36 36 1,87 35 0,89 0 15,-53 0 531,52 0-546,19 0 93,17 17-77,-124 1 14,36 0-14,71-18-17,17 17 17,0 1 30,17 17 219,107-35-218,-54 0-48,-52 0 17,105 0-17,1 18 1,-54-18 0,-52 0 15,53 0-16,52 0 17,106 0-17,-70 0 1,-106 0 0,-35 18 234,-1-18-204,1 17 1,17-17 0,18 18-31,-18 0-1,-17-18 1,35 0 78,17 0-63,-52 0 32,0 0-17,52 0 1,-52 0-31,17 0 0,-17 0-1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08:30.17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5256 8625 0,'-17'0'219,"-36"0"-203,-35 0-1,52 18 17,19 0-17,-1-18 110,-17 0-31,0 0-16,17 0-47,18-18-15,-18 18 15,-17 0-15,17-18-1,-35 18 32,1 0-31,34 0 156,18-17-32,0-1-77,-35 0-32,17 18-15,-17 0 93,-1 0-93,19 0 109,-19 0-78,1 0-16,-35 0-15,-36 0-1,35 0 16,54 0-15,-1 18 31,-53-18 140,54 0-155,-1 0 15,-17 18 15,-36-1-46,-52-17-1,35 0 17,35 18-17,17 0 1,19-1 78,-107-17 624,-123-70-686,0-18-17,142 52 1,34 36 374,18 0-374,0 0 0,-35 0 15,-71 0-15,36 0-1,88 0 1,70 0 328,-18 0-329,1 0 16,35 0-15,-18 0 0,53 36 77,18 16-77,18-34 0,-71 17 15,0-35-15,35 36 312,-18-19-313,-52-17 1,0 18 15,17-18 63,0 18-63,18-1-15,-18-17-1,18 0 1,35 0 0,-70 0 15,0 0 16,-1 0-32,125 0 126,157-17-125,-175 17-1,-106 0 32,-1 0-31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09:05.33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18644 7638 0,'-53'0'313,"36"-18"-298,-19 18 110,19-18-93,-1 18 46,-17-17-63,-36-36 48,36 53-32,35-18 63,-18 18 15,-70-17-93,-18-19-1,1-34 17,34 52-17,53 18 32,1 18 156,17-1-187,-18 19 0,53-36 93,18 0-93,-35 0 93,0 0-47,-1 0-46,1 17 0,-18 1 15,53-18 0,-36 0 0,-34 0 641,-18 0-640,-1 18 14,-17-18 1,53 17-31,-35-17 15,17 0 0,-17 0 48,17 0-64,-17 0 141,0 0-140,17 0 0,1 0 31,-1 0 15,0-17 157,-17 17 156,-71 35-360,-17-35 1,105 17 15,-17-17-15,17 36 46,1-36-46,-72 0 265,36-18-265,36 36 0,-18-18 218,-1 0-218,19 0 15,-19 0-16,-34 0 1,52 0 0,-17 0 93,17 0-93,-35-18 15,36 18-15,-1 0 30,-52 0 486,-1 0-517,0-18 17,36 18-17,17 0 1,1 0 62,-1 0 47,1 0-94,-19 0 47,1 0-62,35-17 0,-53 17 15,-17 0-16,52-18 17,0 1-17,-35 17 188,-35-18-187,35 18 203,53-18-188,-17 18-15,17-17-1,-36 17 32,19 0-31,-36-18 15,35 18 0,0-18-15,1 18 171,-1 0-171,1 0 0,17 18 15,-18-18 16,18 18-32,-18-1 32,18 1 31,0 0-46,18 17 280,0-18-296,-1-17-1,1 0 1,17 0 109,36 0 94,17 0 0,-53 18-188,0-18 63,1 0 31,70 18-110,35-18 16,53 0-15,-141 0 0,-36 0 15,71 0 188,36 0-204,-1 0 1,-105 0 15,105 0 204,-105 0-220,-18 35 16,18-35 63,17 0-78,36 0-1,-36 0 64,-18 0-48,1 0-16,0 0 110,17 0-93,0 0-1,-17 0-15,0 0-1,-1 0 251,1 0-251,17 18 1,89-18 31,-107 0-31,107 0 312,-71 17-297,17-17 125,-34 0-140,-19 0 15,36 0-15,-18 0-1,-17 0 17,17 0 93,-17 0-94,0 0 109,-1 0 48,1 0-172,-1 0-1,1 0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11:49.37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23178 8184 0,'-36'0'94,"-34"0"31,-1 0-110,-35 0 16,36-35-15,34 35 0,1 0-1,18 0 48,-1 0-16,-17 18-32,17-18 79,0 0-47,1 0-31,-36 17 109,0-17-110,35 0 32,-17 0 16,17 18-48,-17-18 188,-18 0 125,-17 0-312,-1 0 15,0 0-15,36 0 0,18 0 77,-54 0-61,53 0-17,-52 0 48,-54 0-48,-87 18 17,-36-1-17,53 54 1,141-53-1,53-1 48,-18-17 468,0 0-500,18-35 157,-17 35-16,-71 0-125,-36-35-16,-140-18-15,140 53-1,106 0 1,1 0 15,-18 0 141,-18 0-156,-71-18 15,89 0-16,-36 1 1,18 17 0,36 0 15,-1 0 63,0 0-79,1 17 1,-1-17 46,-17 0 392,-53 18-361,17-18-77,-70 0 15,53 0-15,-71 0-1,0 0 1,124 0 15,17 0-15,1 0 0,-1 0-1,-35 35 32,36-35 31,-89 0 16,-124 0-78,36-17-1,-17 17 1,70 0-1,70 0 17,54 0-17,-1 0 1,0 0 406,-35 17-360,36-17 16,-36 0-62,0 0 0,-106 0-1,0 0 1,36 0 15,88 0 110,-1 0-126,19 0 17,-19 0-1,-17 0-15,18 0 15,-18 0-16,36 0 1,-1 18 0,0 0-1,1-1 17,-107-17 1139,71 0-1139,36 0-17,-1 0 17,-17 0-1,-53 0 78,-159 36-93,123-72 15,89 36-15,0 0 124,-18 0-124,17 0 0,-17 0 15,18 0-16,35 18 32,-17 0 0,-19-1-31,19 1-1,17-1 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12:22.14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19579 11518 0,'-53'0'125,"18"0"-78,-36 0 0,54 0-16,-18 0 31,17 0 1,-17 0-16,-18-17-32,0 17 1,35-36 15,-35 36-15,18 0 15,17 0-15,-17 0 156,-36-17-157,1-19 1,35 36 15,-18 0 94,-124-53-109,19 36 15,34-1-15,36 1-1,70 17 1,1 0 62,-1 0 63,0 0 15,-17 0-140,17 0 46,-34 0 94,-1 0-140,17 0 62,19 0-47,-1 0 126,36 70 218,140-17-344,160-53-16,-124 0 1,-176-18 78,-18 1 171,-18 17-249,-70 0 0,35 17-1,18-17 110,-36 18-93,53-18 77,-52 18-62,35-18-32,-18 17 17,35-17-17,-35 18 1,0 0 0,18-18 15,0 35-16,17-35 1,-35 17 0,35 1 15,1-18 110,-19 0-16,-16 0-110,16 0 16,-34-18-15,-1 1 0,54-18-1,-1 35 17,0 0 46,1 0-63,-36 0 595,-36-18-595,-16-35 17,87 53-17,0 0 1,-35 0 234,-35-35-235,-18 35 17,36 0-17,35 0 17,-18 0 14,17 0 1,1 0-31,18 0 156,-1 0-157,0 0 64,1 0-48,-19 17 0,-17-17 47,-35-17-62,-35 17-1,105 0 17,-17 0 108,-71 0-124,-35-18 0,17-17 15,71 0-16,36 35 110,-1 0 125,-17 0-187,17 0-16,1 0-32,-1 0 1,-17 17 312,17-17-281,0 0 31,-52 0 47,52 0-94,-17 0 1,0 0-1,141 88 219,317-70-234,-106 17-1,-281-35 16,-19 0 16,1 0 94,-36-35-47,-70 35 140,18 0-203,-19 0-15,54 0 62,-88 0-31,-1 35-31,106-35-1,1 0 1,-18 18 31,35 0-32,-18-1 17,-17-17-17,-1 53 16,1-18-15,35-17 62,0-36 235,-35 1 93,17-19-375,1 36-15,-107-88 124,1 18-124,105 70 15,0 0 1,1 0 14,-1 0 142,0 0-172,1 17-1,-1 19 63,0-36-46,1 0 14,34 0 48,-69 0 328,34 0-406,-17 0 140,17 0-140,-35 0 30,0 0-30,18-18 0,17 18 109,-17 0-32,17 0-61,1 0-17,17-18 17,-36 18 30,-17 0-31,-17 0-15,-18 0 0,17 0-1,1 0 16,-1 0-15,53 0 15,1 0 79,-18 0 62,17 0-141,-53 0-16,1 0 17,17 0-17,18 0 157,-18 0-156,35 0-1,0-17 1,-17 17 468,0 0-437,-36 0-15,1 0-1,-1 17-16,54-17 1,-1 0 0,0 0 171,-17 0-109,-124 0-46,36 0-17,87 0 1,1 0-1,18 0 126,-1 0-125,0 18-1,-17 0 32,0-1-31,-18-17 15,53 18-15,-35-18 499,-36 0-437,0 0-62,-17 0 187,0 0-187,17-18-1,19 18 1,16 0 15,19 0 141,-19 0-156,-34 0-1,-18 0 1,-18-17 0,70 17 15,19-18-15,17 0 15,-35 18 63,17 0-1,0 0-61,1 0-1,-19 0 94,-17 0-110,18 0 17,0 0-17,-18 0 95,35 0-79,1 0 125,-19 0-140,19 0 15,-18 0-15,17 0 46,0 0 79,18 18 46,-35-18-15,0 0-141,17 18-15,-17-1 31,0-17-16,-1 18 16,1-18-16,17 0-15,1 0 62,-19 0-15,19 0-48,-19 0 48,-52 0-48,0 0 1,70 0 140,-70 0-78,35 0-15,-35-18-32,18 18-15,70-17 15,-18 17 63,-17 0-63,-18 0 281,-18 0-296,-35 0 0,18 0 15,71 0-15,17-18-1,-18 18 63,0 0-62,-17 0 0,-18 0-1,35 0 110,-17 0-15,0 0-79,17 0 31,1 0 126,-1 0-141,0 18 0,1-18-16,-1 0 141,-17 0-125,-18 0 78,-18 0-110,54 0 16,-19 0 16,1 17 16,35 1 62,0 0 578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14:05.95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15205 15752 0,'-18'-18'31,"-17"18"0,-36 0-15,1-18-1,-1 1 17,36-1-17,0 0 1,17 18-1,0 0 1,-17 0 31,17 0-16,-17 0 63,-53 0-78,0 0 15,-18 0-16,88 0 95,1 0-63,17 18 15,-53-18 48,0 0-95,-35 0 16,35 0-15,35 0 0,-17 18-1,-18-1 17,18-17-17,17 0 1,0 0 421,-35 0-374,-17-17-48,52 17 1,1 0 15,-36 0 126,-89 0-126,90 0-16,-1 0 1,0 0 0,35 0 15,0 0-15,1 0 30,-36 0 48,18 0-63,-89 0-15,54 0 0,-1 0-1,53 0 17,-17 0-17,18 0 1,-1 0 62,0 35-47,-17-35 110,17 0-126,-17 0 1,-71 18 15,0-18-15,53 0 0,18 0 140,-35 0-141,34 0 1,19 0 0,-19 0 249,-34 0-108,-18-36-142,-53 19 1,52 17 15,36-18-15,-35 18 249,-70-35-249,16 35 0,107 0 15,17 0-16,1 0 157,-36 0-156,18 0 15,17 0-15,-105 0-1,70 0 1,17 0 218,19 0-218,-160 17 375,-105 72-376,123-72 17,124 1-17,0-1 32,0-17-16,17 0 79,18 18-79,-71-18 0,54 0-15,-1 0-1,0 0 17,1 0-1,-54 0 0,1 0 0,34 0-15,19 0 62,-19 0-62,1 18 15,18-18-15,-19 0-1,1 0 251,17 0-235,-17-18-15,0 18-1,-71-18 64,-18 1-48,54 17-16,-1 0 1,36 0 0,0 0 124,0 0-124,-36 0 31,18 0-32,53-18 32,-35 18-15,17 0 46,-70-17 250,-53-19-313,53 36 1,-1 0 0,37-17 15,16-1-15,19 18 77,-1 0-77,-35 0 31,18 0-32,-18 18 17,18-18 61,-36 0-77,53 0 0,-17 0-1,-18 0 17,36 0-17,-72 0 610,-87 17-594,158-17-15,18 18 31,-35-18 15,-88 0 188,52 0-218,0 0-17,36 0 17,18 0 14,-19 0 79,1 18-31,-124-18-63,124 0-15,35 17 62,-141-17 16,-88 0-78,17 0 15,141 0-16,54 0 32,-1 0-31,0 18 0,1-18 15,-1 0-16,18 17 298,-123-17 31,-124-17-329,123-18 1,89 35 0,17 0 62,1 0 78,-1 0-140,-17 0 15,17 0 0,-35 0 0,-53-36-15,-105 1 0,105-18 15,71 35-16,17 18 48,-53 0-47,19 0 15,16 0-16,1 0 439,-18 0-439,18 18 63,-18 0 172,18-18-218,17 0-17,-17 35 32,-1 0-31,19-17 15,-19 35-15,36-36-1,0 36 110,0-35-109,0 0 31,124-18 78,-71 0-110,35 17 110,-17 19-109,-54-36 0,89 0 124,-88 0-62,-1 0-62,-17-18 15,18-17 94,-18-18-109,0 35 15,-53 18 63,-17 18-79,-1-1 1,18-17 140,0 0-140,35 0 0,1 0-1,-1 0 16,-17-17 157,17 17-157,-88-36 141,54 36-125,-1 0-16,17 0-15,19-17 15,-19 17 391,-16 0-297,16 0-94,1 0-15,-53-18 15,-18 18-15,88 0-1,-17 0 17,0 0-17,-1 0 1,1 0 140,0 0-140,0 0-1,-1 0 17,-34 0 14,52 0-30,-17 0 15,0 0 63,17 0 0,-35 0 468,35 0-530,1 0-1,-19 0-16,1 0 48,18 0-47,-1 0 93,-35 0 297,0 0-390,35 0 62,1 0-47,-1 18 16,-52-18 328,52 0-266,0 0 16,107 0 141,87 70-235,300-34-15,-264 52 0,-53-53-1,-142-35 48,19 0 30,-1 0-77,0 0 0,-17 0 77,52-18-30,1 18-47,17 0 15,-17 0-16,-36 0 1,71 36 203,17-19-204,106 1 251,-35-18-250,1 0-1,-72 0 17,-123 18-17,53-18 782,0 0-688,-36 0-93,-17-18 47,89 18 62,-72 0-79,54 0 17,52-18 109,177 1-141,-53 17-15,-176 0-1,140-36 267,248 36-251,35 0-16,-283 0 1,-193 0 0,88 0 281,-88 0-235,52 0 16,177 0-62,-18 0-1,-176 0 17,141-17 77,106-18-93,-212 35-1,-35 0 313,53 0-296,123 35-17,1-18 1,17-17 0,-177 0-1,-17 18 376,18-18-126,70 0 32,194 18-281,-70-18 15,-54 0-15,-52 0 499,-106 0-499,-18 0 15,159 0-15,53 0 0,71-36-1,-18 36 16,-142 0-15,-140 0 0,88 0 421,-71 0-421,106 0 93,36 0-93,-107 0 15,-52 0 32,35 0 77,-36 0-77,1 0 46,17 0-93,53 0-1,71-17 17,-106-1-17,-35 1 16,17 17 391,18-18-406,17-17 0,-17 17-1,-53 18 32,-53 35 234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14:08.99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14517 16051 0,'17'0'172,"1"-17"-110,0 17 126,-1-36-157,-34 1 0,-36 35-15,53-17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14:11.59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14464 15928 0,'-18'53'31,"36"-53"188,35-18-204,0 1 17,-36 17 30,19 0 79,-1 0 15,0 0-140,18 0 46,0 0 48,35-18-79,-35 0-16,-35 1 1,70 17 453,-70 0-454,-1 0 142,1 0-142,17 0 173,0 0-157,-17 17 0,17-17 1,1 18-17,-89-18 516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14:21.60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4551 15998 0,'0'18'31,"-18"-18"188,-17-18-188,17 18-15,-17-35-1,17 35 1,1 0 62,-19 0 110,1 0-173,18-17 1,-36 17 15,0-36-15,35 36-1,0 0 63,1 0-46,-71 0 93,52 0-110,1 18 17,17 0-17,1 17 48,-1-35-32,0 0 297,18 53-234,177 35-63,281-35-15,160-53-1,-548 17 1,-87-17 109,-36-17 78,53-1-187,-106-17 656,-70-36-641,-36 1-16,124 70 1,-71 35 78,-176-17-79,-124 17 17,248-35-17,175 18 17,19 17-1,17 0-16,17 18 1,36-53 47,-35-18-48,-18-17 1,35 53 78,18-18-79,-35 0 32,-1 0-31,1 0 31,0 0 15,17-35-46,0-1-1,18 19 1,-53-1 31,159-35 62,-71 18-93,18-18 15,-71 35-15,0 1-1,71-1 79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17:54.22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23671 13441 0,'-35'0'47,"0"0"-32,-18 0 188,-18 0-171,36 0-17,0 0 1,0 0 312,-1 0-234,-34 0 0,17 0-79,35 0 16,18 17 16,-17-17 31,-1 0 79,-88 18 233,35 17-374,-34 1 156,87-36-141,18 17-15,-18-17 46,1 18-46,-19-18 171,-16 0-171,-19 0 0,53 0 15,1 0 16,-19 18-16,-17-18 78,-52-18-93,-19 18 0,54-18-1,52 18 16,0 0-15,1 0 109,-1 0-78,0 0-31,-17 18 30,18 0-14,-19-18-17,1 17 17,17-17-17,-35 18 1,-35-18-1,18 0 17,34 0-17,-34 0 1,35 0 15,-1 0-15,-34 0 171,-71 0-171,17-18 0,1 18-1,52-17 1,1 17 218,-19 0-203,36-36-15,-17 19 0,52 17 46,-17 0-31,17 0 173,-70 0 77,0 17-266,35-17 1,0 0 15,18 0 110,0 0-125,-36 18 140,-52-18-125,52 0-15,53 0-1,-35 0 63,18 0-46,0 0 30,0 0-46,17 0 15,-17 0-15,-1 0-1,-34 0 48,70 18-32,-18-1 0,-52-17-15,-19 0 0,37 0 15,-54 0-16,70 0 189,1 0-189,18 0 16,-36 0-15,-18 0 0,18 0-1,0 0 1,36 0 15,-36 0 16,-36 0-16,19 0-15,52 0 0,1 0 46,-1 0-15,-53 0 31,1 0-62,-18 0-1,-18-35 17,53 35-17,-18 0 126,54 0-126,-19-18 1,-16 18 15,34 0 79,0 0 218,-17 0-313,-36 18 1,-17-18 15,35 0 1,36 0-17,-1 0 32,-17 0-16,17 0 1,-35 0 93,-35 0-110,-18-35 16,36 35-15,-1 0 0,53 0 62,-17 0-63,17 0 48,-87-36-47,-107 36-1,141 0 1,-34 0 781,69 0-782,19 0 17,-36 0 311,-35 0-296,35 0-31,35 0 31,-35 0 31,0 0-63,-17 0 157,-36 0-140,71 0-17,-18 0 220,-36 18 46,72-18-234,-1 0 140,-17 0 48,-36 0-220,-17 0 1,18 0-1,52 0 110,0 0-109,18 18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01:03.28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23495 12665 0,'-71'0'219,"19"0"-204,34 0 110,-35 0 235,-18 0-282,1 0-31,-71 0-16,-71-36-15,89 19-1,105 17 63,0 0-46,1 0 218,-72 17 172,54 19-407,18-36 16,-54 0-15,-70 17 0,53-17-1,52 0 1,1 0 15,0 0 0,35-17-15,-35 17 78,-18 0-79,17 0 1,-34 0 15,-1 0-15,36-18 0,17 18-1,1 0 16,-1 0 32,0 0 31,1 0-63,-36 0-15,-88 35 15,0-35-16,-71 0 1,-35 0 0,71 0 15,105 0-15,36 0 62,-36 0 250,1 0-313,-18 0 17,-1 0-17,36 0 17,36 0-32,-18 0 125,-1 18-110,-52-18 63,70 0-46,-17 0-17,-35 0 1,-1 35-1,-52-35 17,-36 0-17,35-17 1,89 17 15,35-18 16,-53 18-16,36 0 63,-89 0-47,35 0-31,53 0 15,-17 0-16,-35 18 17,-19-18-17,72 0 32,-1 0-16,1 35 298,-1-35-298,0 0 47,-17 0-47,-18 0-15,-18 0-1,36 0 17,-18 0-17,0 0 1,18 0 15,17 0-15,-34 0 15,-1 0-15,-18 0 15,53 0-15,-17 0 15,-18 0 16,18 0-32,0 0 17,-36 0-17,1 0 1,34 0 234,1 0-235,17 0 17,-17 0-17,-35 0 32,34 0 16,-17 0-48,-52-18 1,-19 18 0,71 0 15,35 0 0,1 0 32,-18 0-1,-18 0 47,-36 0-77,19 0-17,17 0 1,18 0 0,-18 0-1,35 0 16,-35 0 32,-105-17-47,16-1-1,107 0 16,0 1-15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18:02.97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21608 13494 0,'-230'-71'47,"195"71"-31,17 0 31,-52 0 140,35 0-171,-1 0-1,1 0 157,0 0-156,17 0 0,0 0-1,1 0 16,-1 0-15,-17 0 125,-18 0-110,35 0 0,-17 0 16,0 0-16,17 0 1,-52 0 61,-19 0-77,19 0 0,52 0 93,1 0-78,-19 0 79,-140 0-79,141 0-16,17 0 1,-17-17 93,17-1-93,-17 18 15,17-18-15,1 18 0,-19-17 155,1 17-124,0 0 63,-36 0-79,-52 0-15,87 0-1,-52 17 376,0-17-376,53 18 1,-53-18 0,-1 0 15,36 0-15,18 0 93,18 0-62,-19 0-32,19 0 204,-1 0-203,0 0-1,-35 0 32,0 18-31,36-18 0,-71 0 62,35 0-63,17 0 48,1 0-32,-35 35 47,-1 0-62,-35 0-1,36-17 17,-54-18-17,-52 0 1,158 0 0,1 0 15,-1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18:09.47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22825 13547 0,'-18'17'47,"0"-17"-16,-34 0 157,-1-17-157,35 17-15,-53-18 62,18-17-63,18 17 1,18 18 31,-1 0 187,-17 0-156,17 18-15,-70-18-16,17 0-32,36 0 17,-36 0 139,1 0-139,52 0-17,1 0 32,-1 0 78,0 0-47,-17 0-46,-18-36-17,36 36 16,-1-17-15,-17 17 0,-1 0 140,1 0-140,17 0 30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23:44.97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10583 12241 0,'-17'0'172,"17"-17"-141,-18 17-15,0 0 15,1 0 16,-54 0-32,36 0 17,0 0-17,17 0 1,0 0 15,1 0 63,-54 0 78,1 0-141,52 0-15,-17 0 109,17 0-78,-17 0 468,17 0-343,-17 0-156,-36 17 15,36-17-15,35 18 30,-18 0 1,-35-18-31,36 0 15,-36 0 63,18 17-63,17-17 16,-17 0 16,-1 0-1,-52 0 79,0 0-126,18 0 1,-1 0 15,0-17-15,19-1 15,34 0-15,0 18 62,-17 0 281,0 0-296,-36 0-32,-35 0-15,53 0 15,36 0-16,-19 0 64,-69 0 108,69 0-171,1 0 31,-18 0-32,18 0 16,17 0-15,1 0 109,-19 18-109,1-18-1,17 0 1,-17 0 171,17 0-108,1 0-48,-54 0-16,1 0 1,17 0 15,0 0 313,35 0-250,1 0-63,-19 0 16,1 0-31,17-18 15,1 18-16,-1 0 17,18-17 30,-17 17-46,-19 0 93,19 17 297,-19-17-390,36 18 15,-17-18-15,17 18 15,-18-18 407,0-18-423,1 18 32,-54-35 63,54 35-79,-1 0 31,-17 0 63,17 0-78,0 17 16,1-17-48,17 18 267,-18-18-251,-17 0 0,17 0 203,1 0-93,-1 18-125,18-1-1,18-17 579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23:58.92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3933 15293 0,'-17'0'218,"-18"-18"-124,-1 18-47,-17 0-31,36 0 62,-89-35 109,53 0-171,35 35-1,1 0 267,-19 0-79,-34 0-172,52 0-15,-17 0 62,17 0-47,-52 0-15,-18 0-1,70 0 1,0-18 15,1 18 235,-19 18-251,-17 17 17,36-35-17,17 18 48,-18-18-16,-17 0-16,17 0-15,-35 17-1,0-17 16,-35 0-15,18 0 0,70-17 31,-18 34-16,18 1-16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24:01.25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2734 15293 0,'18'-18'141,"-1"18"-79,1 0 17,158-35-33,-87 17-30,-72 1 62,1 17-47,88 0 32,-18 35-47,-18-35 15,-52 0-16,0 0 17,-1 0-1,-17 18 16,18-18 281,-18 17-266,35-17-15,18 0-15,88 0-17,-70 18 1,-18-18 46,-36 0-46,1 0 15,35 0-15,-35 0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01:43.04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19861 13741 0,'-35'0'141,"0"0"-126,-18 0 16,-71-18 423,-52-35-423,70 53-16,106-18 1,-17 18 140,-19 0-46,-34 0-95,-18 18 110,35 0-93,53-1-17,-36-17 16,1 18 79,17-18 124,1 0-156,-89 18 313,0 35-375,0-53 124,-52-18-124,-1 0 15,124 1-15,-89 17 218,-52 0-218,140 0 15,19 0-15,-1 0 484,-52 0-485,-54-36 1,1-17 15,87 53-15,-17 0 234,0 0-172,18 0-16,-35 0-46,-1 0 15,18 0 0,0 0-15,-35 0 0,53 0 15,-36 0-15,18 0-1,53 18 32,-35 0 328,17-1-359,-17-17 15,18 0 63,-36 0 46,-106 0-124,0 0 0,124 0 15,17 0 31,-17 0 95,17 0-142,-70 0 32,-71 0-31,1 0-1,140 0 17,0 0-17,1 0 63,-36 0 32,-35 0-95,35 0 1,35 0 15,0 0-15,1 0-1,-36 0 64,18 0-64,17 0 1,0 0 31,-35 0 15,-17-17-46,-71 17 15,35-18-15,88 18-1,-52 0 110,17 0-109,17 0 31,1 0-16,17 0-15,1 0 156,-36 0-1,-71 0-139,107 0-17,-18 0 17,-1 0-17,19-18 32,-19 18-31,19 0-1,-71 0 110,-71-17-109,35 17 0,89 0 15,0 0 16,-1 0-32,19 0 1,-36 17 0,35-17 15,1 0 31,17 18-46,-71 0 46,-52-18-46,34 0 15,-34 0-15,88 0 0,17 0-1,0 0 16,-70 0 282,71 17-297,-19-17 77,-17 0-61,-35 0-17,-18-35 16,89 35 32,-36 0 93,0 0-140,35 0 453,-17 0-188,-71 18-203,-17-18-62,70 0 15,0 0-16,35 0 1,1 0 31,-19 0 0,1 0-32,-18 0 1,18 0 15,-1 0 79,19 0-79,-54 0 63,-52 0-79,-36-18 1,124 18 0,17 0 62,1 0-47,-19 0 47,-52 0 0,0 35-62,-18-35 78,18 0-63,70 0-16,1 0 79,-1 0-78,-53 0-1,54 0 17,-107 0 358,-52 53-358,123-53-17,-18 0 16,-17 18-15,71-18 15,-1 0 1,0 0 186,-52 0-186,-1 0-17,18 18 16,36-18-15,-19 0 0,19 0 15,-36 0 16,0 0-32,35 0 17,1 0-17,-54 0 17,-88 0-17,124 0 16,17 0-15,-17 0 31,0 0-31,0 0 62,-71 0 78,-35-36-140,70 36 15,36-17-16,-1 17 64,-52 0 61,71 0-124,-19 0 78,1 0-79,-18 17 1,36-17-1,-1 0 79,-88 0-16,0-17-62,18-19 0,53 36-1,17 0 16,0 0 204,-87 0 312,34 0-532,53 0 17,-17 0 77,-18 0-93,-17 0-1,17 0 1,17 0 15,1 0 0,18 0-15,-1 0 31,-35 0 31,0-17-62,18 17 15,17 0-16,-70 0 579,17-18-578,54 18 15,-36 0-15,35 0 15,-52 0 203,34 0-202,-16 0-17,16 0 16,-34-18-15,-1 1 0,36-1-1,17 18 48,1 0 124,-19-17 1,-17 17-157,36 0-15,-71 0-1,-18 0 1,18 0 15,70 0-15,0 0 31,-105 0 109,52-36-140,54 36-1,-1 0 407,-17 0-375,17 0-31,-53 0 234,36 0-235,18 0 1,-1 0 218,0 18-31,1-18-187,-1 18 31,0-1-32,18 18 32,18 89-15,35-1-17,-35-87 1,-1-36 62,18-53 266,-35 35-329,18-17 17,0 17-17,-1 1 157,1 17-109,-124 0 468,-17 0-516,87 0 1,19 0 0,-1 0 15,1 0 16,-1 0 203,-17 0-235,17 0 220,-70-53 124,52 17-343,19 36 62,-54 0 141,36 0-204,-18 0 79,35 0-78,-105 0 15,70-17-15,53-1 46,-18 18-31,-17 0 579,-18 0-345,18 0-233,-71 0-17,-17-35 1,17 0-1,-18 35 189,54 0-189,-54-53 1,36 53-1,-18-18 17,106 0-17,-17 18 32,-36 0-16,35 0-15,0 0 47,1 18 312,-1 0-360,1-18 48,52 0 62,247 105 62,-70-69-171,-195-36-1,19 0 79,-19 0-78,-123-18 234,89 18-235,-1 0 17,-35 0 46,-53 0-63,-52 0 17,-19 0-17,1 0 17,105 0-17,-52 0 501,52 0-501,-35 0 142,36 0-142,17 18 17,18-18 171,-1 17-188,1-17 32,-18 0-31,-88 0 15,53 0-15,35 0-1,18 0 1,17 0 15,-17 0-15,17 0-1,1 0 17,-36 0 77,0 0-46,35 0-48,0 0 1,-70 0 62,88-17-16,-88 17-46,88-18 15,-18 18 47,-17 0 126,0 0-126,17 0-47,-17 0 63,17 0 31,18 18-110,-17 17 17,-1-35-17,159 0 235,0 0-234,-70 0-1,52 0 95,-70 0-95,53 0 1,-35 0 15,-19 0-15,54 0 78,-70 0-16,34 0 16,1 0 77,-18 0-92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01:52.48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8043 13758 0,'-70'0'47,"-1"0"-16,54 0-16,-36 0 110,17 0-109,1-35 31,0 17-16,17 18 47,-52 0 344,52 0-406,0 0-1,1 0 1,-1 0 375,-35 0-344,36 0-16,-54-17 31,53 17 16,-17 0 16,-18 0 47,0-18-110,36-17-15,17 17-1,-18 18 17,0 0-1,-17 0 438,0 0-438,17 0 172,0 0-62,18 18 312,36-18-313,34 17 79,-52 1-188,53-18 1,52 0-17,-105 0 173,-1 0-173,-105 0 188,70 0-187,-17 0 140,18 0-140,-54 0 125,36 18-110,17-18 109,0 0-124,-17 0 62,17 0-47,1 0 79,-1 0 140,-88 0-188,18 0-46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02:27.24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15028 7549 0,'-17'0'32,"-1"0"77,-17 0-46,-1 0-48,19 0 16,-18 0-15,-1 18 15,36 0-15,-17-18 0,-1 0 30,18 17-14,-18-17-17,-35 0 1,18 0 0,0 18 15,17 0-16,1-18 17,17 17 46,-36-17 16,19 0-79,-54 0 298,36 0-298,-36 0 1,1-17 15,35-1-15,17 18-1,0 0 48,1 0-32,-19 0 157,19 0-141,-1 0-1,-105 0 408,52 0-439,53 0 16,-35 0-15,36 0 15,-1 0 16,-17 0 16,0 0-32,17 0-15,-70-18-1,17 1 16,54 17-15,-19 0 31,19 0-31,-124 0 218,-53 0-218,70-18 15,106 18-16,-158-18 564,53 18-564,105 0 1,0 0-1,1 0 17,-1 0-1,-17 0 0,-89 18 266,1 0-281,87-18-1,19 17 110,17 19 188,0-19-282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02:33.09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10089 8731 0,'-35'-35'156,"-35"35"-140,52 0-1,-35 0 251,18 0-250,-1 0 31,1 35-32,0-17 16,17-18 126,-35 0-48,18 0-93,17-18-1,-17 18 1,18 0 15,-19 0 125,19 0-140,-19 0 15,1 0 329,-35 18-345,34-18 1,-17 0 15,0 35 0,18-17-15,18-1 0,-36-17 734,-53 0-735,18-35 1,52 18 0,1-1 15,17 18 109,-176-18-30,88 1-95,106-1 17,-35 18 46,0 0-47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02:49.68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15752 9984 0,'-18'0'188,"0"0"-173,-52 0 63,52 0-62,-17 0 0,-36 0 46,36 0-31,17 0 16,1 0-31,-19 0 125,-105 0-126,53-36 1,18 36 578,34 0-563,-34-17-16,17 17 17,-18-36 46,36 36-63,17 0 110,-17 0-93,-36 0-1,19 0 0,-1 0-15,35 18-1,0-18 1,1 0 15,-19 0-15,19 0 0,17 18 30,-88-18 220,70 0-250,-35 0 187,18 0-172,-18 0-15,0 0-1,-18 0 1,54 0 31,-1 0 0,0 0-32,18 17 1,-70 19 93,52-36-77,-52 0 30,34 0 94,1 0 329,-18 0-392,36 0-30,-72 0 62,-122 0-109,87-18 15,71 18-16,0 0 126,36 0-94,-89-18-16,35 18-15,54 0-1,-36 0 204,0 0-203,18 0-1,-18 0 1,0 0 15,0 18-15,53 0 15,-18-18 32,1 0-32,-36 0 16,35 0-32,0 0 1,-17 0 125,18 0-126,-19 0 17,-87-36-17,-71 1 1,158 35 15,1 0 266,0 0-281,17 18 140,-17-1-78,35 1-16,-106 0 48,-17-1-95,35 1 1,35-18 0,35 0-1,0 0 63,1 35-46,-354-35 530,1 0-531,158 0-15,159 0 0,36 0 46,-1 0-31,0 18-15,-52-18 234,-1 0-234,18 0-1,-53-18 32,89 1-16,-36 17 1,18 0 15,-36 0-32,-17 0 1,35-18 15,35 18-15,1 0 187,-107 0-125,-35 0-62,89 0-1,52 0 16,1 0 79,-54 0-48,-35-18-46,0 1 0,71-1 15,0 18 313,17 0-141,1 0-156,-1 0-1,-17 18-30,17-18 31,-35 17 31,0 1-62,-35 17 15,53-17-15,-18-18 15,0 0-16,35 0 1,-35 0 187,18 0-187,-36 0-1,-17 0 1,18-18 0,-1 18 124,54 0-124,-19 0 0,-17 0 46,36 0-31,-19 0-15,-16 0 0,16 0 1280,19 0-1233,-19 0 46,-34 0 63,17 0-141,-18-35 32,1 17-32,52 18-15,0 0 31,1 0 62,-1 0-93,-17 0 202,17 18-202,18 0 62,-17-18 235,-1 17-298,-88 36 17,18-53-17,35 0 1,35 0 78,107 0 265,-36 0-312,-36 0-16,71-18 63,53-17-79,-52 18 1,-72 17 15,-17 52 266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03:11.55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19332 11271 0,'-53'0'109,"-17"0"-93,17-17-1,0-19 17,35 36-17,-17 0 1,0 0-1,17 0 64,0 0-64,-34 0 95,16 18-95,1 0 16,0-1-15,-1 1 0,19-18 109,-71 0-32,70 0-77,0 0 0,1 0 15,-19 0 16,-17 0-32,36 0 32,-1 0 0,-35 0-31,36 0 15,-19 0-15,-17 0-1,18 0 1,18 0 15,-1 0-15,0 0 359,-17 18-235,-18-1-30,0-17-95,-35 0 17,-124-17-17,54-1 1,140 18 15,-176 0 204,-53-18-220,88-35 16,142 53-15,-36 0 172,17 0-157,-17 0 0,18 0-15,0 0 31,-36 0-16,1 0-16,34-17 1,1-1 0,0 18-1,17 0 32,-17 0 47,-53 0-78,-71 0-1,141 0 16,1-18-15,-1 18 0,0 0 31,-176 18 671,106-18-686,-70 0 358,34 0-374,1-53-1,70 53 17,53-18-17,-18 18 32,-17 0 78,17 0 31,18 53-77,0-35-33,0 17 158,35-35 155,-176 0-328,124 0 0,-1 0 16,18 18-31,-18-18 125,1 18-110,-1-18-16,0 0 64,1 0-64,-18 0 16,17 0-15,-17 0 62,-1 17-62,1-17 15,17 0-15,18 18 124,-35-18 470,17 0-595,1 0 32,-36 0 16,35 0-48,-17 0 17,-18 0-17,-17 0 173,-1-18-173,36-17 17,-53 35-17,-71-35 16,88-1-15,54 36 0,17-17 31,-18 17 156,-123 0 594,17 0-782,107 0 32,-19 35 94,19-35-126,-1 0 110,-70 0-31,0 0-78,35 0-1,18 0 1,-1 0 125,-17 35-16,18-35-110,0 0 1,-18 18 15,-18-18 250,54 0-218,-36 0 109,0-35-157,0 35 17,53-18-17,-35 18 79,17 0-47,0 0 625,-34 0-657,-1 0 1,35 0 0,0 0 15,-35 0-16,18 0 1,17 0 31,18 18-31,-35-18 46,18 0-31,-1 17 79,0-17-63,1 18-1,-1-18-30,-35 0 0,18 18 15,0 17-15,17-35 15,-53-18 250,36 18-265,17-17-1,-17 17 1,17 0 0,18-18 30,-88 18 267,71 0-172,-54 0-79,18 0-46,0 0 62,-70 0-47,-159-53-15,123-53-1,124 106 17,17 0 46,18 18-16,-18-18 16,1 0-62,17 17 0,35-17 187,35 36-188,-52-19 1,0-17 15,35 18 16,-36 35 31,19-35-62,-19-18 15,19 0 32,-54 0 280,18 17-296,88-17 1031,-53 0-1062,-35-17 0,-17 17 234,-1 0-235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5T14:04:36.95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23001 9437 0,'-18'0'125,"1"0"-110,-18 0 17,17 0 14,-17-18-30,-1 18 0,19 0-1,-19-17 32,1 17-31,18 0 46,-1 0-15,-17 0 0,-36 0-16,18 0 1,0 0-17,36 0 1,-1 0 156,-17 0-110,-1 0 94,-17 0-31,-17 0-109,35 0 0,17 0-1,-17 0 17,17 0-17,-35 0 235,-17-18-234,-1-35-1,1 53 17,34 0-17,19 0 1,-1 0 0,-35 0 46,35 0 63,1 0-94,-1 0 16,-17 18-16,-18 17 1,0-17-17,18-1 1,17 1 109,-17-18-94,-18 0 94,18 0-109,-71 0 156,35 0-157,1-18 1,34 1 0,1 17 202,17 0-93,18 17-62,0-34 156,18 17-188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5F2-5F1B-4225-9A1A-D64E031369A0}" type="datetimeFigureOut">
              <a:rPr lang="it-IT" smtClean="0"/>
              <a:t>25/01/2020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593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5F2-5F1B-4225-9A1A-D64E031369A0}" type="datetimeFigureOut">
              <a:rPr lang="it-IT" smtClean="0"/>
              <a:t>25/01/2020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128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5F2-5F1B-4225-9A1A-D64E031369A0}" type="datetimeFigureOut">
              <a:rPr lang="it-IT" smtClean="0"/>
              <a:t>25/01/2020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213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5F2-5F1B-4225-9A1A-D64E031369A0}" type="datetimeFigureOut">
              <a:rPr lang="it-IT" smtClean="0"/>
              <a:t>25/01/2020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323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5F2-5F1B-4225-9A1A-D64E031369A0}" type="datetimeFigureOut">
              <a:rPr lang="it-IT" smtClean="0"/>
              <a:t>25/01/2020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70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5F2-5F1B-4225-9A1A-D64E031369A0}" type="datetimeFigureOut">
              <a:rPr lang="it-IT" smtClean="0"/>
              <a:t>25/01/2020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4952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5F2-5F1B-4225-9A1A-D64E031369A0}" type="datetimeFigureOut">
              <a:rPr lang="it-IT" smtClean="0"/>
              <a:t>25/01/2020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5965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5F2-5F1B-4225-9A1A-D64E031369A0}" type="datetimeFigureOut">
              <a:rPr lang="it-IT" smtClean="0"/>
              <a:t>25/01/2020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6702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5F2-5F1B-4225-9A1A-D64E031369A0}" type="datetimeFigureOut">
              <a:rPr lang="it-IT" smtClean="0"/>
              <a:t>25/01/2020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03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5F2-5F1B-4225-9A1A-D64E031369A0}" type="datetimeFigureOut">
              <a:rPr lang="it-IT" smtClean="0"/>
              <a:t>25/01/2020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6003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5F2-5F1B-4225-9A1A-D64E031369A0}" type="datetimeFigureOut">
              <a:rPr lang="it-IT" smtClean="0"/>
              <a:t>25/01/2020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6478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865F2-5F1B-4225-9A1A-D64E031369A0}" type="datetimeFigureOut">
              <a:rPr lang="it-IT" smtClean="0"/>
              <a:t>25/01/2020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401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7" Type="http://schemas.openxmlformats.org/officeDocument/2006/relationships/image" Target="../media/image21.emf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1.xml"/><Relationship Id="rId5" Type="http://schemas.openxmlformats.org/officeDocument/2006/relationships/image" Target="../media/image20.emf"/><Relationship Id="rId4" Type="http://schemas.openxmlformats.org/officeDocument/2006/relationships/customXml" Target="../ink/ink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7" Type="http://schemas.openxmlformats.org/officeDocument/2006/relationships/image" Target="../media/image24.emf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4.xml"/><Relationship Id="rId5" Type="http://schemas.openxmlformats.org/officeDocument/2006/relationships/image" Target="../media/image23.emf"/><Relationship Id="rId4" Type="http://schemas.openxmlformats.org/officeDocument/2006/relationships/customXml" Target="../ink/ink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2.emf"/><Relationship Id="rId4" Type="http://schemas.openxmlformats.org/officeDocument/2006/relationships/customXml" Target="../ink/ink2.xml"/><Relationship Id="rId9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8.xml"/><Relationship Id="rId3" Type="http://schemas.openxmlformats.org/officeDocument/2006/relationships/image" Target="../media/image5.emf"/><Relationship Id="rId7" Type="http://schemas.openxmlformats.org/officeDocument/2006/relationships/image" Target="../media/image7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.xml"/><Relationship Id="rId5" Type="http://schemas.openxmlformats.org/officeDocument/2006/relationships/image" Target="../media/image6.emf"/><Relationship Id="rId4" Type="http://schemas.openxmlformats.org/officeDocument/2006/relationships/customXml" Target="../ink/ink6.xml"/><Relationship Id="rId9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customXml" Target="../ink/ink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customXml" Target="../ink/ink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customXml" Target="../ink/ink1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18.xml"/><Relationship Id="rId3" Type="http://schemas.openxmlformats.org/officeDocument/2006/relationships/image" Target="../media/image15.emf"/><Relationship Id="rId7" Type="http://schemas.openxmlformats.org/officeDocument/2006/relationships/image" Target="../media/image17.emf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7.xml"/><Relationship Id="rId5" Type="http://schemas.openxmlformats.org/officeDocument/2006/relationships/image" Target="../media/image16.emf"/><Relationship Id="rId4" Type="http://schemas.openxmlformats.org/officeDocument/2006/relationships/customXml" Target="../ink/ink16.xml"/><Relationship Id="rId9" Type="http://schemas.openxmlformats.org/officeDocument/2006/relationships/image" Target="../media/image1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La </a:t>
            </a:r>
            <a:r>
              <a:rPr lang="it-IT" sz="3200" b="1" i="1" dirty="0"/>
              <a:t>customer satisfaction</a:t>
            </a:r>
            <a:br>
              <a:rPr lang="it-IT" sz="3200" b="1" i="1" dirty="0"/>
            </a:br>
            <a:r>
              <a:rPr lang="it-IT" sz="3200" b="1" dirty="0"/>
              <a:t>nelle amministrazioni pubbliche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DIPARTIMENTO DELLA FUNZIONE PUBBLICA</a:t>
            </a:r>
          </a:p>
          <a:p>
            <a:r>
              <a:rPr lang="it-IT" sz="2400" dirty="0"/>
              <a:t>UFFICIO PER L’INNOVAZIONE</a:t>
            </a:r>
          </a:p>
          <a:p>
            <a:r>
              <a:rPr lang="it-IT" sz="2400" dirty="0"/>
              <a:t>DELLE PUBBLICHE AMMINISTRAZIONI</a:t>
            </a:r>
          </a:p>
        </p:txBody>
      </p:sp>
    </p:spTree>
    <p:extLst>
      <p:ext uri="{BB962C8B-B14F-4D97-AF65-F5344CB8AC3E}">
        <p14:creationId xmlns:p14="http://schemas.microsoft.com/office/powerpoint/2010/main" val="302819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L’indagine esplorativa </a:t>
            </a:r>
            <a:r>
              <a:rPr lang="it-IT" sz="2400" dirty="0" smtClean="0"/>
              <a:t>preliminare: prima </a:t>
            </a:r>
            <a:r>
              <a:rPr lang="it-IT" sz="2400" dirty="0"/>
              <a:t>di procedere ad una raccolta diretta dei dati con la </a:t>
            </a:r>
            <a:r>
              <a:rPr lang="it-IT" sz="2400" dirty="0" smtClean="0"/>
              <a:t>ricerca sul </a:t>
            </a:r>
            <a:r>
              <a:rPr lang="it-IT" sz="2400" dirty="0"/>
              <a:t>campo, è opportuno rendersi conto </a:t>
            </a:r>
            <a:r>
              <a:rPr lang="it-IT" sz="2400" dirty="0">
                <a:solidFill>
                  <a:srgbClr val="FF0000"/>
                </a:solidFill>
              </a:rPr>
              <a:t>dell’eventuale esistenza </a:t>
            </a:r>
            <a:r>
              <a:rPr lang="it-IT" sz="2400" dirty="0" smtClean="0">
                <a:solidFill>
                  <a:srgbClr val="FF0000"/>
                </a:solidFill>
              </a:rPr>
              <a:t>di informazioni </a:t>
            </a:r>
            <a:r>
              <a:rPr lang="it-IT" sz="2400" dirty="0">
                <a:solidFill>
                  <a:srgbClr val="FF0000"/>
                </a:solidFill>
              </a:rPr>
              <a:t>già </a:t>
            </a:r>
            <a:r>
              <a:rPr lang="it-IT" sz="2400" dirty="0" smtClean="0">
                <a:solidFill>
                  <a:srgbClr val="FF0000"/>
                </a:solidFill>
              </a:rPr>
              <a:t>disponibili</a:t>
            </a:r>
            <a:r>
              <a:rPr lang="it-IT" sz="2400" dirty="0"/>
              <a:t> </a:t>
            </a:r>
            <a:r>
              <a:rPr lang="it-IT" sz="2400" dirty="0" smtClean="0"/>
              <a:t>(oggi si ricorre anche ai social con la Sentiment Analysis)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0070C0"/>
                </a:solidFill>
              </a:rPr>
              <a:t>Il </a:t>
            </a:r>
            <a:r>
              <a:rPr lang="it-IT" sz="2400" dirty="0">
                <a:solidFill>
                  <a:srgbClr val="0070C0"/>
                </a:solidFill>
              </a:rPr>
              <a:t>costo per la </a:t>
            </a:r>
            <a:r>
              <a:rPr lang="it-IT" sz="2400" dirty="0" smtClean="0">
                <a:solidFill>
                  <a:srgbClr val="0070C0"/>
                </a:solidFill>
              </a:rPr>
              <a:t>costruzione di </a:t>
            </a:r>
            <a:r>
              <a:rPr lang="it-IT" sz="2400" u="sng" dirty="0">
                <a:solidFill>
                  <a:srgbClr val="0070C0"/>
                </a:solidFill>
              </a:rPr>
              <a:t>dati primari </a:t>
            </a:r>
            <a:r>
              <a:rPr lang="it-IT" sz="2400" dirty="0">
                <a:solidFill>
                  <a:srgbClr val="0070C0"/>
                </a:solidFill>
              </a:rPr>
              <a:t>(per esempio tramite interviste) è in genere </a:t>
            </a:r>
            <a:r>
              <a:rPr lang="it-IT" sz="2400" dirty="0" smtClean="0">
                <a:solidFill>
                  <a:srgbClr val="0070C0"/>
                </a:solidFill>
              </a:rPr>
              <a:t>notevolmente superiore </a:t>
            </a:r>
            <a:r>
              <a:rPr lang="it-IT" sz="2400" dirty="0">
                <a:solidFill>
                  <a:srgbClr val="0070C0"/>
                </a:solidFill>
              </a:rPr>
              <a:t>al costo di reperimento, selezione, </a:t>
            </a:r>
            <a:r>
              <a:rPr lang="it-IT" sz="2400" dirty="0" smtClean="0">
                <a:solidFill>
                  <a:srgbClr val="0070C0"/>
                </a:solidFill>
              </a:rPr>
              <a:t>valutazione ed </a:t>
            </a:r>
            <a:r>
              <a:rPr lang="it-IT" sz="2400" dirty="0">
                <a:solidFill>
                  <a:srgbClr val="0070C0"/>
                </a:solidFill>
              </a:rPr>
              <a:t>eventuale rielaborazione di </a:t>
            </a:r>
            <a:r>
              <a:rPr lang="it-IT" sz="2400" u="sng" dirty="0">
                <a:solidFill>
                  <a:srgbClr val="0070C0"/>
                </a:solidFill>
              </a:rPr>
              <a:t>dati secondari</a:t>
            </a:r>
            <a:r>
              <a:rPr lang="it-IT" sz="2400" dirty="0">
                <a:solidFill>
                  <a:srgbClr val="0070C0"/>
                </a:solidFill>
              </a:rPr>
              <a:t>, cioè di </a:t>
            </a:r>
            <a:r>
              <a:rPr lang="it-IT" sz="2400" dirty="0" smtClean="0">
                <a:solidFill>
                  <a:srgbClr val="0070C0"/>
                </a:solidFill>
              </a:rPr>
              <a:t>informazioni che </a:t>
            </a:r>
            <a:r>
              <a:rPr lang="it-IT" sz="2400" dirty="0">
                <a:solidFill>
                  <a:srgbClr val="0070C0"/>
                </a:solidFill>
              </a:rPr>
              <a:t>sono già state raccolte da altri e che sono disponibili a </a:t>
            </a:r>
            <a:r>
              <a:rPr lang="it-IT" sz="2400" dirty="0" smtClean="0">
                <a:solidFill>
                  <a:srgbClr val="0070C0"/>
                </a:solidFill>
              </a:rPr>
              <a:t>terzi.</a:t>
            </a:r>
            <a:endParaRPr lang="it-IT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727600" y="4838760"/>
              <a:ext cx="2794320" cy="702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11760" y="4775040"/>
                <a:ext cx="2826000" cy="19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6578640" y="4807080"/>
              <a:ext cx="1200600" cy="637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562800" y="4743360"/>
                <a:ext cx="1232280" cy="19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7835760" y="4838760"/>
              <a:ext cx="381600" cy="446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819920" y="4775040"/>
                <a:ext cx="413280" cy="17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6522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Esempi di rilevazioni:  </a:t>
            </a:r>
          </a:p>
          <a:p>
            <a:pPr marL="0" indent="0">
              <a:buNone/>
            </a:pPr>
            <a:endParaRPr lang="it-IT" sz="2400" b="1" dirty="0" smtClean="0"/>
          </a:p>
          <a:p>
            <a:pPr marL="0" indent="0">
              <a:buNone/>
            </a:pPr>
            <a:r>
              <a:rPr lang="it-IT" sz="2400" b="1" dirty="0" smtClean="0"/>
              <a:t>Servizi </a:t>
            </a:r>
            <a:r>
              <a:rPr lang="it-IT" sz="2400" b="1" dirty="0"/>
              <a:t>per la prima infanzia:</a:t>
            </a:r>
          </a:p>
          <a:p>
            <a:r>
              <a:rPr lang="it-IT" sz="2400" dirty="0" smtClean="0">
                <a:solidFill>
                  <a:srgbClr val="0070C0"/>
                </a:solidFill>
              </a:rPr>
              <a:t>gli </a:t>
            </a:r>
            <a:r>
              <a:rPr lang="it-IT" sz="2400" u="sng" dirty="0">
                <a:solidFill>
                  <a:srgbClr val="0070C0"/>
                </a:solidFill>
              </a:rPr>
              <a:t>orari</a:t>
            </a:r>
            <a:r>
              <a:rPr lang="it-IT" sz="2400" dirty="0">
                <a:solidFill>
                  <a:srgbClr val="0070C0"/>
                </a:solidFill>
              </a:rPr>
              <a:t> di apertura degli asili nido</a:t>
            </a:r>
          </a:p>
          <a:p>
            <a:r>
              <a:rPr lang="it-IT" sz="2400" dirty="0" smtClean="0"/>
              <a:t>la </a:t>
            </a:r>
            <a:r>
              <a:rPr lang="it-IT" sz="2400" u="sng" dirty="0"/>
              <a:t>competenza</a:t>
            </a:r>
            <a:r>
              <a:rPr lang="it-IT" sz="2400" dirty="0"/>
              <a:t> del personale addetto ai bambini</a:t>
            </a:r>
          </a:p>
          <a:p>
            <a:r>
              <a:rPr lang="it-IT" sz="2400" dirty="0" smtClean="0">
                <a:solidFill>
                  <a:srgbClr val="0070C0"/>
                </a:solidFill>
              </a:rPr>
              <a:t>il </a:t>
            </a:r>
            <a:r>
              <a:rPr lang="it-IT" sz="2400" u="sng" dirty="0">
                <a:solidFill>
                  <a:srgbClr val="0070C0"/>
                </a:solidFill>
              </a:rPr>
              <a:t>rapporto</a:t>
            </a:r>
            <a:r>
              <a:rPr lang="it-IT" sz="2400" dirty="0">
                <a:solidFill>
                  <a:srgbClr val="0070C0"/>
                </a:solidFill>
              </a:rPr>
              <a:t> fra gli educatori e le famiglie</a:t>
            </a:r>
          </a:p>
          <a:p>
            <a:r>
              <a:rPr lang="it-IT" sz="2400" dirty="0" smtClean="0"/>
              <a:t>i </a:t>
            </a:r>
            <a:r>
              <a:rPr lang="it-IT" sz="2400" u="sng" dirty="0"/>
              <a:t>pasti</a:t>
            </a:r>
            <a:r>
              <a:rPr lang="it-IT" sz="2400" dirty="0"/>
              <a:t> per i bambini</a:t>
            </a:r>
          </a:p>
          <a:p>
            <a:r>
              <a:rPr lang="it-IT" sz="2400" dirty="0" smtClean="0">
                <a:solidFill>
                  <a:srgbClr val="0070C0"/>
                </a:solidFill>
              </a:rPr>
              <a:t>le </a:t>
            </a:r>
            <a:r>
              <a:rPr lang="it-IT" sz="2400" u="sng" dirty="0">
                <a:solidFill>
                  <a:srgbClr val="0070C0"/>
                </a:solidFill>
              </a:rPr>
              <a:t>attrezzature</a:t>
            </a:r>
            <a:r>
              <a:rPr lang="it-IT" sz="2400" dirty="0">
                <a:solidFill>
                  <a:srgbClr val="0070C0"/>
                </a:solidFill>
              </a:rPr>
              <a:t> educative</a:t>
            </a:r>
          </a:p>
          <a:p>
            <a:r>
              <a:rPr lang="it-IT" sz="2400" dirty="0" smtClean="0"/>
              <a:t>il </a:t>
            </a:r>
            <a:r>
              <a:rPr lang="it-IT" sz="2400" dirty="0"/>
              <a:t>livello di </a:t>
            </a:r>
            <a:r>
              <a:rPr lang="it-IT" sz="2400" u="sng" dirty="0"/>
              <a:t>igiene</a:t>
            </a:r>
            <a:r>
              <a:rPr lang="it-IT" sz="2400" dirty="0"/>
              <a:t> degli ambienti destinati ai bambini</a:t>
            </a:r>
          </a:p>
        </p:txBody>
      </p:sp>
    </p:spTree>
    <p:extLst>
      <p:ext uri="{BB962C8B-B14F-4D97-AF65-F5344CB8AC3E}">
        <p14:creationId xmlns:p14="http://schemas.microsoft.com/office/powerpoint/2010/main" val="163376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Servizi socio assistenziali:</a:t>
            </a:r>
          </a:p>
          <a:p>
            <a:endParaRPr lang="it-IT" sz="2400" dirty="0" smtClean="0"/>
          </a:p>
          <a:p>
            <a:r>
              <a:rPr lang="it-IT" sz="2400" dirty="0" smtClean="0">
                <a:solidFill>
                  <a:srgbClr val="0070C0"/>
                </a:solidFill>
              </a:rPr>
              <a:t>la </a:t>
            </a:r>
            <a:r>
              <a:rPr lang="it-IT" sz="2400" u="sng" dirty="0">
                <a:solidFill>
                  <a:srgbClr val="0070C0"/>
                </a:solidFill>
              </a:rPr>
              <a:t>competenza</a:t>
            </a:r>
            <a:r>
              <a:rPr lang="it-IT" sz="2400" dirty="0">
                <a:solidFill>
                  <a:srgbClr val="0070C0"/>
                </a:solidFill>
              </a:rPr>
              <a:t> degli assistenti sociali</a:t>
            </a:r>
          </a:p>
          <a:p>
            <a:r>
              <a:rPr lang="it-IT" sz="2400" dirty="0" smtClean="0"/>
              <a:t>la </a:t>
            </a:r>
            <a:r>
              <a:rPr lang="it-IT" sz="2400" u="sng" dirty="0"/>
              <a:t>disponibilità</a:t>
            </a:r>
            <a:r>
              <a:rPr lang="it-IT" sz="2400" dirty="0"/>
              <a:t> degli assistenti sociali</a:t>
            </a:r>
          </a:p>
          <a:p>
            <a:r>
              <a:rPr lang="it-IT" sz="2400" dirty="0" smtClean="0">
                <a:solidFill>
                  <a:srgbClr val="0070C0"/>
                </a:solidFill>
              </a:rPr>
              <a:t>la </a:t>
            </a:r>
            <a:r>
              <a:rPr lang="it-IT" sz="2400" u="sng" dirty="0">
                <a:solidFill>
                  <a:srgbClr val="0070C0"/>
                </a:solidFill>
              </a:rPr>
              <a:t>flessibilità</a:t>
            </a:r>
            <a:r>
              <a:rPr lang="it-IT" sz="2400" dirty="0">
                <a:solidFill>
                  <a:srgbClr val="0070C0"/>
                </a:solidFill>
              </a:rPr>
              <a:t> degli interventi di assistenza</a:t>
            </a:r>
          </a:p>
          <a:p>
            <a:r>
              <a:rPr lang="it-IT" sz="2400" dirty="0" smtClean="0"/>
              <a:t>il </a:t>
            </a:r>
            <a:r>
              <a:rPr lang="it-IT" sz="2400" u="sng" dirty="0"/>
              <a:t>rispetto</a:t>
            </a:r>
            <a:r>
              <a:rPr lang="it-IT" sz="2400" dirty="0"/>
              <a:t> della dignità </a:t>
            </a:r>
            <a:r>
              <a:rPr lang="it-IT" sz="2400" dirty="0" smtClean="0"/>
              <a:t>dell’assistito</a:t>
            </a:r>
            <a:endParaRPr lang="it-IT" sz="2400" dirty="0"/>
          </a:p>
          <a:p>
            <a:r>
              <a:rPr lang="it-IT" sz="2400" dirty="0" smtClean="0">
                <a:solidFill>
                  <a:srgbClr val="0070C0"/>
                </a:solidFill>
              </a:rPr>
              <a:t>i </a:t>
            </a:r>
            <a:r>
              <a:rPr lang="it-IT" sz="2400" u="sng" dirty="0">
                <a:solidFill>
                  <a:srgbClr val="0070C0"/>
                </a:solidFill>
              </a:rPr>
              <a:t>tempi</a:t>
            </a:r>
            <a:r>
              <a:rPr lang="it-IT" sz="2400" dirty="0">
                <a:solidFill>
                  <a:srgbClr val="0070C0"/>
                </a:solidFill>
              </a:rPr>
              <a:t> per l’erogazione del </a:t>
            </a:r>
            <a:r>
              <a:rPr lang="it-IT" sz="2400" dirty="0" smtClean="0">
                <a:solidFill>
                  <a:srgbClr val="0070C0"/>
                </a:solidFill>
              </a:rPr>
              <a:t>servizio (UK)</a:t>
            </a:r>
            <a:endParaRPr lang="it-IT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6596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Servizi culturali e per il tempo </a:t>
            </a:r>
            <a:r>
              <a:rPr lang="it-IT" sz="2400" b="1" dirty="0" smtClean="0"/>
              <a:t>libero </a:t>
            </a:r>
            <a:r>
              <a:rPr lang="it-IT" sz="2400" dirty="0" smtClean="0"/>
              <a:t>(mostre, eventi culturali..):</a:t>
            </a:r>
          </a:p>
          <a:p>
            <a:endParaRPr lang="it-IT" sz="2400" dirty="0" smtClean="0"/>
          </a:p>
          <a:p>
            <a:r>
              <a:rPr lang="it-IT" sz="2400" dirty="0" smtClean="0">
                <a:solidFill>
                  <a:srgbClr val="0070C0"/>
                </a:solidFill>
              </a:rPr>
              <a:t>importanza </a:t>
            </a:r>
            <a:r>
              <a:rPr lang="it-IT" sz="2400" dirty="0">
                <a:solidFill>
                  <a:srgbClr val="0070C0"/>
                </a:solidFill>
              </a:rPr>
              <a:t>della mostra</a:t>
            </a:r>
          </a:p>
          <a:p>
            <a:r>
              <a:rPr lang="it-IT" sz="2400" dirty="0" smtClean="0"/>
              <a:t>Illuminazione e qualità degli ambienti</a:t>
            </a:r>
            <a:endParaRPr lang="it-IT" sz="2400" dirty="0"/>
          </a:p>
          <a:p>
            <a:r>
              <a:rPr lang="it-IT" sz="2400" dirty="0" smtClean="0">
                <a:solidFill>
                  <a:srgbClr val="0070C0"/>
                </a:solidFill>
              </a:rPr>
              <a:t>visite </a:t>
            </a:r>
            <a:r>
              <a:rPr lang="it-IT" sz="2400" dirty="0">
                <a:solidFill>
                  <a:srgbClr val="0070C0"/>
                </a:solidFill>
              </a:rPr>
              <a:t>guidate (con personale, audioguida, ecc.)</a:t>
            </a:r>
          </a:p>
          <a:p>
            <a:r>
              <a:rPr lang="it-IT" sz="2400" dirty="0" smtClean="0"/>
              <a:t>prenotazione </a:t>
            </a:r>
            <a:r>
              <a:rPr lang="it-IT" sz="2400" dirty="0"/>
              <a:t>(a distanza, telefonica, ecc.)</a:t>
            </a:r>
          </a:p>
          <a:p>
            <a:r>
              <a:rPr lang="it-IT" sz="2400" dirty="0" smtClean="0">
                <a:solidFill>
                  <a:srgbClr val="0070C0"/>
                </a:solidFill>
              </a:rPr>
              <a:t>orari </a:t>
            </a:r>
            <a:r>
              <a:rPr lang="it-IT" sz="2400" dirty="0">
                <a:solidFill>
                  <a:srgbClr val="0070C0"/>
                </a:solidFill>
              </a:rPr>
              <a:t>di </a:t>
            </a:r>
            <a:r>
              <a:rPr lang="it-IT" sz="2400" dirty="0" smtClean="0">
                <a:solidFill>
                  <a:srgbClr val="0070C0"/>
                </a:solidFill>
              </a:rPr>
              <a:t>accesso</a:t>
            </a:r>
          </a:p>
          <a:p>
            <a:pPr marL="0" indent="0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400" b="1" dirty="0" smtClean="0"/>
              <a:t> </a:t>
            </a:r>
            <a:endParaRPr lang="it-IT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57128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Servizio di mense scolastiche:</a:t>
            </a:r>
          </a:p>
          <a:p>
            <a:endParaRPr lang="it-IT" sz="2400" dirty="0" smtClean="0"/>
          </a:p>
          <a:p>
            <a:r>
              <a:rPr lang="it-IT" sz="2400" dirty="0" smtClean="0">
                <a:solidFill>
                  <a:srgbClr val="0070C0"/>
                </a:solidFill>
              </a:rPr>
              <a:t>diversificazione </a:t>
            </a:r>
            <a:r>
              <a:rPr lang="it-IT" sz="2400" dirty="0">
                <a:solidFill>
                  <a:srgbClr val="0070C0"/>
                </a:solidFill>
              </a:rPr>
              <a:t>del menù nella settimana</a:t>
            </a:r>
          </a:p>
          <a:p>
            <a:r>
              <a:rPr lang="it-IT" sz="2400" dirty="0" smtClean="0"/>
              <a:t>qualità </a:t>
            </a:r>
            <a:r>
              <a:rPr lang="it-IT" sz="2400" dirty="0"/>
              <a:t>complessiva dei menù</a:t>
            </a:r>
          </a:p>
          <a:p>
            <a:r>
              <a:rPr lang="it-IT" sz="2400" dirty="0" smtClean="0">
                <a:solidFill>
                  <a:srgbClr val="0070C0"/>
                </a:solidFill>
              </a:rPr>
              <a:t>abbondanza </a:t>
            </a:r>
            <a:r>
              <a:rPr lang="it-IT" sz="2400" dirty="0">
                <a:solidFill>
                  <a:srgbClr val="0070C0"/>
                </a:solidFill>
              </a:rPr>
              <a:t>delle </a:t>
            </a:r>
            <a:r>
              <a:rPr lang="it-IT" sz="2400" dirty="0" smtClean="0">
                <a:solidFill>
                  <a:srgbClr val="0070C0"/>
                </a:solidFill>
              </a:rPr>
              <a:t>porzioni</a:t>
            </a:r>
            <a:endParaRPr lang="it-IT" sz="2400" dirty="0">
              <a:solidFill>
                <a:srgbClr val="0070C0"/>
              </a:solidFill>
            </a:endParaRPr>
          </a:p>
          <a:p>
            <a:r>
              <a:rPr lang="it-IT" sz="2400" dirty="0" smtClean="0"/>
              <a:t>utilizzo </a:t>
            </a:r>
            <a:r>
              <a:rPr lang="it-IT" sz="2400" dirty="0"/>
              <a:t>di prodotti biologici e di origine controllata</a:t>
            </a:r>
          </a:p>
          <a:p>
            <a:r>
              <a:rPr lang="it-IT" sz="2400" dirty="0" smtClean="0">
                <a:solidFill>
                  <a:srgbClr val="0070C0"/>
                </a:solidFill>
              </a:rPr>
              <a:t>adeguata </a:t>
            </a:r>
            <a:r>
              <a:rPr lang="it-IT" sz="2400" dirty="0">
                <a:solidFill>
                  <a:srgbClr val="0070C0"/>
                </a:solidFill>
              </a:rPr>
              <a:t>presenza nei menù di prodotti stagionali</a:t>
            </a:r>
          </a:p>
          <a:p>
            <a:r>
              <a:rPr lang="it-IT" sz="2400" dirty="0" smtClean="0"/>
              <a:t>presenza </a:t>
            </a:r>
            <a:r>
              <a:rPr lang="it-IT" sz="2400" dirty="0"/>
              <a:t>di piatti adeguati ai gusti dei bambini e </a:t>
            </a:r>
            <a:r>
              <a:rPr lang="it-IT" sz="2400" dirty="0" smtClean="0"/>
              <a:t>dei ragazzi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91258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Servizio sanitario in accettazione o alberghiero di un </a:t>
            </a:r>
            <a:r>
              <a:rPr lang="it-IT" sz="2400" b="1" dirty="0" smtClean="0"/>
              <a:t>ospedale - area </a:t>
            </a:r>
            <a:r>
              <a:rPr lang="it-IT" sz="2400" b="1" dirty="0"/>
              <a:t>prenotazione e </a:t>
            </a:r>
            <a:r>
              <a:rPr lang="it-IT" sz="2400" b="1" dirty="0" smtClean="0"/>
              <a:t>accettazione:</a:t>
            </a:r>
          </a:p>
          <a:p>
            <a:r>
              <a:rPr lang="it-IT" sz="2400" dirty="0">
                <a:solidFill>
                  <a:srgbClr val="0070C0"/>
                </a:solidFill>
              </a:rPr>
              <a:t>efficienza del </a:t>
            </a:r>
            <a:r>
              <a:rPr lang="it-IT" sz="2400" u="sng" dirty="0">
                <a:solidFill>
                  <a:srgbClr val="0070C0"/>
                </a:solidFill>
              </a:rPr>
              <a:t>servizio di prenotazione</a:t>
            </a:r>
            <a:r>
              <a:rPr lang="it-IT" sz="2400" dirty="0">
                <a:solidFill>
                  <a:srgbClr val="0070C0"/>
                </a:solidFill>
              </a:rPr>
              <a:t> telefonica relativa </a:t>
            </a:r>
            <a:r>
              <a:rPr lang="it-IT" sz="2400" dirty="0" smtClean="0">
                <a:solidFill>
                  <a:srgbClr val="0070C0"/>
                </a:solidFill>
              </a:rPr>
              <a:t>alle visite </a:t>
            </a:r>
            <a:r>
              <a:rPr lang="it-IT" sz="2400" dirty="0">
                <a:solidFill>
                  <a:srgbClr val="0070C0"/>
                </a:solidFill>
              </a:rPr>
              <a:t>preliminari e al ricovero effettivo</a:t>
            </a:r>
          </a:p>
          <a:p>
            <a:r>
              <a:rPr lang="it-IT" sz="2400" dirty="0" smtClean="0"/>
              <a:t>velocità </a:t>
            </a:r>
            <a:r>
              <a:rPr lang="it-IT" sz="2400" dirty="0"/>
              <a:t>di ricovero, cioè </a:t>
            </a:r>
            <a:r>
              <a:rPr lang="it-IT" sz="2400" u="sng" dirty="0"/>
              <a:t>tempi di attesa</a:t>
            </a:r>
            <a:r>
              <a:rPr lang="it-IT" sz="2400" dirty="0"/>
              <a:t> dalla prenotazione </a:t>
            </a:r>
            <a:r>
              <a:rPr lang="it-IT" sz="2400" dirty="0" smtClean="0"/>
              <a:t>al ricovero effettivo</a:t>
            </a:r>
            <a:endParaRPr lang="it-IT" sz="2400" dirty="0"/>
          </a:p>
          <a:p>
            <a:r>
              <a:rPr lang="it-IT" sz="2400" u="sng" dirty="0" smtClean="0">
                <a:solidFill>
                  <a:srgbClr val="0070C0"/>
                </a:solidFill>
              </a:rPr>
              <a:t>semplicità</a:t>
            </a:r>
            <a:r>
              <a:rPr lang="it-IT" sz="2400" dirty="0" smtClean="0">
                <a:solidFill>
                  <a:srgbClr val="0070C0"/>
                </a:solidFill>
              </a:rPr>
              <a:t> </a:t>
            </a:r>
            <a:r>
              <a:rPr lang="it-IT" sz="2400" dirty="0">
                <a:solidFill>
                  <a:srgbClr val="0070C0"/>
                </a:solidFill>
              </a:rPr>
              <a:t>delle procedure di accettazione, sia di </a:t>
            </a:r>
            <a:r>
              <a:rPr lang="it-IT" sz="2400" dirty="0" smtClean="0">
                <a:solidFill>
                  <a:srgbClr val="0070C0"/>
                </a:solidFill>
              </a:rPr>
              <a:t>quelle amministrative </a:t>
            </a:r>
            <a:r>
              <a:rPr lang="it-IT" sz="2400" dirty="0">
                <a:solidFill>
                  <a:srgbClr val="0070C0"/>
                </a:solidFill>
              </a:rPr>
              <a:t>allo sportello sia di quelle operative in reparto</a:t>
            </a:r>
          </a:p>
          <a:p>
            <a:r>
              <a:rPr lang="it-IT" sz="2400" u="sng" dirty="0" smtClean="0"/>
              <a:t>gentilezza </a:t>
            </a:r>
            <a:r>
              <a:rPr lang="it-IT" sz="2400" u="sng" dirty="0"/>
              <a:t>e </a:t>
            </a:r>
            <a:r>
              <a:rPr lang="it-IT" sz="2400" u="sng" dirty="0" smtClean="0"/>
              <a:t>disponibilità </a:t>
            </a:r>
            <a:r>
              <a:rPr lang="it-IT" sz="2400" dirty="0" smtClean="0"/>
              <a:t>del </a:t>
            </a:r>
            <a:r>
              <a:rPr lang="it-IT" sz="2400" dirty="0"/>
              <a:t>personale infermieristico </a:t>
            </a:r>
            <a:r>
              <a:rPr lang="it-IT" sz="2400" dirty="0" smtClean="0"/>
              <a:t>al momento </a:t>
            </a:r>
            <a:r>
              <a:rPr lang="it-IT" sz="2400" dirty="0"/>
              <a:t>del ricovero in reparto</a:t>
            </a:r>
          </a:p>
        </p:txBody>
      </p:sp>
    </p:spTree>
    <p:extLst>
      <p:ext uri="{BB962C8B-B14F-4D97-AF65-F5344CB8AC3E}">
        <p14:creationId xmlns:p14="http://schemas.microsoft.com/office/powerpoint/2010/main" val="183105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La rilevazione: 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l’intervista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personale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l’intervista telefonica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l’intervista postale;</a:t>
            </a:r>
          </a:p>
          <a:p>
            <a:pPr>
              <a:buFontTx/>
              <a:buChar char="-"/>
            </a:pPr>
            <a:endParaRPr lang="it-IT" sz="2400" dirty="0"/>
          </a:p>
          <a:p>
            <a:r>
              <a:rPr lang="it-IT" sz="2400" dirty="0" smtClean="0">
                <a:solidFill>
                  <a:srgbClr val="0070C0"/>
                </a:solidFill>
              </a:rPr>
              <a:t>(</a:t>
            </a:r>
            <a:r>
              <a:rPr lang="it-IT" sz="2400" i="1" dirty="0">
                <a:solidFill>
                  <a:srgbClr val="0070C0"/>
                </a:solidFill>
              </a:rPr>
              <a:t>Nel caso dell’intervista postale è necessario predisporre tutto quanto possa </a:t>
            </a:r>
            <a:r>
              <a:rPr lang="it-IT" sz="2400" i="1" dirty="0" smtClean="0">
                <a:solidFill>
                  <a:srgbClr val="0070C0"/>
                </a:solidFill>
              </a:rPr>
              <a:t> motivare </a:t>
            </a:r>
            <a:r>
              <a:rPr lang="it-IT" sz="2400" i="1" dirty="0">
                <a:solidFill>
                  <a:srgbClr val="0070C0"/>
                </a:solidFill>
              </a:rPr>
              <a:t>l’intervistato a rispondere</a:t>
            </a:r>
            <a:r>
              <a:rPr lang="it-IT" sz="2400" dirty="0" smtClean="0">
                <a:solidFill>
                  <a:srgbClr val="0070C0"/>
                </a:solidFill>
              </a:rPr>
              <a:t>;</a:t>
            </a:r>
            <a:r>
              <a:rPr lang="it-IT" sz="2400" i="1" dirty="0" smtClean="0">
                <a:solidFill>
                  <a:srgbClr val="0070C0"/>
                </a:solidFill>
              </a:rPr>
              <a:t> </a:t>
            </a:r>
            <a:r>
              <a:rPr lang="it-IT" sz="2400" i="1" dirty="0">
                <a:solidFill>
                  <a:srgbClr val="0070C0"/>
                </a:solidFill>
              </a:rPr>
              <a:t>eviterà che il tasso di ritorno, normalmente </a:t>
            </a:r>
            <a:r>
              <a:rPr lang="it-IT" sz="2400" i="1" dirty="0" smtClean="0">
                <a:solidFill>
                  <a:srgbClr val="0070C0"/>
                </a:solidFill>
              </a:rPr>
              <a:t>basso,</a:t>
            </a:r>
            <a:r>
              <a:rPr lang="it-IT" sz="2400" dirty="0" smtClean="0">
                <a:solidFill>
                  <a:srgbClr val="0070C0"/>
                </a:solidFill>
              </a:rPr>
              <a:t> </a:t>
            </a:r>
            <a:r>
              <a:rPr lang="it-IT" sz="2400" i="1" dirty="0" smtClean="0">
                <a:solidFill>
                  <a:srgbClr val="0070C0"/>
                </a:solidFill>
              </a:rPr>
              <a:t>scenda</a:t>
            </a:r>
            <a:r>
              <a:rPr lang="it-IT" sz="2400" dirty="0" smtClean="0">
                <a:solidFill>
                  <a:srgbClr val="0070C0"/>
                </a:solidFill>
              </a:rPr>
              <a:t> </a:t>
            </a:r>
            <a:r>
              <a:rPr lang="it-IT" sz="2400" i="1" dirty="0">
                <a:solidFill>
                  <a:srgbClr val="0070C0"/>
                </a:solidFill>
              </a:rPr>
              <a:t>a livelli </a:t>
            </a:r>
            <a:r>
              <a:rPr lang="it-IT" sz="2400" i="1" dirty="0" smtClean="0">
                <a:solidFill>
                  <a:srgbClr val="0070C0"/>
                </a:solidFill>
              </a:rPr>
              <a:t>inaccettabili. </a:t>
            </a:r>
            <a:r>
              <a:rPr lang="it-IT" sz="2400" i="1" dirty="0">
                <a:solidFill>
                  <a:srgbClr val="0070C0"/>
                </a:solidFill>
              </a:rPr>
              <a:t>I</a:t>
            </a:r>
            <a:r>
              <a:rPr lang="it-IT" sz="2400" i="1" dirty="0" smtClean="0">
                <a:solidFill>
                  <a:srgbClr val="0070C0"/>
                </a:solidFill>
              </a:rPr>
              <a:t>n un’indagine sull’utente finale, si parla di un 10% medio</a:t>
            </a:r>
            <a:r>
              <a:rPr lang="it-IT" sz="2400" dirty="0" smtClean="0">
                <a:solidFill>
                  <a:srgbClr val="0070C0"/>
                </a:solidFill>
              </a:rPr>
              <a:t>) </a:t>
            </a:r>
            <a:endParaRPr lang="it-IT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2692440" y="4400640"/>
              <a:ext cx="1117800" cy="255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76600" y="4336920"/>
                <a:ext cx="1149480" cy="15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984240" y="5467320"/>
              <a:ext cx="432000" cy="385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68400" y="5403960"/>
                <a:ext cx="464040" cy="16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984240" y="5473800"/>
              <a:ext cx="413280" cy="320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68400" y="5410080"/>
                <a:ext cx="444960" cy="15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3319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 </a:t>
            </a:r>
            <a:r>
              <a:rPr lang="it-IT" sz="2400" dirty="0"/>
              <a:t>A chi e perché restituire i </a:t>
            </a:r>
            <a:r>
              <a:rPr lang="it-IT" sz="2400" dirty="0" smtClean="0"/>
              <a:t>risultati:</a:t>
            </a:r>
          </a:p>
          <a:p>
            <a:r>
              <a:rPr lang="it-IT" sz="2400" dirty="0" smtClean="0">
                <a:solidFill>
                  <a:srgbClr val="0070C0"/>
                </a:solidFill>
              </a:rPr>
              <a:t>Il </a:t>
            </a:r>
            <a:r>
              <a:rPr lang="it-IT" sz="2400" dirty="0">
                <a:solidFill>
                  <a:srgbClr val="0070C0"/>
                </a:solidFill>
              </a:rPr>
              <a:t>primo soggetto interessato alla restituzione è, naturalmente, il </a:t>
            </a:r>
            <a:r>
              <a:rPr lang="it-IT" sz="2400" dirty="0" smtClean="0">
                <a:solidFill>
                  <a:srgbClr val="0070C0"/>
                </a:solidFill>
              </a:rPr>
              <a:t>committente il quale, se è interessato ad </a:t>
            </a:r>
            <a:r>
              <a:rPr lang="it-IT" sz="2400" dirty="0">
                <a:solidFill>
                  <a:srgbClr val="0070C0"/>
                </a:solidFill>
              </a:rPr>
              <a:t>apportare miglioramenti al servizio, </a:t>
            </a:r>
            <a:r>
              <a:rPr lang="it-IT" sz="2400" dirty="0" smtClean="0">
                <a:solidFill>
                  <a:srgbClr val="0070C0"/>
                </a:solidFill>
              </a:rPr>
              <a:t>diffonde l’informazione ai livelli operativi coinvolti.</a:t>
            </a:r>
          </a:p>
          <a:p>
            <a:r>
              <a:rPr lang="it-IT" sz="2400" dirty="0"/>
              <a:t>Un’amministrazione che voglia davvero investire </a:t>
            </a:r>
            <a:r>
              <a:rPr lang="it-IT" sz="2400" dirty="0" smtClean="0"/>
              <a:t>sull’ascolto, attraverso </a:t>
            </a:r>
            <a:r>
              <a:rPr lang="it-IT" sz="2400" dirty="0"/>
              <a:t>le indagini di customer satisfaction, invia un </a:t>
            </a:r>
            <a:r>
              <a:rPr lang="it-IT" sz="2400" u="sng" dirty="0" smtClean="0"/>
              <a:t>messaggio forte </a:t>
            </a:r>
            <a:r>
              <a:rPr lang="it-IT" sz="2400" dirty="0"/>
              <a:t>ai propri pubblici di </a:t>
            </a:r>
            <a:r>
              <a:rPr lang="it-IT" sz="2400" dirty="0" smtClean="0"/>
              <a:t>riferimento.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162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Rilevare </a:t>
            </a:r>
            <a:r>
              <a:rPr lang="it-IT" sz="2400" dirty="0"/>
              <a:t>la </a:t>
            </a:r>
            <a:r>
              <a:rPr lang="it-IT" sz="2400" i="1" dirty="0"/>
              <a:t>customer satisfaction</a:t>
            </a:r>
            <a:r>
              <a:rPr lang="it-IT" sz="2400" dirty="0"/>
              <a:t> consente </a:t>
            </a:r>
            <a:r>
              <a:rPr lang="it-IT" sz="2400" dirty="0" smtClean="0"/>
              <a:t>alle amministrazioni </a:t>
            </a:r>
            <a:r>
              <a:rPr lang="it-IT" sz="2400" dirty="0"/>
              <a:t>di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uscire dalla propria autoreferenzialità</a:t>
            </a:r>
            <a:r>
              <a:rPr lang="it-IT" sz="2400" dirty="0"/>
              <a:t>, e </a:t>
            </a:r>
            <a:r>
              <a:rPr lang="it-IT" sz="2400" dirty="0" smtClean="0"/>
              <a:t>le aiuta </a:t>
            </a:r>
            <a:r>
              <a:rPr lang="it-IT" sz="2400" dirty="0"/>
              <a:t>a comprendere </a:t>
            </a:r>
            <a:r>
              <a:rPr lang="it-IT" sz="2400" dirty="0" smtClean="0"/>
              <a:t>i </a:t>
            </a:r>
            <a:r>
              <a:rPr lang="it-IT" sz="2400" dirty="0"/>
              <a:t>destinatari ultimi delle </a:t>
            </a:r>
            <a:r>
              <a:rPr lang="it-IT" sz="2400" dirty="0" smtClean="0"/>
              <a:t>proprie attività.</a:t>
            </a:r>
          </a:p>
          <a:p>
            <a:endParaRPr lang="it-IT" sz="2400" dirty="0" smtClean="0"/>
          </a:p>
          <a:p>
            <a:r>
              <a:rPr lang="it-IT" sz="2400" dirty="0" smtClean="0">
                <a:solidFill>
                  <a:srgbClr val="0070C0"/>
                </a:solidFill>
              </a:rPr>
              <a:t>Il </a:t>
            </a:r>
            <a:r>
              <a:rPr lang="it-IT" sz="2400" dirty="0">
                <a:solidFill>
                  <a:srgbClr val="0070C0"/>
                </a:solidFill>
              </a:rPr>
              <a:t>valore strategico della customer satisfaction nelle </a:t>
            </a:r>
            <a:r>
              <a:rPr lang="it-IT" sz="2400" dirty="0" smtClean="0">
                <a:solidFill>
                  <a:srgbClr val="0070C0"/>
                </a:solidFill>
              </a:rPr>
              <a:t>amministrazioni pubbliche </a:t>
            </a:r>
            <a:r>
              <a:rPr lang="it-IT" sz="2400" dirty="0">
                <a:solidFill>
                  <a:srgbClr val="0070C0"/>
                </a:solidFill>
              </a:rPr>
              <a:t>si trova negli obiettivi che essa persegue</a:t>
            </a:r>
            <a:r>
              <a:rPr lang="it-IT" sz="2400" dirty="0" smtClean="0">
                <a:solidFill>
                  <a:srgbClr val="0070C0"/>
                </a:solidFill>
              </a:rPr>
              <a:t>: individuare </a:t>
            </a:r>
            <a:r>
              <a:rPr lang="it-IT" sz="2400" dirty="0">
                <a:solidFill>
                  <a:srgbClr val="0070C0"/>
                </a:solidFill>
              </a:rPr>
              <a:t>i fattori su cui </a:t>
            </a:r>
            <a:r>
              <a:rPr lang="it-IT" sz="2400" dirty="0" smtClean="0">
                <a:solidFill>
                  <a:srgbClr val="0070C0"/>
                </a:solidFill>
              </a:rPr>
              <a:t>si registra </a:t>
            </a:r>
            <a:r>
              <a:rPr lang="it-IT" sz="2400" dirty="0">
                <a:solidFill>
                  <a:srgbClr val="0070C0"/>
                </a:solidFill>
              </a:rPr>
              <a:t>lo scarto maggiore tra ciò che l’amministrazione </a:t>
            </a:r>
            <a:r>
              <a:rPr lang="it-IT" sz="2400" dirty="0" smtClean="0">
                <a:solidFill>
                  <a:srgbClr val="0070C0"/>
                </a:solidFill>
              </a:rPr>
              <a:t>è in grado </a:t>
            </a:r>
            <a:r>
              <a:rPr lang="it-IT" sz="2400" dirty="0">
                <a:solidFill>
                  <a:srgbClr val="0070C0"/>
                </a:solidFill>
              </a:rPr>
              <a:t>di realizzare e ciò di cui gli utenti hanno effettivamente </a:t>
            </a:r>
            <a:r>
              <a:rPr lang="it-IT" sz="2400" dirty="0" smtClean="0">
                <a:solidFill>
                  <a:srgbClr val="0070C0"/>
                </a:solidFill>
              </a:rPr>
              <a:t>bisogno.</a:t>
            </a:r>
            <a:endParaRPr lang="it-IT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it-IT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6934320" y="4172040"/>
              <a:ext cx="787680" cy="576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18480" y="4108320"/>
                <a:ext cx="819360" cy="18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5981760" y="4540320"/>
              <a:ext cx="2476800" cy="511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20" y="4476600"/>
                <a:ext cx="250848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1143000" y="4863960"/>
              <a:ext cx="6007320" cy="15300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27160" y="4800600"/>
                <a:ext cx="6039000" cy="27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2476440" y="4902120"/>
              <a:ext cx="419400" cy="5112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460600" y="4838760"/>
                <a:ext cx="451080" cy="17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170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solidFill>
                  <a:srgbClr val="FF0000"/>
                </a:solidFill>
              </a:rPr>
              <a:t>La customer satisfaction </a:t>
            </a:r>
            <a:r>
              <a:rPr lang="it-IT" sz="2400" dirty="0" smtClean="0">
                <a:solidFill>
                  <a:srgbClr val="FF0000"/>
                </a:solidFill>
              </a:rPr>
              <a:t>può:</a:t>
            </a:r>
          </a:p>
          <a:p>
            <a:pPr marL="0" indent="0">
              <a:buNone/>
            </a:pPr>
            <a:endParaRPr lang="it-IT" sz="2400" dirty="0" smtClean="0"/>
          </a:p>
          <a:p>
            <a:r>
              <a:rPr lang="it-IT" sz="2400" dirty="0"/>
              <a:t>favorire la comprensione dei bisogni </a:t>
            </a:r>
            <a:r>
              <a:rPr lang="it-IT" sz="2400" dirty="0" smtClean="0"/>
              <a:t>latenti</a:t>
            </a:r>
          </a:p>
          <a:p>
            <a:r>
              <a:rPr lang="it-IT" sz="2400" dirty="0"/>
              <a:t>aiutare a cogliere idee, spunti, </a:t>
            </a:r>
            <a:r>
              <a:rPr lang="it-IT" sz="2400" dirty="0" smtClean="0"/>
              <a:t>suggerimenti</a:t>
            </a:r>
          </a:p>
          <a:p>
            <a:r>
              <a:rPr lang="it-IT" sz="2400" dirty="0" smtClean="0"/>
              <a:t>promuovere </a:t>
            </a:r>
            <a:r>
              <a:rPr lang="it-IT" sz="2400" dirty="0"/>
              <a:t>il superamento dei vincoli </a:t>
            </a:r>
            <a:r>
              <a:rPr lang="it-IT" sz="2400" dirty="0" smtClean="0"/>
              <a:t>interni</a:t>
            </a:r>
          </a:p>
          <a:p>
            <a:r>
              <a:rPr lang="it-IT" sz="2400" dirty="0"/>
              <a:t>supportare la verifica </a:t>
            </a:r>
            <a:r>
              <a:rPr lang="it-IT" sz="2400" dirty="0" smtClean="0"/>
              <a:t> dell’efficacia delle politiche</a:t>
            </a:r>
            <a:endParaRPr lang="it-IT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4451400" y="2717640"/>
              <a:ext cx="959040" cy="385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35560" y="2654280"/>
                <a:ext cx="990720" cy="16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3060720" y="3130560"/>
              <a:ext cx="571680" cy="446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44880" y="3067200"/>
                <a:ext cx="603720" cy="1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2647800" y="3562200"/>
              <a:ext cx="3023280" cy="7668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631960" y="3498840"/>
                <a:ext cx="3054960" cy="20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4121280" y="3987720"/>
              <a:ext cx="2838600" cy="8928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105440" y="3924360"/>
                <a:ext cx="2870280" cy="216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0302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La customer satisfaction esprime il livello di sovrapposizione tra </a:t>
            </a:r>
            <a:r>
              <a:rPr lang="it-IT" sz="2400" i="1" dirty="0" smtClean="0">
                <a:solidFill>
                  <a:srgbClr val="FF0000"/>
                </a:solidFill>
              </a:rPr>
              <a:t>qualità percepita </a:t>
            </a:r>
            <a:r>
              <a:rPr lang="it-IT" sz="2400" dirty="0"/>
              <a:t>e </a:t>
            </a:r>
            <a:r>
              <a:rPr lang="it-IT" sz="2400" i="1" dirty="0">
                <a:solidFill>
                  <a:srgbClr val="FF0000"/>
                </a:solidFill>
              </a:rPr>
              <a:t>qualità prevista</a:t>
            </a:r>
            <a:r>
              <a:rPr lang="it-IT" sz="2400" dirty="0"/>
              <a:t>; gli eventuali scostamenti </a:t>
            </a:r>
            <a:r>
              <a:rPr lang="it-IT" sz="2400" i="1" dirty="0"/>
              <a:t>(</a:t>
            </a:r>
            <a:r>
              <a:rPr lang="it-IT" sz="2400" i="1" dirty="0">
                <a:solidFill>
                  <a:srgbClr val="FF0000"/>
                </a:solidFill>
              </a:rPr>
              <a:t>gap</a:t>
            </a:r>
            <a:r>
              <a:rPr lang="it-IT" sz="2400" i="1" dirty="0"/>
              <a:t>) </a:t>
            </a:r>
            <a:r>
              <a:rPr lang="it-IT" sz="2400" dirty="0" smtClean="0"/>
              <a:t>esprimono i </a:t>
            </a:r>
            <a:r>
              <a:rPr lang="it-IT" sz="2400" dirty="0"/>
              <a:t>livelli di non </a:t>
            </a:r>
            <a:r>
              <a:rPr lang="it-IT" sz="2400" dirty="0" smtClean="0"/>
              <a:t>qualità.</a:t>
            </a:r>
          </a:p>
          <a:p>
            <a:r>
              <a:rPr lang="it-IT" sz="2400" dirty="0">
                <a:solidFill>
                  <a:srgbClr val="0070C0"/>
                </a:solidFill>
              </a:rPr>
              <a:t>le ricadute interne di un </a:t>
            </a:r>
            <a:r>
              <a:rPr lang="it-IT" sz="2400" dirty="0" smtClean="0">
                <a:solidFill>
                  <a:srgbClr val="0070C0"/>
                </a:solidFill>
              </a:rPr>
              <a:t>uso sistematico </a:t>
            </a:r>
            <a:r>
              <a:rPr lang="it-IT" sz="2400" dirty="0">
                <a:solidFill>
                  <a:srgbClr val="0070C0"/>
                </a:solidFill>
              </a:rPr>
              <a:t>d’indagini di customer satisfaction riguardano </a:t>
            </a:r>
            <a:r>
              <a:rPr lang="it-IT" sz="2400" dirty="0" smtClean="0">
                <a:solidFill>
                  <a:srgbClr val="0070C0"/>
                </a:solidFill>
              </a:rPr>
              <a:t>in maniera </a:t>
            </a:r>
            <a:r>
              <a:rPr lang="it-IT" sz="2400" dirty="0">
                <a:solidFill>
                  <a:srgbClr val="0070C0"/>
                </a:solidFill>
              </a:rPr>
              <a:t>rilevante tutti i processi di produzione dei servizi, </a:t>
            </a:r>
            <a:r>
              <a:rPr lang="it-IT" sz="2400" dirty="0" smtClean="0">
                <a:solidFill>
                  <a:srgbClr val="0070C0"/>
                </a:solidFill>
              </a:rPr>
              <a:t>coinvolgendo non </a:t>
            </a:r>
            <a:r>
              <a:rPr lang="it-IT" sz="2400" dirty="0">
                <a:solidFill>
                  <a:srgbClr val="0070C0"/>
                </a:solidFill>
              </a:rPr>
              <a:t>solo le attività di front-office, ma </a:t>
            </a:r>
            <a:r>
              <a:rPr lang="it-IT" sz="2400" dirty="0" smtClean="0">
                <a:solidFill>
                  <a:srgbClr val="0070C0"/>
                </a:solidFill>
              </a:rPr>
              <a:t>tutte le </a:t>
            </a:r>
            <a:r>
              <a:rPr lang="it-IT" sz="2400" dirty="0">
                <a:solidFill>
                  <a:srgbClr val="0070C0"/>
                </a:solidFill>
              </a:rPr>
              <a:t>dimensioni </a:t>
            </a:r>
            <a:r>
              <a:rPr lang="it-IT" sz="2400" dirty="0" smtClean="0">
                <a:solidFill>
                  <a:srgbClr val="0070C0"/>
                </a:solidFill>
              </a:rPr>
              <a:t>dell’organizzazione retrostante (competenze, tecnologie..)</a:t>
            </a:r>
          </a:p>
          <a:p>
            <a:r>
              <a:rPr lang="it-IT" sz="2400" dirty="0"/>
              <a:t>la </a:t>
            </a:r>
            <a:r>
              <a:rPr lang="it-IT" sz="2400" dirty="0" smtClean="0"/>
              <a:t>customer satisfaction </a:t>
            </a:r>
            <a:r>
              <a:rPr lang="it-IT" sz="2400" dirty="0"/>
              <a:t>può costituire una potente leva d’</a:t>
            </a:r>
            <a:r>
              <a:rPr lang="it-IT" sz="2400" dirty="0">
                <a:solidFill>
                  <a:srgbClr val="FF0000"/>
                </a:solidFill>
              </a:rPr>
              <a:t>accelerazione</a:t>
            </a:r>
            <a:r>
              <a:rPr lang="it-IT" sz="2400" dirty="0"/>
              <a:t> </a:t>
            </a:r>
            <a:r>
              <a:rPr lang="it-IT" sz="2400" dirty="0" smtClean="0"/>
              <a:t>e </a:t>
            </a:r>
            <a:r>
              <a:rPr lang="it-IT" sz="2400" dirty="0" smtClean="0">
                <a:solidFill>
                  <a:srgbClr val="FF0000"/>
                </a:solidFill>
              </a:rPr>
              <a:t>orientamento</a:t>
            </a:r>
            <a:r>
              <a:rPr lang="it-IT" sz="2400" dirty="0" smtClean="0"/>
              <a:t> </a:t>
            </a:r>
            <a:r>
              <a:rPr lang="it-IT" sz="2400" dirty="0"/>
              <a:t>del </a:t>
            </a:r>
            <a:r>
              <a:rPr lang="it-IT" sz="2400" dirty="0" smtClean="0"/>
              <a:t>cambiamento</a:t>
            </a:r>
            <a:endParaRPr lang="it-IT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7588080" y="3359160"/>
              <a:ext cx="692640" cy="385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72240" y="3295800"/>
                <a:ext cx="724320" cy="16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870120" y="3695760"/>
              <a:ext cx="4108680" cy="766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53920" y="3632040"/>
                <a:ext cx="4140720" cy="203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1980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endParaRPr lang="it-IT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it-IT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La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customer satisfaction </a:t>
            </a:r>
            <a:r>
              <a:rPr lang="it-IT" sz="2400" u="sng" dirty="0">
                <a:solidFill>
                  <a:schemeClr val="accent2">
                    <a:lumMod val="75000"/>
                  </a:schemeClr>
                </a:solidFill>
              </a:rPr>
              <a:t>misura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 le percezioni soggettive dei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fruitori dei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servizi e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rafforza: 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0070C0"/>
                </a:solidFill>
              </a:rPr>
              <a:t>la </a:t>
            </a:r>
            <a:r>
              <a:rPr lang="it-IT" sz="2400" b="1" i="1" dirty="0">
                <a:solidFill>
                  <a:srgbClr val="0070C0"/>
                </a:solidFill>
              </a:rPr>
              <a:t>cultura della misura</a:t>
            </a:r>
            <a:r>
              <a:rPr lang="it-IT" sz="2400" dirty="0">
                <a:solidFill>
                  <a:srgbClr val="0070C0"/>
                </a:solidFill>
              </a:rPr>
              <a:t>, del ragionare </a:t>
            </a:r>
            <a:r>
              <a:rPr lang="it-IT" sz="2400" dirty="0" smtClean="0">
                <a:solidFill>
                  <a:srgbClr val="0070C0"/>
                </a:solidFill>
              </a:rPr>
              <a:t>sulla base </a:t>
            </a:r>
            <a:r>
              <a:rPr lang="it-IT" sz="2400" dirty="0">
                <a:solidFill>
                  <a:srgbClr val="0070C0"/>
                </a:solidFill>
              </a:rPr>
              <a:t>di “dati e fatti” anziché sulla base d’impressioni e sensazioni </a:t>
            </a:r>
            <a:r>
              <a:rPr lang="it-IT" sz="2400" dirty="0" smtClean="0">
                <a:solidFill>
                  <a:srgbClr val="0070C0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0070C0"/>
                </a:solidFill>
              </a:rPr>
              <a:t>la </a:t>
            </a:r>
            <a:r>
              <a:rPr lang="it-IT" sz="2400" b="1" i="1" dirty="0">
                <a:solidFill>
                  <a:srgbClr val="0070C0"/>
                </a:solidFill>
              </a:rPr>
              <a:t>cultura del risultato</a:t>
            </a:r>
            <a:r>
              <a:rPr lang="it-IT" sz="2400" dirty="0">
                <a:solidFill>
                  <a:srgbClr val="0070C0"/>
                </a:solidFill>
              </a:rPr>
              <a:t>, dove la principale misura delle azioni è </a:t>
            </a:r>
            <a:r>
              <a:rPr lang="it-IT" sz="2400" dirty="0" smtClean="0">
                <a:solidFill>
                  <a:srgbClr val="0070C0"/>
                </a:solidFill>
              </a:rPr>
              <a:t>la soddisfazione </a:t>
            </a:r>
            <a:r>
              <a:rPr lang="it-IT" sz="2400" dirty="0">
                <a:solidFill>
                  <a:srgbClr val="0070C0"/>
                </a:solidFill>
              </a:rPr>
              <a:t>dei cittadini</a:t>
            </a:r>
            <a:r>
              <a:rPr lang="it-IT" sz="2400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0070C0"/>
                </a:solidFill>
              </a:rPr>
              <a:t> </a:t>
            </a:r>
            <a:endParaRPr lang="it-IT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93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Customer satisfaction nella PA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0070C0"/>
                </a:solidFill>
              </a:rPr>
              <a:t>Favorisce </a:t>
            </a:r>
            <a:r>
              <a:rPr lang="it-IT" sz="2400" dirty="0">
                <a:solidFill>
                  <a:srgbClr val="0070C0"/>
                </a:solidFill>
              </a:rPr>
              <a:t>il passaggio dalla logica delle funzioni a quella dei </a:t>
            </a:r>
            <a:r>
              <a:rPr lang="it-IT" sz="2400" dirty="0" smtClean="0">
                <a:solidFill>
                  <a:srgbClr val="0070C0"/>
                </a:solidFill>
              </a:rPr>
              <a:t>processi </a:t>
            </a:r>
          </a:p>
          <a:p>
            <a:pPr>
              <a:buFontTx/>
              <a:buChar char="-"/>
            </a:pPr>
            <a:r>
              <a:rPr lang="it-IT" sz="2400" dirty="0" smtClean="0"/>
              <a:t>la </a:t>
            </a:r>
            <a:r>
              <a:rPr lang="it-IT" sz="2400" dirty="0"/>
              <a:t>customer satisfaction rende evidente come il risultato di ciò che l’ente fornisce ai cittadini </a:t>
            </a:r>
            <a:r>
              <a:rPr lang="it-IT" sz="2400" u="sng" dirty="0"/>
              <a:t>non è frutto delle singole funzioni</a:t>
            </a:r>
            <a:r>
              <a:rPr lang="it-IT" sz="2400" dirty="0"/>
              <a:t> di un’amministrazione quanto, piuttosto, il risultato di </a:t>
            </a:r>
            <a:r>
              <a:rPr lang="it-IT" sz="2400" dirty="0">
                <a:solidFill>
                  <a:srgbClr val="FF0000"/>
                </a:solidFill>
              </a:rPr>
              <a:t>processi</a:t>
            </a:r>
            <a:r>
              <a:rPr lang="it-IT" sz="2400" dirty="0"/>
              <a:t> che sono </a:t>
            </a:r>
            <a:r>
              <a:rPr lang="it-IT" sz="2400" dirty="0">
                <a:solidFill>
                  <a:srgbClr val="FF0000"/>
                </a:solidFill>
              </a:rPr>
              <a:t>trasversali</a:t>
            </a:r>
            <a:r>
              <a:rPr lang="it-IT" sz="2400" dirty="0"/>
              <a:t> alle funzioni.</a:t>
            </a:r>
          </a:p>
          <a:p>
            <a:pPr marL="0" indent="0">
              <a:buNone/>
            </a:pPr>
            <a:endParaRPr lang="it-IT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870120" y="3054240"/>
              <a:ext cx="1022400" cy="892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3920" y="2990880"/>
                <a:ext cx="1054440" cy="21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5727600" y="2654280"/>
              <a:ext cx="984600" cy="1018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11760" y="2590920"/>
                <a:ext cx="1016280" cy="228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9118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/>
          </a:p>
          <a:p>
            <a:r>
              <a:rPr lang="it-IT" sz="2400" dirty="0" smtClean="0"/>
              <a:t>La </a:t>
            </a:r>
            <a:r>
              <a:rPr lang="it-IT" sz="2400" dirty="0"/>
              <a:t>customer satisfaction </a:t>
            </a:r>
            <a:r>
              <a:rPr lang="it-IT" sz="2400" dirty="0" smtClean="0"/>
              <a:t>non è uno </a:t>
            </a:r>
            <a:r>
              <a:rPr lang="it-IT" sz="2400" dirty="0"/>
              <a:t>strumento finalizzato a misurare </a:t>
            </a:r>
            <a:r>
              <a:rPr lang="it-IT" sz="2400" dirty="0" smtClean="0"/>
              <a:t>il consenso </a:t>
            </a:r>
            <a:r>
              <a:rPr lang="it-IT" sz="2400" dirty="0"/>
              <a:t>della cittadinanza nei confronti della compagine </a:t>
            </a:r>
            <a:r>
              <a:rPr lang="it-IT" sz="2400" dirty="0" smtClean="0"/>
              <a:t>politica che </a:t>
            </a:r>
            <a:r>
              <a:rPr lang="it-IT" sz="2400" dirty="0"/>
              <a:t>guida </a:t>
            </a:r>
            <a:r>
              <a:rPr lang="it-IT" sz="2400" dirty="0" smtClean="0"/>
              <a:t>l’amministrazione</a:t>
            </a:r>
          </a:p>
          <a:p>
            <a:r>
              <a:rPr lang="it-IT" sz="2400" dirty="0">
                <a:solidFill>
                  <a:srgbClr val="0070C0"/>
                </a:solidFill>
              </a:rPr>
              <a:t>La customer </a:t>
            </a:r>
            <a:r>
              <a:rPr lang="it-IT" sz="2400" dirty="0" smtClean="0">
                <a:solidFill>
                  <a:srgbClr val="0070C0"/>
                </a:solidFill>
              </a:rPr>
              <a:t>satisfaction è </a:t>
            </a:r>
            <a:r>
              <a:rPr lang="it-IT" sz="2400" dirty="0">
                <a:solidFill>
                  <a:srgbClr val="0070C0"/>
                </a:solidFill>
              </a:rPr>
              <a:t>un </a:t>
            </a:r>
            <a:r>
              <a:rPr lang="it-IT" sz="2400" b="1" dirty="0">
                <a:solidFill>
                  <a:srgbClr val="0070C0"/>
                </a:solidFill>
              </a:rPr>
              <a:t>sistema di ascolto</a:t>
            </a:r>
            <a:r>
              <a:rPr lang="it-IT" sz="2400" dirty="0">
                <a:solidFill>
                  <a:srgbClr val="0070C0"/>
                </a:solidFill>
              </a:rPr>
              <a:t> che </a:t>
            </a:r>
            <a:r>
              <a:rPr lang="it-IT" sz="2400" dirty="0" smtClean="0">
                <a:solidFill>
                  <a:srgbClr val="0070C0"/>
                </a:solidFill>
              </a:rPr>
              <a:t>prevede diverse </a:t>
            </a:r>
            <a:r>
              <a:rPr lang="it-IT" sz="2400" dirty="0">
                <a:solidFill>
                  <a:srgbClr val="0070C0"/>
                </a:solidFill>
              </a:rPr>
              <a:t>modalità di interazione con il cittadino e richiede </a:t>
            </a:r>
            <a:r>
              <a:rPr lang="it-IT" sz="2400" dirty="0" smtClean="0">
                <a:solidFill>
                  <a:srgbClr val="0070C0"/>
                </a:solidFill>
              </a:rPr>
              <a:t>l’uso metodologicamente </a:t>
            </a:r>
            <a:r>
              <a:rPr lang="it-IT" sz="2400" dirty="0">
                <a:solidFill>
                  <a:srgbClr val="0070C0"/>
                </a:solidFill>
              </a:rPr>
              <a:t>corretto di diversi </a:t>
            </a:r>
            <a:r>
              <a:rPr lang="it-IT" sz="2400" dirty="0" smtClean="0">
                <a:solidFill>
                  <a:srgbClr val="0070C0"/>
                </a:solidFill>
              </a:rPr>
              <a:t>strumenti (questionari, interviste, focus </a:t>
            </a:r>
            <a:r>
              <a:rPr lang="it-IT" sz="2400" dirty="0" err="1" smtClean="0">
                <a:solidFill>
                  <a:srgbClr val="0070C0"/>
                </a:solidFill>
              </a:rPr>
              <a:t>group</a:t>
            </a:r>
            <a:r>
              <a:rPr lang="it-IT" sz="2400" dirty="0" smtClean="0">
                <a:solidFill>
                  <a:srgbClr val="0070C0"/>
                </a:solidFill>
              </a:rPr>
              <a:t> …)</a:t>
            </a:r>
            <a:endParaRPr lang="it-IT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0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La customer satisfaction </a:t>
            </a:r>
            <a:r>
              <a:rPr lang="it-IT" sz="2400" i="1" dirty="0">
                <a:solidFill>
                  <a:srgbClr val="FF0000"/>
                </a:solidFill>
              </a:rPr>
              <a:t>non è un dato statistico fine a se </a:t>
            </a:r>
            <a:r>
              <a:rPr lang="it-IT" sz="2400" i="1" dirty="0" smtClean="0">
                <a:solidFill>
                  <a:srgbClr val="FF0000"/>
                </a:solidFill>
              </a:rPr>
              <a:t>stesso</a:t>
            </a:r>
            <a:r>
              <a:rPr lang="it-IT" sz="2400" dirty="0" smtClean="0"/>
              <a:t>: </a:t>
            </a:r>
            <a:r>
              <a:rPr lang="it-IT" sz="2400" dirty="0"/>
              <a:t>il </a:t>
            </a:r>
            <a:r>
              <a:rPr lang="it-IT" sz="2400" dirty="0" smtClean="0"/>
              <a:t>dato rilevato, </a:t>
            </a:r>
            <a:r>
              <a:rPr lang="it-IT" sz="2400" dirty="0"/>
              <a:t>inserito in un </a:t>
            </a:r>
            <a:r>
              <a:rPr lang="it-IT" sz="2400" dirty="0" smtClean="0"/>
              <a:t>determinato contesto </a:t>
            </a:r>
            <a:r>
              <a:rPr lang="it-IT" sz="2400" dirty="0"/>
              <a:t>e verificato alla luce anche di altri dati di carattere </a:t>
            </a:r>
            <a:r>
              <a:rPr lang="it-IT" sz="2400" dirty="0" smtClean="0"/>
              <a:t>organizzativo, diventa </a:t>
            </a:r>
            <a:r>
              <a:rPr lang="it-IT" sz="2400" dirty="0"/>
              <a:t>un’informazione strategica che </a:t>
            </a:r>
            <a:r>
              <a:rPr lang="it-IT" sz="2400" u="sng" dirty="0"/>
              <a:t>può </a:t>
            </a:r>
            <a:r>
              <a:rPr lang="it-IT" sz="2400" u="sng" dirty="0" smtClean="0"/>
              <a:t>attivare </a:t>
            </a:r>
            <a:r>
              <a:rPr lang="it-IT" sz="2400" u="sng" dirty="0"/>
              <a:t>progetti e processi di miglioramento</a:t>
            </a:r>
            <a:r>
              <a:rPr lang="it-IT" sz="2400" dirty="0" smtClean="0"/>
              <a:t>.</a:t>
            </a:r>
          </a:p>
          <a:p>
            <a:r>
              <a:rPr lang="it-IT" sz="2400" dirty="0">
                <a:solidFill>
                  <a:srgbClr val="0070C0"/>
                </a:solidFill>
              </a:rPr>
              <a:t>La customer satisfaction </a:t>
            </a:r>
            <a:r>
              <a:rPr lang="it-IT" sz="2400" i="1" dirty="0">
                <a:solidFill>
                  <a:srgbClr val="0070C0"/>
                </a:solidFill>
              </a:rPr>
              <a:t>non è solo misura delle abilità del </a:t>
            </a:r>
            <a:r>
              <a:rPr lang="it-IT" sz="2400" i="1" dirty="0" smtClean="0">
                <a:solidFill>
                  <a:srgbClr val="0070C0"/>
                </a:solidFill>
              </a:rPr>
              <a:t>front-office</a:t>
            </a:r>
            <a:r>
              <a:rPr lang="it-IT" sz="2400" dirty="0" smtClean="0">
                <a:solidFill>
                  <a:srgbClr val="0070C0"/>
                </a:solidFill>
              </a:rPr>
              <a:t>: </a:t>
            </a:r>
            <a:r>
              <a:rPr lang="it-IT" sz="2400" dirty="0">
                <a:solidFill>
                  <a:srgbClr val="0070C0"/>
                </a:solidFill>
              </a:rPr>
              <a:t>misura la capacità </a:t>
            </a:r>
            <a:r>
              <a:rPr lang="it-IT" sz="2400" dirty="0" smtClean="0">
                <a:solidFill>
                  <a:srgbClr val="0070C0"/>
                </a:solidFill>
              </a:rPr>
              <a:t>dell’organizzazione di </a:t>
            </a:r>
            <a:r>
              <a:rPr lang="it-IT" sz="2400" dirty="0">
                <a:solidFill>
                  <a:srgbClr val="0070C0"/>
                </a:solidFill>
              </a:rPr>
              <a:t>generare </a:t>
            </a:r>
            <a:r>
              <a:rPr lang="it-IT" sz="2400" dirty="0" smtClean="0">
                <a:solidFill>
                  <a:srgbClr val="0070C0"/>
                </a:solidFill>
              </a:rPr>
              <a:t>valore per il </a:t>
            </a:r>
            <a:r>
              <a:rPr lang="it-IT" sz="2400" dirty="0">
                <a:solidFill>
                  <a:srgbClr val="0070C0"/>
                </a:solidFill>
              </a:rPr>
              <a:t>cittadino e </a:t>
            </a:r>
            <a:r>
              <a:rPr lang="it-IT" sz="2400" dirty="0" smtClean="0">
                <a:solidFill>
                  <a:srgbClr val="0070C0"/>
                </a:solidFill>
              </a:rPr>
              <a:t>riguarda tutti </a:t>
            </a:r>
            <a:r>
              <a:rPr lang="it-IT" sz="2400" dirty="0">
                <a:solidFill>
                  <a:srgbClr val="0070C0"/>
                </a:solidFill>
              </a:rPr>
              <a:t>gli aspetti del servizio (tecnici, relazionali, ambientali, </a:t>
            </a:r>
            <a:r>
              <a:rPr lang="it-IT" sz="2400" dirty="0" smtClean="0">
                <a:solidFill>
                  <a:srgbClr val="0070C0"/>
                </a:solidFill>
              </a:rPr>
              <a:t>d’immagine, economici</a:t>
            </a:r>
            <a:r>
              <a:rPr lang="it-IT" sz="2400" dirty="0">
                <a:solidFill>
                  <a:srgbClr val="0070C0"/>
                </a:solidFill>
              </a:rPr>
              <a:t>, organizzativi).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791320" y="2933640"/>
              <a:ext cx="2553120" cy="828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75480" y="2870280"/>
                <a:ext cx="2584800" cy="20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3638520" y="4070520"/>
              <a:ext cx="3410280" cy="1144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22680" y="4006800"/>
                <a:ext cx="3441960" cy="24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2305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solidFill>
                  <a:srgbClr val="0070C0"/>
                </a:solidFill>
              </a:rPr>
              <a:t>La preparazione della </a:t>
            </a:r>
            <a:r>
              <a:rPr lang="it-IT" sz="2400" dirty="0" smtClean="0">
                <a:solidFill>
                  <a:srgbClr val="0070C0"/>
                </a:solidFill>
              </a:rPr>
              <a:t>rilevazione: uno </a:t>
            </a:r>
            <a:r>
              <a:rPr lang="it-IT" sz="2400" dirty="0">
                <a:solidFill>
                  <a:srgbClr val="0070C0"/>
                </a:solidFill>
              </a:rPr>
              <a:t>dei momenti più critici, per il successo di un’indagine </a:t>
            </a:r>
            <a:r>
              <a:rPr lang="it-IT" sz="2400" dirty="0" smtClean="0">
                <a:solidFill>
                  <a:srgbClr val="0070C0"/>
                </a:solidFill>
              </a:rPr>
              <a:t>di customer </a:t>
            </a:r>
            <a:r>
              <a:rPr lang="it-IT" sz="2400" dirty="0">
                <a:solidFill>
                  <a:srgbClr val="0070C0"/>
                </a:solidFill>
              </a:rPr>
              <a:t>satisfaction, è la fase iniziale, e soprattutto il momento </a:t>
            </a:r>
            <a:r>
              <a:rPr lang="it-IT" sz="2400" dirty="0" smtClean="0">
                <a:solidFill>
                  <a:srgbClr val="0070C0"/>
                </a:solidFill>
              </a:rPr>
              <a:t>in cui </a:t>
            </a:r>
            <a:r>
              <a:rPr lang="it-IT" sz="2400" dirty="0">
                <a:solidFill>
                  <a:srgbClr val="0070C0"/>
                </a:solidFill>
              </a:rPr>
              <a:t>si stabiliscono gli </a:t>
            </a:r>
            <a:r>
              <a:rPr lang="it-IT" sz="2400" i="1" dirty="0">
                <a:solidFill>
                  <a:srgbClr val="0070C0"/>
                </a:solidFill>
              </a:rPr>
              <a:t>obiettivi</a:t>
            </a:r>
            <a:r>
              <a:rPr lang="it-IT" sz="2400" dirty="0">
                <a:solidFill>
                  <a:srgbClr val="0070C0"/>
                </a:solidFill>
              </a:rPr>
              <a:t>, se possibile in modo definitivo</a:t>
            </a:r>
            <a:r>
              <a:rPr lang="it-IT" sz="24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it-IT" sz="2400" dirty="0" smtClean="0"/>
              <a:t>Si </a:t>
            </a:r>
            <a:r>
              <a:rPr lang="it-IT" sz="2400" dirty="0"/>
              <a:t>può cioè decidere di svolgere un’indagine </a:t>
            </a:r>
            <a:r>
              <a:rPr lang="it-IT" sz="2400" u="sng" dirty="0"/>
              <a:t>una tantum</a:t>
            </a:r>
            <a:r>
              <a:rPr lang="it-IT" sz="2400" dirty="0"/>
              <a:t>, per </a:t>
            </a:r>
            <a:r>
              <a:rPr lang="it-IT" sz="2400" dirty="0" smtClean="0"/>
              <a:t>fotografare la </a:t>
            </a:r>
            <a:r>
              <a:rPr lang="it-IT" sz="2400" dirty="0"/>
              <a:t>realtà in un determinato </a:t>
            </a:r>
            <a:r>
              <a:rPr lang="it-IT" sz="2400" dirty="0" smtClean="0"/>
              <a:t>momento, oppure </a:t>
            </a:r>
            <a:r>
              <a:rPr lang="it-IT" sz="2400" dirty="0"/>
              <a:t>si può </a:t>
            </a:r>
            <a:r>
              <a:rPr lang="it-IT" sz="2400" dirty="0" smtClean="0"/>
              <a:t>investire risorse </a:t>
            </a:r>
            <a:r>
              <a:rPr lang="it-IT" sz="2400" dirty="0"/>
              <a:t>per effettuare un </a:t>
            </a:r>
            <a:r>
              <a:rPr lang="it-IT" sz="2400" u="sng" dirty="0"/>
              <a:t>monitoraggio continuativo</a:t>
            </a:r>
            <a:r>
              <a:rPr lang="it-IT" sz="2400" dirty="0"/>
              <a:t>, cioè </a:t>
            </a:r>
            <a:r>
              <a:rPr lang="it-IT" sz="2400" dirty="0" smtClean="0"/>
              <a:t>ripetuto nel </a:t>
            </a:r>
            <a:r>
              <a:rPr lang="it-IT" sz="2400" dirty="0"/>
              <a:t>tempo a periodi fissi (mesi, bimestri, semestri, anni).</a:t>
            </a:r>
          </a:p>
          <a:p>
            <a:r>
              <a:rPr lang="it-IT" sz="2400" dirty="0">
                <a:solidFill>
                  <a:srgbClr val="0070C0"/>
                </a:solidFill>
              </a:rPr>
              <a:t>Questa seconda soluzione consente di ricavare </a:t>
            </a:r>
            <a:r>
              <a:rPr lang="it-IT" sz="2400" dirty="0" smtClean="0">
                <a:solidFill>
                  <a:srgbClr val="0070C0"/>
                </a:solidFill>
              </a:rPr>
              <a:t>un’osservazione dinamica </a:t>
            </a:r>
            <a:r>
              <a:rPr lang="it-IT" sz="2400" dirty="0">
                <a:solidFill>
                  <a:srgbClr val="0070C0"/>
                </a:solidFill>
              </a:rPr>
              <a:t>della realtà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295280" y="5619600"/>
              <a:ext cx="4178880" cy="1720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79440" y="5556240"/>
                <a:ext cx="4210560" cy="29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5226120" y="5740560"/>
              <a:ext cx="25560" cy="381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210280" y="5676840"/>
                <a:ext cx="57240" cy="16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5200560" y="5721480"/>
              <a:ext cx="292680" cy="320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184720" y="5657760"/>
                <a:ext cx="324360" cy="1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1219320" y="5715000"/>
              <a:ext cx="673200" cy="12096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203480" y="5651640"/>
                <a:ext cx="704880" cy="248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2626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1058</Words>
  <Application>Microsoft Office PowerPoint</Application>
  <PresentationFormat>Presentazione su schermo (4:3)</PresentationFormat>
  <Paragraphs>99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Tema di Office</vt:lpstr>
      <vt:lpstr>La customer satisfaction nelle amministrazioni pubbliche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BANTERLE ALBERTO</dc:creator>
  <cp:lastModifiedBy>lila banterle</cp:lastModifiedBy>
  <cp:revision>29</cp:revision>
  <dcterms:created xsi:type="dcterms:W3CDTF">2014-04-15T07:36:03Z</dcterms:created>
  <dcterms:modified xsi:type="dcterms:W3CDTF">2020-01-25T14:25:09Z</dcterms:modified>
</cp:coreProperties>
</file>