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2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notesSlides/notesSlide3.xml" ContentType="application/vnd.openxmlformats-officedocument.presentationml.notesSlide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21.xml" ContentType="application/inkml+xml"/>
  <Override PartName="/ppt/ink/ink22.xml" ContentType="application/inkml+xml"/>
  <Override PartName="/ppt/notesSlides/notesSlide8.xml" ContentType="application/vnd.openxmlformats-officedocument.presentationml.notesSlide+xml"/>
  <Override PartName="/ppt/ink/ink23.xml" ContentType="application/inkml+xml"/>
  <Override PartName="/ppt/ink/ink24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25.xml" ContentType="application/inkml+xml"/>
  <Override PartName="/ppt/ink/ink26.xml" ContentType="application/inkml+xml"/>
  <Override PartName="/ppt/ink/ink27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28.xml" ContentType="application/inkml+xml"/>
  <Override PartName="/ppt/ink/ink29.xml" ContentType="application/inkml+xml"/>
  <Override PartName="/ppt/notesSlides/notesSlide14.xml" ContentType="application/vnd.openxmlformats-officedocument.presentationml.notesSlide+xml"/>
  <Override PartName="/ppt/ink/ink3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6" r:id="rId3"/>
    <p:sldId id="267" r:id="rId4"/>
    <p:sldId id="257" r:id="rId5"/>
    <p:sldId id="258" r:id="rId6"/>
    <p:sldId id="292" r:id="rId7"/>
    <p:sldId id="276" r:id="rId8"/>
    <p:sldId id="259" r:id="rId9"/>
    <p:sldId id="269" r:id="rId10"/>
    <p:sldId id="280" r:id="rId11"/>
    <p:sldId id="274" r:id="rId12"/>
    <p:sldId id="273" r:id="rId13"/>
    <p:sldId id="285" r:id="rId14"/>
    <p:sldId id="284" r:id="rId15"/>
    <p:sldId id="286" r:id="rId16"/>
    <p:sldId id="263" r:id="rId17"/>
    <p:sldId id="264" r:id="rId18"/>
    <p:sldId id="265" r:id="rId19"/>
    <p:sldId id="288" r:id="rId20"/>
    <p:sldId id="289" r:id="rId21"/>
    <p:sldId id="296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484" autoAdjust="0"/>
  </p:normalViewPr>
  <p:slideViewPr>
    <p:cSldViewPr>
      <p:cViewPr varScale="1">
        <p:scale>
          <a:sx n="69" d="100"/>
          <a:sy n="69" d="100"/>
        </p:scale>
        <p:origin x="14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23:06.43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7655 4657 0,'18'0'156,"35"0"-140,35 0 0,-53 0 15,1-18 16,34 0-32,-17 18 1,-35-17 0,17 17 15,-17 0-15,-18-18 30,17 18 48,19 18-78,-1-1 15,88-34-15,-87 17 15,-19 0-15,1 17 280,-18 36-155,17-17-125,-17-19 234,36 36-172,-36-35-63,17-18 17,1 35 30,-18 36 188,18-54-234,-18 19-1,35-36 360,-17 0-328,-1 0-31,-17-18 62,18 18-31,-18 18 172,0 34-141,0 1-63,-18-17 17,18-1-1,-17-17 16,17-1-16,-18-17 16,18 18 94,0 17-126,0 0 1,0-17 234,0 17-235,0-17 1,-35 70 0,35-53 15,0-17-15,-53 0 140,17 17-141,19-35 32,17 18 0,-71-18 203,54 0-234,-1 0 15,0 35-15,-35-35 62,36 0-63,-1 0 1,1 0 47,-19 0-17,1 0-30,17 0 15,-52 0 16,35 0 109,-36 0-93,0 0-47,-17 0 15,71 0-16,-1 0 32,-35-18 31,18 1-62,-1 17 62,19 0 235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27:26.52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7638 14005 0,'-18'0'93,"18"18"-77,-18-18 468,-17 0-390,-18 0-31,0-18-32,-17 1-15,52-1-1,0 18 48,1 0 77,-54 0 17,-35 0-142,-70-18 16,17 18-15,142 0 0,-19 0 31,-17 0-32,36 0 32,-124 36 766,70-19-782,53-17 31,-17 18-30,18-18-17,-1 0 16,-17 0-15,-18 0 0,-35-18-1,17 1 17,36 17-17,17 0 1,-17 0-1,-18 0 1,18 17 15,17-17-15,18 18 31,-159 0 843,-52-18-858,105 0-17,18 0 1,17 0 0,53 0 312,-17 17-266,35 1-15,-18-18 16,1 0-32,-1 0 16,-52 0 421,52 0-452,-17 0 15,-54 0 1,1 0-17,53 0 1,-18-18-1,18 18 17,0-17-17,17 17 17,-70 0 249,35 0-250,35 0-15,-35-18 46,36 18-46,-19 0 15,-52 0-15,70 0-1,1 0 48,-1 0 15,1 0 688,-1 0-657,-53 0-15,-123 0-79,71 0 1,52 0 0,54 0 62,-19 0 15,-17 18 17,36-18-95,-18 17 95,17 1-79,0-18-15,1 17 15,-19-17-15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32:23.80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22542 11165 0,'-17'18'125,"-54"-18"0,1 0-94,34 0-15,-52-18 234,-18-35-219,-88-17-15,124 35-1,52 35 110,18 35 125,18-17-218,52 17-17,-52-35 1,0 0 0,-1 0 15,19 17 141,-177 36-79,105-35-77,19-18 15,17 18-15,-18-18 0,0 0 30,-88 0 173,-17 35-203,88-35-1,17 0 79,-17 0 172,0 0-235,-36 0 0,0 0-15,54 0 31,-1 0-16,-17 0 235,0 0-16,17-18-235,-53 1 126,1-1-125,52-17-1,1 35 16,-36 0 188,17 17-203,-34 19-1,-54-36 1,54 0 15,52 0 47,1 17-62,-1-17 312,-17 0-203,-1-17-94,-105-19 141,35-17-156,89 53 218,-1 0-218,18 18 46,-18-18-30,-17 0-1,-53 18-15,-194 35-1,17 17 16,106-52-15,124 0 15,35-1 1,-17 1-17,-1-18 235,71 0-47,-36-18-140,54-35 77,-36 53 48,-17 0-157,-36 0 250,-70 0-249,0 0-17,53 0 1,-54 0 46,-105-53-30,-17 36-17,52-19 1,106 36 0,18 0 62,-1 0-47,19 18 0,70-18 110,0 0-63,-36 0-62,19 0 46,-19 0-46,54 0 62,-18-35-31,-18-1-32,0 1 17,-35 53 421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32:37.90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5609 12330 0,'-17'0'359,"-19"0"-343,36-36 0,-70 36 77,34-17-77,1-1 250,0 0-235,17 18 0,-17-17 0,-18 17 173,-70 0-189,-36-53 1,141 53 46,1 0 32,-1 0-63,-17 0 47,-36 0-46,18-18-17,36 18 17,17-17-17,-36 17 126,19 0-126,-36 0 1,17 0 15,19 0-15,-71 0 62,52 0-62,19 0 31,-54 0 78,-17 0 281,17-18-391,54 18 110,-36 0 16,35 0-125,1 0-1,-1 0 1,-35 0 109,0 0 281,-35 0-390,-71 0-1,71 0 1,70 0 0,1 0 46,-54-18 173,-35 1-220,71-1 1,35 0 15,-53 18 157,0-17-173,18-1 1,-124-17 15,89 17-15,52 18 31,-17 0 124,17 0-124,0 35-15,1-35-17,17 18 1,-18 0 218,106 35 79,-52-53-298,-125 35 313,72-35-312,-19 18 234,1-1-219,18-17 1,-36 0 124,-18 0 78,0-17-218,-105 17 15,-36-18-15,177 18-1,17 0 32,1 0-16,-1 0 1,1 0 452,-1 0-421,0 0-17,18 18-14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32:38.54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2152 12136 0,'18'0'156,"-1"0"-109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32:42.70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2364 12136 0,'-18'-18'141,"-35"0"-126,-18 1 1,54 17 15,-1 0 1,-17 0 46,17 0-63,1 0 1,-19 0 203,19 17-126,-1-17-77,-35 0 312,36 0-312,-1-35-1,0 17 1,-35 18 203,18 0-204,17 0 1,-52 89 281,17-1-281,35-88 15,1 0 406,105 17-77,-18 36-298,-17-53-31,124 0 48,34 0-64,-122 0 1,69-17-1,-34-19 17,-107 19-17,1 17 188,70 0-62,89 0-78,-54 0-48,-70 0 1,-35 0 343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33:28.48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12541 13864 0,'-35'0'172,"17"0"-157,-52 0 17,34 0-1,-16 0-15,34 0 15,-17 0 63,-36 0-48,36 0-30,-36 0 15,36 0-15,17 0 46,18 18 48,-17-18-95,52 106 1,265-89 0,0-17 15,-230 0-15,-87 18 155,-36 0-139,17-18-1,19 52 0,-1-16-15,18-1-1,-53-17 204,18-18-172,0 17-31,35 1 15,-53-36 172,17 18-172,19 0 32,17-17-48,-71 17 95,54 0-95,-107-18 235,107 18-234,-1 0 15,0 0 16,-35 0 16,18 0 15,17 0-47,-52 0 157,35 0-173,17 0 16,-88 0 313,-88 0-313,71-35-15,52 17 15,36 18 297,17 0-312,1 0 62,-1 0 78,0 0-124,-17 0-17,-36-18 126,18 1-125,1-1-1,16 18 16,19 0-15,-1 0 62,0 0 0,1 0-46,-1 0-17,0 0 1,1 0 15,-1 0 47,18 18-62,-17-18 15,-19 35 0,19-17 32,52-1 62,18 1-110,-36 17 1,1-35 31,0 0-31,17 0 15,-17 0 0,17 0 0,-17 0 63,-1 0-78,1 0 15,-18 18 0,-53 0-15,18-18 31,-1 35-32,19-35 17,-1 0 61,-17 0-30,-18 0-48,0 18 1,0-1 15,-17 18-15,-36-17 0,106 0-1,-53-18 282,35 0-281,36 0 109,35-36-110,-18 1 17,0 0-17,-52 0 345,-19 35-282,19 0-63,-1 0 32,-35 0-31,36 0 93,-89 0-46,-141 0-32,88 0-15,141 0 62,18 17-63,-17-17 32,-19-17 109,1-1-124,0 18-17,-36 0 345,-17 0-329,35 18-15,18-18-1,17 0 16,-17 0 32,17 0-32,1 0 63,-107 0 78,71 0-141,-17 0 235,52 0-251,-17 0 48,0-18-48,-1 18 32,19 0-15,-19-18-17,19 18 32,-19 0 78,36-35-109,-52 0-1,34 35 17,0 0-1,1 0 31,-1 0-46,-35 70 0,-35-34 15,-36-36 125,-17-18-125,-53-35-15,-53 53 0,159 0 15,71 0-16,-1 0 48,0 0 62,-88 0 312,89 0-421,-19 0 15,-105 35-15,-35-17 0,141 0-1,17-18 16,0 0-15,18 17 0,0-34 390,-17-1-359,-36 18-16,18-35-15,-1 35 156,-34 0-157,52 0 16,0 17 16,-52-17 156,52-17-187,-17-1 156,17 18-110,-17 0 454,0 0-485,17 18-15,1-18 15,-1 0-15,-17 0 156,17 0-157,18-18 157,-18 18-156,18-18 31,-17 18 46,-1 0-77,0 0 0,-34 18-1,-54 17 17,88-17-17,0 0 32,1-18 47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34:26.30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5768 6720 0,'-18'0'31,"1"0"298,-1 0-267,-53 0 16,1 0-62,35 0-1,-18 0 1,35 0 31,-35 0 15,-17 18-46,17-18 0,35 0 77,0 0-61,1 0-17,-1 18 1,-35 17 515,0-35-515,0 35 15,-17-35-15,-1 0-1,54 0 1,-19 18 0,1-18 46,0 0 16,0 18 0,52-18 141,1 0-203,70 0 124,-35-18-124,17 0 0,-87-17 280,-1 35-280,1 0 0,-19 0 31,-34 0 15,-1 0-46,18 0-1,36 0 32,-1 0 0,0 0-16,1 0 79,-36 0 15,53-18-78,-18 36 46,18 0-77,-53-1 218,36-17-202,-36 0-17,-18 0 32,36-35-16,-18 35-15,0-35 0,0 35 15,35 0 125,-17 0-125,0 0 47,-89 0-46,-123 17-17,159-17 1,53 0 46,17 18-30,-17 0-17,0-18 17,17 17-17,36-17 48,17 0 46,106 0-46,-88 0-32,53 0-16,-88 0 1,-1 0 15,1 0 47,-1 0-46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34:36.23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6932 8114 0,'-18'0'344,"1"0"-250,-1 0-78,1 0-1,-1 0 32,-53 0-31,18-18 15,53 1 0,-35 17-15,18 0 281,-1 0-219,0 0-63,18 17 79,-70-17-63,-1 0 1,36 0-17,17 0 1,-52 0 484,17 18-453,-35-18-32,70 18 17,-35-18 61,0 0-77,-17 0 250,-72 0-251,107-18 1,17 18 93,-17 0 126,-53 0-1,0 0-203,-71 0-15,89 0 0,34 0 140,19 18-125,-107-18 125,-70-18-124,106 18-17,70 0 16,1 0 188,-1 0-172,-17 0 78,17 0-109,-17 0 15,0 0 63,35 18-79,-53-18 470,-36 0-454,19 0-15,52 0 15,-17 0 125,-18 0-125,35 0-15,-17 0 171,0-18-171,-18 0 15,35 18 1,-17 0 202,0-17-203,17 17 125,-52 0 454,34 17-579,19-17 0,17 18 63,-18-18-47,18 53 187,35-18-218,-17 18 109,17 35-109,-17-70 15,52-18 47,1 0 78,-36 0-125,-17 0 16,35-35 141,53-54-173,17 19 1,-17 35 15,-88 35-15,-1 0 328,89 0-172,194 35-141,123 18-16,-176-36 1,-247 1 0,18-18 249,-36 0 32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34:46.86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8008 10795 0,'-18'0'203,"-52"0"-124,52 0-33,-52 0 1,52 0-15,0 0-17,1 0 16,-89-35-15,-18-1 0,107 36 15,-1 0 110,-17 0-126,-18 0 1,-35 0 31,-71 0-32,106 0 1,18 18 46,0-18-30,17 0 46,0 0-47,-35 0-15,-17 0-1,52-18 1,1 18 15,-19 0 47,19 0 16,-19 0-78,19 0 46,-19 0-31,-16-35-15,34 0 15,0 0-15,1 35 62,-72 35 360,72-17-423,-36 17 16,35-35 1,1 0-17,17 17 1,-18-17 31,-17 0-32,17 0 17,0 0 30,-35-35-31,36 18-15,-54 17 109,18 17-94,-17 18-15,17 1 0,35-36 15,1 0 31,-72-18 141,-69 0-187,122 18 0,19 0 62,-1 0 328,-17 0-312,0 18 15,-1-18-78,19 0 1,17 18-1,-36-18 63,19 0-47,-19 0-16,-34 0-16,52 0 17,-35 35 155,18-35-124,0 0-48,35 18 1,-88-18 218,35 0-218,35 0 46,0 0 1,1 0 203,-19 0-251,-69 0 1,69 0 359,19 0-203,-19 0-157,1-18 17,-35-17-17,-19 35 1,-34 0-1,88 0 17,-1 0 577,-17 0-515,-35 35-16,71-35-62,-89 0 109,-212 0-110,71 0 16,194-18-15,53 1 0,-17 17 312,-1 0-297,36 0 0,17 0 16,0 0-31,1-18 46,-1 0-46,18-17 15,0 0-15,-36-18 15,19 18-15,-36 17-1,17 18 329,1 0-313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34:51.16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4957 12277 0,'-71'0'141,"0"0"-110,1-36-16,35 36 1,-18 0 0,17 0-1,-87 0 204,-71 0-188,176 0-15,-17 18 187,-36 0-156,1-18-31,17 35-1,35-35 204,1 0-188,-1 0 0,18-35 1,0-54-17,0 54 1,0 0 46,106-36 157,-88 54-203,34 17 124,-34 0-108,-18-18-1,0 0 16,35 18-16,-17 0 0,-36 0 16,-17 0 16,35 36 124,0-19-171,18 1 124,17-18-108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23:27.13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14288 8661 0,'-89'-18'422,"72"18"-407,-1 0 1,-105 0 203,87 0-173,-34 0 236,17 0-267,35 0 1,1 18 0,-1-1 30,0-17 142,1 0-157,-19 0 32,-17 0 15,-17 0-63,17 18 1,35-18 47,1 0 108,-19 0-139,1 0-17,0 0 1,35 35 0,-18-35 15,1 0 0,-54 18 313,36 0-329,-36-18 189,-17 0-142,17 0-31,54 0-15,-18 0 78,-36 0 62,53 0-140,1 0 171,-19 0-78,-17 0-30,-35 0-64,0 0 16,53 0-15,17 0 78,1 0 0,-72 0 124,-69 0-202,-72 0 0,142 0 15,70 0-16,1 0 17,-1 0 218,-17 0-235,-18 0 1,-35-18 0,70 18 15,1 0 234,-36 0-186,-36 0-64,-122 0 16,87 0-15,107 0 31,-1 0-16,0 0 188,-70 0-157,18-35-46,17 17 0,53 0-1,-18 18 79,-53 0 109,-123 0-187,-52-17-1,193 17 1,-18 0 468,53 0-390,-87 35-16,34 0-62,18-17 15,35 0 63,-34-18 234,-54 0-312,-88 0 15,141 0-15,17 0 62,-16 0 203,-1 0-265,-124 0 15,19-18-16,140 18 1,0 0 31,1 0-16,-107 18 188,-211 70-203,88-88 15,229 0-16,-17 0 204,35-18-188,-18 18 16,54 0 141,17 18-94,0-18-48,-1 0 79,1 17-93,36-17-17,-72 0 1,1 0 125,0 0-1,-18-17-109,-18 17 16,-17-36 16,17 1-48,-17 18 17,35-1-17,-18 18 1,-17 0 93,-89 0-93,1 0 0,35 0-1,52 0 16,19 0 16,-1 0 125,-17 0-156,0 0 15,-36-53-15,53 53 62,-70 0 109,53 0-155,0 18 139,35-1-30,-18-17-125,36 0 249,52 0-202,-52 0-48,-36 18 314,1-18-220,17 18-93,17-18 280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34:56.34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10866 13635 0,'17'0'32,"-52"-18"155,-36-17-171,71 17-1,-88 18 48,18 0-47,-1 0 140,18 18-141,36-18 1,-54 18 15,36-1-15,-54-17 109,-34 0-109,88 0-1,35 18 32,-18-18-31,-17 17 93,-53 1-93,-36-18-1,54 0 1,34 0 15,19 0-15,-177 0 234,-177-18-235,177-52 1,177 70 328,-54 0-297,-88 18-16,-52-36-15,52-35-1,141 35 1,1 18 46,17 18 360,0 17-391,0 1 1,35-36-17,0 17 1,-17-17 281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51:39.39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15646 6156 0,'-71'0'62,"36"18"-30,-18-1-17,0 1 1,18-18-1,-1 18 64,-16-18-64,34 0 1,0 0 46,1 0-46,-1 0 15,-17 0-15,-1 0 15,19 0 78,-54 0-77,54 0-17,-36 0 32,17 0-16,-17 0-15,36 0 0,-36 0-1,-18 17 1,36-17 187,17 0-109,-17 0 156,-35 0-235,-1 0 1,36 0 0,0-17 140,-1 17-109,19 0-32,-36 0 48,0-18-47,0 18-1,18 0 141,-36 0 266,53 0-406,-52-18 0,-54 18-1,107 0 1,-36 0 218,-53-53-203,0 18-15,71 35 0,35-18 15,-18 18 31,-17 0-46,0 0 0,17 0 15,-35 18 0,18-18-15,0 0 15,17 0 94,-53 0 31,36 18-140,17-18 15,1 17 16,-1-17 172,1 0 78,-36 18-282,-36-18 1,1 0 0,53 0 15,0 0 16,17 0 0,18 18 15,-53-18 16,18 0-62,-36 0 15,1-18-15,52 0 93,0 18-31,-17 18 282,-18 0-329,18-18-16,0 0 32,-1 0-15,36 17 61,-70-17 17,-36 0-79,53 0-15,0 0 265,53 18-266,-141-18 298,-123-18-297,69 1-1,160 17 79,0 0-78,-71 0 280,-53 0-280,89-18 0,-1 18 156,36 0-141,17-18-16,-17 18 110,17 0 235,-52 0-329,-71 36-15,17-36-1,89 0 1,17 0 15,-17 17 329,-18-17-345,-17 0 1,-1 0-1,36 0 32,-1 18 47,1-18 109,18 0-187,-19 0-1,19 0 64,-19 0-48,1 0 250,17 0-203,-17 18 453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51:58.04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7091 10495 0,'0'-35'234,"-88"35"-218,-18 0-1,35 0 1,54 0 46,-107 0 188,-35 18-234,142-18 0,-1 0-1,0 0 79,-70 0 172,-70 0-251,122-18 1,1 18 15,-53 0 219,17 18-219,-52-1-15,52-17 0,54 0 15,-54 0 141,-70 0-141,-106-35-15,123 17-1,72-17 329,-1 35-266,0 0-62,35 0 171,-35 0-46,36 0-126,-1 0 32,-17 0 78,-106 0-109,-54 0 0,1 0-1,159 0 16,18 0 79,17-18 124,-71 18-93,-35-17-126,-35 17 1,106 0 0,17 0 93,18 17 313,318 1-406,-19-18 15,-281 0-16,0 0 32,-1 0 94,-122 0 15,-142 0-140,35 0 15,53-35-15,142 35 77,-36 0 189,17 17-267,19-17 1,17 18 0,-88 17 234,-1-35-235,54 0 1,-106 0 93,-194 0-78,70 0-15,159 0 15,106-17-15,-17 17 515,-19 0-281,36 17-219,-105 36 438,69-35-453,36-1 124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42:23.93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15716 7514 0,'-35'0'203,"-36"-17"-187,19 17-1,34 0 1,0 0 0,1 0 62,-19 0-31,19 0 125,-19 0 46,-17 0-186,1-18-17,-37 18 16,54 0-15,17 0 0,-34 0 218,-37 0-203,72 0-15,-54 0 31,1 0 31,-54 0-47,36 0-15,-53 0-1,17 0 1,107 0 78,-89 0 421,-35 0-499,17 0 0,-87 0-1,140 0 1,53 0 15,1 0 141,-54 18 16,-176-18-173,-17 0 1,-36 0-1,176 0 17,89 0-1,-18 0 422,-17 0-437,-19 0 15,-34 0-15,70 0-1,35 0 63,1 0 47,-1 0 141,0 0-250,1 0-1,-54 0 16,1 0-15,-1 0 0,-17 0-1,0 0 17,53 0-17,17 0 79,-53 0-16,1 17-62,17-17-1,-18 0 142,1 0-126,34 0-16,-105 0 17,-106-35-17,89 35 1,87 0 0,53 0 15,-123 0 203,-17 53-203,69-53-15,54 0 0,-18 0 249,0 0-249,0 0 0,-70 0-1,70 0 16,0 0-15,35 0 31,-35 0 94,-88-18-126,-17 18 16,69-17-15,54 17 15,-53 0 251,-88 0-251,-71-36-16,158 36 1,72 0 0,-1 0 62,-70 0 16,-71 0-63,0 0-16,-17 0 17,88 0-17,53 0 1,-71 0 171,-106-17-171,-123-1 0,0 18-1,211 0 17,107 0 14,-54 18 204,1-18-218,17 0-17,-53 0 1,53 0 15,35 0-15,-35 0 156,-141 0-157,53 0 17,106 0-17,17 0 1,-17 0 140,-18 0-125,36 0 1,-1 0 30,-123 0 63,-53 0-109,70 0-1,89 0 17,-36 0 93,-17 0-94,18 0-16,34 0 142,19 0-142,-36 0 32,-35 0-31,-1 0-1,37 0 1,34 0 15,0 0 110,1 0 15,-72 0 16,-69 0-156,-19 0 15,71 0-15,89-18-1,-89 18 204,-53-35-203,36 17 15,105 18-16,0 0 1,1 0 47,-36 0-17,-88 0-30,-106 0 0,18 0 15,158 0-15,53 0 30,-140 0 126,-107 0-140,177-71-17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42:42.29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18415 10283 0,'-53'0'94,"0"0"15,18 0-93,-36 0 15,-87 0-15,-36 18-1,35 0 16,141-18 1,-70 0 327,-53 0-343,35 0-1,71-18 1,17 18 203,-35 0-204,-53-35 1,-17 0 0,88 17-1,-1 18 16,-17 0 157,-17 0-157,35 0 0,17 0-15,0 0 0,1 0 46,-36 0 79,17 0-126,-16 0 1,34 0 15,-53 0 16,36 0-16,0 18-15,17-18 15,-35 0-15,36 0 0,-142 0 249,-53 17-249,36-17-1,123 0 1,18 0 234,-18 0-219,-53 0-15,-18 0 0,36-17-1,18-1 16,70 0-15,-71 18 62,53 0-62,-52 18 46,17 0-30,35-18-17,-158 52 1,0-34-1,140-18 17,-70 0 343,54 0-344,16-18-15,-34 18 109,34 0-94,-87 0-16,70 0 17,0 0 171,-17 0-188,-1 0 17,-52 0-17,87 0 17,-34 0 186,52 0-186,0 0-17,-105-17 126,-177-1-126,177 18 1,-71 0 218,-177-35-202,71-18-17,247 53 1,36 0 93,34 0 157,54 18-204,123 52-46,18 36 0,-1-71-1,-175-35 17,-19 0 30,124 18 485,18 17-531,-124-35 15,36 0 78,193-17-78,-140 17-15,-1 0 109,248 0-109,229 0-1,-142-18 17,-193-35-17,-230 35 32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54:10.37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6491 7849 0,'-18'0'156,"-17"0"-141,0-17 17,35-1-17,-35 0 1,-1 18 15,-140-17 125,-106-54-140,70 1 0,159 52-1,36 0 17,34 71 296,71 71-313,106 35 1,36-71 0,-107-71 15,-158 19 0,17-54 125,1 18-140,17-18 15,0 1-15,0-36 31,0 18-32,105-54 110,-69 36-109,-36 36 31,-18 17 203,-35 0-235,18 17 1,0 1 31,-36-18-16,1 0-15,52 0 15,0 0-15,-17 0 31,-71 0-16,-17 0-16,87 0 95,19 0-95,-89 18 142,71-18-142,-36 0 126,1 0-110,34 17-15,19-17 15,-1 0 172,-88 0-125,36-35-62,52 35 0,0 0 187,-52 0-141,34 0-46,19 0 93,-18 0-93,-1 0 31,1 0-16,0 0-15,-18 0 15,35 0-16,1 0 17,17 18 15,-18-18-16,-53 17 16,18-17 218,18 0-233,-35 18 108,34-18-124,19 0 93,-19 0-78,-17 18-15,18-18 93,18 0-30,-19 0-1,-17 0 47,-17-18-94,52 18-15,-17-18-1,-106 36 313,-141-18-296,246 0-17,1 0 79,17 0-78,-17 0 280,-53 0-249,-71 0-31,36 0 0,52 0 280,53-35-280,-17 35 109,18 0-94,-1 0 1,-17 0-1,-36 0 0,53 0 63,-87 0 15,-72 35-93,54-17-1,87-1 1,19 19 93,-18-19-93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54:16.90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9366 10283 0,'-70'0'47,"52"0"-15,0 0-17,-17 0 16,-71 0-15,53 0 0,-35 0-1,71 0 17,-107 0 93,-35 53-94,36-35-16,52 0 1,54-18 0,-1 0 77,18 17-77,-18-17 31,1 0-31,-1 0-1,0 0 1,1 0 46,-1 18-46,-35-18 62,36 0-62,-54 0 46,1 0-31,-89-71 219,-176-70-234,17 0 0,159 88-1,124 53 79,70 124 281,89 17-344,-71-88-15,-53-36 0,35-17 140,71 0-16,17 0-108,-105 0-17,-53 0 126,-18 0-125,-88 18 15,-18 35-16,106-35 1,0-18 15,-88 35-15,-35-17 15,17-18-15,88 17-1,54-17 1,34 0 265,1 0-265,-18-17 31,229-36 93,142-89-124,-354 142 62,89-17 32,-88 17-95,-1 0 1,89 0 78,124 0-63,140 0-16,-88-35 1,-229 17 0,-35 18 15,-18-18 63,88 18 124,-53 0-202,0 0 15,107 0 126,87 0-142,-123 0 1,-71-17 359,0 17-328,-17 0 359,-36 0-203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54:19.16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6791 10001 0,'229'-35'110,"-17"35"-95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58:45.73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22966 7673 0,'-53'0'171,"-18"-18"-155,-70-17 343,71 17-343,52 18 0,0 0 46,1 0-31,-89 0 235,71 0-250,17 0-1,-17 18 17,-1 0 30,19-18-31,17 17 1,-35-17 155,-1 0-171,19 0 15,-1 18-15,-70 0 77,0 52-61,17-52-17,36 17 1,17-35 46,18-18 266,0 1-312,0-1 93,18 18-93,-18-18 0,17 18 15,-17-17 156,-17 17 1,-71 0-47,35 0-126,17 0 16,-69-35-15,34-1 0,36 19-1,-1 17 63,19 0-15,-1 0 171,-70 0-140,70 0-78,-17 0 46,17 0-46,-70 0 62,-35-36-62,87 36 15,19 0 47,-36 0 31,18 18-93,-1 0 15,-17 17 94,36-35-31,-1 0 47,-123-18-126,-53 18 16,159 0-15,17 0 0,0 0-1,1-17 267,-18 17-220,17 0-31,-17 0 188,-54 0 172,37 0-376,-19 0 63,36 0-62,17 0 0,-17 0 15,-18 0-15,0 0-1,35 0 16,-35 0 63,0 0-63,-17 0-15,52 0 93,1 0 32,-19 0-110,-17 0 1,-17 17 93,70 1-110,-18-18 32,-17 0 31,35 18 500,-88-18-484,35 0-78,18-18-1,-18 18 1,-18-18 15,18 18-15,36 0-1,-160-35 189,1-18-189,70 18 1,-53-18 15,106 35-15,36 18-1,-1 0 17,-17 0-1,17 0 31,-17 0 95,35 18-111,53 17 267,53 0-282,-89-35-15,36 36 62,-35-36-62,-1 0 30,1 0 33,-18 17 46,-35 19-94,-53 34-16,17-35 1,36-17 15,17-18 141,0 0-125,1 0 78,-1 0-109,1 0 31,-19-18 296,-105-105-327,-53 88 0,159 17 15,35 0-16,-18 18 235,-17 0-203,17 18 110,1-18-111,-1 0 158,-53 0-79,-17 0-110,-53 0 16,71 0-15,52 0 78,-106 0 0,36 18-63,18-1-16,52 1 79,-35-18 62,18 0-140,0 0 0,17 0 15,-35-18 125,-17 18-140,52-17-1,-17 17 17,-36-18-17,53-17 1,1 35 0,-19 0 202,1 0-186,35 17-17,-88 1 251,-18-18-251,-106 0 1,54-35 15,140 17-15,-35 18 187,0 0-187,-17-17-1,-54-19 1,36-34 15,-18 17-15,53 70 46,0 36-46,53-35 0,-17 0 109,-19-18-110,36 70 329,106-17-328,-53 0 15,-53-35 16,36-1-32,34 1 79,54-18-78,-1 0 15,0 0-15,-87 0-1,-107 18 220,36-1-142,-36 1-77,-52-18 0,70 0 15,35 0-16,-52 0 79,35 0-78,35 17-1,-18-17 32,0 18-31,1-18 15,-19 0 266,-52 0-266,18-18-15,34 1 0,-34-1 15,17 18-16,35 0 142,1 0-110,-19-17 78,36-1-94,-17 18-16,-19-18 110,19 18 79,-1 0-142,-17 0-46,-18 0 15,18 0-15,-124-35 312,18-36-297,35 36-15,88 35 93,-17 0-47,17 0 1,-17 0-32,17 0 16,1 0 0,-1 18-31,-17-18 15,35 17-16,-35-17 1,-1 18 0,-70-18 46,18 0-46,71 0 109,-1 0 47,0 0-141,-35 0-15,18 0-1,0 0 16,0 0 94,-18 18-93,35-18-1,0 0-15,1 0-1,-1 0 16,-17 0-15,17 0 15,-52 0 1,34 0-17,-52 17 126,0-17-126,17 0 1,54 0 15,-18 0-15,17 0 31,0 0 0,-35 0 78,0 0-110,18 0 17,18 0 14,-1 0 1,124 0 78,105 18-109,-158-18 15,-35 0 32,35 0 15,141 35-63,-35 1 1,-142-19 0,1-17 31,105 0 109,54 0-141,-107 0 17,-52 0-17,211 0 79,336 35-78,34-35-1,-475 0 17,-71 0 124,-36 0-141,1 0 1,17 0 609,36 0-562,-1 0-48,19 0 1,-72 0 15,1 0 0,17 18 1,18 0-17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58:58.93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10901 9948 0,'35'53'156,"-35"-17"-125,18-1-15,35 35 0,-36 1-1,1-53 16,0 17-15,-18 0 62,0-17-62,-18 35 15,-35 0-15,0 35-1,53-71 17,0 19-17,0 34 1,0 1 15,0-36-15,0 0-1,0-17 17,0 0-1,0 35-16,0 17 1,-18-17 0,1-35 15,17-1-15,0 19-1,0 16 110,0 1-109,0-17-1,0-19 32,159-87 141,-89 34-157,54 36 203,34-35-218,-34 53 15,17-18-15,-18 0 0,-52 0 15,17 0 31,124 0-46,-1 0 0,-175 17 15,52-34 47,-35 17-62,-35 0 15,17 0 125,35 0-125,54 0-15,-1 17 15,-105-17-15,17 0 46,124 0-46,88 0 15,-106 0-15,-106 0-1,-17 0 17,105 0 77,54 0-93,-54 0-1,-87 0 1,-19-17 109,18 17-109,1 0 15,-1 0-16,36-18 17,-36 1 61,18-1-14,-53 0-64,17-17 16,36-36-15,-35 19 0,17-1 15,-17 35-15,-18-17-1,18 35 1,-18-53 62,0 18-47,0-36-15,0 36-1,0 17 1,0-17 15,0 17-15,-18 1 0,0-36-1,1 17 1,-19 1 171,19 17-171,-1-35 109,0 36-109,1-1 15,17-17-16,0-18 95,-18 0-95,1 18 17,-1 0-17,18-1 188,0-17-187,0 36 15,0-36 172,0 17-171,-18 36 30,1 0-31,-19 0 157,-17 0-172,0 0 15,36 0-16,-54 0 1,-105-70 15,-1-18-15,89 52 0,71 36 30,-72 0 267,54 0-282,18 0 0,-19 0 16,1 0-31,-36 0 15,19 0-15,-1 0-1,35 0 17,-70 0-17,-36 0 1,-34 0 0,-54-35 15,-70 0-16,35-53 1,229 88 0,-158 0 202,88 0-202,70 0 0,-53 0 156,36 17-157,17-17 1,-35 36 140,1-1-125,-1-17-15,-36 34 0,-16-16-1,87-19 16,0-17 79,-35 36-95,36-36 32,17 17-31,-18-17 15,-52 71 79,17-1-79,17-52-16,36 0 1,-35 35 203,0-18-204,35 0 17,-18-35 93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24:04.57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10918 11042 0,'-52'0'172,"34"0"-157,-70-18 79,52 1-78,19 17-1,17-18 16,-88 18 298,52 35-314,-69-35 1,52 0 15,35 0-15,-123-53 265,0-17-250,105 70-15,1 53 437,35 0-422,0-36-15,159-17 171,194 0-171,-18 36 15,-247-36-15,-123 0 109,17 0-94,0 0 141,-52 0-141,-54 0 0,1 0-15,-36 0 0,106 0-1,0 0 235,36 0-187,-19 0-16,1 0-32,18 0 142,-19 0-111,-52 0-30,-35 0 15,34 0-15,72 0 0,-1 0 234,-52 0-188,-1 0-46,0 0-1,19 0 1,34 0 15,-70 0 250,-159 35-265,70-35 0,142-18-1,0 18 235,-36-17-218,-52 17-17,-36-53 1,88 17 15,-34 36 313,34 0-329,36 0 1,-212 18 312,-229-36-312,299 18 15,177-17-15,-35 34 671,17-17-546,-105 36-126,-424-36 1,-317-18 0,440-70 15,389 88-15,35-18 62,-106 53 531,71-17-578,-18-18-15,-88 53 0,88-18-1,35-35 157,-34 0 16,34 0-173,-88-53 1,-88-17 15,141 70-15,35 0 15,1 0 203,-1 0-202,-123-53 124,-247-35-125,282 52-15,106 54 327,0 0-311,-53-1 186,-70-17-202,-142 0 0,159 0-1,106 18 282,-35 35-234,35 17 109,35-17-157,-17-17 16,0-36-15,-1 35 15,-17-17-15,18-18 15,35-18 0,-36 0-15,1 18 15,-18 71 360,0-54-360,18-17 250,17 0-187,-17 0-63,35 53 32,123 36-47,-70-1-1,-89-88 1,36-18 31,-35 18-32,0 0 48,-18-17-32,70 17 172,18-53-172,54-18-15,-90 71 0,54-18 218,71-17-218,-107 35-1,-17 0 1,-18 18 15,-17-18-15,0 0 46,-1 0 173,1 0-157,35 0 47,35 0-47,-35 0-62,-35 0 15,-18 17 0,141-17 94,194 0-109,-176 0-1,-106 0 157,17 0-78,-35 0-78,36 0 30,-18 0-30,35 0 172,0 18-157,-17 0-16,52-18 64,-87 0-64,69 0 32,142 35-31,-88-35-1,-88 0 17,17 0 296,-71 0-281,19-18-32,17 1 16,-18 17 63,0 0-31,1 0 93,-19 0-78,-17-18-15,71 18 46,-54 0 63,19 0 0,-19 0-125,1 0-1,0 0-30,123 0 343,-88 0-343,-36 0 515,1 0-499,17 0 108,71-18-124,70 18-1,-105 0 1,-53 0 187,176 0-109,141 36-78,0 105 15,-176-88-16,-142-53 17,71 0 124,-88-18-140,18 18 296,17-18-281,36 36 251,-36 0-251,18-18 219,18 0-110,-18 0-124,-18 0 47,0 0-48,53 0 16,71-18-15,0-17 0,-106 17-1,-36 18 235,19 0-234,-1 0 15,-17 0 32,70 0-1,35 0-46,-70 0 15,35 0-15,-35 0 15,-17 0-15,-19 0-1,1 0 1,17 0 15,0 0 0,-17 0 1,0 0 30,-18-17-46,-18-19 202,0 36-202,-17 0 31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59:40.33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11236 6932 0,'-18'0'63,"1"18"-16,-1-18-32,0 0 220,-35 0-63,1 0-141,-54 0-15,35 0-1,36 0 1,-36 0 296,-17 0-296,71 0 0,-1 0-1,18 17 32,-18-17 0,1 0-16,-19 0 0,-34 0-15,17 0 0,18 0 62,-1 0-47,-17 0-15,18 0 15,-124 0 563,89 18-579,52-18 17,-17 0 61,-36 0-77,18 0 0,36 0 15,-36 0 94,0 0-110,35 0 1,-17 18 0,-18-18 15,35 0-15,-52 0 62,-89-18-63,-17 0 17,35 1-17,105 17 1,1-18-1,17 18 17,-34 0 61,34 0-77,0 0 15,-35 0 1,-17 0-17,52 0 1,-52 0 593,34 0-593,1 0 15,-106 0-15,-106 0 15,212 0-15,-18 0 46,-18 0 16,-70 0-62,53 0-1,35 0 17,35 0-17,1 0 32,-1 0 16,-17 0 140,-71-18 734,-53 1-921,1-1 0,34 18-1,71 0 16,18 0-15,-89 18 250,54-18-251,70 17 1,-71-17 250,-17 0-251,-35 0 1,-89 0-1,71 0 17,35 0-17,18 18 579,0-18-578,17 0-1,-52 0 1,70 0 0,-18 0 109,18 0-94,0 0 109,0 18-108,-35 17-17,-18 18 1,36-53 0,-18 0 15,52 0-16,19 0 17,52-18 530,-35 1-546,18-1 46,-54 18 251,-52 0 109,-124 0-407,89 0 1,70 0 15,53-18 94,-88 18-94,35 0-15,-53 0 218,-141-53-218,141 18 15,53 35-15,53-17 0,-70 17 702,17 0-686,35 0 14,-35 0 64,36 0-95,-1 0 17,-35 0 93,18 17-32,-18-17-30,-53 18 468,-17-18-515,70 0-1,-18 0 189,1 0-189,34 0 16,-17 0 79,18 0-95,0 17 79,17 1-47,1-18-31,-36 0 359,-71 0-344,36 0-15,17 0 15,36 0-16,-71 0 204,18 0-203,53 0 15,0 0 32,-1 0 171,19 0-218,-36 18 15,-18-18 31,54 0 32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24:52.14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21431 2452 0,'53'0'250,"53"0"-235,35-35 17,-70-1-17,-18 19 1,52 17 265,-105-18-250,18 18 94,0 35-78,17 36-31,53 70-1,0-53 1,-70-70 15,35-18 94,-35 0 16,-18-18-110,17 18 0,1 0 32,52 0-32,89-35-15,123-53-1,-123 17 17,-141 53-17,-1 18 32,-52 71 0,17-36-31,18-17-1,-17-18 48,-18 53 156,-18 0-188,17 17-16,1 36 1,0 0 15,-36 0-15,36-36 0,35-52-1,-18 35 95,1-35-95,17-1 16,-36 54 188,-34-1-203,52-17-1,1-53 157,-19 0-125,19 18-16,-36-1 48,-88 54-64,17 17 1,-17 0-1,88-35 17,18-35 15,17 17-32,1-35 1,17-17 109,-36-1-47,19 18-31,-1 0 15,-17 0-15,17 0 0,-52-18-16,17-17-15,0 35 0,35 0 15,-17-18-16,17 1 17,1 17 15,-19 17 15,-70 36-46,53-17-1,36-36 48,17 17-48,-18-17 1,1 0 0,-1 18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26:01.23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18098 6491 0,'-36'0'250,"-17"-18"-234,-17-17 0,-1 18-1,1-19 1,-19 1 15,72 35 63,-1 0 46,-17 0 79,17 0-188,1 35-15,-19-35 0,36 18-1,-35-18 79,35 18-31,-53-1 46,35-17-93,-52 0 218,70 18-218,-18-18-1,-35 17 63,36 1-46,-19 0-17,-16-1 79,16 1-78,19-18 30,-19 0 1,-34 0 156,-54-35-187,36 17 0,88 0 31,-70 18 234,52-17-266,-158-71 173,-71 35-172,-18 0 15,194 53-16,54 0 48,-1 0 218,18 35-203,18-17-46,17-18-17,-17 0 1,35 17 124,-53 19-108,35-36 202,-35 17-203,0 1-15,0 0 0,0-1 15,-18 1-16,-35-18 95,53 17-16,-53-17-48,-158-17-30,-36 17 15,159 0-15,70 0 0,-123 0 265,-230 0-266,54-35 1,105 35 15,195 0-15,-107 17 265,-176 1-250,-158-18-15,158 0 0,282 0-1,1 0 110,-213 70 141,-17-70-250,230 0-1,-71 36 204,-107-36-188,125 0-15,35 0 46,17 0-30,18-18 264,18 0-280,17 1 0,-17 17 46,52 0-31,71-53-15,247 0 0,265-53 15,-547 88-15,-106 1 30,-53 17 1,-71 17-31,89 1 0,17 0-1,-17 17 16,18-35 63,-19 0-31,-52-35-48,-88 35 1,-71 17 0,123 54 15,71-53-16,-35-18 142,18 0-142,-89 17 204,106 1-203,35-18 77,-123 0 79,-194-18-156,18 1 0,70-19-1,123 36 16,-52 0 548,-248-17-564,-69 17 1,422-18-1,36 18 376,-89 18-235,1 35-140,52-36 0,36-17 15,35 18 16,-18-18 328,54 17-110,16-17-218,-16 0-16,-19 0-15,54 0 0,52 0-1,19 0 17,-72 0-17,-52 0 16,335 0 63,493 0-78,-546 0 15,-265-17-15,54 17 499,-72 0-499,1 0 93,-1 0-46,19 0-32,17 0-15,0 0 77,35 0-77,-35 0 0,88 53 46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26:05.03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17515 6350 0,'-35'0'125,"17"0"-109,-17 0-1,0 18 1,-53-1 15,0 1-15,-18 35-1,70-18 1,19-35 15,-1 0 157,1 0-126,-1 0 32,53-35 47,0 17-126,-35-17 267,-17 35-251,-18 0 47,-18 0-47,-18 18-15,18-18-1,-35 0 1,70 0 15,1 0 141,-19 17-125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26:06.42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16616 6438 0,'-35'0'31,"-1"0"1,19 0-1,-54 0-15,-70 0-1,-71 0 1,-158 0-1,194 0 17,158 0-17,-53 18 267,18-18-267,18 0 16,-35 0 376,52 0-376,-53 0 31,36 17-46,17 1 109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26:08.89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16087 6368 0,'-36'0'47,"19"0"-16,-19 0 32,-16 0-48,-90 0 79,-34 0-78,106 0-1,17 17 17,35-17-17,-53 0 95,-17 0-95,18 0 17,17 0-17,35 0 63,-17 0-31,17 0-16,1 0 1,-36 0 140,-177-88-157,-17 18 1,18 17 15,159 35-15,34 18 187,1 0-172,17 0 32,-17 0-32,-18 0 0,-106 18-15,-211-18-1,70 53 1,212-53 0,70 0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2.10703" units="1/cm"/>
          <inkml:channelProperty channel="Y" name="resolution" value="32.14286" units="1/cm"/>
          <inkml:channelProperty channel="T" name="resolution" value="1" units="1/dev"/>
        </inkml:channelProperties>
      </inkml:inkSource>
      <inkml:timestamp xml:id="ts0" timeString="2020-01-23T15:26:16.29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18027 6209 0,'0'-18'47,"-35"18"62,17 0-93,-53 0 47,36 0-32,0 0 78,0 0-93,17 0-1,-70 0 173,70 18-157,-17-18 47,17 0 110,-17-18-173,17 18 1,1 0 109,-19 0 281,-17-35-374,-35 0-17,18 17 1,34 18 15,1 0 63,-18 0-79,36 0 95,-1 0-95,-35 0 17,18-18-17,17 18 17,-17 0 77,17-17-62,-35 17 203,18 17-235,-35 1 1,52-18 0,-17 0 202,-1 0-186,1 18-17,-36-1 1,1 1 0,35 0 15,17-18-16,-35 17 126,-17-17-110,17 0-15,35 0 0,-17 0 109,17 0-94,-70 0 94,-53-17-110,53-36 17,-106 53-17,-36 17 1,36 1 15,71-18-15,105 0-1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CBA8B-9E16-4B69-B4BA-57CD464174D7}" type="datetimeFigureOut">
              <a:rPr lang="it-IT" smtClean="0"/>
              <a:pPr/>
              <a:t>23/01/2020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90DC9-3964-47CA-B1D9-5FE811D204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6256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…in</a:t>
            </a:r>
            <a:r>
              <a:rPr lang="it-IT" dirty="0" smtClean="0"/>
              <a:t> particolare la gestione di risorse finanziarie attraverso</a:t>
            </a:r>
          </a:p>
          <a:p>
            <a:r>
              <a:rPr lang="it-IT" dirty="0" smtClean="0"/>
              <a:t>l'adozione di idonee tecniche di bilancio, la gestione delle risorse umane e la</a:t>
            </a:r>
          </a:p>
          <a:p>
            <a:r>
              <a:rPr lang="it-IT" dirty="0" smtClean="0"/>
              <a:t>gestione di risorse strumentali; ciò al fine di assicurare economicità, speditezza e</a:t>
            </a:r>
          </a:p>
          <a:p>
            <a:r>
              <a:rPr lang="it-IT" dirty="0" smtClean="0"/>
              <a:t>rispondenza al pubblico interesse dell'attività degli uffici dipendenti;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RAPPORTO GENERALE </a:t>
            </a:r>
            <a:r>
              <a:rPr lang="it-IT" baseline="0" dirty="0" smtClean="0"/>
              <a:t> </a:t>
            </a:r>
            <a:r>
              <a:rPr lang="it-IT" dirty="0" smtClean="0"/>
              <a:t>SULL’AVVIO DEL CICLO </a:t>
            </a:r>
            <a:r>
              <a:rPr lang="it-IT" baseline="0" dirty="0" smtClean="0"/>
              <a:t> </a:t>
            </a:r>
            <a:r>
              <a:rPr lang="it-IT" dirty="0" err="1" smtClean="0"/>
              <a:t>DI</a:t>
            </a:r>
            <a:r>
              <a:rPr lang="it-IT" dirty="0" smtClean="0"/>
              <a:t> GESTIONE DELLA PERFORMANCE  2012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Totalmente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inadempenti</a:t>
            </a:r>
            <a:r>
              <a:rPr lang="it-IT" baseline="0" dirty="0" smtClean="0"/>
              <a:t> </a:t>
            </a:r>
            <a:r>
              <a:rPr lang="it-IT" dirty="0" smtClean="0"/>
              <a:t>undici  (circa  il </a:t>
            </a:r>
          </a:p>
          <a:p>
            <a:r>
              <a:rPr lang="it-IT" dirty="0" smtClean="0"/>
              <a:t>14%). due  enti  di  ricerca,  sei  enti  parco  e  tre  ”altri  enti” tali enti sono di piccole dimensioni. 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complesso avvio del processo </a:t>
            </a:r>
          </a:p>
          <a:p>
            <a:r>
              <a:rPr lang="it-IT" dirty="0" smtClean="0"/>
              <a:t>L’entrata  in  vigore  della  legge  n.  190/2012,  contenente  “Disposizioni  per  la  prevenzione  e  la repressione  della  corruzione  e  dell'illegalità  nella  pubblica  amministrazione”,  rappresenta  un </a:t>
            </a:r>
          </a:p>
          <a:p>
            <a:r>
              <a:rPr lang="it-IT" dirty="0" smtClean="0"/>
              <a:t>importante  momento  di  discontinuità  del  panorama  normativo  italiano:  l'enfasi  è  posta  sulla </a:t>
            </a:r>
          </a:p>
          <a:p>
            <a:r>
              <a:rPr lang="it-IT" dirty="0" smtClean="0"/>
              <a:t>necessità che occorre prevenire la corruzione e non solo reprimerla e che i diversi interventi  siano </a:t>
            </a:r>
          </a:p>
          <a:p>
            <a:r>
              <a:rPr lang="it-IT" dirty="0" smtClean="0"/>
              <a:t>parte di una politica integrata della quale occorre monitorare l'efficacia in modo da poter adottare </a:t>
            </a:r>
          </a:p>
          <a:p>
            <a:r>
              <a:rPr lang="it-IT" dirty="0" smtClean="0"/>
              <a:t>gli eventuali correttivi.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it-IT" dirty="0" smtClean="0"/>
              <a:t>far vedere la programmazione dell’OIV difesa (CHE CIALTRONI)</a:t>
            </a:r>
          </a:p>
          <a:p>
            <a:r>
              <a:rPr lang="it-IT" dirty="0" smtClean="0"/>
              <a:t> Argomento n. 1- Obiettivi strategici </a:t>
            </a:r>
          </a:p>
          <a:p>
            <a:r>
              <a:rPr lang="it-IT" dirty="0" smtClean="0"/>
              <a:t>Variazioni rispetto alle evidenze del Rapporto individuale CiVIT di avvio del ciclo precedente: </a:t>
            </a:r>
          </a:p>
          <a:p>
            <a:r>
              <a:rPr lang="it-IT" dirty="0" smtClean="0"/>
              <a:t>1.  Definizione degli obiettivi strategici </a:t>
            </a:r>
          </a:p>
          <a:p>
            <a:r>
              <a:rPr lang="it-IT" dirty="0" smtClean="0"/>
              <a:t>1.1 Gli obiettivi strategici sono pertinenti con la missione istituzionale, con le strategie e con le priorità politiche dell’amministrazione? </a:t>
            </a:r>
          </a:p>
          <a:p>
            <a:r>
              <a:rPr lang="it-IT" dirty="0" smtClean="0"/>
              <a:t>Sì, tutti </a:t>
            </a:r>
          </a:p>
          <a:p>
            <a:r>
              <a:rPr lang="it-IT" dirty="0" smtClean="0"/>
              <a:t>Esempi (</a:t>
            </a:r>
            <a:r>
              <a:rPr lang="it-IT" dirty="0" err="1" smtClean="0"/>
              <a:t>max</a:t>
            </a:r>
            <a:r>
              <a:rPr lang="it-IT" dirty="0" smtClean="0"/>
              <a:t> 140 parole): Agli obiettivi contenuti nella Nota integrativa e nel Piano della performance  e  direttiva  generale  per  l'attività  amministrativa  e  la  gestione  è  associata  la </a:t>
            </a:r>
          </a:p>
          <a:p>
            <a:r>
              <a:rPr lang="it-IT" dirty="0" smtClean="0"/>
              <a:t>totalità delle risorse finanziarie attribuite al Dicastero con la legge di bilancio. Gli OBS ed i restanti  livelli  programmatici  (OBO  e  PO)  sono  sviluppati  in  perfetta  aderenza  con  lo </a:t>
            </a:r>
          </a:p>
          <a:p>
            <a:r>
              <a:rPr lang="it-IT" dirty="0" smtClean="0"/>
              <a:t>specifico quadro normativo di riferimento che, tra l'altro, definisce per la Difesa i compiti istituzionali e con l'Atto di indirizzo ministeriale che, in aderenza anche al programma di </a:t>
            </a:r>
          </a:p>
          <a:p>
            <a:r>
              <a:rPr lang="it-IT" dirty="0" smtClean="0"/>
              <a:t>Governo,  definisce  le  priorità  politiche.  Sono  esempi  di  obiettivi  aderenti  al  quadro normativo primario  gli  OBS da 213  a 218 mentre costituiscono lo sviluppo di strategie e </a:t>
            </a:r>
          </a:p>
          <a:p>
            <a:r>
              <a:rPr lang="it-IT" dirty="0" smtClean="0"/>
              <a:t>priorità politiche gli obiettivi dal 219 al 227. </a:t>
            </a:r>
          </a:p>
          <a:p>
            <a:r>
              <a:rPr lang="it-IT" dirty="0" smtClean="0"/>
              <a:t>1.2 Le modalità di coinvolgimento degli </a:t>
            </a:r>
            <a:r>
              <a:rPr lang="it-IT" dirty="0" err="1" smtClean="0"/>
              <a:t>stakeholder</a:t>
            </a:r>
            <a:r>
              <a:rPr lang="it-IT" dirty="0" smtClean="0"/>
              <a:t> esterni nel processo di definizione degli obiettivi, indicatori e target sono tali da assicurarne la rilevanza rispetto ai bisogni della collettività? C’è </a:t>
            </a:r>
          </a:p>
          <a:p>
            <a:r>
              <a:rPr lang="it-IT" dirty="0" smtClean="0"/>
              <a:t>stato anche un coinvolgimento degli </a:t>
            </a:r>
            <a:r>
              <a:rPr lang="it-IT" dirty="0" err="1" smtClean="0"/>
              <a:t>stakeholder</a:t>
            </a:r>
            <a:r>
              <a:rPr lang="it-IT" dirty="0" smtClean="0"/>
              <a:t> interni?  </a:t>
            </a:r>
          </a:p>
          <a:p>
            <a:r>
              <a:rPr lang="it-IT" dirty="0" smtClean="0"/>
              <a:t>Risposta (</a:t>
            </a:r>
            <a:r>
              <a:rPr lang="it-IT" dirty="0" err="1" smtClean="0"/>
              <a:t>max</a:t>
            </a:r>
            <a:r>
              <a:rPr lang="it-IT" dirty="0" smtClean="0"/>
              <a:t> 140 parole) </a:t>
            </a:r>
          </a:p>
          <a:p>
            <a:r>
              <a:rPr lang="it-IT" dirty="0" smtClean="0"/>
              <a:t>Ai fini delle relazioni con gli </a:t>
            </a:r>
            <a:r>
              <a:rPr lang="it-IT" dirty="0" err="1" smtClean="0"/>
              <a:t>stakeholder</a:t>
            </a:r>
            <a:r>
              <a:rPr lang="it-IT" dirty="0" smtClean="0"/>
              <a:t> occorre tenere conto della specificità organizzativa della Difesa. Il Dicastero è un'amministrazione che produce servizi prevalentemente non </a:t>
            </a:r>
          </a:p>
          <a:p>
            <a:r>
              <a:rPr lang="it-IT" dirty="0" smtClean="0"/>
              <a:t>fruibili da singoli cittadini, ma destinati all'intera collettività (sicurezza esterna ed interna dello Stato) il rapporto con terzi interessati, non potendo investire </a:t>
            </a:r>
          </a:p>
          <a:p>
            <a:r>
              <a:rPr lang="it-IT" dirty="0" smtClean="0"/>
              <a:t>la comunità statale nel suo complesso, non può che essere orientato a specifiche categorie individuali o collettive che siano espressione attiva dell'amministrazione (i dipendenti del dicastero) ovvero fornitori di beni e servizi (aziende pubbliche o private) . I principali organismi 5 rappresentativi degli </a:t>
            </a:r>
            <a:r>
              <a:rPr lang="it-IT" dirty="0" err="1" smtClean="0"/>
              <a:t>stakeholder</a:t>
            </a:r>
            <a:r>
              <a:rPr lang="it-IT" dirty="0" smtClean="0"/>
              <a:t>, per il dicastero, sono la Federazione Aziende italiane per l'Aerospazio, la Difesa e la Sicurezza  e nel Consiglio nazionale dei consumatori e degli utenti . In sintesi, in riferimento al generale quadro normativo, </a:t>
            </a:r>
          </a:p>
          <a:p>
            <a:r>
              <a:rPr lang="it-IT" dirty="0" smtClean="0"/>
              <a:t>appare  difficoltosa l'individuazione degli outcome </a:t>
            </a:r>
          </a:p>
          <a:p>
            <a:r>
              <a:rPr lang="it-IT" dirty="0" smtClean="0"/>
              <a:t>delle attività della difesa in relazione ai bisogni effettivi degli </a:t>
            </a:r>
            <a:r>
              <a:rPr lang="it-IT" dirty="0" err="1" smtClean="0"/>
              <a:t>stakeholder</a:t>
            </a:r>
            <a:r>
              <a:rPr lang="it-IT" dirty="0" smtClean="0"/>
              <a:t>, soprattutto esterni. SIC</a:t>
            </a:r>
          </a:p>
          <a:p>
            <a:r>
              <a:rPr lang="it-IT" dirty="0" smtClean="0"/>
              <a:t>In linea generale, infatti, appare eccessivamente complesso ed aleatorio misurare e valutare gli effetti - in termini di contributo al livello di difesa e sicurezza nazionale o globale - della </a:t>
            </a:r>
          </a:p>
          <a:p>
            <a:r>
              <a:rPr lang="it-IT" dirty="0" smtClean="0"/>
              <a:t>partecipazione alle missioni di pace... </a:t>
            </a:r>
          </a:p>
          <a:p>
            <a:r>
              <a:rPr lang="it-IT" dirty="0" smtClean="0"/>
              <a:t>notevole è invece il coinvolgimento degli attori istituzionali interni al Dicastero. </a:t>
            </a:r>
          </a:p>
          <a:p>
            <a:r>
              <a:rPr lang="it-IT" dirty="0" smtClean="0"/>
              <a:t>Esempi (</a:t>
            </a:r>
            <a:r>
              <a:rPr lang="it-IT" dirty="0" err="1" smtClean="0"/>
              <a:t>max</a:t>
            </a:r>
            <a:r>
              <a:rPr lang="it-IT" dirty="0" smtClean="0"/>
              <a:t> 140 parole): Per gli </a:t>
            </a:r>
            <a:r>
              <a:rPr lang="it-IT" dirty="0" err="1" smtClean="0"/>
              <a:t>stakeholder</a:t>
            </a:r>
            <a:r>
              <a:rPr lang="it-IT" dirty="0" smtClean="0"/>
              <a:t> esterni: raccolta con cadenza annuale dei dati inerenti ai contratti di affidamento di lavori e di acquisizione di beni e servizi stipulati senza </a:t>
            </a:r>
          </a:p>
          <a:p>
            <a:r>
              <a:rPr lang="it-IT" dirty="0" smtClean="0"/>
              <a:t>gara, dei dati afferenti  ai  membri  delle commissioni di concorso, dei dati sul rispetto dei tempi  procedimentali  e  di  pagamento,    consultazione  del  CNCU  in  merito  al  programma </a:t>
            </a:r>
          </a:p>
          <a:p>
            <a:r>
              <a:rPr lang="it-IT" dirty="0" smtClean="0"/>
              <a:t>triennale per la trasparenza e l'integrità. Per gli </a:t>
            </a:r>
            <a:r>
              <a:rPr lang="it-IT" dirty="0" err="1" smtClean="0"/>
              <a:t>stakeholder</a:t>
            </a:r>
            <a:r>
              <a:rPr lang="it-IT" dirty="0" smtClean="0"/>
              <a:t> interni: partecipazione a tutte le riunioni  che  si  rendono  necessarie  nel  processo  di  definizione  degli  obiettivi, indicatori  e </a:t>
            </a:r>
          </a:p>
          <a:p>
            <a:r>
              <a:rPr lang="it-IT" dirty="0" smtClean="0"/>
              <a:t>target. </a:t>
            </a:r>
          </a:p>
          <a:p>
            <a:r>
              <a:rPr lang="it-IT" dirty="0" smtClean="0"/>
              <a:t>6 </a:t>
            </a:r>
          </a:p>
          <a:p>
            <a:r>
              <a:rPr lang="it-IT" dirty="0" smtClean="0"/>
              <a:t> 1.3 A cosa sono dovute eventuali variazioni degli obiettivi strategici rispetto all’anno precedente non indicate nel Piano? </a:t>
            </a:r>
          </a:p>
          <a:p>
            <a:r>
              <a:rPr lang="it-IT" dirty="0" smtClean="0"/>
              <a:t>Risposta (</a:t>
            </a:r>
            <a:r>
              <a:rPr lang="it-IT" dirty="0" err="1" smtClean="0"/>
              <a:t>max</a:t>
            </a:r>
            <a:r>
              <a:rPr lang="it-IT" dirty="0" smtClean="0"/>
              <a:t> 140 parole) </a:t>
            </a:r>
          </a:p>
          <a:p>
            <a:r>
              <a:rPr lang="it-IT" dirty="0" smtClean="0"/>
              <a:t>Per il Dicastero della Difesa vi è da tempo perfetta coincidenza tra programmazione strategica e programmazione economico-finanziaria. ..</a:t>
            </a:r>
          </a:p>
          <a:p>
            <a:r>
              <a:rPr lang="it-IT" dirty="0" smtClean="0"/>
              <a:t>1.4  Esistono significative differenze nelle modalità di definizione degli obiettivi strategici tra le diverse strutture di primo livello dell’amministrazione? </a:t>
            </a:r>
          </a:p>
          <a:p>
            <a:r>
              <a:rPr lang="it-IT" dirty="0" smtClean="0"/>
              <a:t>No </a:t>
            </a:r>
          </a:p>
          <a:p>
            <a:r>
              <a:rPr lang="it-IT" dirty="0" smtClean="0"/>
              <a:t>Esempi  (</a:t>
            </a:r>
            <a:r>
              <a:rPr lang="it-IT" dirty="0" err="1" smtClean="0"/>
              <a:t>max</a:t>
            </a:r>
            <a:r>
              <a:rPr lang="it-IT" dirty="0" smtClean="0"/>
              <a:t>  140  parole):Tutti  gli  obiettivi  strategici  sono  attestati  allo  Stato  Maggiore della Difesa poiché </a:t>
            </a:r>
            <a:r>
              <a:rPr lang="it-IT" dirty="0" err="1" smtClean="0"/>
              <a:t>ope</a:t>
            </a:r>
            <a:r>
              <a:rPr lang="it-IT" dirty="0" smtClean="0"/>
              <a:t> </a:t>
            </a:r>
            <a:r>
              <a:rPr lang="it-IT" dirty="0" err="1" smtClean="0"/>
              <a:t>legis</a:t>
            </a:r>
            <a:r>
              <a:rPr lang="it-IT" dirty="0" smtClean="0"/>
              <a:t> si tratta dell'Organo programmatore interforze ed il Capo di </a:t>
            </a:r>
          </a:p>
          <a:p>
            <a:r>
              <a:rPr lang="it-IT" dirty="0" smtClean="0"/>
              <a:t>Stato Maggiore della Difesa è l'unico responsabile della pianificazione, della predisposizione e dell'impiego delle Forze armate nel loro complesso e predispone la pianificazione generale </a:t>
            </a:r>
          </a:p>
          <a:p>
            <a:r>
              <a:rPr lang="it-IT" dirty="0" smtClean="0"/>
              <a:t>finanziaria e quella operativa interforze. </a:t>
            </a:r>
          </a:p>
          <a:p>
            <a:r>
              <a:rPr lang="it-IT" dirty="0" smtClean="0"/>
              <a:t>2.  Indicatori associati agli obiettivi strategici </a:t>
            </a:r>
          </a:p>
          <a:p>
            <a:r>
              <a:rPr lang="it-IT" dirty="0" smtClean="0"/>
              <a:t>2.1 Gli indicatori sono adeguati per l’obiettivo di riferimento? Sono cioè tali da misurare le finalità che si intendono perseguire? </a:t>
            </a:r>
          </a:p>
          <a:p>
            <a:r>
              <a:rPr lang="it-IT" dirty="0" smtClean="0"/>
              <a:t>Sì, tutti </a:t>
            </a:r>
          </a:p>
          <a:p>
            <a:r>
              <a:rPr lang="it-IT" dirty="0" smtClean="0"/>
              <a:t>2.2 Gli indicatori sono alimentati da fonti dati affidabili? </a:t>
            </a:r>
          </a:p>
          <a:p>
            <a:r>
              <a:rPr lang="it-IT" dirty="0" smtClean="0"/>
              <a:t>Sì, almeno il 50% </a:t>
            </a:r>
          </a:p>
          <a:p>
            <a:r>
              <a:rPr lang="it-IT" dirty="0" smtClean="0"/>
              <a:t>Esempi  (</a:t>
            </a:r>
            <a:r>
              <a:rPr lang="it-IT" dirty="0" err="1" smtClean="0"/>
              <a:t>max</a:t>
            </a:r>
            <a:r>
              <a:rPr lang="it-IT" dirty="0" smtClean="0"/>
              <a:t>  140  parole):ES.  1)  OBS  213,  214  e  215  indicatore  "prontezza  operativa  di reparti/unità"  per  il  quale  i  dati  sono  desunti    dal  sistema  informativo  di  vertice  ed  il </a:t>
            </a:r>
          </a:p>
          <a:p>
            <a:r>
              <a:rPr lang="it-IT" dirty="0" smtClean="0"/>
              <a:t>processo di raccolta dei dati è standardizzato in ambito Stato Maggiore della Difesa. Es. 2) OBS 227 indicatore  Indice  di  variazione del livello di informatizzazione gestionale per il </a:t>
            </a:r>
          </a:p>
          <a:p>
            <a:r>
              <a:rPr lang="it-IT" dirty="0" smtClean="0"/>
              <a:t>quale i dati sono forniti dai referenti di OBO e PO sottostanti all'obiettivo strategico. </a:t>
            </a:r>
          </a:p>
          <a:p>
            <a:r>
              <a:rPr lang="it-IT" dirty="0" smtClean="0"/>
              <a:t>2.3 La misurazione degli indicatori si avvale di applicativi informatici e basi dati sottostanti? </a:t>
            </a:r>
          </a:p>
          <a:p>
            <a:r>
              <a:rPr lang="it-IT" dirty="0" smtClean="0"/>
              <a:t>Si, per almeno il 50% degli indicatori </a:t>
            </a:r>
          </a:p>
          <a:p>
            <a:r>
              <a:rPr lang="it-IT" dirty="0" smtClean="0"/>
              <a:t>(se sì) specificare i 5 sistemi informatici di maggior rilevanza ai fini della misurazione: </a:t>
            </a:r>
          </a:p>
          <a:p>
            <a:r>
              <a:rPr lang="it-IT" dirty="0" smtClean="0"/>
              <a:t>1.Sistema Informativo di Vertice (SIV) 1 e 2 </a:t>
            </a:r>
          </a:p>
          <a:p>
            <a:r>
              <a:rPr lang="it-IT" dirty="0" smtClean="0"/>
              <a:t>2. SIEFIN </a:t>
            </a:r>
          </a:p>
          <a:p>
            <a:r>
              <a:rPr lang="it-IT" dirty="0" smtClean="0"/>
              <a:t>3. INFOGEST </a:t>
            </a:r>
          </a:p>
          <a:p>
            <a:r>
              <a:rPr lang="it-IT" dirty="0" smtClean="0"/>
              <a:t>4. </a:t>
            </a:r>
            <a:r>
              <a:rPr lang="it-IT" dirty="0" err="1" smtClean="0"/>
              <a:t>GePaDD</a:t>
            </a:r>
            <a:r>
              <a:rPr lang="it-IT" dirty="0" smtClean="0"/>
              <a:t> </a:t>
            </a:r>
          </a:p>
          <a:p>
            <a:r>
              <a:rPr lang="it-IT" dirty="0" smtClean="0"/>
              <a:t>5. </a:t>
            </a:r>
            <a:r>
              <a:rPr lang="it-IT" dirty="0" err="1" smtClean="0"/>
              <a:t>ProAmm</a:t>
            </a:r>
            <a:r>
              <a:rPr lang="it-IT" dirty="0" smtClean="0"/>
              <a:t> </a:t>
            </a:r>
          </a:p>
          <a:p>
            <a:r>
              <a:rPr lang="it-IT" dirty="0" smtClean="0"/>
              <a:t>… </a:t>
            </a:r>
          </a:p>
          <a:p>
            <a:r>
              <a:rPr lang="it-IT" dirty="0" smtClean="0"/>
              <a:t>3.  Target associati agli indicatori degli obiettivi strategici </a:t>
            </a:r>
          </a:p>
          <a:p>
            <a:r>
              <a:rPr lang="it-IT" dirty="0" smtClean="0"/>
              <a:t>3.1 I target associati agli indicatori sono definiti sulla base di valori storici? </a:t>
            </a:r>
          </a:p>
          <a:p>
            <a:r>
              <a:rPr lang="it-IT" dirty="0" smtClean="0"/>
              <a:t>Sì, almeno il 50% </a:t>
            </a:r>
          </a:p>
          <a:p>
            <a:r>
              <a:rPr lang="it-IT" dirty="0" smtClean="0"/>
              <a:t>Esempi (</a:t>
            </a:r>
            <a:r>
              <a:rPr lang="it-IT" dirty="0" err="1" smtClean="0"/>
              <a:t>max</a:t>
            </a:r>
            <a:r>
              <a:rPr lang="it-IT" dirty="0" smtClean="0"/>
              <a:t> 140 parole): Es. 1) OBS 213, 214 e 215  indicatore "prontezza operativa di reparti/unità"  Es. 2) OBS 219 indicatore "avanzamento dei contratti in esecuzione rispetto ai </a:t>
            </a:r>
          </a:p>
          <a:p>
            <a:r>
              <a:rPr lang="it-IT" dirty="0" smtClean="0"/>
              <a:t>corrispondenti </a:t>
            </a:r>
            <a:r>
              <a:rPr lang="it-IT" dirty="0" err="1" smtClean="0"/>
              <a:t>cronoprogrammi</a:t>
            </a:r>
            <a:r>
              <a:rPr lang="it-IT" dirty="0" smtClean="0"/>
              <a:t>" </a:t>
            </a:r>
          </a:p>
          <a:p>
            <a:r>
              <a:rPr lang="it-IT" dirty="0" smtClean="0"/>
              <a:t>3.2 I target associati agli indicatori sono definiti sulla base di valori di benchmark (relativi a ripartizioni </a:t>
            </a:r>
          </a:p>
          <a:p>
            <a:r>
              <a:rPr lang="it-IT" dirty="0" smtClean="0"/>
              <a:t>interne all'amministrazione stessa o anche ad amministrazioni nazionali, estere)? </a:t>
            </a:r>
          </a:p>
          <a:p>
            <a:r>
              <a:rPr lang="it-IT" dirty="0" smtClean="0"/>
              <a:t>Esempi  (</a:t>
            </a:r>
            <a:r>
              <a:rPr lang="it-IT" dirty="0" err="1" smtClean="0"/>
              <a:t>max</a:t>
            </a:r>
            <a:r>
              <a:rPr lang="it-IT" dirty="0" smtClean="0"/>
              <a:t>  140  parole):  OBS  219  indicatore  "grado  di  tempestività  dell'esecuzione contrattuale"  che  consente  un  confronto  tra  le  attività  di  diverse  direzioni  generali </a:t>
            </a:r>
          </a:p>
          <a:p>
            <a:r>
              <a:rPr lang="it-IT" dirty="0" smtClean="0"/>
              <a:t>responsabili dell'acquisizione di beni e servizi. </a:t>
            </a:r>
          </a:p>
          <a:p>
            <a:r>
              <a:rPr lang="it-IT" dirty="0" smtClean="0"/>
              <a:t>4.  Risorse assegnate agli obiettivi strategici </a:t>
            </a:r>
          </a:p>
          <a:p>
            <a:r>
              <a:rPr lang="it-IT" dirty="0" smtClean="0"/>
              <a:t>4.1 Come avviene il processo di assegnazione delle risorse finanziarie agli obiettivi? </a:t>
            </a:r>
          </a:p>
          <a:p>
            <a:r>
              <a:rPr lang="it-IT" dirty="0" smtClean="0"/>
              <a:t>Risposta (</a:t>
            </a:r>
            <a:r>
              <a:rPr lang="it-IT" dirty="0" err="1" smtClean="0"/>
              <a:t>max</a:t>
            </a:r>
            <a:r>
              <a:rPr lang="it-IT" dirty="0" smtClean="0"/>
              <a:t> 140 parole) </a:t>
            </a:r>
          </a:p>
          <a:p>
            <a:r>
              <a:rPr lang="it-IT" dirty="0" smtClean="0"/>
              <a:t>I processi di programmazione strategica (filiera degli obiettivi) e di programmazione economico finanziaria (quantificazione delle esigenze) in ambito Dicastero sono temporalmente paralleli e </a:t>
            </a:r>
          </a:p>
          <a:p>
            <a:r>
              <a:rPr lang="it-IT" dirty="0" smtClean="0"/>
              <a:t>perfettamente integrati. ..</a:t>
            </a:r>
          </a:p>
          <a:p>
            <a:r>
              <a:rPr lang="it-IT" dirty="0" smtClean="0"/>
              <a:t>4.2 Come avviene il processo di assegnazione delle risorse umane agli obiettivi? </a:t>
            </a:r>
          </a:p>
          <a:p>
            <a:r>
              <a:rPr lang="it-IT" dirty="0" smtClean="0"/>
              <a:t>Risposta (</a:t>
            </a:r>
            <a:r>
              <a:rPr lang="it-IT" dirty="0" err="1" smtClean="0"/>
              <a:t>max</a:t>
            </a:r>
            <a:r>
              <a:rPr lang="it-IT" dirty="0" smtClean="0"/>
              <a:t> 140 parole) </a:t>
            </a:r>
          </a:p>
          <a:p>
            <a:r>
              <a:rPr lang="it-IT" dirty="0" smtClean="0"/>
              <a:t>Gli  anni  persona  totali  sono attribuiti  in  percentuale  ad  ogni centro di costo apicale e da questi  attribuiti  ai  programmi  operativi (terzo  livello  della  filiera strategica)  e,  per  aggregazioni </a:t>
            </a:r>
          </a:p>
          <a:p>
            <a:r>
              <a:rPr lang="it-IT" dirty="0" smtClean="0"/>
              <a:t>successive  al  livello  dell'OBO sovrastante  ed  infine  dell'OBS sovrastante.  Un  apposito  </a:t>
            </a:r>
            <a:r>
              <a:rPr lang="it-IT" dirty="0" err="1" smtClean="0"/>
              <a:t>sitema</a:t>
            </a:r>
            <a:r>
              <a:rPr lang="it-IT" dirty="0" smtClean="0"/>
              <a:t> informatico  (</a:t>
            </a:r>
            <a:r>
              <a:rPr lang="it-IT" dirty="0" err="1" smtClean="0"/>
              <a:t>PIBOs</a:t>
            </a:r>
            <a:r>
              <a:rPr lang="it-IT" dirty="0" smtClean="0"/>
              <a:t>  BUDGET) presiede all'attività. </a:t>
            </a:r>
          </a:p>
          <a:p>
            <a:endParaRPr lang="it-IT" dirty="0" smtClean="0"/>
          </a:p>
          <a:p>
            <a:r>
              <a:rPr lang="it-IT" dirty="0" smtClean="0"/>
              <a:t> Argomento n. 2- Obiettivi operativi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(funzioni obiettivo) Con riferimento alla misurazione delle </a:t>
            </a:r>
            <a:r>
              <a:rPr lang="it-IT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performance nell’amministrazione pubblica, il</a:t>
            </a:r>
          </a:p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primo aspetto innovativo della legge 94/1997 è dunque </a:t>
            </a:r>
            <a:r>
              <a:rPr lang="it-IT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l’introduzione di previsioni di fabbisogno finanziario in base ai livelli di servizio da erogare o di obiettivi da raggiungere – (funzioni obiettivo)</a:t>
            </a:r>
          </a:p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 secondo è l’</a:t>
            </a:r>
            <a:r>
              <a:rPr lang="it-IT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inserimento di indicatori di efficacia e efficienza e l’idea di</a:t>
            </a:r>
          </a:p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utilizzarli per valutare i risultati conseguiti </a:t>
            </a:r>
          </a:p>
          <a:p>
            <a:r>
              <a:rPr lang="it-IT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Infatti nell’intento di snellire l’iter legislativo, la riforma della legge di bilancio aveva infatti ridotto il numero delle unità di voto con il passaggio dai capitoli (oltre 6 mila) alle unità previsionali di base (circa 1000).</a:t>
            </a:r>
          </a:p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Secondo il dettato normativo le Note preliminari avrebbero dovuto disporre, già a partire dal 1998, primo anno di introduzione della riforma del bilancio dello Stato (legge 94 del1997), le informazioni necessarie ai fini della programmazione economico‐finanziaria per il</a:t>
            </a:r>
          </a:p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raggiungimento degli obiettivi fissati dalle amministrazioni. Ciò nonostante </a:t>
            </a:r>
            <a:r>
              <a:rPr lang="it-IT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 molti anni la stesura della nota preliminare, in termini del contenuto richiesto dal quadro normativo delineatosi, è stata di fatto disattesa.</a:t>
            </a:r>
          </a:p>
          <a:p>
            <a:r>
              <a:rPr lang="it-IT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debole è stata l’attenzione per queste prime fasi del processo, non si può nascondere che </a:t>
            </a:r>
            <a:r>
              <a:rPr lang="it-IT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ancora più debole è stata quella relativa alla misurazione vera e propria a fine anno dei risultati effettivamente conseguiti dalle amministrazioni</a:t>
            </a:r>
            <a:endParaRPr lang="it-IT" i="1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i="1" dirty="0" smtClean="0"/>
              <a:t>Tale documento definisce gli obiettivi strategici ed operativi in coerenza con il ciclo della programmazione finanziaria e di bilancio, individuando, con riferimento agli obiettivi finali ed intermedi ed alle risorse disponibili, gli indicatori per la misurazione e la valutazione della performance </a:t>
            </a:r>
            <a:r>
              <a:rPr lang="it-IT" i="1" dirty="0" err="1" smtClean="0"/>
              <a:t>dell</a:t>
            </a:r>
            <a:r>
              <a:rPr lang="it-IT" i="1" dirty="0" smtClean="0"/>
              <a:t>‟amministrazione, non-ché gli obiettivi assegnati al personale dirigenziale ed i relativi indicatori per la misurazione del raggiungimento degli obiettivi medesimi.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dirty="0" smtClean="0"/>
              <a:t>ATTENZIONE: tutta la </a:t>
            </a:r>
            <a:r>
              <a:rPr lang="it-IT" b="1" dirty="0" err="1" smtClean="0"/>
              <a:t>pa</a:t>
            </a:r>
            <a:r>
              <a:rPr lang="it-IT" b="1" dirty="0" smtClean="0"/>
              <a:t> deve adottare queste linee e dotarsi di Oiv ma la </a:t>
            </a:r>
            <a:r>
              <a:rPr lang="it-IT" b="1" dirty="0" err="1" smtClean="0"/>
              <a:t>civit</a:t>
            </a:r>
            <a:r>
              <a:rPr lang="it-IT" b="1" dirty="0" smtClean="0"/>
              <a:t> controlla solo una serie di amministrazioni centrali (ministeri, alcuni enti pubblici nazionali, enti di ricerca, enti previdenziali,</a:t>
            </a:r>
            <a:r>
              <a:rPr lang="it-IT" b="1" baseline="0" dirty="0" smtClean="0"/>
              <a:t> parchi scientifici e università</a:t>
            </a:r>
            <a:endParaRPr lang="it-IT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La CIVIT predispone ogni anno una graduatoria di </a:t>
            </a:r>
            <a:r>
              <a:rPr lang="it-IT" i="1" dirty="0" smtClean="0"/>
              <a:t>performance delle singole amministrazioni statali sulla base della quale la contrattazione collettiva nazionale ripartirà le risorse.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200" dirty="0" smtClean="0"/>
              <a:t>Dipartimento Funzione Pubblica (2011)</a:t>
            </a:r>
          </a:p>
          <a:p>
            <a:r>
              <a:rPr lang="it-IT" sz="1200" dirty="0" smtClean="0"/>
              <a:t>Bisognerebbe distinguere tra la relazione annuale sulla attività della </a:t>
            </a:r>
            <a:r>
              <a:rPr lang="it-IT" sz="1200" dirty="0" err="1" smtClean="0"/>
              <a:t>CiVit</a:t>
            </a:r>
            <a:r>
              <a:rPr lang="it-IT" sz="1200" dirty="0" smtClean="0"/>
              <a:t>  e i Report  paralleli, ma nell’esposizione conviene attribuire tutto a</a:t>
            </a:r>
            <a:r>
              <a:rPr lang="it-IT" sz="1200" baseline="0" dirty="0" smtClean="0"/>
              <a:t>i report</a:t>
            </a:r>
          </a:p>
          <a:p>
            <a:r>
              <a:rPr lang="it-IT" sz="1200" baseline="0" dirty="0" smtClean="0"/>
              <a:t>i numeri si riferiscono agli </a:t>
            </a:r>
            <a:r>
              <a:rPr lang="it-IT" sz="1200" dirty="0" smtClean="0"/>
              <a:t>invii dalle Amministrazioni e all'esame della Commissione (Ministeri, Enti nazionali, Università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Tale gradazione appare corretta e ragionevole; tuttavia, risulta alquanto variabile il livello di dettaglio nella descrizione del “</a:t>
            </a:r>
            <a:r>
              <a:rPr lang="it-IT" i="1" dirty="0" smtClean="0"/>
              <a:t>dizionario delle competenze”, ovvero della “lista” di competenze (conoscenze, capacità e attitudini)</a:t>
            </a:r>
            <a:r>
              <a:rPr lang="it-IT" dirty="0" smtClean="0"/>
              <a:t> </a:t>
            </a:r>
          </a:p>
          <a:p>
            <a:r>
              <a:rPr lang="it-IT" dirty="0" smtClean="0"/>
              <a:t>A questo proposito dalla Figura 9, che evidenzia il livello di descrizione del “</a:t>
            </a:r>
            <a:r>
              <a:rPr lang="it-IT" b="1" i="1" dirty="0" smtClean="0"/>
              <a:t>dizionario delle competenze”, emerge - utilizzando i valori considerati nella griglia di valutazione adottata nell’analisi - la seguente situazione: </a:t>
            </a:r>
          </a:p>
          <a:p>
            <a:r>
              <a:rPr lang="it-IT" dirty="0" smtClean="0"/>
              <a:t>( un </a:t>
            </a:r>
            <a:r>
              <a:rPr lang="it-IT" dirty="0" err="1" smtClean="0"/>
              <a:t>terzo-il</a:t>
            </a:r>
            <a:r>
              <a:rPr lang="it-IT" dirty="0" smtClean="0"/>
              <a:t> 33% riceve punteggi di 0,2 o 0,4, ottenuti in base al metodo di valutazione, adottato nelle griglie di analisi dei Sistemi, nel 27% dei casi, la descrizione del “</a:t>
            </a:r>
            <a:r>
              <a:rPr lang="it-IT" i="1" dirty="0" smtClean="0"/>
              <a:t>dizionario delle competenze” è apparsa sufficiente (punteggio di 0,6); </a:t>
            </a:r>
            <a:r>
              <a:rPr lang="it-IT" dirty="0" smtClean="0"/>
              <a:t>solo nel 7% dei casi la descrizione è apparsa ben dettagliata (punteggio 0,8). ;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642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90DC9-3964-47CA-B1D9-5FE811D2045D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23/01/2020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23/01/2020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23/01/2020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23/01/2020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23/01/2020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23/01/2020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23/01/2020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23/01/2020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23/01/2020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23/01/2020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80C02-4EA1-43F6-A6EE-B26B3FF3594A}" type="datetimeFigureOut">
              <a:rPr lang="it-IT" smtClean="0"/>
              <a:pPr/>
              <a:t>23/01/2020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80C02-4EA1-43F6-A6EE-B26B3FF3594A}" type="datetimeFigureOut">
              <a:rPr lang="it-IT" smtClean="0"/>
              <a:pPr/>
              <a:t>23/01/2020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8A892-CCE4-4745-9DD6-33A7AFE2840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5" Type="http://schemas.openxmlformats.org/officeDocument/2006/relationships/customXml" Target="../ink/ink22.xml"/><Relationship Id="rId4" Type="http://schemas.openxmlformats.org/officeDocument/2006/relationships/image" Target="../media/image2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emf"/><Relationship Id="rId5" Type="http://schemas.openxmlformats.org/officeDocument/2006/relationships/customXml" Target="../ink/ink24.xml"/><Relationship Id="rId4" Type="http://schemas.openxmlformats.org/officeDocument/2006/relationships/image" Target="../media/image24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7" Type="http://schemas.openxmlformats.org/officeDocument/2006/relationships/image" Target="../media/image28.emf"/><Relationship Id="rId2" Type="http://schemas.openxmlformats.org/officeDocument/2006/relationships/customXml" Target="../ink/ink2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7.xml"/><Relationship Id="rId5" Type="http://schemas.openxmlformats.org/officeDocument/2006/relationships/image" Target="../media/image27.emf"/><Relationship Id="rId4" Type="http://schemas.openxmlformats.org/officeDocument/2006/relationships/customXml" Target="../ink/ink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2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emf"/><Relationship Id="rId5" Type="http://schemas.openxmlformats.org/officeDocument/2006/relationships/customXml" Target="../ink/ink29.xml"/><Relationship Id="rId4" Type="http://schemas.openxmlformats.org/officeDocument/2006/relationships/image" Target="../media/image29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customXml" Target="../ink/ink2.x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3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customXml" Target="../ink/ink9.xml"/><Relationship Id="rId3" Type="http://schemas.openxmlformats.org/officeDocument/2006/relationships/customXml" Target="../ink/ink4.xml"/><Relationship Id="rId7" Type="http://schemas.openxmlformats.org/officeDocument/2006/relationships/customXml" Target="../ink/ink6.xml"/><Relationship Id="rId12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11" Type="http://schemas.openxmlformats.org/officeDocument/2006/relationships/customXml" Target="../ink/ink8.xml"/><Relationship Id="rId5" Type="http://schemas.openxmlformats.org/officeDocument/2006/relationships/customXml" Target="../ink/ink5.xml"/><Relationship Id="rId15" Type="http://schemas.openxmlformats.org/officeDocument/2006/relationships/customXml" Target="../ink/ink10.xml"/><Relationship Id="rId10" Type="http://schemas.openxmlformats.org/officeDocument/2006/relationships/image" Target="../media/image7.emf"/><Relationship Id="rId4" Type="http://schemas.openxmlformats.org/officeDocument/2006/relationships/image" Target="../media/image4.emf"/><Relationship Id="rId9" Type="http://schemas.openxmlformats.org/officeDocument/2006/relationships/customXml" Target="../ink/ink7.xml"/><Relationship Id="rId1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.xml"/><Relationship Id="rId3" Type="http://schemas.openxmlformats.org/officeDocument/2006/relationships/image" Target="../media/image11.emf"/><Relationship Id="rId7" Type="http://schemas.openxmlformats.org/officeDocument/2006/relationships/image" Target="../media/image13.emf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3.xml"/><Relationship Id="rId11" Type="http://schemas.openxmlformats.org/officeDocument/2006/relationships/image" Target="../media/image15.emf"/><Relationship Id="rId5" Type="http://schemas.openxmlformats.org/officeDocument/2006/relationships/image" Target="../media/image12.emf"/><Relationship Id="rId10" Type="http://schemas.openxmlformats.org/officeDocument/2006/relationships/customXml" Target="../ink/ink15.xml"/><Relationship Id="rId4" Type="http://schemas.openxmlformats.org/officeDocument/2006/relationships/customXml" Target="../ink/ink12.xml"/><Relationship Id="rId9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customXml" Target="../ink/ink16.xml"/><Relationship Id="rId7" Type="http://schemas.openxmlformats.org/officeDocument/2006/relationships/customXml" Target="../ink/ink18.xml"/><Relationship Id="rId12" Type="http://schemas.openxmlformats.org/officeDocument/2006/relationships/image" Target="../media/image2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11" Type="http://schemas.openxmlformats.org/officeDocument/2006/relationships/customXml" Target="../ink/ink20.xml"/><Relationship Id="rId5" Type="http://schemas.openxmlformats.org/officeDocument/2006/relationships/customXml" Target="../ink/ink17.xml"/><Relationship Id="rId10" Type="http://schemas.openxmlformats.org/officeDocument/2006/relationships/image" Target="../media/image20.emf"/><Relationship Id="rId4" Type="http://schemas.openxmlformats.org/officeDocument/2006/relationships/image" Target="../media/image17.emf"/><Relationship Id="rId9" Type="http://schemas.openxmlformats.org/officeDocument/2006/relationships/customXml" Target="../ink/ink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600950" cy="265588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	Performance management e riforma della PA </a:t>
            </a:r>
            <a:br>
              <a:rPr lang="it-IT" dirty="0" smtClean="0"/>
            </a:br>
            <a:r>
              <a:rPr lang="it-IT" dirty="0" smtClean="0"/>
              <a:t>(dlgs 150/2009 )</a:t>
            </a:r>
            <a:br>
              <a:rPr lang="it-IT" dirty="0" smtClean="0"/>
            </a:b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i="1" dirty="0" smtClean="0"/>
              <a:t>Valutazione </a:t>
            </a:r>
            <a:r>
              <a:rPr lang="it-IT" sz="2800" i="1" dirty="0" smtClean="0"/>
              <a:t>Qualità</a:t>
            </a:r>
            <a:endParaRPr lang="it-IT" sz="28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it-IT" sz="2800" dirty="0" smtClean="0"/>
              <a:t>La legge prevede </a:t>
            </a:r>
          </a:p>
          <a:p>
            <a:r>
              <a:rPr lang="it-IT" sz="2800" dirty="0" smtClean="0"/>
              <a:t>definizione, adozione e pubblicizzazione degli </a:t>
            </a:r>
            <a:r>
              <a:rPr lang="it-IT" sz="2800" b="1" i="1" dirty="0" smtClean="0"/>
              <a:t>standard di qualità</a:t>
            </a:r>
            <a:r>
              <a:rPr lang="it-IT" sz="2800" dirty="0" smtClean="0"/>
              <a:t>, </a:t>
            </a:r>
          </a:p>
          <a:p>
            <a:r>
              <a:rPr lang="it-IT" sz="2800" dirty="0" smtClean="0">
                <a:solidFill>
                  <a:srgbClr val="0070C0"/>
                </a:solidFill>
              </a:rPr>
              <a:t>i casi e le modalità di adozione delle </a:t>
            </a:r>
            <a:r>
              <a:rPr lang="it-IT" sz="2800" i="1" dirty="0" smtClean="0">
                <a:solidFill>
                  <a:srgbClr val="0070C0"/>
                </a:solidFill>
              </a:rPr>
              <a:t>carte dei servizi</a:t>
            </a:r>
            <a:r>
              <a:rPr lang="it-IT" sz="2800" dirty="0" smtClean="0">
                <a:solidFill>
                  <a:srgbClr val="0070C0"/>
                </a:solidFill>
              </a:rPr>
              <a:t>, i criteri di </a:t>
            </a:r>
            <a:r>
              <a:rPr lang="it-IT" sz="2800" i="1" dirty="0" smtClean="0">
                <a:solidFill>
                  <a:srgbClr val="0070C0"/>
                </a:solidFill>
              </a:rPr>
              <a:t>misurazione della qualità </a:t>
            </a:r>
            <a:r>
              <a:rPr lang="it-IT" sz="2800" dirty="0" smtClean="0">
                <a:solidFill>
                  <a:srgbClr val="0070C0"/>
                </a:solidFill>
              </a:rPr>
              <a:t>dei servizi, </a:t>
            </a:r>
          </a:p>
          <a:p>
            <a:r>
              <a:rPr lang="it-IT" sz="2800" dirty="0" smtClean="0"/>
              <a:t>le condizioni di </a:t>
            </a:r>
            <a:r>
              <a:rPr lang="it-IT" sz="2800" i="1" u="sng" dirty="0" smtClean="0"/>
              <a:t>tutela</a:t>
            </a:r>
            <a:r>
              <a:rPr lang="it-IT" sz="2800" dirty="0" smtClean="0"/>
              <a:t> degli utenti, nonché i casi e le modalità di indennizzo</a:t>
            </a:r>
          </a:p>
          <a:p>
            <a:pPr>
              <a:buNone/>
            </a:pPr>
            <a:r>
              <a:rPr lang="it-IT" sz="2800" i="1" dirty="0" smtClean="0">
                <a:solidFill>
                  <a:srgbClr val="FF0000"/>
                </a:solidFill>
              </a:rPr>
              <a:t>(Ma sulla qualità l’inadempienza </a:t>
            </a:r>
            <a:r>
              <a:rPr lang="it-IT" sz="2800" i="1" dirty="0" smtClean="0">
                <a:solidFill>
                  <a:srgbClr val="FF0000"/>
                </a:solidFill>
              </a:rPr>
              <a:t>totale: </a:t>
            </a:r>
            <a:r>
              <a:rPr lang="it-IT" sz="2800" i="1" dirty="0" smtClean="0">
                <a:solidFill>
                  <a:srgbClr val="FF0000"/>
                </a:solidFill>
              </a:rPr>
              <a:t>è evidente fin dall’inizio e tutti report </a:t>
            </a:r>
            <a:r>
              <a:rPr lang="it-IT" sz="2800" i="1" dirty="0" smtClean="0">
                <a:solidFill>
                  <a:srgbClr val="FF0000"/>
                </a:solidFill>
              </a:rPr>
              <a:t>lo </a:t>
            </a:r>
            <a:r>
              <a:rPr lang="it-IT" sz="2800" i="1" dirty="0" smtClean="0">
                <a:solidFill>
                  <a:srgbClr val="FF0000"/>
                </a:solidFill>
              </a:rPr>
              <a:t>sottolineano).</a:t>
            </a:r>
            <a:endParaRPr lang="it-IT" sz="28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Un inciso sulla valutazione </a:t>
            </a:r>
            <a:r>
              <a:rPr lang="it-IT" sz="2800" u="sng" dirty="0" smtClean="0"/>
              <a:t>individuale</a:t>
            </a:r>
            <a:endParaRPr lang="it-IT" sz="2800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i="1" dirty="0"/>
              <a:t>I</a:t>
            </a:r>
            <a:r>
              <a:rPr lang="it-IT" i="1" dirty="0" smtClean="0"/>
              <a:t>l modello di valutazione prevalente prevede l’attribuzione di un peso maggiore al conseguimento degli obiettivi di risultato </a:t>
            </a:r>
            <a:r>
              <a:rPr lang="it-IT" b="1" i="1" dirty="0" smtClean="0"/>
              <a:t>nella parte alta della catena</a:t>
            </a:r>
            <a:r>
              <a:rPr lang="it-IT" i="1" dirty="0" smtClean="0"/>
              <a:t>, </a:t>
            </a:r>
          </a:p>
          <a:p>
            <a:r>
              <a:rPr lang="it-IT" i="1" dirty="0" smtClean="0">
                <a:solidFill>
                  <a:srgbClr val="0070C0"/>
                </a:solidFill>
              </a:rPr>
              <a:t>Scendendo nella catena si tende a riconoscere sempre maggior peso ai </a:t>
            </a:r>
            <a:r>
              <a:rPr lang="it-IT" b="1" i="1" dirty="0" smtClean="0">
                <a:solidFill>
                  <a:srgbClr val="0070C0"/>
                </a:solidFill>
              </a:rPr>
              <a:t>comportamenti</a:t>
            </a:r>
            <a:r>
              <a:rPr lang="it-IT" i="1" dirty="0" smtClean="0">
                <a:solidFill>
                  <a:srgbClr val="0070C0"/>
                </a:solidFill>
              </a:rPr>
              <a:t> organizzativi e alle </a:t>
            </a:r>
            <a:r>
              <a:rPr lang="it-IT" b="1" i="1" dirty="0" smtClean="0">
                <a:solidFill>
                  <a:srgbClr val="0070C0"/>
                </a:solidFill>
              </a:rPr>
              <a:t>competenze</a:t>
            </a:r>
            <a:r>
              <a:rPr lang="it-IT" i="1" dirty="0" smtClean="0">
                <a:solidFill>
                  <a:srgbClr val="0070C0"/>
                </a:solidFill>
              </a:rPr>
              <a:t>. </a:t>
            </a:r>
          </a:p>
          <a:p>
            <a:r>
              <a:rPr lang="it-IT" dirty="0" smtClean="0"/>
              <a:t>Ma  il 33% delle Amministrazioni non ha sviluppato alcun “</a:t>
            </a:r>
            <a:r>
              <a:rPr lang="it-IT" i="1" dirty="0" smtClean="0"/>
              <a:t>dizionario delle competenze</a:t>
            </a:r>
            <a:r>
              <a:rPr lang="it-IT" i="1" dirty="0" smtClean="0"/>
              <a:t>”</a:t>
            </a:r>
            <a:endParaRPr lang="it-IT" i="1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Tra quante lo hanno fatto, per un terzo la descrizione è inadeguata, poco meno di un terzo è insufficiente, solo nel 7% dei casi la descrizione è apparsa ben dettagliata</a:t>
            </a:r>
          </a:p>
          <a:p>
            <a:endParaRPr lang="it-IT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put penna 3"/>
              <p14:cNvContentPartPr/>
              <p14:nvPr/>
            </p14:nvContentPartPr>
            <p14:xfrm>
              <a:off x="3619440" y="2190600"/>
              <a:ext cx="2013480" cy="576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03600" y="2127240"/>
                <a:ext cx="2045160" cy="18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put penna 4"/>
              <p14:cNvContentPartPr/>
              <p14:nvPr/>
            </p14:nvContentPartPr>
            <p14:xfrm>
              <a:off x="907920" y="3733920"/>
              <a:ext cx="1645200" cy="572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92080" y="3670200"/>
                <a:ext cx="1676880" cy="184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dirty="0" smtClean="0"/>
              <a:t>Quale modello viene utilizzato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757758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Il 47% delle Amministrazioni  non prevede, o non delinea chiaramente, un esplicito modello di misurazione della </a:t>
            </a:r>
            <a:r>
              <a:rPr lang="it-IT" i="1" dirty="0" smtClean="0">
                <a:solidFill>
                  <a:srgbClr val="0070C0"/>
                </a:solidFill>
              </a:rPr>
              <a:t>performance. </a:t>
            </a:r>
          </a:p>
          <a:p>
            <a:r>
              <a:rPr lang="it-IT" dirty="0" smtClean="0"/>
              <a:t>il 15% di esse adotta la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Balanced Scorecard </a:t>
            </a:r>
            <a:r>
              <a:rPr lang="it-IT" dirty="0" smtClean="0"/>
              <a:t>(BSC)5,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il 14% prevede modelli personalizzati e la restante parte una combinazione di modelli che tuttavia non sembra fondata su criteri sistematici.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</a:t>
            </a:r>
            <a:r>
              <a:rPr lang="it-IT" dirty="0" smtClean="0">
                <a:solidFill>
                  <a:srgbClr val="FF0000"/>
                </a:solidFill>
              </a:rPr>
              <a:t>Dalla verifica </a:t>
            </a:r>
            <a:r>
              <a:rPr lang="it-IT" dirty="0" err="1" smtClean="0">
                <a:solidFill>
                  <a:srgbClr val="FF0000"/>
                </a:solidFill>
              </a:rPr>
              <a:t>Civit</a:t>
            </a:r>
            <a:r>
              <a:rPr lang="it-IT" i="1" dirty="0" smtClean="0">
                <a:solidFill>
                  <a:srgbClr val="FF0000"/>
                </a:solidFill>
              </a:rPr>
              <a:t> sullo sviluppo dei modelli: nel 10% di casi i modelli adottati nel Sistema sono stati effettivamente sviluppati nel Piano). </a:t>
            </a:r>
            <a:endParaRPr lang="it-IT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put penna 3"/>
              <p14:cNvContentPartPr/>
              <p14:nvPr/>
            </p14:nvContentPartPr>
            <p14:xfrm>
              <a:off x="952560" y="2628720"/>
              <a:ext cx="4705560" cy="831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6720" y="2565360"/>
                <a:ext cx="4737240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put penna 4"/>
              <p14:cNvContentPartPr/>
              <p14:nvPr/>
            </p14:nvContentPartPr>
            <p14:xfrm>
              <a:off x="4400640" y="3657600"/>
              <a:ext cx="2229120" cy="1018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84800" y="3594240"/>
                <a:ext cx="2260800" cy="228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Criticità rilevate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B</a:t>
            </a:r>
            <a:r>
              <a:rPr lang="it-IT" dirty="0" smtClean="0"/>
              <a:t>assa qualità dei Sistemi in:</a:t>
            </a:r>
            <a:endParaRPr lang="it-IT" i="1" dirty="0" smtClean="0"/>
          </a:p>
          <a:p>
            <a:pPr>
              <a:buNone/>
            </a:pPr>
            <a:r>
              <a:rPr lang="it-IT" i="1" dirty="0" smtClean="0"/>
              <a:t>	</a:t>
            </a:r>
          </a:p>
          <a:p>
            <a:pPr>
              <a:buNone/>
            </a:pPr>
            <a:r>
              <a:rPr lang="it-IT" i="1" dirty="0"/>
              <a:t> </a:t>
            </a:r>
            <a:r>
              <a:rPr lang="it-IT" i="1" dirty="0" smtClean="0"/>
              <a:t>  -  definizione  di </a:t>
            </a:r>
            <a:r>
              <a:rPr lang="it-IT" i="1" dirty="0" smtClean="0">
                <a:solidFill>
                  <a:schemeClr val="accent6">
                    <a:lumMod val="50000"/>
                  </a:schemeClr>
                </a:solidFill>
              </a:rPr>
              <a:t>indicatori e target </a:t>
            </a:r>
            <a:r>
              <a:rPr lang="it-IT" i="1" dirty="0" smtClean="0"/>
              <a:t>associati agli obiettivi; </a:t>
            </a:r>
          </a:p>
          <a:p>
            <a:pPr>
              <a:buNone/>
            </a:pPr>
            <a:r>
              <a:rPr lang="it-IT" dirty="0" smtClean="0"/>
              <a:t>	- coinvolgimento degli </a:t>
            </a:r>
            <a:r>
              <a:rPr lang="it-IT" i="1" dirty="0" smtClean="0">
                <a:solidFill>
                  <a:schemeClr val="accent6">
                    <a:lumMod val="50000"/>
                  </a:schemeClr>
                </a:solidFill>
              </a:rPr>
              <a:t>stakeholder</a:t>
            </a:r>
            <a:r>
              <a:rPr lang="it-IT" i="1" dirty="0" smtClean="0"/>
              <a:t>; </a:t>
            </a:r>
          </a:p>
          <a:p>
            <a:pPr>
              <a:buNone/>
            </a:pPr>
            <a:r>
              <a:rPr lang="it-IT" dirty="0" smtClean="0"/>
              <a:t>	- definizione degli </a:t>
            </a:r>
            <a:r>
              <a:rPr lang="it-IT" i="1" dirty="0" smtClean="0">
                <a:solidFill>
                  <a:schemeClr val="accent6">
                    <a:lumMod val="50000"/>
                  </a:schemeClr>
                </a:solidFill>
              </a:rPr>
              <a:t>outcome</a:t>
            </a:r>
            <a:r>
              <a:rPr lang="it-IT" i="1" dirty="0" smtClean="0"/>
              <a:t>;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OBIETTIVI STRATEGICI E OPERATIVI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i="1" dirty="0" smtClean="0">
                <a:solidFill>
                  <a:srgbClr val="0070C0"/>
                </a:solidFill>
              </a:rPr>
              <a:t>In generale, l’analisi evidenzia che i Piani, quando esistenti, contengono effettivamente sia gli obiettivi strategici (nel 94% dei casi), sia quelli operativi (nel 90% dei casi). </a:t>
            </a:r>
          </a:p>
          <a:p>
            <a:r>
              <a:rPr lang="it-IT" i="1" dirty="0" smtClean="0"/>
              <a:t>Tuttavia, sotto il profilo metodologico, tali obiettivi non sono sempre appropriati.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(nel dicembre del 2011 esce il documento di Fabrizio Bocci) 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 smtClean="0"/>
              <a:t>OBIETTIVI STRATEGICI E OPERATIVI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000" dirty="0" smtClean="0">
                <a:solidFill>
                  <a:srgbClr val="0070C0"/>
                </a:solidFill>
              </a:rPr>
              <a:t>gli obiettivi non sono sempre misurati  Infatti, nel 33% dei piani analizzati, attraverso appositi </a:t>
            </a:r>
            <a:r>
              <a:rPr lang="it-IT" sz="3000" i="1" dirty="0" smtClean="0">
                <a:solidFill>
                  <a:srgbClr val="0070C0"/>
                </a:solidFill>
              </a:rPr>
              <a:t>indicatori</a:t>
            </a:r>
            <a:r>
              <a:rPr lang="it-IT" sz="3000" dirty="0" smtClean="0">
                <a:solidFill>
                  <a:srgbClr val="0070C0"/>
                </a:solidFill>
              </a:rPr>
              <a:t>. Inoltre, nel 40% dei piani analizzati, gli obiettivi non sono regolarmente accompagnati dai valori </a:t>
            </a:r>
            <a:r>
              <a:rPr lang="it-IT" sz="3000" i="1" dirty="0" smtClean="0">
                <a:solidFill>
                  <a:srgbClr val="0070C0"/>
                </a:solidFill>
              </a:rPr>
              <a:t>target. </a:t>
            </a:r>
          </a:p>
          <a:p>
            <a:r>
              <a:rPr lang="it-IT" sz="3000" dirty="0" smtClean="0"/>
              <a:t> l’11% degli obiettivi strategici analizzati è risultato essere scarsamente </a:t>
            </a:r>
            <a:r>
              <a:rPr lang="it-IT" sz="3000" dirty="0" smtClean="0"/>
              <a:t>comprensibile</a:t>
            </a:r>
            <a:r>
              <a:rPr lang="it-IT" sz="3000" dirty="0" smtClean="0"/>
              <a:t>. </a:t>
            </a:r>
            <a:endParaRPr lang="it-IT" sz="3000" dirty="0" smtClean="0"/>
          </a:p>
          <a:p>
            <a:endParaRPr lang="it-IT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870120" y="2736720"/>
              <a:ext cx="1467000" cy="1720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3920" y="2673360"/>
                <a:ext cx="1499040" cy="29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2362320" y="3600360"/>
              <a:ext cx="1009800" cy="1782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46480" y="3537000"/>
                <a:ext cx="1041480" cy="30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2444760" y="3587760"/>
              <a:ext cx="159120" cy="1296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428920" y="3524400"/>
                <a:ext cx="190800" cy="140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SECONDO REPORT (2012)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Nel 2012 l’analisi CIVIT sulle criticità è  stata  ripetuta su:</a:t>
            </a:r>
          </a:p>
          <a:p>
            <a:pPr>
              <a:buNone/>
            </a:pPr>
            <a:r>
              <a:rPr lang="it-IT" sz="2400" dirty="0" smtClean="0"/>
              <a:t>-  i </a:t>
            </a:r>
            <a:r>
              <a:rPr lang="it-IT" sz="2400" dirty="0" smtClean="0">
                <a:solidFill>
                  <a:srgbClr val="00B0F0"/>
                </a:solidFill>
              </a:rPr>
              <a:t>Piani della performance </a:t>
            </a:r>
            <a:r>
              <a:rPr lang="it-IT" sz="2400" dirty="0" smtClean="0"/>
              <a:t>relativi al triennio 2012-2014,  </a:t>
            </a:r>
          </a:p>
          <a:p>
            <a:pPr>
              <a:buNone/>
            </a:pPr>
            <a:r>
              <a:rPr lang="it-IT" sz="2400" dirty="0" smtClean="0"/>
              <a:t>-  i  </a:t>
            </a:r>
            <a:r>
              <a:rPr lang="it-IT" sz="2400" dirty="0" smtClean="0">
                <a:solidFill>
                  <a:srgbClr val="00B0F0"/>
                </a:solidFill>
              </a:rPr>
              <a:t>Programmi  triennali  per  la  trasparenza  e  l’integrità</a:t>
            </a:r>
            <a:r>
              <a:rPr lang="it-IT" sz="2400" dirty="0" smtClean="0"/>
              <a:t>  relativi  al  triennio  2012-2014,  </a:t>
            </a:r>
          </a:p>
          <a:p>
            <a:pPr>
              <a:buNone/>
            </a:pPr>
            <a:r>
              <a:rPr lang="it-IT" sz="2400" dirty="0" smtClean="0"/>
              <a:t>-  i </a:t>
            </a:r>
            <a:r>
              <a:rPr lang="it-IT" sz="2400" dirty="0" smtClean="0">
                <a:solidFill>
                  <a:srgbClr val="00B0F0"/>
                </a:solidFill>
              </a:rPr>
              <a:t>Sistemi di misurazione e valutazione della performance </a:t>
            </a:r>
            <a:r>
              <a:rPr lang="it-IT" sz="2400" dirty="0" smtClean="0"/>
              <a:t>che le amministrazioni hanno aggiornato nell’anno 2012, </a:t>
            </a:r>
          </a:p>
          <a:p>
            <a:pPr>
              <a:buNone/>
            </a:pPr>
            <a:r>
              <a:rPr lang="it-IT" sz="2400" dirty="0" smtClean="0"/>
              <a:t>-  gli </a:t>
            </a:r>
            <a:r>
              <a:rPr lang="it-IT" sz="2400" dirty="0" smtClean="0">
                <a:solidFill>
                  <a:srgbClr val="00B0F0"/>
                </a:solidFill>
              </a:rPr>
              <a:t>Standard di qualità </a:t>
            </a:r>
            <a:r>
              <a:rPr lang="it-IT" sz="2400" dirty="0" smtClean="0"/>
              <a:t>vigenti nell’anno 2012. 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r>
              <a:rPr lang="it-IT" sz="2800" dirty="0" smtClean="0"/>
              <a:t>PRINCIPALI EVIDENZE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dirty="0" smtClean="0"/>
          </a:p>
          <a:p>
            <a:r>
              <a:rPr lang="it-IT" sz="2800" dirty="0" smtClean="0"/>
              <a:t>Numerosi enti, prevalentemente di piccole e piccolissime  dimensioni,  sono-ancora- totalmente (14%)  o  parzialmente (40%) 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inadempienti</a:t>
            </a:r>
            <a:r>
              <a:rPr lang="it-IT" sz="2800" dirty="0" smtClean="0"/>
              <a:t> rispetto agli obblighi minimi previsti dalla normativa. </a:t>
            </a:r>
          </a:p>
          <a:p>
            <a:endParaRPr lang="it-IT" sz="2800" dirty="0" smtClean="0"/>
          </a:p>
          <a:p>
            <a:r>
              <a:rPr lang="it-IT" sz="2800" dirty="0" smtClean="0"/>
              <a:t>Il numero delle amministrazioni inadempienti  è  sostanzialmente 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stabile</a:t>
            </a:r>
            <a:r>
              <a:rPr lang="it-IT" sz="2800" dirty="0" smtClean="0"/>
              <a:t>  nel  tempo.  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PRINCIPALI EVIDENZE 2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dirty="0" smtClean="0">
                <a:solidFill>
                  <a:srgbClr val="0070C0"/>
                </a:solidFill>
              </a:rPr>
              <a:t>le amministrazioni </a:t>
            </a:r>
            <a:r>
              <a:rPr lang="it-IT" sz="2400" u="sng" dirty="0" smtClean="0">
                <a:solidFill>
                  <a:srgbClr val="0070C0"/>
                </a:solidFill>
              </a:rPr>
              <a:t>totalmente inadempienti </a:t>
            </a:r>
            <a:r>
              <a:rPr lang="it-IT" sz="2400" dirty="0" smtClean="0">
                <a:solidFill>
                  <a:srgbClr val="0070C0"/>
                </a:solidFill>
              </a:rPr>
              <a:t>– che non hanno  adottano  nessuno  degli  strumenti  previsti  nel  2012  –   (come detto circa  il 14%) sono costituite da: due  enti  di  ricerca,  sei  enti  parco  e  tre  ”altri  enti”  ( di piccole dimensioni o settoriali)</a:t>
            </a:r>
          </a:p>
          <a:p>
            <a:r>
              <a:rPr lang="it-IT" sz="2400" dirty="0" smtClean="0"/>
              <a:t>La situazione è sostanzialmente immutata rispetto </a:t>
            </a:r>
          </a:p>
          <a:p>
            <a:pPr>
              <a:buNone/>
            </a:pPr>
            <a:r>
              <a:rPr lang="it-IT" sz="2400" dirty="0" smtClean="0"/>
              <a:t>	all’anno precedente (2011) </a:t>
            </a:r>
          </a:p>
          <a:p>
            <a:r>
              <a:rPr lang="it-IT" sz="2400" dirty="0" smtClean="0">
                <a:solidFill>
                  <a:srgbClr val="0070C0"/>
                </a:solidFill>
              </a:rPr>
              <a:t>Numerosi sono  i  </a:t>
            </a:r>
            <a:r>
              <a:rPr lang="it-IT" sz="2400" dirty="0" smtClean="0">
                <a:solidFill>
                  <a:srgbClr val="0070C0"/>
                </a:solidFill>
              </a:rPr>
              <a:t>dati </a:t>
            </a:r>
            <a:r>
              <a:rPr lang="it-IT" sz="2400" dirty="0" smtClean="0">
                <a:solidFill>
                  <a:srgbClr val="0070C0"/>
                </a:solidFill>
              </a:rPr>
              <a:t>riguardanti  le  amministrazioni  che  sono  state  </a:t>
            </a:r>
            <a:r>
              <a:rPr lang="it-IT" sz="2400" u="sng" dirty="0" smtClean="0">
                <a:solidFill>
                  <a:srgbClr val="0070C0"/>
                </a:solidFill>
              </a:rPr>
              <a:t>parzialmente  inadempienti </a:t>
            </a:r>
            <a:r>
              <a:rPr lang="it-IT" sz="2400" dirty="0" smtClean="0">
                <a:solidFill>
                  <a:srgbClr val="0070C0"/>
                </a:solidFill>
              </a:rPr>
              <a:t>(40%)  </a:t>
            </a:r>
            <a:endParaRPr lang="it-IT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IL TERZO REPORT (2013)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133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/>
              <a:t>Le tematiche del Performance management, sono poste in secondo piano ciò che sembra contare di più e l’applicazione della nuova </a:t>
            </a:r>
            <a:r>
              <a:rPr lang="it-IT" sz="2800" i="1" dirty="0" smtClean="0">
                <a:solidFill>
                  <a:schemeClr val="accent6">
                    <a:lumMod val="50000"/>
                  </a:schemeClr>
                </a:solidFill>
              </a:rPr>
              <a:t>normativa anticorruzione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l’ente referente diventa l’</a:t>
            </a:r>
            <a:r>
              <a:rPr lang="it-IT" sz="2800" b="1" dirty="0" smtClean="0"/>
              <a:t>ANAC</a:t>
            </a:r>
            <a:r>
              <a:rPr lang="it-IT" sz="2800" dirty="0" smtClean="0"/>
              <a:t>, </a:t>
            </a:r>
            <a:r>
              <a:rPr lang="it-IT" sz="2800" i="1" dirty="0" smtClean="0"/>
              <a:t>autorità nazionale anticorruzione e per la valutazione e la trasparenza delle amministrazioni pubbliche</a:t>
            </a:r>
          </a:p>
          <a:p>
            <a:pPr>
              <a:buNone/>
            </a:pPr>
            <a:r>
              <a:rPr lang="it-IT" sz="2800" dirty="0" smtClean="0"/>
              <a:t>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put penna 3"/>
              <p14:cNvContentPartPr/>
              <p14:nvPr/>
            </p14:nvContentPartPr>
            <p14:xfrm>
              <a:off x="4680000" y="2641680"/>
              <a:ext cx="3588120" cy="1717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64160" y="2577960"/>
                <a:ext cx="3619800" cy="29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put penna 4"/>
              <p14:cNvContentPartPr/>
              <p14:nvPr/>
            </p14:nvContentPartPr>
            <p14:xfrm>
              <a:off x="3917880" y="3416400"/>
              <a:ext cx="1296000" cy="6224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02040" y="3352680"/>
                <a:ext cx="1327680" cy="749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I precedenti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Dlgs 29 del 1993</a:t>
            </a:r>
          </a:p>
          <a:p>
            <a:pPr>
              <a:buNone/>
            </a:pPr>
            <a:r>
              <a:rPr lang="it-IT" dirty="0" smtClean="0"/>
              <a:t>• </a:t>
            </a:r>
            <a:r>
              <a:rPr lang="it-IT" sz="3000" dirty="0"/>
              <a:t>A</a:t>
            </a:r>
            <a:r>
              <a:rPr lang="it-IT" sz="3000" dirty="0" smtClean="0"/>
              <a:t>ffidamento ai dirigenti ‐ nell'ambito delle scelte di programma e delle direttive fissate dal titolare della struttura ‐ di </a:t>
            </a:r>
            <a:r>
              <a:rPr lang="it-IT" sz="3000" dirty="0" smtClean="0">
                <a:solidFill>
                  <a:schemeClr val="accent6">
                    <a:lumMod val="50000"/>
                  </a:schemeClr>
                </a:solidFill>
              </a:rPr>
              <a:t>autonomi poteri </a:t>
            </a:r>
            <a:r>
              <a:rPr lang="it-IT" sz="3000" dirty="0" smtClean="0"/>
              <a:t>di direzione, di vigilanza e di controllo. </a:t>
            </a:r>
          </a:p>
          <a:p>
            <a:pPr>
              <a:buNone/>
            </a:pPr>
            <a:r>
              <a:rPr lang="it-IT" sz="3000" dirty="0" smtClean="0"/>
              <a:t>• </a:t>
            </a:r>
            <a:r>
              <a:rPr lang="it-IT" sz="3000" dirty="0" smtClean="0">
                <a:solidFill>
                  <a:srgbClr val="0070C0"/>
                </a:solidFill>
              </a:rPr>
              <a:t>la verifica dei risultati mediante appositi </a:t>
            </a:r>
            <a:r>
              <a:rPr lang="it-IT" sz="3000" i="1" u="sng" dirty="0" smtClean="0">
                <a:solidFill>
                  <a:srgbClr val="0070C0"/>
                </a:solidFill>
              </a:rPr>
              <a:t>Nuclei di Valutazione</a:t>
            </a:r>
            <a:r>
              <a:rPr lang="it-IT" sz="3000" u="sng" dirty="0" smtClean="0">
                <a:solidFill>
                  <a:srgbClr val="0070C0"/>
                </a:solidFill>
              </a:rPr>
              <a:t> </a:t>
            </a:r>
            <a:r>
              <a:rPr lang="it-IT" sz="3000" dirty="0" smtClean="0">
                <a:solidFill>
                  <a:srgbClr val="0070C0"/>
                </a:solidFill>
              </a:rPr>
              <a:t>composti da dirigenti generali e da esperti, ovvero attraverso convenzioni con organismi pubblici o privati particolarmente qualificati nel controllo di gestione.</a:t>
            </a:r>
            <a:endParaRPr lang="it-IT" sz="30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put penna 3"/>
              <p14:cNvContentPartPr/>
              <p14:nvPr/>
            </p14:nvContentPartPr>
            <p14:xfrm>
              <a:off x="2711520" y="1650960"/>
              <a:ext cx="368640" cy="3560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95680" y="1587600"/>
                <a:ext cx="400320" cy="48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put penna 4"/>
              <p14:cNvContentPartPr/>
              <p14:nvPr/>
            </p14:nvContentPartPr>
            <p14:xfrm>
              <a:off x="2832120" y="3111480"/>
              <a:ext cx="2311920" cy="828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816280" y="3048120"/>
                <a:ext cx="2343600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Input penna 5"/>
              <p14:cNvContentPartPr/>
              <p14:nvPr/>
            </p14:nvContentPartPr>
            <p14:xfrm>
              <a:off x="1193760" y="3860640"/>
              <a:ext cx="2762640" cy="24192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77920" y="3797280"/>
                <a:ext cx="2794320" cy="368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Un esempio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328592"/>
          </a:xfrm>
        </p:spPr>
        <p:txBody>
          <a:bodyPr>
            <a:normAutofit/>
          </a:bodyPr>
          <a:lstStyle/>
          <a:p>
            <a:endParaRPr lang="it-IT" sz="2800" dirty="0" smtClean="0"/>
          </a:p>
          <a:p>
            <a:r>
              <a:rPr lang="it-IT" sz="2800" dirty="0" smtClean="0"/>
              <a:t>Nel 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Piano  della  performance  2013  –  2015  del  Ministero  della  Difesa </a:t>
            </a:r>
            <a:r>
              <a:rPr lang="it-IT" sz="2800" dirty="0" smtClean="0"/>
              <a:t> è  presente  un  chiaro collegamento tra le </a:t>
            </a:r>
            <a:r>
              <a:rPr lang="it-IT" sz="2800" u="sng" dirty="0" smtClean="0"/>
              <a:t>priorità politiche</a:t>
            </a:r>
            <a:r>
              <a:rPr lang="it-IT" sz="2800" dirty="0" smtClean="0"/>
              <a:t>, gli </a:t>
            </a:r>
            <a:r>
              <a:rPr lang="it-IT" sz="2800" u="sng" dirty="0" smtClean="0"/>
              <a:t>obiettivi strategici</a:t>
            </a:r>
            <a:r>
              <a:rPr lang="it-IT" sz="2800" dirty="0" smtClean="0"/>
              <a:t>, gli </a:t>
            </a:r>
            <a:r>
              <a:rPr lang="it-IT" sz="2800" u="sng" dirty="0" smtClean="0"/>
              <a:t>obiettivi operativi </a:t>
            </a:r>
            <a:r>
              <a:rPr lang="it-IT" sz="2800" dirty="0" smtClean="0"/>
              <a:t>e i </a:t>
            </a:r>
            <a:r>
              <a:rPr lang="it-IT" sz="2800" u="sng" dirty="0" smtClean="0"/>
              <a:t>piani operativi di  attività</a:t>
            </a:r>
            <a:r>
              <a:rPr lang="it-IT" sz="2800" dirty="0"/>
              <a:t>.</a:t>
            </a:r>
            <a:r>
              <a:rPr lang="it-IT" sz="2800" dirty="0" smtClean="0"/>
              <a:t> </a:t>
            </a:r>
          </a:p>
          <a:p>
            <a:endParaRPr lang="it-IT" sz="2400" dirty="0" smtClean="0"/>
          </a:p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L’albero della performance </a:t>
            </a:r>
            <a:r>
              <a:rPr lang="it-IT" sz="2400" dirty="0" smtClean="0"/>
              <a:t>è stato adeguatamente declinato per ciascuna area strategica e in particolare sono stati individuati 3 priorità politiche, 11 obiettivi strategici (con 31 indicatori), 80 obiettivi operativi e infine 456 piani operativi di attività.</a:t>
            </a:r>
          </a:p>
          <a:p>
            <a:pPr marL="0" indent="0">
              <a:buNone/>
            </a:pPr>
            <a:endParaRPr lang="it-IT" sz="2400" dirty="0" smtClean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put penna 3"/>
              <p14:cNvContentPartPr/>
              <p14:nvPr/>
            </p14:nvContentPartPr>
            <p14:xfrm>
              <a:off x="781200" y="2470320"/>
              <a:ext cx="3264120" cy="637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5000" y="2406600"/>
                <a:ext cx="3296160" cy="190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Per concludere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r>
              <a:rPr lang="it-IT" sz="2400" dirty="0" smtClean="0"/>
              <a:t>I programmi avviati seguono il loro corso</a:t>
            </a:r>
          </a:p>
          <a:p>
            <a:r>
              <a:rPr lang="it-IT" sz="2400" dirty="0" smtClean="0">
                <a:solidFill>
                  <a:srgbClr val="0070C0"/>
                </a:solidFill>
              </a:rPr>
              <a:t>L’enfasi però è oggi sulla </a:t>
            </a:r>
            <a:r>
              <a:rPr lang="it-IT" sz="2400" i="1" dirty="0" smtClean="0">
                <a:solidFill>
                  <a:srgbClr val="0070C0"/>
                </a:solidFill>
              </a:rPr>
              <a:t>corruzione, </a:t>
            </a:r>
            <a:r>
              <a:rPr lang="it-IT" sz="2400" dirty="0" smtClean="0">
                <a:solidFill>
                  <a:srgbClr val="0070C0"/>
                </a:solidFill>
              </a:rPr>
              <a:t>fenomeno di grande rilievo che esclude il nostro paese dalla lista di quelli che, in termini di percezione dei cittadini, sono esenti o quasi dalla corruzione (tipo Canada, Svezia, Norvegia, Finlandia, Germania, </a:t>
            </a:r>
            <a:r>
              <a:rPr lang="it-IT" sz="2400" smtClean="0">
                <a:solidFill>
                  <a:srgbClr val="0070C0"/>
                </a:solidFill>
              </a:rPr>
              <a:t>Francia, Australia</a:t>
            </a:r>
            <a:r>
              <a:rPr lang="it-IT" sz="2400" dirty="0" smtClean="0">
                <a:solidFill>
                  <a:srgbClr val="0070C0"/>
                </a:solidFill>
              </a:rPr>
              <a:t>…)</a:t>
            </a:r>
          </a:p>
          <a:p>
            <a:r>
              <a:rPr lang="it-IT" sz="2400" dirty="0" smtClean="0"/>
              <a:t>Il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New Public Management </a:t>
            </a:r>
            <a:r>
              <a:rPr lang="it-IT" sz="2400" dirty="0" smtClean="0"/>
              <a:t>è però comunque destinato a svilupparsi in tutto l’Occidente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73056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I precedenti (2)</a:t>
            </a:r>
            <a:br>
              <a:rPr lang="it-IT" sz="3200" dirty="0" smtClean="0"/>
            </a:br>
            <a:r>
              <a:rPr lang="it-IT" sz="3200" dirty="0" smtClean="0"/>
              <a:t>legge di riforma del bilancio n. 94 del </a:t>
            </a:r>
            <a:r>
              <a:rPr lang="it-IT" sz="3200" b="1" dirty="0" smtClean="0"/>
              <a:t>1997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800" dirty="0"/>
              <a:t>D</a:t>
            </a:r>
            <a:r>
              <a:rPr lang="it-IT" sz="2800" dirty="0" smtClean="0"/>
              <a:t>ispone l’</a:t>
            </a:r>
            <a:r>
              <a:rPr lang="it-IT" sz="2800" i="1" dirty="0" smtClean="0">
                <a:solidFill>
                  <a:schemeClr val="accent6">
                    <a:lumMod val="50000"/>
                  </a:schemeClr>
                </a:solidFill>
              </a:rPr>
              <a:t>illustrazione</a:t>
            </a:r>
            <a:r>
              <a:rPr lang="it-IT" sz="2800" dirty="0" smtClean="0"/>
              <a:t>, nelle</a:t>
            </a:r>
            <a:r>
              <a:rPr lang="it-IT" sz="2800" b="1" dirty="0" smtClean="0"/>
              <a:t> note preliminari </a:t>
            </a:r>
            <a:r>
              <a:rPr lang="it-IT" sz="2800" dirty="0" smtClean="0"/>
              <a:t>per ciascuno stato di previsione della spesa</a:t>
            </a:r>
            <a:r>
              <a:rPr lang="it-IT" sz="2800" b="1" dirty="0" smtClean="0"/>
              <a:t> </a:t>
            </a:r>
            <a:r>
              <a:rPr lang="it-IT" sz="2800" dirty="0" smtClean="0"/>
              <a:t>dei ministeri, </a:t>
            </a:r>
            <a:r>
              <a:rPr lang="it-IT" sz="2800" i="1" dirty="0" smtClean="0">
                <a:solidFill>
                  <a:schemeClr val="accent6">
                    <a:lumMod val="50000"/>
                  </a:schemeClr>
                </a:solidFill>
              </a:rPr>
              <a:t>degli </a:t>
            </a:r>
            <a:r>
              <a:rPr lang="it-IT" sz="2800" b="1" i="1" dirty="0" smtClean="0">
                <a:solidFill>
                  <a:schemeClr val="accent6">
                    <a:lumMod val="50000"/>
                  </a:schemeClr>
                </a:solidFill>
              </a:rPr>
              <a:t>obiettivi</a:t>
            </a:r>
            <a:r>
              <a:rPr lang="it-IT" sz="2800" i="1" dirty="0" smtClean="0">
                <a:solidFill>
                  <a:schemeClr val="accent6">
                    <a:lumMod val="50000"/>
                  </a:schemeClr>
                </a:solidFill>
              </a:rPr>
              <a:t> che le amministrazioni intendono perseguire in termini di livello dei servizi  </a:t>
            </a:r>
          </a:p>
          <a:p>
            <a:r>
              <a:rPr lang="it-IT" sz="2800" dirty="0">
                <a:solidFill>
                  <a:srgbClr val="0070C0"/>
                </a:solidFill>
              </a:rPr>
              <a:t>c</a:t>
            </a:r>
            <a:r>
              <a:rPr lang="it-IT" sz="2800" dirty="0" smtClean="0">
                <a:solidFill>
                  <a:srgbClr val="0070C0"/>
                </a:solidFill>
              </a:rPr>
              <a:t>on indicazione degli </a:t>
            </a:r>
            <a:r>
              <a:rPr lang="it-IT" sz="2800" b="1" dirty="0" smtClean="0">
                <a:solidFill>
                  <a:srgbClr val="0070C0"/>
                </a:solidFill>
              </a:rPr>
              <a:t>indicatori di efficacia ed efficienza </a:t>
            </a:r>
            <a:r>
              <a:rPr lang="it-IT" sz="2800" dirty="0" smtClean="0">
                <a:solidFill>
                  <a:srgbClr val="0070C0"/>
                </a:solidFill>
              </a:rPr>
              <a:t>che si intendono utilizzare per valutare i risultati </a:t>
            </a:r>
          </a:p>
          <a:p>
            <a:pPr marL="0" indent="0">
              <a:buNone/>
            </a:pPr>
            <a:r>
              <a:rPr lang="it-IT" sz="2800" b="1" dirty="0" smtClean="0">
                <a:solidFill>
                  <a:srgbClr val="FF0000"/>
                </a:solidFill>
              </a:rPr>
              <a:t>(per molti anni le indicazioni restano totalmente disattese)</a:t>
            </a:r>
            <a:endParaRPr lang="it-IT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put penna 3"/>
              <p14:cNvContentPartPr/>
              <p14:nvPr/>
            </p14:nvContentPartPr>
            <p14:xfrm>
              <a:off x="7632720" y="844560"/>
              <a:ext cx="660600" cy="5464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16880" y="781200"/>
                <a:ext cx="692280" cy="67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put penna 4"/>
              <p14:cNvContentPartPr/>
              <p14:nvPr/>
            </p14:nvContentPartPr>
            <p14:xfrm>
              <a:off x="3441600" y="2254320"/>
              <a:ext cx="3074040" cy="1083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425760" y="2190600"/>
                <a:ext cx="3105720" cy="23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Input penna 5"/>
              <p14:cNvContentPartPr/>
              <p14:nvPr/>
            </p14:nvContentPartPr>
            <p14:xfrm>
              <a:off x="6006960" y="2286000"/>
              <a:ext cx="298800" cy="5112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991120" y="2222640"/>
                <a:ext cx="33084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Input penna 6"/>
              <p14:cNvContentPartPr/>
              <p14:nvPr/>
            </p14:nvContentPartPr>
            <p14:xfrm>
              <a:off x="5460840" y="2317680"/>
              <a:ext cx="521280" cy="1944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445000" y="2254320"/>
                <a:ext cx="55296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8" name="Input penna 7"/>
              <p14:cNvContentPartPr/>
              <p14:nvPr/>
            </p14:nvContentPartPr>
            <p14:xfrm>
              <a:off x="4743360" y="2216160"/>
              <a:ext cx="1048320" cy="8280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727520" y="2152800"/>
                <a:ext cx="1080000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9" name="Input penna 8"/>
              <p14:cNvContentPartPr/>
              <p14:nvPr/>
            </p14:nvContentPartPr>
            <p14:xfrm>
              <a:off x="5467320" y="2184480"/>
              <a:ext cx="1022760" cy="5112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451480" y="2120760"/>
                <a:ext cx="105444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0" name="Input penna 9"/>
              <p14:cNvContentPartPr/>
              <p14:nvPr/>
            </p14:nvContentPartPr>
            <p14:xfrm>
              <a:off x="1295280" y="5022720"/>
              <a:ext cx="1454760" cy="5112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279440" y="4959360"/>
                <a:ext cx="1486440" cy="178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La riforma della Pubblica amministrazione ex dlgs 150/2009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sz="3600" dirty="0" smtClean="0"/>
              <a:t>Obiettivo generale: un </a:t>
            </a:r>
            <a:r>
              <a:rPr lang="it-IT" sz="3600" dirty="0"/>
              <a:t>cambiamento radicale nei rapporti tra PA, </a:t>
            </a:r>
            <a:r>
              <a:rPr lang="it-IT" sz="3600" dirty="0" smtClean="0"/>
              <a:t>cittadini-utenti </a:t>
            </a:r>
            <a:r>
              <a:rPr lang="it-IT" sz="3600" dirty="0"/>
              <a:t>e </a:t>
            </a:r>
            <a:r>
              <a:rPr lang="it-IT" sz="3600" dirty="0" smtClean="0"/>
              <a:t>imprese attraverso: </a:t>
            </a:r>
          </a:p>
          <a:p>
            <a:pPr>
              <a:buNone/>
            </a:pPr>
            <a:endParaRPr lang="it-IT" sz="3600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Introduzione del </a:t>
            </a:r>
            <a:r>
              <a:rPr lang="it-IT" b="1" dirty="0" smtClean="0">
                <a:solidFill>
                  <a:srgbClr val="0070C0"/>
                </a:solidFill>
              </a:rPr>
              <a:t>public project management </a:t>
            </a:r>
          </a:p>
          <a:p>
            <a:r>
              <a:rPr lang="it-IT" dirty="0"/>
              <a:t>A</a:t>
            </a:r>
            <a:r>
              <a:rPr lang="it-IT" dirty="0" smtClean="0"/>
              <a:t>deguato </a:t>
            </a:r>
            <a:r>
              <a:rPr lang="it-IT" dirty="0"/>
              <a:t>livello di </a:t>
            </a:r>
            <a:r>
              <a:rPr lang="it-IT" dirty="0" smtClean="0"/>
              <a:t>produttività </a:t>
            </a:r>
            <a:r>
              <a:rPr lang="it-IT" dirty="0"/>
              <a:t>del lavoro pubblico (efficienza</a:t>
            </a:r>
            <a:r>
              <a:rPr lang="it-IT" dirty="0" smtClean="0"/>
              <a:t>)- poi </a:t>
            </a:r>
            <a:r>
              <a:rPr lang="it-IT" b="1" dirty="0" smtClean="0">
                <a:solidFill>
                  <a:schemeClr val="accent6">
                    <a:lumMod val="50000"/>
                  </a:schemeClr>
                </a:solidFill>
              </a:rPr>
              <a:t>spending review</a:t>
            </a:r>
            <a:r>
              <a:rPr lang="it-IT" b="1" dirty="0" smtClean="0"/>
              <a:t>- </a:t>
            </a:r>
          </a:p>
          <a:p>
            <a:r>
              <a:rPr lang="it-IT" dirty="0">
                <a:solidFill>
                  <a:srgbClr val="0070C0"/>
                </a:solidFill>
              </a:rPr>
              <a:t>R</a:t>
            </a:r>
            <a:r>
              <a:rPr lang="it-IT" dirty="0" smtClean="0">
                <a:solidFill>
                  <a:srgbClr val="0070C0"/>
                </a:solidFill>
              </a:rPr>
              <a:t>iconoscimento </a:t>
            </a:r>
            <a:r>
              <a:rPr lang="it-IT" dirty="0">
                <a:solidFill>
                  <a:srgbClr val="0070C0"/>
                </a:solidFill>
              </a:rPr>
              <a:t>di meriti e demeriti dei dirigenti pubblici e del personale </a:t>
            </a:r>
            <a:r>
              <a:rPr lang="it-IT" i="1" dirty="0">
                <a:solidFill>
                  <a:srgbClr val="0070C0"/>
                </a:solidFill>
              </a:rPr>
              <a:t>non </a:t>
            </a:r>
            <a:r>
              <a:rPr lang="it-IT" i="1" dirty="0" smtClean="0">
                <a:solidFill>
                  <a:srgbClr val="0070C0"/>
                </a:solidFill>
              </a:rPr>
              <a:t>dirigente </a:t>
            </a:r>
            <a:r>
              <a:rPr lang="it-IT" dirty="0" smtClean="0">
                <a:solidFill>
                  <a:srgbClr val="0070C0"/>
                </a:solidFill>
              </a:rPr>
              <a:t>–</a:t>
            </a:r>
            <a:r>
              <a:rPr lang="it-IT" b="1" dirty="0" smtClean="0">
                <a:solidFill>
                  <a:srgbClr val="0070C0"/>
                </a:solidFill>
              </a:rPr>
              <a:t>valutazione individuale-</a:t>
            </a:r>
          </a:p>
          <a:p>
            <a:r>
              <a:rPr lang="it-IT" dirty="0"/>
              <a:t>P</a:t>
            </a:r>
            <a:r>
              <a:rPr lang="it-IT" dirty="0" smtClean="0"/>
              <a:t>rogressivo miglioramento della </a:t>
            </a:r>
            <a:r>
              <a:rPr lang="it-IT" b="1" dirty="0" smtClean="0">
                <a:solidFill>
                  <a:schemeClr val="accent6">
                    <a:lumMod val="50000"/>
                  </a:schemeClr>
                </a:solidFill>
              </a:rPr>
              <a:t>qualità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 delle prestazioni </a:t>
            </a:r>
            <a:r>
              <a:rPr lang="it-IT" dirty="0" smtClean="0"/>
              <a:t>erogate al pubblico;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Responsabilità e trasparenza di fronte </a:t>
            </a:r>
            <a:r>
              <a:rPr lang="it-IT" dirty="0">
                <a:solidFill>
                  <a:srgbClr val="0070C0"/>
                </a:solidFill>
              </a:rPr>
              <a:t>al </a:t>
            </a:r>
            <a:r>
              <a:rPr lang="it-IT" dirty="0" smtClean="0">
                <a:solidFill>
                  <a:srgbClr val="0070C0"/>
                </a:solidFill>
              </a:rPr>
              <a:t>cittadino-cliente (</a:t>
            </a:r>
            <a:r>
              <a:rPr lang="it-IT" b="1" dirty="0" smtClean="0">
                <a:solidFill>
                  <a:srgbClr val="0070C0"/>
                </a:solidFill>
              </a:rPr>
              <a:t>accountability</a:t>
            </a:r>
            <a:r>
              <a:rPr lang="it-IT" dirty="0" smtClean="0">
                <a:solidFill>
                  <a:srgbClr val="0070C0"/>
                </a:solidFill>
              </a:rPr>
              <a:t>)</a:t>
            </a:r>
            <a:endParaRPr lang="it-IT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Strumenti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214422"/>
            <a:ext cx="8286808" cy="5429288"/>
          </a:xfrm>
        </p:spPr>
        <p:txBody>
          <a:bodyPr>
            <a:normAutofit/>
          </a:bodyPr>
          <a:lstStyle/>
          <a:p>
            <a:pPr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2800" dirty="0" smtClean="0"/>
              <a:t>Ogni amministrazione si </a:t>
            </a:r>
            <a:r>
              <a:rPr lang="it-IT" sz="2800" dirty="0"/>
              <a:t>deve dotare di un </a:t>
            </a:r>
            <a:r>
              <a:rPr lang="it-IT" sz="2800" dirty="0">
                <a:solidFill>
                  <a:srgbClr val="FF0000"/>
                </a:solidFill>
              </a:rPr>
              <a:t>“Programma triennale per la trasparenza e </a:t>
            </a:r>
            <a:r>
              <a:rPr lang="it-IT" sz="2800" dirty="0" smtClean="0">
                <a:solidFill>
                  <a:srgbClr val="FF0000"/>
                </a:solidFill>
              </a:rPr>
              <a:t>l’integrità </a:t>
            </a:r>
            <a:r>
              <a:rPr lang="it-IT" sz="2800" dirty="0">
                <a:solidFill>
                  <a:srgbClr val="FF0000"/>
                </a:solidFill>
              </a:rPr>
              <a:t>della performance</a:t>
            </a:r>
            <a:r>
              <a:rPr lang="it-IT" sz="2800" i="1" dirty="0" smtClean="0">
                <a:solidFill>
                  <a:srgbClr val="FF0000"/>
                </a:solidFill>
              </a:rPr>
              <a:t>”  </a:t>
            </a:r>
            <a:r>
              <a:rPr lang="it-IT" sz="2800" dirty="0" smtClean="0"/>
              <a:t>fissando: </a:t>
            </a:r>
          </a:p>
          <a:p>
            <a:pPr>
              <a:buFontTx/>
              <a:buChar char="-"/>
            </a:pPr>
            <a:r>
              <a:rPr lang="it-IT" sz="2800" b="1" dirty="0" smtClean="0">
                <a:solidFill>
                  <a:srgbClr val="0070C0"/>
                </a:solidFill>
              </a:rPr>
              <a:t>obiettivi strategici </a:t>
            </a:r>
            <a:r>
              <a:rPr lang="it-IT" sz="2800" dirty="0" smtClean="0">
                <a:solidFill>
                  <a:srgbClr val="0070C0"/>
                </a:solidFill>
              </a:rPr>
              <a:t>in termini di: integrazione con programmazione finanziaria e di bilancio, </a:t>
            </a:r>
          </a:p>
          <a:p>
            <a:pPr>
              <a:buFontTx/>
              <a:buChar char="-"/>
            </a:pPr>
            <a:r>
              <a:rPr lang="it-IT" sz="2800" b="1" dirty="0" smtClean="0">
                <a:solidFill>
                  <a:srgbClr val="0070C0"/>
                </a:solidFill>
              </a:rPr>
              <a:t>indicatori</a:t>
            </a:r>
            <a:r>
              <a:rPr lang="it-IT" sz="2800" dirty="0" smtClean="0">
                <a:solidFill>
                  <a:srgbClr val="0070C0"/>
                </a:solidFill>
              </a:rPr>
              <a:t> per la misurazione e la valutazione della performance</a:t>
            </a:r>
          </a:p>
          <a:p>
            <a:pPr marL="0" indent="0">
              <a:buNone/>
            </a:pPr>
            <a:endParaRPr lang="it-IT" sz="3000" dirty="0" smtClean="0"/>
          </a:p>
          <a:p>
            <a:endParaRPr lang="it-IT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Strumenti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Per implementare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il programma e valutare i risultati viene istituita la: </a:t>
            </a:r>
          </a:p>
          <a:p>
            <a:pPr marL="0" indent="0">
              <a:buNone/>
            </a:pPr>
            <a:r>
              <a:rPr lang="it-IT" sz="2800" dirty="0" smtClean="0"/>
              <a:t>- </a:t>
            </a:r>
            <a:r>
              <a:rPr lang="it-IT" sz="2800" dirty="0" smtClean="0">
                <a:solidFill>
                  <a:srgbClr val="FF0000"/>
                </a:solidFill>
              </a:rPr>
              <a:t>Commissione centrale</a:t>
            </a:r>
            <a:r>
              <a:rPr lang="it-IT" sz="2800" dirty="0" smtClean="0"/>
              <a:t> </a:t>
            </a:r>
            <a:r>
              <a:rPr lang="it-IT" sz="2800" b="1" dirty="0" err="1">
                <a:solidFill>
                  <a:srgbClr val="FF0000"/>
                </a:solidFill>
              </a:rPr>
              <a:t>CiVIT</a:t>
            </a:r>
            <a:r>
              <a:rPr lang="it-IT" sz="2800" dirty="0">
                <a:solidFill>
                  <a:srgbClr val="FF0000"/>
                </a:solidFill>
              </a:rPr>
              <a:t> </a:t>
            </a:r>
            <a:r>
              <a:rPr lang="it-IT" sz="2600" dirty="0" smtClean="0"/>
              <a:t>(a livello nazionale) per </a:t>
            </a:r>
            <a:r>
              <a:rPr lang="it-IT" sz="2600" dirty="0"/>
              <a:t>la valutazione, la </a:t>
            </a:r>
            <a:r>
              <a:rPr lang="it-IT" sz="2600" dirty="0" smtClean="0"/>
              <a:t>trasparenza </a:t>
            </a:r>
            <a:r>
              <a:rPr lang="it-IT" sz="2600" dirty="0"/>
              <a:t>e </a:t>
            </a:r>
            <a:r>
              <a:rPr lang="it-IT" sz="2600" dirty="0" smtClean="0"/>
              <a:t>l’integrità;</a:t>
            </a:r>
            <a:endParaRPr lang="it-IT" sz="2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sz="2600" dirty="0" smtClean="0"/>
          </a:p>
          <a:p>
            <a:pPr marL="0" indent="0">
              <a:buNone/>
            </a:pPr>
            <a:r>
              <a:rPr lang="it-IT" sz="2600" dirty="0" smtClean="0">
                <a:solidFill>
                  <a:schemeClr val="accent6">
                    <a:lumMod val="50000"/>
                  </a:schemeClr>
                </a:solidFill>
              </a:rPr>
              <a:t>All’interno di </a:t>
            </a:r>
            <a:r>
              <a:rPr lang="it-IT" sz="2600" dirty="0">
                <a:solidFill>
                  <a:schemeClr val="accent6">
                    <a:lumMod val="50000"/>
                  </a:schemeClr>
                </a:solidFill>
              </a:rPr>
              <a:t>ciascuna </a:t>
            </a:r>
            <a:r>
              <a:rPr lang="it-IT" sz="2600" dirty="0" smtClean="0">
                <a:solidFill>
                  <a:schemeClr val="accent6">
                    <a:lumMod val="50000"/>
                  </a:schemeClr>
                </a:solidFill>
              </a:rPr>
              <a:t>amministrazione vengono pure istituiti gli:</a:t>
            </a:r>
            <a:endParaRPr lang="it-IT" sz="26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it-IT" sz="2800" dirty="0" smtClean="0"/>
              <a:t>-</a:t>
            </a:r>
            <a:r>
              <a:rPr lang="it-IT" sz="2800" dirty="0" smtClean="0">
                <a:solidFill>
                  <a:srgbClr val="FF0000"/>
                </a:solidFill>
              </a:rPr>
              <a:t> Organismi </a:t>
            </a:r>
            <a:r>
              <a:rPr lang="it-IT" sz="2800" dirty="0">
                <a:solidFill>
                  <a:srgbClr val="FF0000"/>
                </a:solidFill>
              </a:rPr>
              <a:t>di valutazione </a:t>
            </a:r>
            <a:r>
              <a:rPr lang="it-IT" sz="2800" b="1" dirty="0" err="1">
                <a:solidFill>
                  <a:srgbClr val="FF0000"/>
                </a:solidFill>
              </a:rPr>
              <a:t>Oiv</a:t>
            </a:r>
            <a:r>
              <a:rPr lang="it-IT" sz="2800" dirty="0"/>
              <a:t> </a:t>
            </a:r>
            <a:r>
              <a:rPr lang="it-IT" sz="2600" dirty="0" smtClean="0"/>
              <a:t>con il compito di monitorare (a livello locale) il </a:t>
            </a:r>
            <a:r>
              <a:rPr lang="it-IT" sz="2600" dirty="0"/>
              <a:t>funzionamento complessivo del sistema della valutazione, della trasparenza e integrità dei controlli interni ed elaborare una relazione annuale sullo stato dello stesso; </a:t>
            </a:r>
          </a:p>
          <a:p>
            <a:pPr marL="0" indent="0">
              <a:buNone/>
            </a:pPr>
            <a:r>
              <a:rPr lang="it-IT" sz="2800" dirty="0" smtClean="0"/>
              <a:t>  </a:t>
            </a:r>
            <a:endParaRPr lang="it-IT" sz="28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6667560" y="3962520"/>
              <a:ext cx="1447920" cy="12096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51720" y="3898800"/>
                <a:ext cx="1479960" cy="24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768240" y="4305240"/>
              <a:ext cx="1251360" cy="1339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2400" y="4241880"/>
                <a:ext cx="1283040" cy="26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put penna 5"/>
              <p14:cNvContentPartPr/>
              <p14:nvPr/>
            </p14:nvContentPartPr>
            <p14:xfrm>
              <a:off x="774720" y="4368960"/>
              <a:ext cx="12960" cy="36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58880" y="4305240"/>
                <a:ext cx="4464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put penna 6"/>
              <p14:cNvContentPartPr/>
              <p14:nvPr/>
            </p14:nvContentPartPr>
            <p14:xfrm>
              <a:off x="603360" y="4336920"/>
              <a:ext cx="527400" cy="8928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87520" y="4273560"/>
                <a:ext cx="559080" cy="21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put penna 7"/>
              <p14:cNvContentPartPr/>
              <p14:nvPr/>
            </p14:nvContentPartPr>
            <p14:xfrm>
              <a:off x="2343240" y="4991040"/>
              <a:ext cx="2241720" cy="18468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327400" y="4927680"/>
                <a:ext cx="2273400" cy="31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8653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403" y="980728"/>
            <a:ext cx="7961653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939784"/>
          </a:xfrm>
        </p:spPr>
        <p:txBody>
          <a:bodyPr>
            <a:normAutofit/>
          </a:bodyPr>
          <a:lstStyle/>
          <a:p>
            <a:r>
              <a:rPr lang="it-IT" sz="2800" dirty="0" smtClean="0"/>
              <a:t>PRIMO REPORT (2011)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24744"/>
            <a:ext cx="8247860" cy="5233214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800" dirty="0" smtClean="0">
                <a:solidFill>
                  <a:srgbClr val="0070C0"/>
                </a:solidFill>
              </a:rPr>
              <a:t>Il </a:t>
            </a:r>
            <a:r>
              <a:rPr lang="it-IT" sz="2800" dirty="0">
                <a:solidFill>
                  <a:srgbClr val="0070C0"/>
                </a:solidFill>
              </a:rPr>
              <a:t>primo report </a:t>
            </a:r>
            <a:r>
              <a:rPr lang="it-IT" sz="2800" dirty="0" smtClean="0">
                <a:solidFill>
                  <a:srgbClr val="0070C0"/>
                </a:solidFill>
              </a:rPr>
              <a:t>(analisi CIVIT) di </a:t>
            </a:r>
            <a:r>
              <a:rPr lang="it-IT" sz="2800" dirty="0" smtClean="0">
                <a:solidFill>
                  <a:srgbClr val="0070C0"/>
                </a:solidFill>
              </a:rPr>
              <a:t>monitoraggio è ottimista:</a:t>
            </a:r>
          </a:p>
          <a:p>
            <a:r>
              <a:rPr lang="it-IT" sz="2800" b="1" dirty="0" smtClean="0"/>
              <a:t>71</a:t>
            </a:r>
            <a:r>
              <a:rPr lang="it-IT" sz="2800" dirty="0" smtClean="0"/>
              <a:t> Piani della performance) </a:t>
            </a:r>
          </a:p>
          <a:p>
            <a:r>
              <a:rPr lang="it-IT" sz="2800" b="1" dirty="0" smtClean="0"/>
              <a:t>79</a:t>
            </a:r>
            <a:r>
              <a:rPr lang="it-IT" sz="2800" dirty="0" smtClean="0"/>
              <a:t> </a:t>
            </a:r>
            <a:r>
              <a:rPr lang="it-IT" sz="2800" dirty="0"/>
              <a:t> </a:t>
            </a:r>
            <a:r>
              <a:rPr lang="it-IT" sz="2800" dirty="0" smtClean="0"/>
              <a:t>Sistemi </a:t>
            </a:r>
            <a:r>
              <a:rPr lang="it-IT" sz="2800" dirty="0"/>
              <a:t>di misurazione e valutazione della performance 	</a:t>
            </a:r>
          </a:p>
          <a:p>
            <a:r>
              <a:rPr lang="it-IT" sz="2800" b="1" dirty="0" smtClean="0"/>
              <a:t>36</a:t>
            </a:r>
            <a:r>
              <a:rPr lang="it-IT" sz="2800" dirty="0" smtClean="0"/>
              <a:t> Programmi della trasparenza e integrità</a:t>
            </a:r>
          </a:p>
          <a:p>
            <a:r>
              <a:rPr lang="it-IT" sz="2800" b="1" dirty="0" smtClean="0"/>
              <a:t>84</a:t>
            </a:r>
            <a:r>
              <a:rPr lang="it-IT" sz="2800" dirty="0" smtClean="0"/>
              <a:t> Oiv costituiti </a:t>
            </a:r>
            <a:endParaRPr lang="it-IT" sz="2800" dirty="0"/>
          </a:p>
          <a:p>
            <a:r>
              <a:rPr lang="it-IT" sz="2800" b="1" dirty="0"/>
              <a:t>6 </a:t>
            </a:r>
            <a:r>
              <a:rPr lang="it-IT" sz="2800" dirty="0" smtClean="0"/>
              <a:t> </a:t>
            </a:r>
            <a:r>
              <a:rPr lang="it-IT" sz="2800" dirty="0"/>
              <a:t>Standard di </a:t>
            </a:r>
            <a:r>
              <a:rPr lang="it-IT" sz="2800" dirty="0" smtClean="0"/>
              <a:t>qualità</a:t>
            </a:r>
            <a:endParaRPr lang="it-IT" sz="28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put penna 3"/>
              <p14:cNvContentPartPr/>
              <p14:nvPr/>
            </p14:nvContentPartPr>
            <p14:xfrm>
              <a:off x="1263600" y="2419200"/>
              <a:ext cx="813240" cy="514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7760" y="2355840"/>
                <a:ext cx="84492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put penna 4"/>
              <p14:cNvContentPartPr/>
              <p14:nvPr/>
            </p14:nvContentPartPr>
            <p14:xfrm>
              <a:off x="1460520" y="2908440"/>
              <a:ext cx="1035360" cy="1018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44680" y="2844720"/>
                <a:ext cx="1067040" cy="22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Input penna 5"/>
              <p14:cNvContentPartPr/>
              <p14:nvPr/>
            </p14:nvContentPartPr>
            <p14:xfrm>
              <a:off x="1263600" y="3797280"/>
              <a:ext cx="1619640" cy="9576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247760" y="3733920"/>
                <a:ext cx="1651320" cy="2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Input penna 6"/>
              <p14:cNvContentPartPr/>
              <p14:nvPr/>
            </p14:nvContentPartPr>
            <p14:xfrm>
              <a:off x="1441440" y="4317840"/>
              <a:ext cx="343440" cy="11484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425600" y="4254480"/>
                <a:ext cx="375120" cy="24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8" name="Input penna 7"/>
              <p14:cNvContentPartPr/>
              <p14:nvPr/>
            </p14:nvContentPartPr>
            <p14:xfrm>
              <a:off x="2997360" y="4863960"/>
              <a:ext cx="920880" cy="5760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981160" y="4800600"/>
                <a:ext cx="952920" cy="184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dirty="0" smtClean="0"/>
              <a:t>Principali evidenze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214422"/>
            <a:ext cx="8329642" cy="5324409"/>
          </a:xfrm>
        </p:spPr>
        <p:txBody>
          <a:bodyPr>
            <a:normAutofit/>
          </a:bodyPr>
          <a:lstStyle/>
          <a:p>
            <a:endParaRPr lang="it-IT" sz="2800" dirty="0" smtClean="0"/>
          </a:p>
          <a:p>
            <a:r>
              <a:rPr lang="it-IT" sz="2800" dirty="0" smtClean="0"/>
              <a:t>Il 34% delle Amministrazioni su un totale di 88 Amministrazioni che avrebbero dovuto inviare il proprio Sistema </a:t>
            </a:r>
            <a:r>
              <a:rPr lang="it-IT" sz="2800" i="1" dirty="0" smtClean="0">
                <a:solidFill>
                  <a:srgbClr val="FF0000"/>
                </a:solidFill>
              </a:rPr>
              <a:t>non ha risposto </a:t>
            </a:r>
            <a:r>
              <a:rPr lang="it-IT" sz="2800" dirty="0" smtClean="0"/>
              <a:t>a tutte le richieste</a:t>
            </a:r>
            <a:endParaRPr lang="it-IT" sz="2800" dirty="0" smtClean="0"/>
          </a:p>
          <a:p>
            <a:endParaRPr lang="it-IT" sz="2800" dirty="0" smtClean="0">
              <a:solidFill>
                <a:srgbClr val="FF0000"/>
              </a:solidFill>
            </a:endParaRPr>
          </a:p>
          <a:p>
            <a:r>
              <a:rPr lang="it-IT" sz="2800" dirty="0" smtClean="0"/>
              <a:t>In totale hanno </a:t>
            </a:r>
            <a:r>
              <a:rPr lang="it-IT" sz="2800" i="1" dirty="0" smtClean="0">
                <a:solidFill>
                  <a:srgbClr val="C00000"/>
                </a:solidFill>
              </a:rPr>
              <a:t>adottato</a:t>
            </a:r>
            <a:r>
              <a:rPr lang="it-IT" sz="2800" dirty="0" smtClean="0"/>
              <a:t> il Piano della performance 2011-2013: l’85% delle 88 amministrazioni centrali che ricadono nell’ambito di prima applicazione della riforma.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3003</Words>
  <Application>Microsoft Office PowerPoint</Application>
  <PresentationFormat>Presentazione su schermo (4:3)</PresentationFormat>
  <Paragraphs>219</Paragraphs>
  <Slides>21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4" baseType="lpstr">
      <vt:lpstr>Arial</vt:lpstr>
      <vt:lpstr>Calibri</vt:lpstr>
      <vt:lpstr>Tema di Office</vt:lpstr>
      <vt:lpstr> Performance management e riforma della PA  (dlgs 150/2009 ) </vt:lpstr>
      <vt:lpstr>I precedenti</vt:lpstr>
      <vt:lpstr>I precedenti (2) legge di riforma del bilancio n. 94 del 1997</vt:lpstr>
      <vt:lpstr>La riforma della Pubblica amministrazione ex dlgs 150/2009</vt:lpstr>
      <vt:lpstr>Strumenti</vt:lpstr>
      <vt:lpstr>Strumenti</vt:lpstr>
      <vt:lpstr>Presentazione standard di PowerPoint</vt:lpstr>
      <vt:lpstr>PRIMO REPORT (2011)</vt:lpstr>
      <vt:lpstr>Principali evidenze</vt:lpstr>
      <vt:lpstr>Valutazione Qualità</vt:lpstr>
      <vt:lpstr>Un inciso sulla valutazione individuale</vt:lpstr>
      <vt:lpstr>Quale modello viene utilizzato</vt:lpstr>
      <vt:lpstr>Criticità rilevate</vt:lpstr>
      <vt:lpstr>OBIETTIVI STRATEGICI E OPERATIVI</vt:lpstr>
      <vt:lpstr> OBIETTIVI STRATEGICI E OPERATIVI  </vt:lpstr>
      <vt:lpstr>SECONDO REPORT (2012)</vt:lpstr>
      <vt:lpstr> PRINCIPALI EVIDENZE </vt:lpstr>
      <vt:lpstr>PRINCIPALI EVIDENZE 2</vt:lpstr>
      <vt:lpstr>IL TERZO REPORT (2013) </vt:lpstr>
      <vt:lpstr>Un esempio</vt:lpstr>
      <vt:lpstr>Per concludere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cb</dc:creator>
  <cp:lastModifiedBy>lila banterle</cp:lastModifiedBy>
  <cp:revision>107</cp:revision>
  <dcterms:created xsi:type="dcterms:W3CDTF">2014-03-28T10:00:17Z</dcterms:created>
  <dcterms:modified xsi:type="dcterms:W3CDTF">2020-01-23T16:02:07Z</dcterms:modified>
</cp:coreProperties>
</file>