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6:35:04.8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12241 13511 0,'-35'0'110,"-71"0"-17,36 0-77,34 0 31,19 0-16,-1 0 79,-35 0-95,36 0 16,-1 0-15,-123 0 265,17 0-265,107 0 0,-71 0 359,-36 0-344,71 0-16,18 0 1,17 0 47,1 0 46,-36 0-31,-71 0-47,-17 0-15,71 0 0,17 0 296,35 0-296,-53 0-1,54 0 1,-18 0 109,-107-17-94,-34-54-15,-53 36-1,193 35 1,-87 0 250,-36-35-235,142 35-15,-72 0 140,-105 0-141,-35-36 1,70 36 0,142 0 15,-1 0 16,-53 0 312,1-17-343,52 17 15,-105 0 94,-195 0-109,54 0-1,193 0 17,106 35 30,89 53-46,-106-70-1,-1-18 63,-17 53 251,0-18-314,35 0 79,-17 1-32,-18-19-15,18 1-15,17-18-1,141 0 172,36 0-187,-53 70 62,-159-52 31,88-18-31,-70 0-15,105 53 265,-105-53-281,123 71 0,317-54-32,-193 18 48,-265-17-48,18-18 63,-1 0 63,54 0-94,-53-18-31,-1 18 15,1 0-16,35 0 1,-18 0 15,-17-17 1,17 17-17,18 0 16,35-18-15,-35 18 0,70 0-1,107-17 17,-36-19-17,-124 1 1,124 0 109,-17-18-94,-89 17-15,-70 36 62,87-35 125,-52 35-187,18-17 15,-53-1-16,-18 0 17,17 18 15,36 0-16,0 0 0,-35 0-15,-1-17 46,1-1-31,35-70 48,-36 0-64,1 88 16,-18-18 16,0 0 16,0 1 15,-18 17 63,-17 0-32,18 0-62,-19 0-32,-34 0 1,17 0 15,35 0 1,-35 0 61,18 0 17,0 0-95,-124 0 1,0 0 0,89 0 15,52 0 16,0 0 0,-52 0 46,-36 0-61,35 0-17,36-18 16,-18 18-15,-106 0 109,54-53-109,87 53-1,-105 0 345,-107 0-345,107 0 17,105 0 46,-105 0 187,-142 53-249,194-53 15,54 0-15,-89 0 140,-35 0-140,123 0-1,1 0 48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6:35:07.30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11642 13776 0,'106'0'188,"-89"0"-173,1 0 17,-1 0 61,1 0-46,17 0-31,18-18-1,-35 1 17,17 17-17,0 0 79,-17-18-78,17 18 31,-35-18-1,18 1 314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6:36:47.66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19738 12541 0,'-35'-17'344,"-36"17"-313,36-18-15,17 18 77,1 0-61,-1 0-17,-17 0 95,-18 18-95,17-18 1,-34 0 140,52 0-140,-52 0-1,34 0 1,19 0 125,-1 0-110,0 0 31,-105 35 126,0-17-173,52-18 1,0 0 15,18 0-15,18 0 0,0 0-1,17 0 79,1 0 31,17-36 0,-18 36-109,18-17 15,-18-1 16,18 0 15,-17 18 313,-36 18-328,18-18-31,-1 18 46,19 17-46,-36-17 15,35-18 16,-88 17 219,36-17-63,52 0-156,0 0 62,1 0-78,-18 0-15,-18 0 15,17 0-15,-34 0 31,17 0 140,35 0-156,1 0 204,-36 0-48,-18 0-156,53 0-15,1 0 15,-1 0 32,-17 0 15,0 0-47,-36-35-15,0 35-1,1-35 1,-1-36 15,36 71-15,0 0 0,17 0 30,-35 0-30,36 0 62,-54 0 110,-176 35-173,53 1 1,176-36 46,-34 35-30,-19 0-17,18 0 17,53-17-17,-53-18 345,36-18-345,-36 1 16,35-1-15,0 1 0,-35 17 46,36 0-46,-19 0 15,-16 0 0,34 0-15,0 0 296,-17 0-296,17 0 15,-17 0 329,-18 0-345,36 0 1,-36 0 15,17-18-15,-17 18 203,18 0-32,18 0-171,-54 0 218,53-18-187,-17 18 94,0 0-126,35-17 16,-106-36 126,71 17-142,-1 19 1,1-19 15,17 1-15,-17 53 421,0-1-405,35 1-17,0 0 1,0-1 31,106 107 0,0 70-16,-53-124-16,-36-52 1,-17 0 0,18-18 62,-18-18-63,0-17 126,-35 0-125,35-36-1,-18 71 48,0 0-32,-52-88 16,-1 53-31,53-1 15,1 36 94,-36 0 0,18 18-94,-1-18-15,-17 18-1,-17-1 17,35-17 93,-89-35 0,1-18-110,52 53 1,36 0 46,35 35-46,35 53 0,0-17 15,-17-36-16,0-35 79,52 0-47,71 0-31,-70-70-1,-36 70 1,-17 0 46,52 0-30,-17 0-17,71-53 17,-71 53-17,-53-18 1,17 1-1,-17-19 17,18 36-1,70 0 0,0 0-15,-35 0-1,-35 0 32,35 0 94,-18 0-125,-17 0 15,-1 0-16,72 0 64,16-35-48,-87 35-16,17 0 110,-17 0-93,52 0-17,1-18 1,-18 18 0,18 0 109,-54 0-94,18 18 94,36 0-94,-36-1-15,-105 1 77,-71 0-77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6:42:05.0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11112 8361 0,'-52'0'187,"-1"-35"-171,17-1 15,1 19-15,0 17 15,0 0 0,-89-18 360,-35 18-376,18-88 1,141 70 0,-17 18 31,-1 0-1,0 0 173,18 18-188,-17-18-15,-1 0 15,0 0 188,-17 0-203,0 17 15,-36-17 438,54 0-438,-36 0 31,53 18-46,-53 0 47,-53-1 249,53 1-296,35-18 31,-17 0 140,-18-18-171,36 18 15,17-17-15,-18 17 30,-35 0 111,35 0-126,-17 0 47,-106 0 141,-35-18-188,105-17-15,36 17-1,-89 18 188,1 0-187,35-17 0,52 17-1,19 0 688,-1 0-640,0 0-32,-52 17 63,-18 1-78,70-1 15,0-17-16,1 0 64,17 18-64,-106-18 173,88 0-173,-123 0 173,-18 0-173,54 0 1,52 0 15,35 0 79,0 0-1,-17 35-93,0-17-1,17-18 1,-88 35 187,36-17-187,52-18 109,1 0-94,-1 18-15,-35 17-1,-18-18 1,1 19-1,52-36 17,1 0 249,-36-18-31,-36-17-47,-34 0-187,17 17 15,53 0 125,53 1-78,-17 17 47,-54 0-109,1 0 15,-72 0-15,-34 0-1,70 0 1,89 0 78,-72 0 125,54 0-204,-18 0 79,36 0-32,-1 0 79,-106 0-78,-123 0-48,71 0 16,141 0-15,-194 0 281,-18 0-281,105-18-1,125 18 16,-1 0 126,-52 0 265,52 0-407,0-18 1,-88 18 124,-105-17-124,52-36 0,124 53 15,17 0 47,-35 0 63,0 0-126,36 0 63,-19 0 1,19 0-33,-89 0 142,-106 0-157,142-18-15,-1 18 281,71 18-282,-53-18 188,0 0-171,0 0 124,-17 17 31,52-17-155,-17 0 30,17 0 16,1 0-62,-19 0 0,107 53 327,123 53-311,0-18-17,-88-17 1,88-53 124,-106-18-124,-70 0 15,35 0 94,-36 0-109,19 0 31,69-36 15,-16 19-46,69-1 15,54 0-15,0-35-1,-18-17 17,-88 17-17,-54 53 1,-34 0 359,123 53-359,36 53 15,-54-53-16,-88-36 1,53-17 125,124 0-48,-141 0-61,-18 0-17,-18 36 63,35-36-62,-17 17 0,0-17 15,18 0 16,35 0-32,194 0 1,70 35 0,71-35-1,-318 0 17,36 0 171,-124 0-172,18 36 16,71-19-32,52 1 17,124-18-17,159 0 1,-301 0 0,-140 0 30,35-18 48,-18 1-78,18 17 15,-35 0-15,-1-18-1,36 18 1,88-53 62,1 18-62,-89 35-1,52-18 1,-34-17 15,-18 35-15,-53-18-1,35 18 1,18 0 15,-53-17-15,71 17 156,-54 0-125,1 0-16,35 0 31,-36 0-46,-52 35 187,-35-17-187,-1 35-1,-35-18 1,-88 18 15,71-18-15,123-17 93,17-18-77,1 0 46,53 0-16,-19 0-46,19 0 15,0 0-15,-54 0-1,36 0 48,35 0-48,124-36 1,35-17 0,-229 53-1,-18-17 17,17 17-17,1 0 63,52-35-15,-34 17-48,-54 0 501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6:42:25.16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17498 10689 0,'-18'0'63,"0"0"-48,-17 0 157,0 0-156,-36 0 15,54 0-15,-19 18-1,19-18 63,-1 0-46,-35 0-1,18 0 0,35 17 16,-35 1 15,-1 17-30,19 1-1,-18-36 78,17 0 141,0 0-234,1 0 31,-1 0 62,-35 0-93,-17 0 15,17 0-15,-71-53-1,54 35 17,52 18 14,-17 0 158,-54 0-173,37 18-16,-90-18 392,-105-36-392,18-34 1,159 52 0,70 1 15,-18 17 31,18 17 235,-18-17-266,1 18 1,-1 0-1,18 17-15,-35-35 15,35 17-16,-18-17 126,1-17-94,-19 17 78,19 0-109,-19 0 15,-34-35 0,52 35-15,0 0 62,1 0-47,-18 0-15,35 17-1,-18-17 1,0 0 15,1 0 32,17 18-1,-18-18-46,0 17-1,1-17 32,-19 0 78,1 18-78,0 0 78,-18-18-109,18 17 515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38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50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5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05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93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10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82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29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61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6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00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A2CD6-C5E3-4C3B-839A-1014BA9A99DE}" type="datetimeFigureOut">
              <a:rPr lang="it-IT" smtClean="0"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73966-E958-4799-BCEC-2AF08DEC4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978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customXml" Target="../ink/ink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Il ciclo di gestione della performance negli Enti Locali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Formez</a:t>
            </a:r>
            <a:r>
              <a:rPr lang="it-IT" dirty="0" smtClean="0"/>
              <a:t> PA – Dipartimento della Funzione Pubblica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13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Un esempio significativo: </a:t>
            </a:r>
          </a:p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b="1" dirty="0"/>
              <a:t>Piano della Performance </a:t>
            </a:r>
            <a:r>
              <a:rPr lang="it-IT" dirty="0"/>
              <a:t>2011 -2013 predisposto dai Dirigenti del </a:t>
            </a:r>
            <a:r>
              <a:rPr lang="it-IT" dirty="0">
                <a:solidFill>
                  <a:srgbClr val="FF0000"/>
                </a:solidFill>
              </a:rPr>
              <a:t>Comune di Bergamo </a:t>
            </a:r>
            <a:r>
              <a:rPr lang="it-IT" dirty="0"/>
              <a:t>con il supporto e il monitoraggio di SDA Bocconi ha favorito una </a:t>
            </a:r>
            <a:r>
              <a:rPr lang="it-IT" dirty="0">
                <a:solidFill>
                  <a:srgbClr val="00B050"/>
                </a:solidFill>
              </a:rPr>
              <a:t>visione d’insieme degli ambiti lungo i quali il Comune di Bergamo misura e valuta la sua performance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/>
              <a:t>particolare il </a:t>
            </a:r>
            <a:r>
              <a:rPr lang="it-IT" u="sng" dirty="0"/>
              <a:t>Piano della Performance </a:t>
            </a:r>
            <a:r>
              <a:rPr lang="it-IT" dirty="0"/>
              <a:t>identifica cinque ambiti di misurazione e valutazione:  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880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• </a:t>
            </a:r>
            <a:r>
              <a:rPr lang="it-IT" u="sng" dirty="0">
                <a:solidFill>
                  <a:srgbClr val="FF0000"/>
                </a:solidFill>
              </a:rPr>
              <a:t>Programmi strategici</a:t>
            </a:r>
            <a:r>
              <a:rPr lang="it-IT" dirty="0"/>
              <a:t>: il Comune di Bergamo ha identificato sulla base delle Linee programmatiche di mandato 2009 -2014 </a:t>
            </a:r>
            <a:r>
              <a:rPr lang="it-IT" dirty="0">
                <a:solidFill>
                  <a:srgbClr val="00B050"/>
                </a:solidFill>
              </a:rPr>
              <a:t>le priorità strategiche </a:t>
            </a:r>
            <a:r>
              <a:rPr lang="it-IT" dirty="0"/>
              <a:t>dell’Ente, identificando le</a:t>
            </a:r>
            <a:r>
              <a:rPr lang="it-IT" dirty="0">
                <a:solidFill>
                  <a:srgbClr val="00B050"/>
                </a:solidFill>
              </a:rPr>
              <a:t> fasi </a:t>
            </a:r>
            <a:r>
              <a:rPr lang="it-IT" dirty="0"/>
              <a:t>per la loro attuazione e gli </a:t>
            </a:r>
            <a:r>
              <a:rPr lang="it-IT" dirty="0">
                <a:solidFill>
                  <a:srgbClr val="00B050"/>
                </a:solidFill>
              </a:rPr>
              <a:t>indicatori</a:t>
            </a:r>
            <a:r>
              <a:rPr lang="it-IT" dirty="0"/>
              <a:t> per misurarne e valutarne la performance.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• </a:t>
            </a:r>
            <a:r>
              <a:rPr lang="it-IT" u="sng" dirty="0">
                <a:solidFill>
                  <a:srgbClr val="FF0000"/>
                </a:solidFill>
              </a:rPr>
              <a:t>Attività e servizi</a:t>
            </a:r>
            <a:r>
              <a:rPr lang="it-IT" dirty="0"/>
              <a:t>: il Comune di Bergamo ha identificato le </a:t>
            </a:r>
            <a:r>
              <a:rPr lang="it-IT" dirty="0" smtClean="0">
                <a:solidFill>
                  <a:srgbClr val="00B050"/>
                </a:solidFill>
              </a:rPr>
              <a:t>attività </a:t>
            </a:r>
            <a:r>
              <a:rPr lang="it-IT" dirty="0" smtClean="0"/>
              <a:t>e </a:t>
            </a:r>
            <a:r>
              <a:rPr lang="it-IT" dirty="0"/>
              <a:t>i </a:t>
            </a:r>
            <a:r>
              <a:rPr lang="it-IT" dirty="0">
                <a:solidFill>
                  <a:srgbClr val="00B050"/>
                </a:solidFill>
              </a:rPr>
              <a:t>servizi chiave </a:t>
            </a:r>
            <a:r>
              <a:rPr lang="it-IT" dirty="0"/>
              <a:t>erogati a cittadini e altri portatori di interesse identificando </a:t>
            </a:r>
            <a:r>
              <a:rPr lang="it-IT" dirty="0">
                <a:solidFill>
                  <a:srgbClr val="00B050"/>
                </a:solidFill>
              </a:rPr>
              <a:t>indicatori</a:t>
            </a:r>
            <a:r>
              <a:rPr lang="it-IT" dirty="0"/>
              <a:t> di quantità, qualità, efficienza ed </a:t>
            </a:r>
            <a:r>
              <a:rPr lang="it-IT" dirty="0" smtClean="0"/>
              <a:t>efficacia.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623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• </a:t>
            </a:r>
            <a:r>
              <a:rPr lang="it-IT" u="sng" dirty="0">
                <a:solidFill>
                  <a:srgbClr val="FF0000"/>
                </a:solidFill>
              </a:rPr>
              <a:t>Stato di salute</a:t>
            </a:r>
            <a:r>
              <a:rPr lang="it-IT" dirty="0"/>
              <a:t>: il Comune di Bergamo ha identificato </a:t>
            </a:r>
            <a:r>
              <a:rPr lang="it-IT" dirty="0">
                <a:solidFill>
                  <a:srgbClr val="00B050"/>
                </a:solidFill>
              </a:rPr>
              <a:t>indicatori</a:t>
            </a:r>
            <a:r>
              <a:rPr lang="it-IT" dirty="0"/>
              <a:t> volti alla misurazione e valutazione dell’equilibrio economico – finanziario dell’Ente, della </a:t>
            </a:r>
            <a:r>
              <a:rPr lang="it-IT" dirty="0">
                <a:solidFill>
                  <a:srgbClr val="00B050"/>
                </a:solidFill>
              </a:rPr>
              <a:t>salute organizzativa </a:t>
            </a:r>
            <a:r>
              <a:rPr lang="it-IT" dirty="0"/>
              <a:t>dell’organizzazione e della salute delle </a:t>
            </a:r>
            <a:r>
              <a:rPr lang="it-IT" dirty="0">
                <a:solidFill>
                  <a:srgbClr val="00B050"/>
                </a:solidFill>
              </a:rPr>
              <a:t>relazioni con i cittadini</a:t>
            </a:r>
            <a:r>
              <a:rPr lang="it-IT" dirty="0"/>
              <a:t> e altri portatori di interesse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•</a:t>
            </a:r>
            <a:r>
              <a:rPr lang="it-IT" u="sng" dirty="0">
                <a:solidFill>
                  <a:srgbClr val="FF0000"/>
                </a:solidFill>
              </a:rPr>
              <a:t> Impatti</a:t>
            </a:r>
            <a:r>
              <a:rPr lang="it-IT" dirty="0"/>
              <a:t>: il Comune di Bergamo ha identificato gli impatti che concorre a produrre </a:t>
            </a:r>
            <a:r>
              <a:rPr lang="it-IT" dirty="0">
                <a:solidFill>
                  <a:srgbClr val="00B050"/>
                </a:solidFill>
              </a:rPr>
              <a:t>sul territorio </a:t>
            </a:r>
            <a:r>
              <a:rPr lang="it-IT" dirty="0"/>
              <a:t>di riferimento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• </a:t>
            </a:r>
            <a:r>
              <a:rPr lang="it-IT" u="sng" dirty="0">
                <a:solidFill>
                  <a:srgbClr val="FF0000"/>
                </a:solidFill>
              </a:rPr>
              <a:t>Benchmarking</a:t>
            </a:r>
            <a:r>
              <a:rPr lang="it-IT" dirty="0"/>
              <a:t>: il Comune di Bergamo ha identificato gli ambiti e </a:t>
            </a:r>
            <a:r>
              <a:rPr lang="it-IT" dirty="0" smtClean="0"/>
              <a:t>le altre </a:t>
            </a:r>
            <a:r>
              <a:rPr lang="it-IT" dirty="0"/>
              <a:t>amministrazioni comunali con cui </a:t>
            </a:r>
            <a:r>
              <a:rPr lang="it-IT" dirty="0">
                <a:solidFill>
                  <a:srgbClr val="00B050"/>
                </a:solidFill>
              </a:rPr>
              <a:t>iniziare un confronto</a:t>
            </a:r>
            <a:r>
              <a:rPr lang="it-IT" dirty="0"/>
              <a:t>. 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771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Il caso Verona:  </a:t>
            </a:r>
          </a:p>
          <a:p>
            <a:pPr marL="0" indent="0">
              <a:buNone/>
            </a:pPr>
            <a:r>
              <a:rPr lang="it-IT" b="1" dirty="0" smtClean="0"/>
              <a:t>Progetto </a:t>
            </a:r>
            <a:r>
              <a:rPr lang="it-IT" b="1" dirty="0"/>
              <a:t>pilota “Indicatori”. </a:t>
            </a:r>
            <a:r>
              <a:rPr lang="it-IT" dirty="0"/>
              <a:t>La questione degli indicatori è in parte affrontata </a:t>
            </a:r>
            <a:r>
              <a:rPr lang="it-IT" dirty="0" smtClean="0"/>
              <a:t>nel </a:t>
            </a:r>
            <a:r>
              <a:rPr lang="it-IT" dirty="0"/>
              <a:t>“Piano della performance”, che riprende in buona parte le raccomandazioni della </a:t>
            </a:r>
            <a:r>
              <a:rPr lang="it-IT" dirty="0" smtClean="0"/>
              <a:t>CIVIT. </a:t>
            </a:r>
            <a:r>
              <a:rPr lang="it-IT" dirty="0"/>
              <a:t>Tuttavia, </a:t>
            </a:r>
            <a:r>
              <a:rPr lang="it-IT" dirty="0">
                <a:solidFill>
                  <a:srgbClr val="00B050"/>
                </a:solidFill>
              </a:rPr>
              <a:t>i problemi della selezione degli indicatori, della loro classificazione e descrizione anagrafica, nonché della definizione delle procedure di imputazione, convalida e gestione dei dati che li riguardano sono </a:t>
            </a:r>
            <a:r>
              <a:rPr lang="it-IT" u="sng" dirty="0">
                <a:solidFill>
                  <a:srgbClr val="00B050"/>
                </a:solidFill>
              </a:rPr>
              <a:t>tutti irrisolti </a:t>
            </a:r>
            <a:r>
              <a:rPr lang="it-IT" dirty="0"/>
              <a:t>e rinviano ad una attività futura ancora da </a:t>
            </a:r>
            <a:r>
              <a:rPr lang="it-IT" dirty="0" smtClean="0"/>
              <a:t>iniziare, che potrebbe essere così articolata: </a:t>
            </a: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295960" y="4444920"/>
              <a:ext cx="1810080" cy="184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80120" y="4381560"/>
                <a:ext cx="1841760" cy="31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282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-  </a:t>
            </a:r>
            <a:r>
              <a:rPr lang="it-IT" u="sng" dirty="0">
                <a:solidFill>
                  <a:srgbClr val="FF0000"/>
                </a:solidFill>
              </a:rPr>
              <a:t>ricognizione</a:t>
            </a:r>
            <a:r>
              <a:rPr lang="it-IT" dirty="0"/>
              <a:t> degli indicatori attualmente in uso 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-  </a:t>
            </a:r>
            <a:r>
              <a:rPr lang="it-IT" dirty="0"/>
              <a:t>valutazione della </a:t>
            </a:r>
            <a:r>
              <a:rPr lang="it-IT" u="sng" dirty="0"/>
              <a:t>disponibilità di indicatori standard</a:t>
            </a:r>
            <a:r>
              <a:rPr lang="it-IT" dirty="0"/>
              <a:t> e classificati di fonte ANCI o di altra </a:t>
            </a:r>
            <a:r>
              <a:rPr lang="it-IT" dirty="0" smtClean="0"/>
              <a:t>fonte</a:t>
            </a:r>
          </a:p>
          <a:p>
            <a:pPr marL="0" indent="0">
              <a:buNone/>
            </a:pPr>
            <a:r>
              <a:rPr lang="it-IT" dirty="0" smtClean="0"/>
              <a:t>- </a:t>
            </a:r>
            <a:r>
              <a:rPr lang="it-IT" u="sng" dirty="0" smtClean="0">
                <a:solidFill>
                  <a:srgbClr val="FF0000"/>
                </a:solidFill>
              </a:rPr>
              <a:t>selezione</a:t>
            </a:r>
            <a:r>
              <a:rPr lang="it-IT" dirty="0" smtClean="0"/>
              <a:t> </a:t>
            </a:r>
            <a:r>
              <a:rPr lang="it-IT" dirty="0"/>
              <a:t>degli indicatori di efficienza, efficacia e impatto adatti alle esigenze del Comune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-  </a:t>
            </a:r>
            <a:r>
              <a:rPr lang="it-IT" u="sng" dirty="0">
                <a:solidFill>
                  <a:srgbClr val="FF0000"/>
                </a:solidFill>
              </a:rPr>
              <a:t>definizione e attuazione delle procedure </a:t>
            </a:r>
            <a:r>
              <a:rPr lang="it-IT" dirty="0"/>
              <a:t>(anche informatiche) di imputazione, convalida e gestione dei dati.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220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Le </a:t>
            </a:r>
            <a:r>
              <a:rPr lang="it-IT" dirty="0"/>
              <a:t>esperienze analizzate dimostrano che la riforma ha dato un </a:t>
            </a:r>
            <a:r>
              <a:rPr lang="it-IT" u="sng" dirty="0"/>
              <a:t>impulso sostanziale </a:t>
            </a:r>
            <a:r>
              <a:rPr lang="it-IT" dirty="0"/>
              <a:t>a fare cose che le amministrazioni altrimenti non avrebbero fatto e a rafforzare alcuni progetti in corso.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Inoltre </a:t>
            </a:r>
            <a:r>
              <a:rPr lang="it-IT" dirty="0">
                <a:solidFill>
                  <a:srgbClr val="0070C0"/>
                </a:solidFill>
              </a:rPr>
              <a:t>il percorso avviato da alcune delle amministrazioni locali pilota evidenzia come sia possibile per un ente locale realizzare un </a:t>
            </a:r>
            <a:r>
              <a:rPr lang="it-IT" u="sng" dirty="0">
                <a:solidFill>
                  <a:srgbClr val="0070C0"/>
                </a:solidFill>
              </a:rPr>
              <a:t>percorso di cambiamento</a:t>
            </a:r>
            <a:r>
              <a:rPr lang="it-IT" dirty="0">
                <a:solidFill>
                  <a:srgbClr val="0070C0"/>
                </a:solidFill>
              </a:rPr>
              <a:t>, ispirato dai principi contenuti nel </a:t>
            </a:r>
            <a:r>
              <a:rPr lang="it-IT" dirty="0" err="1">
                <a:solidFill>
                  <a:srgbClr val="0070C0"/>
                </a:solidFill>
              </a:rPr>
              <a:t>D.Lgs.</a:t>
            </a:r>
            <a:r>
              <a:rPr lang="it-IT" dirty="0">
                <a:solidFill>
                  <a:srgbClr val="0070C0"/>
                </a:solidFill>
              </a:rPr>
              <a:t> n. 150 del 2009, e finalizzato a rafforzare il sistema di misurazione e, più in generale, il ciclo di gestione della performance. </a:t>
            </a:r>
          </a:p>
          <a:p>
            <a:pPr marL="0" indent="0">
              <a:buNone/>
            </a:pPr>
            <a:endParaRPr lang="it-IT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206360" y="2927520"/>
              <a:ext cx="2794320" cy="1908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0520" y="2863800"/>
                <a:ext cx="2826360" cy="3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403960" y="3822840"/>
              <a:ext cx="895680" cy="70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88120" y="3759120"/>
                <a:ext cx="927360" cy="19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20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Valutazione della Performance nella PA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Quanto segue è il risultato di un percorso di analisi compiuto su 8 comuni per individuare </a:t>
            </a:r>
            <a:r>
              <a:rPr lang="it-IT" i="1" dirty="0" err="1" smtClean="0"/>
              <a:t>leading</a:t>
            </a:r>
            <a:r>
              <a:rPr lang="it-IT" i="1" dirty="0" smtClean="0"/>
              <a:t> </a:t>
            </a:r>
            <a:r>
              <a:rPr lang="it-IT" i="1" dirty="0" err="1" smtClean="0"/>
              <a:t>practice</a:t>
            </a:r>
            <a:r>
              <a:rPr lang="it-IT" i="1" dirty="0" smtClean="0"/>
              <a:t> </a:t>
            </a:r>
            <a:r>
              <a:rPr lang="it-IT" dirty="0" smtClean="0"/>
              <a:t>in grado di supportare l’implementazione della </a:t>
            </a:r>
            <a:r>
              <a:rPr lang="it-IT" b="1" dirty="0" smtClean="0"/>
              <a:t>riforma</a:t>
            </a:r>
            <a:r>
              <a:rPr lang="it-IT" dirty="0" smtClean="0"/>
              <a:t> espressa con il </a:t>
            </a:r>
            <a:r>
              <a:rPr lang="it-IT" dirty="0" err="1" smtClean="0"/>
              <a:t>D.Lgs</a:t>
            </a:r>
            <a:r>
              <a:rPr lang="it-IT" dirty="0" smtClean="0"/>
              <a:t> n. 150 -2009.</a:t>
            </a:r>
          </a:p>
          <a:p>
            <a:pPr>
              <a:buFontTx/>
              <a:buChar char="-"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Concetti base</a:t>
            </a:r>
            <a:r>
              <a:rPr lang="it-IT" dirty="0" smtClean="0"/>
              <a:t>: </a:t>
            </a:r>
            <a:r>
              <a:rPr lang="it-IT" b="1" dirty="0" smtClean="0"/>
              <a:t>misurazione, meritocrazia, trasparenza.</a:t>
            </a:r>
            <a:endParaRPr lang="it-IT" dirty="0" smtClean="0"/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 livelli da cui si parte, nelle PA locali, sono diversi mentre gli obiettivi sono comuni: </a:t>
            </a:r>
            <a:r>
              <a:rPr lang="it-IT" dirty="0" smtClean="0">
                <a:solidFill>
                  <a:srgbClr val="FF0000"/>
                </a:solidFill>
              </a:rPr>
              <a:t>diversi pertanto dovranno essere i percorsi</a:t>
            </a:r>
            <a:r>
              <a:rPr lang="it-IT" dirty="0" smtClean="0"/>
              <a:t> che dovranno di massima partire da fasi sperimentali.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476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Valutazione della Performance nella PA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/>
              <a:t>performance</a:t>
            </a:r>
            <a:r>
              <a:rPr lang="it-IT" dirty="0"/>
              <a:t> è il risultato che si consegue svolgendo una determinata attività. Costituiscono elementi di definizione della performance il </a:t>
            </a:r>
            <a:r>
              <a:rPr lang="it-IT" u="sng" dirty="0"/>
              <a:t>risultato</a:t>
            </a:r>
            <a:r>
              <a:rPr lang="it-IT" dirty="0"/>
              <a:t>, espresso </a:t>
            </a:r>
            <a:r>
              <a:rPr lang="it-IT" dirty="0">
                <a:solidFill>
                  <a:srgbClr val="FF0000"/>
                </a:solidFill>
              </a:rPr>
              <a:t>ex ante come obiettivo</a:t>
            </a:r>
            <a:r>
              <a:rPr lang="it-IT" dirty="0"/>
              <a:t> ed ex post come esito, il </a:t>
            </a:r>
            <a:r>
              <a:rPr lang="it-IT" u="sng" dirty="0"/>
              <a:t>soggetto</a:t>
            </a:r>
            <a:r>
              <a:rPr lang="it-IT" dirty="0"/>
              <a:t> cui tale risultato è riconducibile e l’</a:t>
            </a:r>
            <a:r>
              <a:rPr lang="it-IT" u="sng" dirty="0"/>
              <a:t>attività</a:t>
            </a:r>
            <a:r>
              <a:rPr lang="it-IT" dirty="0"/>
              <a:t> che viene posta in essere dal soggetto per raggiungere il risultato. </a:t>
            </a:r>
            <a:endParaRPr lang="it-IT" dirty="0" smtClean="0"/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Un </a:t>
            </a:r>
            <a:r>
              <a:rPr lang="it-IT" b="1" dirty="0" smtClean="0">
                <a:solidFill>
                  <a:srgbClr val="00B050"/>
                </a:solidFill>
              </a:rPr>
              <a:t>risultato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00B050"/>
                </a:solidFill>
              </a:rPr>
              <a:t>si realizza per l’effetto congiunto di </a:t>
            </a:r>
            <a:r>
              <a:rPr lang="it-IT" i="1" dirty="0">
                <a:solidFill>
                  <a:srgbClr val="FF0000"/>
                </a:solidFill>
              </a:rPr>
              <a:t>attività che si svolgono lungo diverse dimensioni</a:t>
            </a:r>
            <a:r>
              <a:rPr lang="it-IT" dirty="0">
                <a:solidFill>
                  <a:srgbClr val="00B050"/>
                </a:solidFill>
              </a:rPr>
              <a:t>: dall’organizzazione del lavoro, all’impiego di risorse economiche e finanziarie o strumentali, dall’acquisto di beni e servizi al trasferimento di informazioni e risorse</a:t>
            </a:r>
            <a:r>
              <a:rPr lang="it-IT" dirty="0"/>
              <a:t>. Questo elemento rende la performance, la sua misurazione e la sua valutazione, concetti </a:t>
            </a:r>
            <a:r>
              <a:rPr lang="it-IT" u="sng" dirty="0"/>
              <a:t>multidimensionali. </a:t>
            </a:r>
          </a:p>
          <a:p>
            <a:pPr marL="0" indent="0">
              <a:buNone/>
            </a:pP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48481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b="1" u="sng" dirty="0"/>
              <a:t>misurazione</a:t>
            </a:r>
            <a:r>
              <a:rPr lang="it-IT" b="1" dirty="0"/>
              <a:t> </a:t>
            </a:r>
            <a:r>
              <a:rPr lang="it-IT" dirty="0"/>
              <a:t>della performance è il processo che ha per esito l’identificazione e la quantificazione, tramite </a:t>
            </a:r>
            <a:r>
              <a:rPr lang="it-IT" u="sng" dirty="0">
                <a:solidFill>
                  <a:srgbClr val="FF0000"/>
                </a:solidFill>
              </a:rPr>
              <a:t>indicatori</a:t>
            </a:r>
            <a:r>
              <a:rPr lang="it-IT" dirty="0"/>
              <a:t>, dei risultati ottenuti.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La </a:t>
            </a:r>
            <a:r>
              <a:rPr lang="it-IT" dirty="0"/>
              <a:t>misurazione </a:t>
            </a:r>
            <a:r>
              <a:rPr lang="it-IT" dirty="0" smtClean="0"/>
              <a:t>riguarda </a:t>
            </a:r>
            <a:r>
              <a:rPr lang="it-IT" dirty="0"/>
              <a:t>le attività da svolgere per conseguire </a:t>
            </a:r>
            <a:r>
              <a:rPr lang="it-IT" dirty="0" smtClean="0"/>
              <a:t>i risultati </a:t>
            </a:r>
            <a:r>
              <a:rPr lang="it-IT" dirty="0"/>
              <a:t>e le risorse (input) che rendono possibili tali attività. </a:t>
            </a:r>
            <a:r>
              <a:rPr lang="it-IT" u="sng" dirty="0"/>
              <a:t>Risorse</a:t>
            </a:r>
            <a:r>
              <a:rPr lang="it-IT" dirty="0"/>
              <a:t> (</a:t>
            </a:r>
            <a:r>
              <a:rPr lang="it-IT" dirty="0">
                <a:solidFill>
                  <a:srgbClr val="FF0000"/>
                </a:solidFill>
              </a:rPr>
              <a:t>input</a:t>
            </a:r>
            <a:r>
              <a:rPr lang="it-IT" dirty="0"/>
              <a:t>), </a:t>
            </a:r>
            <a:r>
              <a:rPr lang="it-IT" u="sng" dirty="0"/>
              <a:t>attività</a:t>
            </a:r>
            <a:r>
              <a:rPr lang="it-IT" dirty="0"/>
              <a:t>, </a:t>
            </a:r>
            <a:r>
              <a:rPr lang="it-IT" u="sng" dirty="0"/>
              <a:t>prodotti</a:t>
            </a:r>
            <a:r>
              <a:rPr lang="it-IT" dirty="0"/>
              <a:t> (</a:t>
            </a:r>
            <a:r>
              <a:rPr lang="it-IT" dirty="0">
                <a:solidFill>
                  <a:srgbClr val="FF0000"/>
                </a:solidFill>
              </a:rPr>
              <a:t>output</a:t>
            </a:r>
            <a:r>
              <a:rPr lang="it-IT" dirty="0"/>
              <a:t>) e </a:t>
            </a:r>
            <a:r>
              <a:rPr lang="it-IT" u="sng" dirty="0"/>
              <a:t>impatti </a:t>
            </a:r>
            <a:r>
              <a:rPr lang="it-IT" dirty="0"/>
              <a:t>(</a:t>
            </a:r>
            <a:r>
              <a:rPr lang="it-IT" dirty="0">
                <a:solidFill>
                  <a:srgbClr val="FF0000"/>
                </a:solidFill>
              </a:rPr>
              <a:t>outcome</a:t>
            </a:r>
            <a:r>
              <a:rPr lang="it-IT" dirty="0"/>
              <a:t>) rappresentano gli </a:t>
            </a:r>
            <a:r>
              <a:rPr lang="it-IT" dirty="0">
                <a:solidFill>
                  <a:srgbClr val="00B050"/>
                </a:solidFill>
              </a:rPr>
              <a:t>oggetti di misurazione. </a:t>
            </a:r>
          </a:p>
        </p:txBody>
      </p:sp>
    </p:spTree>
    <p:extLst>
      <p:ext uri="{BB962C8B-B14F-4D97-AF65-F5344CB8AC3E}">
        <p14:creationId xmlns:p14="http://schemas.microsoft.com/office/powerpoint/2010/main" val="226699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 Il processo di </a:t>
            </a:r>
            <a:r>
              <a:rPr lang="it-IT" b="1" dirty="0"/>
              <a:t>valutazione</a:t>
            </a:r>
            <a:r>
              <a:rPr lang="it-IT" dirty="0"/>
              <a:t> è tipicamente un processo comparativo, di raffronto cioè tra il valore che gli indicatori definiti in fase di misurazione hanno assunto e il valore obiettivo che era stato </a:t>
            </a:r>
            <a:r>
              <a:rPr lang="it-IT" dirty="0" smtClean="0"/>
              <a:t>definito.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>
                <a:solidFill>
                  <a:srgbClr val="00B050"/>
                </a:solidFill>
              </a:rPr>
              <a:t>I</a:t>
            </a:r>
            <a:r>
              <a:rPr lang="it-IT" dirty="0" smtClean="0">
                <a:solidFill>
                  <a:srgbClr val="00B050"/>
                </a:solidFill>
              </a:rPr>
              <a:t>l </a:t>
            </a:r>
            <a:r>
              <a:rPr lang="it-IT" b="1" dirty="0">
                <a:solidFill>
                  <a:srgbClr val="00B050"/>
                </a:solidFill>
              </a:rPr>
              <a:t>monitoraggio</a:t>
            </a:r>
            <a:r>
              <a:rPr lang="it-IT" dirty="0">
                <a:solidFill>
                  <a:srgbClr val="00B050"/>
                </a:solidFill>
              </a:rPr>
              <a:t> consiste nel confronto periodico e sistematico dei dati rilevati e degli obiettivi </a:t>
            </a:r>
            <a:r>
              <a:rPr lang="it-IT" dirty="0" smtClean="0">
                <a:solidFill>
                  <a:srgbClr val="00B050"/>
                </a:solidFill>
              </a:rPr>
              <a:t>definiti. </a:t>
            </a:r>
          </a:p>
          <a:p>
            <a:pPr marL="0" indent="0">
              <a:buNone/>
            </a:pPr>
            <a:r>
              <a:rPr lang="it-IT" dirty="0"/>
              <a:t>Il monitoraggio comprende il concetto di controllo in itinere dell’azione dell’amministrazione ma anche </a:t>
            </a:r>
            <a:r>
              <a:rPr lang="it-IT" b="1" dirty="0"/>
              <a:t>l’intervento </a:t>
            </a:r>
            <a:r>
              <a:rPr lang="it-IT" b="1" dirty="0" smtClean="0"/>
              <a:t>correttivo.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E’ </a:t>
            </a:r>
            <a:r>
              <a:rPr lang="it-IT" dirty="0">
                <a:solidFill>
                  <a:srgbClr val="00B050"/>
                </a:solidFill>
              </a:rPr>
              <a:t>opportuno distinguere tra il livello </a:t>
            </a:r>
            <a:r>
              <a:rPr lang="it-IT" u="sng" dirty="0">
                <a:solidFill>
                  <a:srgbClr val="00B050"/>
                </a:solidFill>
              </a:rPr>
              <a:t>delle unità organizzative </a:t>
            </a:r>
            <a:r>
              <a:rPr lang="it-IT" dirty="0">
                <a:solidFill>
                  <a:srgbClr val="00B050"/>
                </a:solidFill>
              </a:rPr>
              <a:t>ed il livello dell’amministrazione considerata </a:t>
            </a:r>
            <a:r>
              <a:rPr lang="it-IT" u="sng" dirty="0">
                <a:solidFill>
                  <a:srgbClr val="00B050"/>
                </a:solidFill>
              </a:rPr>
              <a:t>nel suo </a:t>
            </a:r>
            <a:r>
              <a:rPr lang="it-IT" u="sng" dirty="0" smtClean="0">
                <a:solidFill>
                  <a:srgbClr val="00B050"/>
                </a:solidFill>
              </a:rPr>
              <a:t>complesso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1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 valutazione della performance dell’amministrazione </a:t>
            </a:r>
            <a:r>
              <a:rPr lang="it-IT" u="sng" dirty="0"/>
              <a:t>nel suo complesso</a:t>
            </a:r>
            <a:r>
              <a:rPr lang="it-IT" dirty="0"/>
              <a:t> deve necessariamente prendere in considerazione </a:t>
            </a:r>
            <a:r>
              <a:rPr lang="it-IT" dirty="0">
                <a:solidFill>
                  <a:srgbClr val="00B050"/>
                </a:solidFill>
              </a:rPr>
              <a:t>più ambiti di </a:t>
            </a:r>
            <a:r>
              <a:rPr lang="it-IT" dirty="0" smtClean="0">
                <a:solidFill>
                  <a:srgbClr val="00B050"/>
                </a:solidFill>
              </a:rPr>
              <a:t>misurazione. </a:t>
            </a:r>
          </a:p>
          <a:p>
            <a:pPr marL="0" indent="0">
              <a:buNone/>
            </a:pPr>
            <a:r>
              <a:rPr lang="it-IT" dirty="0"/>
              <a:t>Dal momento che gli esiti della valutazione devono fornire elementi utili allo svolgimento di analisi </a:t>
            </a:r>
            <a:r>
              <a:rPr lang="it-IT" i="1" dirty="0"/>
              <a:t>comparate nel tempo e con altre organizzazioni</a:t>
            </a:r>
            <a:r>
              <a:rPr lang="it-IT" dirty="0"/>
              <a:t> (</a:t>
            </a:r>
            <a:r>
              <a:rPr lang="it-IT" dirty="0">
                <a:solidFill>
                  <a:srgbClr val="FF0000"/>
                </a:solidFill>
              </a:rPr>
              <a:t>benchmarking</a:t>
            </a:r>
            <a:r>
              <a:rPr lang="it-IT" dirty="0"/>
              <a:t>) la valutazione deve essere svolta secondo criteri che siano almeno in parte omogenei.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Una </a:t>
            </a:r>
            <a:r>
              <a:rPr lang="it-IT" dirty="0">
                <a:solidFill>
                  <a:srgbClr val="00B050"/>
                </a:solidFill>
              </a:rPr>
              <a:t>delle condizioni fondamentali affinché misurazione e valutazione della performance siano </a:t>
            </a:r>
            <a:r>
              <a:rPr lang="it-IT" dirty="0" smtClean="0">
                <a:solidFill>
                  <a:srgbClr val="00B050"/>
                </a:solidFill>
              </a:rPr>
              <a:t>efficaci pertanto </a:t>
            </a:r>
            <a:r>
              <a:rPr lang="it-IT" dirty="0">
                <a:solidFill>
                  <a:srgbClr val="00B050"/>
                </a:solidFill>
              </a:rPr>
              <a:t>è che il Sistema di misurazione stesso, assicuri la massima </a:t>
            </a:r>
            <a:r>
              <a:rPr lang="it-IT" b="1" dirty="0"/>
              <a:t>trasparenza e confrontabilità </a:t>
            </a:r>
            <a:r>
              <a:rPr lang="it-IT" dirty="0">
                <a:solidFill>
                  <a:srgbClr val="00B050"/>
                </a:solidFill>
              </a:rPr>
              <a:t>delle informazioni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87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Sono state così analizzate le esperienze dei Comuni di Bergamo, Novara, Verona, Reggio Emilia, Arezzo, dell’Unione dei Comuni della Bassa Romagna, e di due Comuni del Sud, Nola e </a:t>
            </a:r>
            <a:r>
              <a:rPr lang="it-IT" dirty="0" smtClean="0"/>
              <a:t>Casarano. </a:t>
            </a:r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Nel suo disegno generale, il progetto si pone l’obiettivo di innescare e </a:t>
            </a:r>
            <a:r>
              <a:rPr lang="it-IT" b="1" dirty="0">
                <a:solidFill>
                  <a:srgbClr val="00B050"/>
                </a:solidFill>
              </a:rPr>
              <a:t>supportare</a:t>
            </a:r>
            <a:r>
              <a:rPr lang="it-IT" dirty="0">
                <a:solidFill>
                  <a:srgbClr val="00B050"/>
                </a:solidFill>
              </a:rPr>
              <a:t>, nelle amministrazioni </a:t>
            </a:r>
            <a:r>
              <a:rPr lang="it-IT" dirty="0" smtClean="0">
                <a:solidFill>
                  <a:srgbClr val="00B050"/>
                </a:solidFill>
              </a:rPr>
              <a:t>pilota </a:t>
            </a:r>
            <a:r>
              <a:rPr lang="it-IT" b="1" dirty="0">
                <a:solidFill>
                  <a:srgbClr val="00B050"/>
                </a:solidFill>
              </a:rPr>
              <a:t>percorsi di </a:t>
            </a:r>
            <a:r>
              <a:rPr lang="it-IT" b="1" dirty="0" smtClean="0">
                <a:solidFill>
                  <a:srgbClr val="00B050"/>
                </a:solidFill>
              </a:rPr>
              <a:t>miglioramento.</a:t>
            </a:r>
          </a:p>
          <a:p>
            <a:pPr marL="0" indent="0">
              <a:buNone/>
            </a:pPr>
            <a:r>
              <a:rPr lang="it-IT" dirty="0"/>
              <a:t>Il sistema distribuisce tra i soggetti dell’Amministrazione le </a:t>
            </a:r>
            <a:r>
              <a:rPr lang="it-IT" b="1" dirty="0"/>
              <a:t>responsabilità</a:t>
            </a:r>
            <a:r>
              <a:rPr lang="it-IT" dirty="0"/>
              <a:t> relative alla rilevazione, all’aggiornamento, all’analisi e </a:t>
            </a:r>
            <a:r>
              <a:rPr lang="it-IT" dirty="0" smtClean="0"/>
              <a:t>all’audit </a:t>
            </a:r>
            <a:r>
              <a:rPr lang="it-IT" dirty="0"/>
              <a:t>dei processi di rilevazione di dati e indicatori.  </a:t>
            </a:r>
            <a:endParaRPr lang="it-IT" dirty="0" smtClean="0"/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Il sistema integra al suo interno informazioni </a:t>
            </a:r>
            <a:r>
              <a:rPr lang="it-IT" b="1" dirty="0">
                <a:solidFill>
                  <a:srgbClr val="FF0000"/>
                </a:solidFill>
              </a:rPr>
              <a:t>contabili</a:t>
            </a:r>
            <a:r>
              <a:rPr lang="it-IT" dirty="0">
                <a:solidFill>
                  <a:srgbClr val="FF0000"/>
                </a:solidFill>
              </a:rPr>
              <a:t>, riclassificate secondo diversi criteri, ed informazioni </a:t>
            </a:r>
            <a:r>
              <a:rPr lang="it-IT" b="1" dirty="0">
                <a:solidFill>
                  <a:srgbClr val="FF0000"/>
                </a:solidFill>
              </a:rPr>
              <a:t>extracontabili</a:t>
            </a:r>
            <a:r>
              <a:rPr lang="it-IT" dirty="0">
                <a:solidFill>
                  <a:srgbClr val="FF0000"/>
                </a:solidFill>
              </a:rPr>
              <a:t> fornendo una rappresentazione completa della performance. </a:t>
            </a:r>
          </a:p>
        </p:txBody>
      </p:sp>
    </p:spTree>
    <p:extLst>
      <p:ext uri="{BB962C8B-B14F-4D97-AF65-F5344CB8AC3E}">
        <p14:creationId xmlns:p14="http://schemas.microsoft.com/office/powerpoint/2010/main" val="291723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La riforma prevede l’adozione </a:t>
            </a:r>
            <a:r>
              <a:rPr lang="it-IT" dirty="0"/>
              <a:t>da parte dell’amministrazione di un </a:t>
            </a:r>
            <a:r>
              <a:rPr lang="it-IT" b="1" dirty="0"/>
              <a:t>Piano della </a:t>
            </a:r>
            <a:r>
              <a:rPr lang="it-IT" b="1" dirty="0" smtClean="0"/>
              <a:t>Performance</a:t>
            </a:r>
            <a:r>
              <a:rPr lang="it-IT" dirty="0" smtClean="0"/>
              <a:t> che </a:t>
            </a:r>
            <a:r>
              <a:rPr lang="it-IT" dirty="0"/>
              <a:t>ai sensi dell’art. 10 del </a:t>
            </a:r>
            <a:r>
              <a:rPr lang="it-IT" dirty="0" err="1" smtClean="0"/>
              <a:t>D.Lgs</a:t>
            </a:r>
            <a:r>
              <a:rPr lang="it-IT" dirty="0" err="1"/>
              <a:t>.</a:t>
            </a:r>
            <a:r>
              <a:rPr lang="it-IT" dirty="0"/>
              <a:t> n. </a:t>
            </a:r>
            <a:r>
              <a:rPr lang="it-IT" dirty="0" smtClean="0"/>
              <a:t>150 </a:t>
            </a:r>
            <a:r>
              <a:rPr lang="it-IT" dirty="0">
                <a:solidFill>
                  <a:srgbClr val="FF0000"/>
                </a:solidFill>
              </a:rPr>
              <a:t>individua</a:t>
            </a:r>
            <a:r>
              <a:rPr lang="it-IT" dirty="0"/>
              <a:t> gli indirizzi e gli </a:t>
            </a:r>
            <a:r>
              <a:rPr lang="it-IT" u="sng" dirty="0">
                <a:solidFill>
                  <a:srgbClr val="FF0000"/>
                </a:solidFill>
              </a:rPr>
              <a:t>obiettivi strategici ed operativi </a:t>
            </a:r>
            <a:r>
              <a:rPr lang="it-IT" dirty="0"/>
              <a:t>e </a:t>
            </a:r>
            <a:r>
              <a:rPr lang="it-IT" dirty="0">
                <a:solidFill>
                  <a:srgbClr val="FF0000"/>
                </a:solidFill>
              </a:rPr>
              <a:t>definisce</a:t>
            </a:r>
            <a:r>
              <a:rPr lang="it-IT" dirty="0"/>
              <a:t>, con riferimento agli obiettivi finali ed intermedi ed alle risorse, gli </a:t>
            </a:r>
            <a:r>
              <a:rPr lang="it-IT" u="sng" dirty="0">
                <a:solidFill>
                  <a:srgbClr val="FF0000"/>
                </a:solidFill>
              </a:rPr>
              <a:t>indicatori per la misurazione e la valutazione della performance </a:t>
            </a:r>
            <a:r>
              <a:rPr lang="it-IT" dirty="0"/>
              <a:t>dell’amministrazione, nonché gli obiettivi assegnati al </a:t>
            </a:r>
            <a:r>
              <a:rPr lang="it-IT" u="sng" dirty="0"/>
              <a:t>personale dirigenziale</a:t>
            </a:r>
            <a:r>
              <a:rPr lang="it-IT" dirty="0"/>
              <a:t> ed i relativi </a:t>
            </a:r>
            <a:r>
              <a:rPr lang="it-IT" dirty="0" smtClean="0"/>
              <a:t>indicatori.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i="1" dirty="0" smtClean="0"/>
              <a:t>solo metà delle amministrazioni esaminate aveva un piano della performance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707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Valutazione della Performance nella PA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 all’interno dell’amministrazione </a:t>
            </a:r>
            <a:r>
              <a:rPr lang="it-IT" dirty="0" smtClean="0"/>
              <a:t>gli </a:t>
            </a:r>
            <a:r>
              <a:rPr lang="it-IT" dirty="0"/>
              <a:t>organi di vertice politico definiscono un quadro chiaro e coerente di </a:t>
            </a:r>
            <a:r>
              <a:rPr lang="it-IT" b="1" dirty="0"/>
              <a:t>priorità</a:t>
            </a:r>
            <a:r>
              <a:rPr lang="it-IT" dirty="0"/>
              <a:t> ci sono </a:t>
            </a:r>
            <a:r>
              <a:rPr lang="it-IT" dirty="0">
                <a:solidFill>
                  <a:srgbClr val="FF0000"/>
                </a:solidFill>
              </a:rPr>
              <a:t>maggiori probabilità che tali priorità possano essere misurate</a:t>
            </a:r>
            <a:r>
              <a:rPr lang="it-IT" dirty="0"/>
              <a:t> e che il ciclo di gestione della performance fornisca in modo tempestivo indicazioni </a:t>
            </a:r>
            <a:r>
              <a:rPr lang="it-IT" dirty="0" smtClean="0"/>
              <a:t>rispetto </a:t>
            </a:r>
            <a:r>
              <a:rPr lang="it-IT" dirty="0"/>
              <a:t>al grado di raggiungimento di tali </a:t>
            </a:r>
            <a:r>
              <a:rPr lang="it-IT" dirty="0" smtClean="0"/>
              <a:t>priorità.</a:t>
            </a:r>
          </a:p>
          <a:p>
            <a:pPr marL="0" indent="0">
              <a:buNone/>
            </a:pPr>
            <a:r>
              <a:rPr lang="it-IT" dirty="0">
                <a:solidFill>
                  <a:srgbClr val="00B050"/>
                </a:solidFill>
              </a:rPr>
              <a:t>Sebbene le amministrazioni pilota abbiano raggiunto ragguardevoli risultati in termini di estensione dei propri sistemi di misurazione della </a:t>
            </a:r>
            <a:r>
              <a:rPr lang="it-IT" dirty="0" smtClean="0">
                <a:solidFill>
                  <a:srgbClr val="00B050"/>
                </a:solidFill>
              </a:rPr>
              <a:t>performance, </a:t>
            </a:r>
            <a:r>
              <a:rPr lang="it-IT" u="sng" dirty="0">
                <a:solidFill>
                  <a:srgbClr val="00B050"/>
                </a:solidFill>
              </a:rPr>
              <a:t>l’impiego di tali informazioni </a:t>
            </a:r>
            <a:r>
              <a:rPr lang="it-IT" dirty="0">
                <a:solidFill>
                  <a:srgbClr val="00B050"/>
                </a:solidFill>
              </a:rPr>
              <a:t>ai fini di supportare il processo decisionale a livello manageriale come a livello politico non appare ancora altrettanto evoluto.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933640" y="4762440"/>
              <a:ext cx="1473480" cy="2480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7800" y="4699080"/>
                <a:ext cx="1505160" cy="37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191120" y="4927680"/>
              <a:ext cx="152640" cy="320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75280" y="4863960"/>
                <a:ext cx="184320" cy="1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811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1260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Il ciclo di gestione della performance negli Enti Locali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  <vt:lpstr>Valutazione della Performance nella PA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ciclo di gestione della performance negli Enti Locali</dc:title>
  <dc:creator>lila banterle</dc:creator>
  <cp:lastModifiedBy>lila banterle</cp:lastModifiedBy>
  <cp:revision>25</cp:revision>
  <dcterms:created xsi:type="dcterms:W3CDTF">2018-02-11T15:43:24Z</dcterms:created>
  <dcterms:modified xsi:type="dcterms:W3CDTF">2020-01-23T16:42:55Z</dcterms:modified>
</cp:coreProperties>
</file>