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49" r:id="rId2"/>
  </p:sldMasterIdLst>
  <p:notesMasterIdLst>
    <p:notesMasterId r:id="rId127"/>
  </p:notesMasterIdLst>
  <p:sldIdLst>
    <p:sldId id="331" r:id="rId3"/>
    <p:sldId id="332" r:id="rId4"/>
    <p:sldId id="333" r:id="rId5"/>
    <p:sldId id="334" r:id="rId6"/>
    <p:sldId id="335" r:id="rId7"/>
    <p:sldId id="258" r:id="rId8"/>
    <p:sldId id="257" r:id="rId9"/>
    <p:sldId id="256" r:id="rId10"/>
    <p:sldId id="439" r:id="rId11"/>
    <p:sldId id="345" r:id="rId12"/>
    <p:sldId id="260" r:id="rId13"/>
    <p:sldId id="336" r:id="rId14"/>
    <p:sldId id="261" r:id="rId15"/>
    <p:sldId id="337" r:id="rId16"/>
    <p:sldId id="338" r:id="rId17"/>
    <p:sldId id="339" r:id="rId18"/>
    <p:sldId id="340" r:id="rId19"/>
    <p:sldId id="264" r:id="rId20"/>
    <p:sldId id="265" r:id="rId21"/>
    <p:sldId id="342" r:id="rId22"/>
    <p:sldId id="341" r:id="rId23"/>
    <p:sldId id="266" r:id="rId24"/>
    <p:sldId id="343" r:id="rId25"/>
    <p:sldId id="344" r:id="rId26"/>
    <p:sldId id="348" r:id="rId27"/>
    <p:sldId id="267" r:id="rId28"/>
    <p:sldId id="268" r:id="rId29"/>
    <p:sldId id="269" r:id="rId30"/>
    <p:sldId id="270" r:id="rId31"/>
    <p:sldId id="346" r:id="rId32"/>
    <p:sldId id="347" r:id="rId33"/>
    <p:sldId id="271" r:id="rId34"/>
    <p:sldId id="273" r:id="rId35"/>
    <p:sldId id="350" r:id="rId36"/>
    <p:sldId id="274" r:id="rId37"/>
    <p:sldId id="263" r:id="rId38"/>
    <p:sldId id="349" r:id="rId39"/>
    <p:sldId id="276" r:id="rId40"/>
    <p:sldId id="277" r:id="rId41"/>
    <p:sldId id="275" r:id="rId42"/>
    <p:sldId id="280" r:id="rId43"/>
    <p:sldId id="281" r:id="rId44"/>
    <p:sldId id="351" r:id="rId45"/>
    <p:sldId id="442" r:id="rId46"/>
    <p:sldId id="352" r:id="rId47"/>
    <p:sldId id="353" r:id="rId48"/>
    <p:sldId id="287" r:id="rId49"/>
    <p:sldId id="354" r:id="rId50"/>
    <p:sldId id="355" r:id="rId51"/>
    <p:sldId id="285" r:id="rId52"/>
    <p:sldId id="286" r:id="rId53"/>
    <p:sldId id="440" r:id="rId54"/>
    <p:sldId id="356" r:id="rId55"/>
    <p:sldId id="357" r:id="rId56"/>
    <p:sldId id="358" r:id="rId57"/>
    <p:sldId id="359" r:id="rId58"/>
    <p:sldId id="272" r:id="rId59"/>
    <p:sldId id="360" r:id="rId60"/>
    <p:sldId id="362" r:id="rId61"/>
    <p:sldId id="363" r:id="rId62"/>
    <p:sldId id="361" r:id="rId63"/>
    <p:sldId id="364" r:id="rId64"/>
    <p:sldId id="293" r:id="rId65"/>
    <p:sldId id="365" r:id="rId66"/>
    <p:sldId id="366" r:id="rId67"/>
    <p:sldId id="294" r:id="rId68"/>
    <p:sldId id="295" r:id="rId69"/>
    <p:sldId id="367" r:id="rId70"/>
    <p:sldId id="296" r:id="rId71"/>
    <p:sldId id="368" r:id="rId72"/>
    <p:sldId id="297" r:id="rId73"/>
    <p:sldId id="371" r:id="rId74"/>
    <p:sldId id="376" r:id="rId75"/>
    <p:sldId id="405" r:id="rId76"/>
    <p:sldId id="381" r:id="rId77"/>
    <p:sldId id="406" r:id="rId78"/>
    <p:sldId id="298" r:id="rId79"/>
    <p:sldId id="303" r:id="rId80"/>
    <p:sldId id="299" r:id="rId81"/>
    <p:sldId id="407" r:id="rId82"/>
    <p:sldId id="300" r:id="rId83"/>
    <p:sldId id="408" r:id="rId84"/>
    <p:sldId id="301" r:id="rId85"/>
    <p:sldId id="290" r:id="rId86"/>
    <p:sldId id="291" r:id="rId87"/>
    <p:sldId id="292" r:id="rId88"/>
    <p:sldId id="409" r:id="rId89"/>
    <p:sldId id="289" r:id="rId90"/>
    <p:sldId id="410" r:id="rId91"/>
    <p:sldId id="411" r:id="rId92"/>
    <p:sldId id="304" r:id="rId93"/>
    <p:sldId id="412" r:id="rId94"/>
    <p:sldId id="413" r:id="rId95"/>
    <p:sldId id="414" r:id="rId96"/>
    <p:sldId id="311" r:id="rId97"/>
    <p:sldId id="312" r:id="rId98"/>
    <p:sldId id="313" r:id="rId99"/>
    <p:sldId id="415" r:id="rId100"/>
    <p:sldId id="315" r:id="rId101"/>
    <p:sldId id="416" r:id="rId102"/>
    <p:sldId id="417" r:id="rId103"/>
    <p:sldId id="418" r:id="rId104"/>
    <p:sldId id="420" r:id="rId105"/>
    <p:sldId id="422" r:id="rId106"/>
    <p:sldId id="421" r:id="rId107"/>
    <p:sldId id="424" r:id="rId108"/>
    <p:sldId id="423" r:id="rId109"/>
    <p:sldId id="321" r:id="rId110"/>
    <p:sldId id="426" r:id="rId111"/>
    <p:sldId id="425" r:id="rId112"/>
    <p:sldId id="438" r:id="rId113"/>
    <p:sldId id="427" r:id="rId114"/>
    <p:sldId id="428" r:id="rId115"/>
    <p:sldId id="429" r:id="rId116"/>
    <p:sldId id="419" r:id="rId117"/>
    <p:sldId id="431" r:id="rId118"/>
    <p:sldId id="436" r:id="rId119"/>
    <p:sldId id="433" r:id="rId120"/>
    <p:sldId id="437" r:id="rId121"/>
    <p:sldId id="432" r:id="rId122"/>
    <p:sldId id="282" r:id="rId123"/>
    <p:sldId id="430" r:id="rId124"/>
    <p:sldId id="434" r:id="rId125"/>
    <p:sldId id="435" r:id="rId126"/>
  </p:sldIdLst>
  <p:sldSz cx="9144000" cy="6858000" type="screen4x3"/>
  <p:notesSz cx="6858000" cy="9144000"/>
  <p:defaultTextStyle>
    <a:defPPr>
      <a:defRPr lang="en-GB"/>
    </a:defPPr>
    <a:lvl1pPr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SimSun" panose="02010600030101010101" pitchFamily="2" charset="-122"/>
        <a:cs typeface="+mn-cs"/>
      </a:defRPr>
    </a:lvl1pPr>
    <a:lvl2pPr marL="742950" indent="-28575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SimSun" panose="02010600030101010101" pitchFamily="2" charset="-122"/>
        <a:cs typeface="+mn-cs"/>
      </a:defRPr>
    </a:lvl2pPr>
    <a:lvl3pPr marL="1143000" indent="-22860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SimSun" panose="02010600030101010101" pitchFamily="2" charset="-122"/>
        <a:cs typeface="+mn-cs"/>
      </a:defRPr>
    </a:lvl3pPr>
    <a:lvl4pPr marL="1600200" indent="-22860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SimSun" panose="02010600030101010101" pitchFamily="2" charset="-122"/>
        <a:cs typeface="+mn-cs"/>
      </a:defRPr>
    </a:lvl4pPr>
    <a:lvl5pPr marL="2057400" indent="-22860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SimSun" panose="02010600030101010101" pitchFamily="2" charset="-122"/>
        <a:cs typeface="+mn-cs"/>
      </a:defRPr>
    </a:lvl5pPr>
    <a:lvl6pPr marL="2286000" algn="l" defTabSz="914400" rtl="0" eaLnBrk="1" latinLnBrk="0" hangingPunct="1">
      <a:defRPr sz="2400" kern="1200">
        <a:solidFill>
          <a:schemeClr val="bg1"/>
        </a:solidFill>
        <a:latin typeface="Times New Roman" panose="02020603050405020304" pitchFamily="18" charset="0"/>
        <a:ea typeface="SimSun" panose="02010600030101010101" pitchFamily="2" charset="-122"/>
        <a:cs typeface="+mn-cs"/>
      </a:defRPr>
    </a:lvl6pPr>
    <a:lvl7pPr marL="2743200" algn="l" defTabSz="914400" rtl="0" eaLnBrk="1" latinLnBrk="0" hangingPunct="1">
      <a:defRPr sz="2400" kern="1200">
        <a:solidFill>
          <a:schemeClr val="bg1"/>
        </a:solidFill>
        <a:latin typeface="Times New Roman" panose="02020603050405020304" pitchFamily="18" charset="0"/>
        <a:ea typeface="SimSun" panose="02010600030101010101" pitchFamily="2" charset="-122"/>
        <a:cs typeface="+mn-cs"/>
      </a:defRPr>
    </a:lvl7pPr>
    <a:lvl8pPr marL="3200400" algn="l" defTabSz="914400" rtl="0" eaLnBrk="1" latinLnBrk="0" hangingPunct="1">
      <a:defRPr sz="2400" kern="1200">
        <a:solidFill>
          <a:schemeClr val="bg1"/>
        </a:solidFill>
        <a:latin typeface="Times New Roman" panose="02020603050405020304" pitchFamily="18" charset="0"/>
        <a:ea typeface="SimSun" panose="02010600030101010101" pitchFamily="2" charset="-122"/>
        <a:cs typeface="+mn-cs"/>
      </a:defRPr>
    </a:lvl8pPr>
    <a:lvl9pPr marL="3657600" algn="l" defTabSz="914400" rtl="0" eaLnBrk="1" latinLnBrk="0" hangingPunct="1">
      <a:defRPr sz="2400" kern="1200">
        <a:solidFill>
          <a:schemeClr val="bg1"/>
        </a:solidFill>
        <a:latin typeface="Times New Roman" panose="02020603050405020304" pitchFamily="18" charset="0"/>
        <a:ea typeface="SimSun" panose="02010600030101010101" pitchFamily="2" charset="-122"/>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588"/>
    <p:restoredTop sz="93789"/>
  </p:normalViewPr>
  <p:slideViewPr>
    <p:cSldViewPr>
      <p:cViewPr varScale="1">
        <p:scale>
          <a:sx n="104" d="100"/>
          <a:sy n="104" d="100"/>
        </p:scale>
        <p:origin x="1800" y="200"/>
      </p:cViewPr>
      <p:guideLst>
        <p:guide orient="horz" pos="2160"/>
        <p:guide pos="2880"/>
      </p:guideLst>
    </p:cSldViewPr>
  </p:slideViewPr>
  <p:outlineViewPr>
    <p:cViewPr varScale="1">
      <p:scale>
        <a:sx n="170" d="200"/>
        <a:sy n="170" d="200"/>
      </p:scale>
      <p:origin x="-780" y="-84"/>
    </p:cViewPr>
  </p:outlineViewPr>
  <p:notesTextViewPr>
    <p:cViewPr>
      <p:scale>
        <a:sx n="1" d="1"/>
        <a:sy n="1" d="1"/>
      </p:scale>
      <p:origin x="0" y="0"/>
    </p:cViewPr>
  </p:notesText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presProps" Target="presProps.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viewProps" Target="viewProps.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theme" Target="theme/theme1.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tableStyles" Target="tableStyles.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notesMaster" Target="notesMasters/notesMaster1.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4" Type="http://schemas.openxmlformats.org/officeDocument/2006/relationships/slide" Target="slides/slide2.xml"/><Relationship Id="rId9" Type="http://schemas.openxmlformats.org/officeDocument/2006/relationships/slide" Target="slides/slide7.xml"/><Relationship Id="rId26" Type="http://schemas.openxmlformats.org/officeDocument/2006/relationships/slide" Target="slides/slide24.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image" Target="../media/image14.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6.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3" name="AutoShape 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360" cap="sq">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74" name="AutoShape 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75" name="AutoShape 3"/>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76" name="AutoShape 4"/>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77" name="AutoShape 5"/>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78" name="AutoShape 6"/>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79" name="AutoShape 7"/>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80" name="AutoShape 8"/>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81" name="Rectangle 9"/>
          <p:cNvSpPr>
            <a:spLocks noGrp="1" noChangeArrowheads="1"/>
          </p:cNvSpPr>
          <p:nvPr>
            <p:ph type="hdr"/>
          </p:nvPr>
        </p:nvSpPr>
        <p:spPr bwMode="auto">
          <a:xfrm>
            <a:off x="0" y="0"/>
            <a:ext cx="2959100" cy="444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SzPct val="45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cs typeface="Arial Unicode MS" charset="0"/>
              </a:defRPr>
            </a:lvl1pPr>
          </a:lstStyle>
          <a:p>
            <a:endParaRPr lang="it-IT" altLang="it-IT"/>
          </a:p>
        </p:txBody>
      </p:sp>
      <p:sp>
        <p:nvSpPr>
          <p:cNvPr id="3082" name="Rectangle 10"/>
          <p:cNvSpPr>
            <a:spLocks noGrp="1" noChangeArrowheads="1"/>
          </p:cNvSpPr>
          <p:nvPr>
            <p:ph type="dt"/>
          </p:nvPr>
        </p:nvSpPr>
        <p:spPr bwMode="auto">
          <a:xfrm>
            <a:off x="3886200" y="0"/>
            <a:ext cx="2959100" cy="444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lgn="r">
              <a:buClrTx/>
              <a:buSzPct val="45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cs typeface="Arial Unicode MS" charset="0"/>
              </a:defRPr>
            </a:lvl1pPr>
          </a:lstStyle>
          <a:p>
            <a:endParaRPr lang="it-IT" altLang="it-IT"/>
          </a:p>
        </p:txBody>
      </p:sp>
      <p:sp>
        <p:nvSpPr>
          <p:cNvPr id="3083" name="Rectangle 11"/>
          <p:cNvSpPr>
            <a:spLocks noGrp="1" noRot="1" noChangeAspect="1" noChangeArrowheads="1"/>
          </p:cNvSpPr>
          <p:nvPr>
            <p:ph type="sldImg"/>
          </p:nvPr>
        </p:nvSpPr>
        <p:spPr bwMode="auto">
          <a:xfrm>
            <a:off x="1143000" y="685800"/>
            <a:ext cx="4559300" cy="3416300"/>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sp>
      <p:sp>
        <p:nvSpPr>
          <p:cNvPr id="3084" name="Rectangle 12"/>
          <p:cNvSpPr>
            <a:spLocks noGrp="1" noChangeArrowheads="1"/>
          </p:cNvSpPr>
          <p:nvPr>
            <p:ph type="body"/>
          </p:nvPr>
        </p:nvSpPr>
        <p:spPr bwMode="auto">
          <a:xfrm>
            <a:off x="914400" y="4343400"/>
            <a:ext cx="5016500" cy="4102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endParaRPr lang="it-IT" altLang="it-IT"/>
          </a:p>
        </p:txBody>
      </p:sp>
      <p:sp>
        <p:nvSpPr>
          <p:cNvPr id="3085" name="Rectangle 13"/>
          <p:cNvSpPr>
            <a:spLocks noGrp="1" noChangeArrowheads="1"/>
          </p:cNvSpPr>
          <p:nvPr>
            <p:ph type="ftr"/>
          </p:nvPr>
        </p:nvSpPr>
        <p:spPr bwMode="auto">
          <a:xfrm>
            <a:off x="0" y="8686800"/>
            <a:ext cx="2959100" cy="444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buClrTx/>
              <a:buSzPct val="45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cs typeface="Arial Unicode MS" charset="0"/>
              </a:defRPr>
            </a:lvl1pPr>
          </a:lstStyle>
          <a:p>
            <a:endParaRPr lang="it-IT" altLang="it-IT"/>
          </a:p>
        </p:txBody>
      </p:sp>
      <p:sp>
        <p:nvSpPr>
          <p:cNvPr id="3086" name="Rectangle 14"/>
          <p:cNvSpPr>
            <a:spLocks noGrp="1" noChangeArrowheads="1"/>
          </p:cNvSpPr>
          <p:nvPr>
            <p:ph type="sldNum"/>
          </p:nvPr>
        </p:nvSpPr>
        <p:spPr bwMode="auto">
          <a:xfrm>
            <a:off x="3886200" y="8686800"/>
            <a:ext cx="2959100" cy="444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lgn="r">
              <a:buClrTx/>
              <a:buSzPct val="45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cs typeface="Arial Unicode MS" charset="0"/>
              </a:defRPr>
            </a:lvl1pPr>
          </a:lstStyle>
          <a:p>
            <a:fld id="{A3A08AC0-410F-4F45-A4B4-A40748FE60FD}" type="slidenum">
              <a:rPr lang="it-IT" altLang="it-IT"/>
              <a:pPr/>
              <a:t>‹N›</a:t>
            </a:fld>
            <a:endParaRPr lang="it-IT" altLang="it-IT"/>
          </a:p>
        </p:txBody>
      </p:sp>
    </p:spTree>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866F0FCC-4C82-4900-A529-D0D1A7EB024F}" type="slidenum">
              <a:rPr lang="it-IT" altLang="it-IT"/>
              <a:pPr/>
              <a:t>6</a:t>
            </a:fld>
            <a:endParaRPr lang="it-IT" altLang="it-IT"/>
          </a:p>
        </p:txBody>
      </p:sp>
      <p:sp>
        <p:nvSpPr>
          <p:cNvPr id="8294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2946"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C8A5A4C2-941C-4649-85F6-BB95D2675FD7}" type="slidenum">
              <a:rPr lang="it-IT" altLang="it-IT"/>
              <a:pPr/>
              <a:t>27</a:t>
            </a:fld>
            <a:endParaRPr lang="it-IT" altLang="it-IT"/>
          </a:p>
        </p:txBody>
      </p:sp>
      <p:sp>
        <p:nvSpPr>
          <p:cNvPr id="9318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3186"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A78F7005-A343-4C1B-891D-5A9933074F70}" type="slidenum">
              <a:rPr lang="it-IT" altLang="it-IT"/>
              <a:pPr/>
              <a:t>28</a:t>
            </a:fld>
            <a:endParaRPr lang="it-IT" altLang="it-IT"/>
          </a:p>
        </p:txBody>
      </p:sp>
      <p:sp>
        <p:nvSpPr>
          <p:cNvPr id="9420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4210"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A7257601-CA9C-4511-B7BA-60B6F3430832}" type="slidenum">
              <a:rPr lang="it-IT" altLang="it-IT"/>
              <a:pPr/>
              <a:t>29</a:t>
            </a:fld>
            <a:endParaRPr lang="it-IT" altLang="it-IT"/>
          </a:p>
        </p:txBody>
      </p:sp>
      <p:sp>
        <p:nvSpPr>
          <p:cNvPr id="9523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5234"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 name="Rectangle 14"/>
          <p:cNvSpPr>
            <a:spLocks noGrp="1" noChangeArrowheads="1"/>
          </p:cNvSpPr>
          <p:nvPr>
            <p:ph type="sldNum"/>
          </p:nvPr>
        </p:nvSpPr>
        <p:spPr>
          <a:ln/>
        </p:spPr>
        <p:txBody>
          <a:bodyPr/>
          <a:lstStyle/>
          <a:p>
            <a:fld id="{867D2A86-88BE-4B1C-B296-3963480C6BA1}" type="slidenum">
              <a:rPr lang="it-IT" altLang="it-IT"/>
              <a:pPr/>
              <a:t>30</a:t>
            </a:fld>
            <a:endParaRPr lang="it-IT" altLang="it-IT"/>
          </a:p>
        </p:txBody>
      </p:sp>
      <p:sp>
        <p:nvSpPr>
          <p:cNvPr id="90113" name="Text Box 1"/>
          <p:cNvSpPr txBox="1">
            <a:spLocks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9pPr>
          </a:lstStyle>
          <a:p>
            <a:pPr algn="r">
              <a:buClrTx/>
              <a:buFontTx/>
              <a:buNone/>
            </a:pPr>
            <a:fld id="{0C26105C-DD48-4E66-9612-D38AA555D138}" type="slidenum">
              <a:rPr lang="it-IT" altLang="it-IT" sz="1200">
                <a:solidFill>
                  <a:srgbClr val="000000"/>
                </a:solidFill>
                <a:cs typeface="Arial Unicode MS" charset="0"/>
              </a:rPr>
              <a:pPr algn="r">
                <a:buClrTx/>
                <a:buFontTx/>
                <a:buNone/>
              </a:pPr>
              <a:t>30</a:t>
            </a:fld>
            <a:endParaRPr lang="it-IT" altLang="it-IT" sz="1200">
              <a:solidFill>
                <a:srgbClr val="000000"/>
              </a:solidFill>
              <a:cs typeface="Arial Unicode MS" charset="0"/>
            </a:endParaRPr>
          </a:p>
        </p:txBody>
      </p:sp>
      <p:sp>
        <p:nvSpPr>
          <p:cNvPr id="90114" name="Text Box 2"/>
          <p:cNvSpPr txBox="1">
            <a:spLocks noChangeArrowheads="1"/>
          </p:cNvSpPr>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9pPr>
          </a:lstStyle>
          <a:p>
            <a:pPr>
              <a:buClrTx/>
              <a:buFontTx/>
              <a:buNone/>
            </a:pPr>
            <a:endParaRPr lang="it-IT" altLang="it-IT" sz="1200">
              <a:solidFill>
                <a:srgbClr val="000000"/>
              </a:solidFill>
              <a:cs typeface="Arial Unicode MS" charset="0"/>
            </a:endParaRPr>
          </a:p>
        </p:txBody>
      </p:sp>
      <p:sp>
        <p:nvSpPr>
          <p:cNvPr id="90115" name="Text Box 3"/>
          <p:cNvSpPr txBox="1">
            <a:spLocks noChangeArrowheads="1"/>
          </p:cNvSpP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9pPr>
          </a:lstStyle>
          <a:p>
            <a:pPr>
              <a:buClrTx/>
              <a:buFontTx/>
              <a:buNone/>
            </a:pPr>
            <a:endParaRPr lang="it-IT" altLang="it-IT" sz="1200">
              <a:solidFill>
                <a:srgbClr val="000000"/>
              </a:solidFill>
              <a:cs typeface="Arial Unicode MS" charset="0"/>
            </a:endParaRPr>
          </a:p>
        </p:txBody>
      </p:sp>
      <p:sp>
        <p:nvSpPr>
          <p:cNvPr id="90116" name="Text Box 4"/>
          <p:cNvSpPr txBox="1">
            <a:spLocks noChangeArrowheads="1"/>
          </p:cNvSpPr>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9pPr>
          </a:lstStyle>
          <a:p>
            <a:pPr algn="r">
              <a:buClrTx/>
              <a:buFontTx/>
              <a:buNone/>
            </a:pPr>
            <a:endParaRPr lang="it-IT" altLang="it-IT" sz="1200">
              <a:solidFill>
                <a:srgbClr val="000000"/>
              </a:solidFill>
              <a:cs typeface="Arial Unicode MS" charset="0"/>
            </a:endParaRPr>
          </a:p>
        </p:txBody>
      </p:sp>
      <p:sp>
        <p:nvSpPr>
          <p:cNvPr id="90117" name="Rectangle 5"/>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0118" name="Rectangle 6"/>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482836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0440902E-A68C-451A-8260-F2F73F1190C2}" type="slidenum">
              <a:rPr lang="it-IT" altLang="it-IT"/>
              <a:pPr/>
              <a:t>32</a:t>
            </a:fld>
            <a:endParaRPr lang="it-IT" altLang="it-IT"/>
          </a:p>
        </p:txBody>
      </p:sp>
      <p:sp>
        <p:nvSpPr>
          <p:cNvPr id="9625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6258"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8553FC03-BB89-481A-ABA3-DB7201F38555}" type="slidenum">
              <a:rPr lang="it-IT" altLang="it-IT"/>
              <a:pPr/>
              <a:t>33</a:t>
            </a:fld>
            <a:endParaRPr lang="it-IT" altLang="it-IT"/>
          </a:p>
        </p:txBody>
      </p:sp>
      <p:sp>
        <p:nvSpPr>
          <p:cNvPr id="9830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830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D0085DDB-4718-4AC4-8C30-1C84F126D1E0}" type="slidenum">
              <a:rPr lang="it-IT" altLang="it-IT"/>
              <a:pPr/>
              <a:t>35</a:t>
            </a:fld>
            <a:endParaRPr lang="it-IT" altLang="it-IT"/>
          </a:p>
        </p:txBody>
      </p:sp>
      <p:sp>
        <p:nvSpPr>
          <p:cNvPr id="993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933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693CE00C-1C98-4AE6-8606-CB6C11ACC9B2}" type="slidenum">
              <a:rPr lang="it-IT" altLang="it-IT"/>
              <a:pPr/>
              <a:t>38</a:t>
            </a:fld>
            <a:endParaRPr lang="it-IT" altLang="it-IT"/>
          </a:p>
        </p:txBody>
      </p:sp>
      <p:sp>
        <p:nvSpPr>
          <p:cNvPr id="10137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137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4FD30BD5-66C7-47C9-86E4-92C86A95A9AC}" type="slidenum">
              <a:rPr lang="it-IT" altLang="it-IT"/>
              <a:pPr/>
              <a:t>39</a:t>
            </a:fld>
            <a:endParaRPr lang="it-IT" altLang="it-IT"/>
          </a:p>
        </p:txBody>
      </p:sp>
      <p:sp>
        <p:nvSpPr>
          <p:cNvPr id="10240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240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F0CF135C-FDC8-4202-A453-76F426903DC2}" type="slidenum">
              <a:rPr lang="it-IT" altLang="it-IT"/>
              <a:pPr/>
              <a:t>41</a:t>
            </a:fld>
            <a:endParaRPr lang="it-IT" altLang="it-IT"/>
          </a:p>
        </p:txBody>
      </p:sp>
      <p:sp>
        <p:nvSpPr>
          <p:cNvPr id="10547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547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8A69D6FA-21A2-4616-B2F1-3E33AB48350A}" type="slidenum">
              <a:rPr lang="it-IT" altLang="it-IT"/>
              <a:pPr/>
              <a:t>7</a:t>
            </a:fld>
            <a:endParaRPr lang="it-IT" altLang="it-IT"/>
          </a:p>
        </p:txBody>
      </p:sp>
      <p:sp>
        <p:nvSpPr>
          <p:cNvPr id="8192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1922"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BCE4952A-77CB-43AF-8100-DE0B1DF106A5}" type="slidenum">
              <a:rPr lang="it-IT" altLang="it-IT"/>
              <a:pPr/>
              <a:t>42</a:t>
            </a:fld>
            <a:endParaRPr lang="it-IT" altLang="it-IT"/>
          </a:p>
        </p:txBody>
      </p:sp>
      <p:sp>
        <p:nvSpPr>
          <p:cNvPr id="10649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649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833562A2-C951-4C31-8E2C-20F86763ECD4}" type="slidenum">
              <a:rPr lang="it-IT" altLang="it-IT"/>
              <a:pPr/>
              <a:t>47</a:t>
            </a:fld>
            <a:endParaRPr lang="it-IT" altLang="it-IT"/>
          </a:p>
        </p:txBody>
      </p:sp>
      <p:sp>
        <p:nvSpPr>
          <p:cNvPr id="11264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264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37EE0519-5046-4125-BA64-E1C4ADC126B5}" type="slidenum">
              <a:rPr lang="it-IT" altLang="it-IT"/>
              <a:pPr/>
              <a:t>50</a:t>
            </a:fld>
            <a:endParaRPr lang="it-IT" altLang="it-IT"/>
          </a:p>
        </p:txBody>
      </p:sp>
      <p:sp>
        <p:nvSpPr>
          <p:cNvPr id="11059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059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D56E31C9-DED4-4C39-8A0D-1FC19DD1C3ED}" type="slidenum">
              <a:rPr lang="it-IT" altLang="it-IT"/>
              <a:pPr/>
              <a:t>51</a:t>
            </a:fld>
            <a:endParaRPr lang="it-IT" altLang="it-IT"/>
          </a:p>
        </p:txBody>
      </p:sp>
      <p:sp>
        <p:nvSpPr>
          <p:cNvPr id="11161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161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37EE0519-5046-4125-BA64-E1C4ADC126B5}" type="slidenum">
              <a:rPr lang="it-IT" altLang="it-IT"/>
              <a:pPr/>
              <a:t>60</a:t>
            </a:fld>
            <a:endParaRPr lang="it-IT" altLang="it-IT"/>
          </a:p>
        </p:txBody>
      </p:sp>
      <p:sp>
        <p:nvSpPr>
          <p:cNvPr id="11059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059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004172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1A106D57-3058-4781-90A6-D3159F12067D}" type="slidenum">
              <a:rPr lang="it-IT" altLang="it-IT"/>
              <a:pPr/>
              <a:t>63</a:t>
            </a:fld>
            <a:endParaRPr lang="it-IT" altLang="it-IT"/>
          </a:p>
        </p:txBody>
      </p:sp>
      <p:sp>
        <p:nvSpPr>
          <p:cNvPr id="11878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878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4A428864-85AE-4BEC-9C00-15381A93C63B}" type="slidenum">
              <a:rPr lang="it-IT" altLang="it-IT"/>
              <a:pPr/>
              <a:t>66</a:t>
            </a:fld>
            <a:endParaRPr lang="it-IT" altLang="it-IT"/>
          </a:p>
        </p:txBody>
      </p:sp>
      <p:sp>
        <p:nvSpPr>
          <p:cNvPr id="11980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981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70FBF432-F3A9-435E-9D5C-996977995D51}" type="slidenum">
              <a:rPr lang="it-IT" altLang="it-IT"/>
              <a:pPr/>
              <a:t>67</a:t>
            </a:fld>
            <a:endParaRPr lang="it-IT" altLang="it-IT"/>
          </a:p>
        </p:txBody>
      </p:sp>
      <p:sp>
        <p:nvSpPr>
          <p:cNvPr id="12083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083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3544B51F-FD70-4A1E-92E8-17C26DC747D1}" type="slidenum">
              <a:rPr lang="it-IT" altLang="it-IT"/>
              <a:pPr/>
              <a:t>69</a:t>
            </a:fld>
            <a:endParaRPr lang="it-IT" altLang="it-IT"/>
          </a:p>
        </p:txBody>
      </p:sp>
      <p:sp>
        <p:nvSpPr>
          <p:cNvPr id="12185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185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5D0500B8-29ED-410E-BB81-11544E088F9F}" type="slidenum">
              <a:rPr lang="it-IT" altLang="it-IT"/>
              <a:pPr/>
              <a:t>71</a:t>
            </a:fld>
            <a:endParaRPr lang="it-IT" altLang="it-IT"/>
          </a:p>
        </p:txBody>
      </p:sp>
      <p:sp>
        <p:nvSpPr>
          <p:cNvPr id="12288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288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2DE9B405-D42B-454E-B454-61E2043CE265}" type="slidenum">
              <a:rPr lang="it-IT" altLang="it-IT"/>
              <a:pPr/>
              <a:t>8</a:t>
            </a:fld>
            <a:endParaRPr lang="it-IT" altLang="it-IT"/>
          </a:p>
        </p:txBody>
      </p:sp>
      <p:sp>
        <p:nvSpPr>
          <p:cNvPr id="8089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0898"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
          <p:cNvSpPr>
            <a:spLocks noGrp="1" noChangeArrowheads="1"/>
          </p:cNvSpPr>
          <p:nvPr>
            <p:ph type="sldNum"/>
          </p:nvPr>
        </p:nvSpPr>
        <p:spPr>
          <a:ln/>
        </p:spPr>
        <p:txBody>
          <a:bodyPr/>
          <a:lstStyle/>
          <a:p>
            <a:fld id="{E9F088B7-9E8D-4F0D-BC78-ED70526642E8}" type="slidenum">
              <a:rPr lang="it-IT" altLang="it-IT"/>
              <a:pPr/>
              <a:t>73</a:t>
            </a:fld>
            <a:endParaRPr lang="it-IT" altLang="it-IT"/>
          </a:p>
        </p:txBody>
      </p:sp>
      <p:sp>
        <p:nvSpPr>
          <p:cNvPr id="175105" name="Rectangle 1"/>
          <p:cNvSpPr txBox="1">
            <a:spLocks noGrp="1" noRot="1" noChangeAspect="1" noChangeArrowheads="1"/>
          </p:cNvSpPr>
          <p:nvPr>
            <p:ph type="sldImg"/>
          </p:nvPr>
        </p:nvSpPr>
        <p:spPr bwMode="auto">
          <a:xfrm>
            <a:off x="1144588"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510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548566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
          <p:cNvSpPr>
            <a:spLocks noGrp="1" noChangeArrowheads="1"/>
          </p:cNvSpPr>
          <p:nvPr>
            <p:ph type="sldNum"/>
          </p:nvPr>
        </p:nvSpPr>
        <p:spPr>
          <a:ln/>
        </p:spPr>
        <p:txBody>
          <a:bodyPr/>
          <a:lstStyle/>
          <a:p>
            <a:fld id="{2D84B54A-8467-4897-BAD6-52179A659E61}" type="slidenum">
              <a:rPr lang="it-IT" altLang="it-IT"/>
              <a:pPr/>
              <a:t>75</a:t>
            </a:fld>
            <a:endParaRPr lang="it-IT" altLang="it-IT"/>
          </a:p>
        </p:txBody>
      </p:sp>
      <p:sp>
        <p:nvSpPr>
          <p:cNvPr id="167937" name="Rectangle 1"/>
          <p:cNvSpPr txBox="1">
            <a:spLocks noGrp="1" noRot="1" noChangeAspect="1" noChangeArrowheads="1"/>
          </p:cNvSpPr>
          <p:nvPr>
            <p:ph type="sldImg"/>
          </p:nvPr>
        </p:nvSpPr>
        <p:spPr bwMode="auto">
          <a:xfrm>
            <a:off x="2857500" y="514350"/>
            <a:ext cx="3429000" cy="257175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7938" name="Rectangle 2"/>
          <p:cNvSpPr txBox="1">
            <a:spLocks noGrp="1" noChangeArrowheads="1"/>
          </p:cNvSpPr>
          <p:nvPr>
            <p:ph type="body" idx="1"/>
          </p:nvPr>
        </p:nvSpPr>
        <p:spPr bwMode="auto">
          <a:xfrm>
            <a:off x="1219200" y="3257550"/>
            <a:ext cx="6705600" cy="30861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572394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76CB0FE7-08A6-48A6-BAFB-9137A725CAAD}" type="slidenum">
              <a:rPr lang="it-IT" altLang="it-IT"/>
              <a:pPr/>
              <a:t>77</a:t>
            </a:fld>
            <a:endParaRPr lang="it-IT" altLang="it-IT"/>
          </a:p>
        </p:txBody>
      </p:sp>
      <p:sp>
        <p:nvSpPr>
          <p:cNvPr id="12390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390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2BDC4C8D-4628-4B2F-AC9B-6E28FD8E4915}" type="slidenum">
              <a:rPr lang="it-IT" altLang="it-IT"/>
              <a:pPr/>
              <a:t>78</a:t>
            </a:fld>
            <a:endParaRPr lang="it-IT" altLang="it-IT"/>
          </a:p>
        </p:txBody>
      </p:sp>
      <p:sp>
        <p:nvSpPr>
          <p:cNvPr id="12902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902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3E62F3B9-7985-462B-9352-64B24B8193C5}" type="slidenum">
              <a:rPr lang="it-IT" altLang="it-IT"/>
              <a:pPr/>
              <a:t>79</a:t>
            </a:fld>
            <a:endParaRPr lang="it-IT" altLang="it-IT"/>
          </a:p>
        </p:txBody>
      </p:sp>
      <p:sp>
        <p:nvSpPr>
          <p:cNvPr id="1249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493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685C6F55-EDA9-4F41-88DE-F07923DFDF69}" type="slidenum">
              <a:rPr lang="it-IT" altLang="it-IT"/>
              <a:pPr/>
              <a:t>81</a:t>
            </a:fld>
            <a:endParaRPr lang="it-IT" altLang="it-IT"/>
          </a:p>
        </p:txBody>
      </p:sp>
      <p:sp>
        <p:nvSpPr>
          <p:cNvPr id="12595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595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DF582CBB-5610-4E18-BD67-2BD55DBEC16B}" type="slidenum">
              <a:rPr lang="it-IT" altLang="it-IT"/>
              <a:pPr/>
              <a:t>83</a:t>
            </a:fld>
            <a:endParaRPr lang="it-IT" altLang="it-IT"/>
          </a:p>
        </p:txBody>
      </p:sp>
      <p:sp>
        <p:nvSpPr>
          <p:cNvPr id="12697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697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1A34718F-31D5-452A-85B7-5A755685D6E6}" type="slidenum">
              <a:rPr lang="it-IT" altLang="it-IT"/>
              <a:pPr/>
              <a:t>91</a:t>
            </a:fld>
            <a:endParaRPr lang="it-IT" altLang="it-IT"/>
          </a:p>
        </p:txBody>
      </p:sp>
      <p:sp>
        <p:nvSpPr>
          <p:cNvPr id="13004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005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1C3CDD44-AB9A-4D5C-A8F2-2EF041C3DB8F}" type="slidenum">
              <a:rPr lang="it-IT" altLang="it-IT"/>
              <a:pPr/>
              <a:t>95</a:t>
            </a:fld>
            <a:endParaRPr lang="it-IT" altLang="it-IT"/>
          </a:p>
        </p:txBody>
      </p:sp>
      <p:sp>
        <p:nvSpPr>
          <p:cNvPr id="13721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721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8F779741-A064-4A1C-9D86-011451DFDA4F}" type="slidenum">
              <a:rPr lang="it-IT" altLang="it-IT"/>
              <a:pPr/>
              <a:t>96</a:t>
            </a:fld>
            <a:endParaRPr lang="it-IT" altLang="it-IT"/>
          </a:p>
        </p:txBody>
      </p:sp>
      <p:sp>
        <p:nvSpPr>
          <p:cNvPr id="13824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824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B4AB9516-EEED-4015-81BF-4CEE42D53D9D}" type="slidenum">
              <a:rPr lang="it-IT" altLang="it-IT"/>
              <a:pPr/>
              <a:t>11</a:t>
            </a:fld>
            <a:endParaRPr lang="it-IT" altLang="it-IT"/>
          </a:p>
        </p:txBody>
      </p:sp>
      <p:sp>
        <p:nvSpPr>
          <p:cNvPr id="8499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4994"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42291A04-AB70-4936-A62D-22B62E90ACAF}" type="slidenum">
              <a:rPr lang="it-IT" altLang="it-IT"/>
              <a:pPr/>
              <a:t>97</a:t>
            </a:fld>
            <a:endParaRPr lang="it-IT" altLang="it-IT"/>
          </a:p>
        </p:txBody>
      </p:sp>
      <p:sp>
        <p:nvSpPr>
          <p:cNvPr id="13926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926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4BAA6229-9256-462A-B7B7-7A837D47E6CC}" type="slidenum">
              <a:rPr lang="it-IT" altLang="it-IT"/>
              <a:pPr/>
              <a:t>99</a:t>
            </a:fld>
            <a:endParaRPr lang="it-IT" altLang="it-IT"/>
          </a:p>
        </p:txBody>
      </p:sp>
      <p:sp>
        <p:nvSpPr>
          <p:cNvPr id="14131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131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12559CAE-487C-4AC0-A40D-E3AD51E76354}" type="slidenum">
              <a:rPr lang="it-IT" altLang="it-IT"/>
              <a:pPr/>
              <a:t>108</a:t>
            </a:fld>
            <a:endParaRPr lang="it-IT" altLang="it-IT"/>
          </a:p>
        </p:txBody>
      </p:sp>
      <p:sp>
        <p:nvSpPr>
          <p:cNvPr id="14745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745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2" name="Rectangle 10">
            <a:extLst>
              <a:ext uri="{FF2B5EF4-FFF2-40B4-BE49-F238E27FC236}">
                <a16:creationId xmlns:a16="http://schemas.microsoft.com/office/drawing/2014/main" id="{8DFD77F4-3625-804C-ACA2-C815F9633C99}"/>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marL="215900" indent="-211138">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Microsoft YaHei" panose="020B0503020204020204" pitchFamily="34" charset="-122"/>
              </a:defRPr>
            </a:lvl1pPr>
            <a:lvl2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Microsoft YaHei" panose="020B0503020204020204" pitchFamily="34" charset="-122"/>
              </a:defRPr>
            </a:lvl2pPr>
            <a:lvl3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Microsoft YaHei" panose="020B0503020204020204" pitchFamily="34" charset="-122"/>
              </a:defRPr>
            </a:lvl3pPr>
            <a:lvl4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Microsoft YaHei" panose="020B0503020204020204" pitchFamily="34" charset="-122"/>
              </a:defRPr>
            </a:lvl4pPr>
            <a:lvl5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Microsoft YaHei" panose="020B0503020204020204" pitchFamily="34" charset="-122"/>
              </a:defRPr>
            </a:lvl9pPr>
          </a:lstStyle>
          <a:p>
            <a:pPr>
              <a:buClrTx/>
              <a:buSzPct val="45000"/>
              <a:buFontTx/>
              <a:buNone/>
            </a:pPr>
            <a:fld id="{8692D8C9-58BC-4B47-B2A6-4B5F189A31BC}" type="slidenum">
              <a:rPr lang="it-IT" altLang="it-IT" sz="1200">
                <a:solidFill>
                  <a:srgbClr val="000000"/>
                </a:solidFill>
              </a:rPr>
              <a:pPr>
                <a:buClrTx/>
                <a:buSzPct val="45000"/>
                <a:buFontTx/>
                <a:buNone/>
              </a:pPr>
              <a:t>110</a:t>
            </a:fld>
            <a:endParaRPr lang="it-IT" altLang="it-IT" sz="1200">
              <a:solidFill>
                <a:srgbClr val="000000"/>
              </a:solidFill>
            </a:endParaRPr>
          </a:p>
        </p:txBody>
      </p:sp>
      <p:sp>
        <p:nvSpPr>
          <p:cNvPr id="46083" name="Rectangle 1">
            <a:extLst>
              <a:ext uri="{FF2B5EF4-FFF2-40B4-BE49-F238E27FC236}">
                <a16:creationId xmlns:a16="http://schemas.microsoft.com/office/drawing/2014/main" id="{4DC6FD43-EE64-3D49-8D24-08F4DBC6C0F7}"/>
              </a:ext>
            </a:extLst>
          </p:cNvPr>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6084" name="Rectangle 2">
            <a:extLst>
              <a:ext uri="{FF2B5EF4-FFF2-40B4-BE49-F238E27FC236}">
                <a16:creationId xmlns:a16="http://schemas.microsoft.com/office/drawing/2014/main" id="{9B63A0A5-831E-9C46-85AF-39C911CAB0C6}"/>
              </a:ext>
            </a:extLst>
          </p:cNvPr>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8905371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AF43BD37-28C5-4238-B541-B77A81FD079A}" type="slidenum">
              <a:rPr lang="it-IT" altLang="it-IT"/>
              <a:pPr/>
              <a:t>13</a:t>
            </a:fld>
            <a:endParaRPr lang="it-IT" altLang="it-IT"/>
          </a:p>
        </p:txBody>
      </p:sp>
      <p:sp>
        <p:nvSpPr>
          <p:cNvPr id="8601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6018"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 name="Rectangle 14"/>
          <p:cNvSpPr>
            <a:spLocks noGrp="1" noChangeArrowheads="1"/>
          </p:cNvSpPr>
          <p:nvPr>
            <p:ph type="sldNum"/>
          </p:nvPr>
        </p:nvSpPr>
        <p:spPr>
          <a:ln/>
        </p:spPr>
        <p:txBody>
          <a:bodyPr/>
          <a:lstStyle/>
          <a:p>
            <a:fld id="{97AAA77B-EBEF-4571-9CA6-4AC08DDEAE14}" type="slidenum">
              <a:rPr lang="it-IT" altLang="it-IT"/>
              <a:pPr/>
              <a:t>18</a:t>
            </a:fld>
            <a:endParaRPr lang="it-IT" altLang="it-IT"/>
          </a:p>
        </p:txBody>
      </p:sp>
      <p:sp>
        <p:nvSpPr>
          <p:cNvPr id="89089" name="Text Box 1"/>
          <p:cNvSpPr txBox="1">
            <a:spLocks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9pPr>
          </a:lstStyle>
          <a:p>
            <a:pPr algn="r">
              <a:buClrTx/>
              <a:buFontTx/>
              <a:buNone/>
            </a:pPr>
            <a:fld id="{CA15A9E2-6197-4030-8345-0079BC296C02}" type="slidenum">
              <a:rPr lang="it-IT" altLang="it-IT" sz="1200">
                <a:solidFill>
                  <a:srgbClr val="000000"/>
                </a:solidFill>
                <a:cs typeface="Arial Unicode MS" charset="0"/>
              </a:rPr>
              <a:pPr algn="r">
                <a:buClrTx/>
                <a:buFontTx/>
                <a:buNone/>
              </a:pPr>
              <a:t>18</a:t>
            </a:fld>
            <a:endParaRPr lang="it-IT" altLang="it-IT" sz="1200">
              <a:solidFill>
                <a:srgbClr val="000000"/>
              </a:solidFill>
              <a:cs typeface="Arial Unicode MS" charset="0"/>
            </a:endParaRPr>
          </a:p>
        </p:txBody>
      </p:sp>
      <p:sp>
        <p:nvSpPr>
          <p:cNvPr id="89090" name="Text Box 2"/>
          <p:cNvSpPr txBox="1">
            <a:spLocks noChangeArrowheads="1"/>
          </p:cNvSpPr>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9pPr>
          </a:lstStyle>
          <a:p>
            <a:pPr>
              <a:buClrTx/>
              <a:buFontTx/>
              <a:buNone/>
            </a:pPr>
            <a:endParaRPr lang="it-IT" altLang="it-IT" sz="1200">
              <a:solidFill>
                <a:srgbClr val="000000"/>
              </a:solidFill>
              <a:cs typeface="Arial Unicode MS" charset="0"/>
            </a:endParaRPr>
          </a:p>
        </p:txBody>
      </p:sp>
      <p:sp>
        <p:nvSpPr>
          <p:cNvPr id="89091" name="Text Box 3"/>
          <p:cNvSpPr txBox="1">
            <a:spLocks noChangeArrowheads="1"/>
          </p:cNvSpP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9pPr>
          </a:lstStyle>
          <a:p>
            <a:pPr>
              <a:buClrTx/>
              <a:buFontTx/>
              <a:buNone/>
            </a:pPr>
            <a:endParaRPr lang="it-IT" altLang="it-IT" sz="1200">
              <a:solidFill>
                <a:srgbClr val="000000"/>
              </a:solidFill>
              <a:cs typeface="Arial Unicode MS" charset="0"/>
            </a:endParaRPr>
          </a:p>
        </p:txBody>
      </p:sp>
      <p:sp>
        <p:nvSpPr>
          <p:cNvPr id="89092" name="Text Box 4"/>
          <p:cNvSpPr txBox="1">
            <a:spLocks noChangeArrowheads="1"/>
          </p:cNvSpPr>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9pPr>
          </a:lstStyle>
          <a:p>
            <a:pPr algn="r">
              <a:buClrTx/>
              <a:buFontTx/>
              <a:buNone/>
            </a:pPr>
            <a:endParaRPr lang="it-IT" altLang="it-IT" sz="1200">
              <a:solidFill>
                <a:srgbClr val="000000"/>
              </a:solidFill>
              <a:cs typeface="Arial Unicode MS" charset="0"/>
            </a:endParaRPr>
          </a:p>
        </p:txBody>
      </p:sp>
      <p:sp>
        <p:nvSpPr>
          <p:cNvPr id="89093" name="Rectangle 5"/>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9094" name="Rectangle 6"/>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 name="Rectangle 14"/>
          <p:cNvSpPr>
            <a:spLocks noGrp="1" noChangeArrowheads="1"/>
          </p:cNvSpPr>
          <p:nvPr>
            <p:ph type="sldNum"/>
          </p:nvPr>
        </p:nvSpPr>
        <p:spPr>
          <a:ln/>
        </p:spPr>
        <p:txBody>
          <a:bodyPr/>
          <a:lstStyle/>
          <a:p>
            <a:fld id="{867D2A86-88BE-4B1C-B296-3963480C6BA1}" type="slidenum">
              <a:rPr lang="it-IT" altLang="it-IT"/>
              <a:pPr/>
              <a:t>19</a:t>
            </a:fld>
            <a:endParaRPr lang="it-IT" altLang="it-IT"/>
          </a:p>
        </p:txBody>
      </p:sp>
      <p:sp>
        <p:nvSpPr>
          <p:cNvPr id="90113" name="Text Box 1"/>
          <p:cNvSpPr txBox="1">
            <a:spLocks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9pPr>
          </a:lstStyle>
          <a:p>
            <a:pPr algn="r">
              <a:buClrTx/>
              <a:buFontTx/>
              <a:buNone/>
            </a:pPr>
            <a:fld id="{0C26105C-DD48-4E66-9612-D38AA555D138}" type="slidenum">
              <a:rPr lang="it-IT" altLang="it-IT" sz="1200">
                <a:solidFill>
                  <a:srgbClr val="000000"/>
                </a:solidFill>
                <a:cs typeface="Arial Unicode MS" charset="0"/>
              </a:rPr>
              <a:pPr algn="r">
                <a:buClrTx/>
                <a:buFontTx/>
                <a:buNone/>
              </a:pPr>
              <a:t>19</a:t>
            </a:fld>
            <a:endParaRPr lang="it-IT" altLang="it-IT" sz="1200">
              <a:solidFill>
                <a:srgbClr val="000000"/>
              </a:solidFill>
              <a:cs typeface="Arial Unicode MS" charset="0"/>
            </a:endParaRPr>
          </a:p>
        </p:txBody>
      </p:sp>
      <p:sp>
        <p:nvSpPr>
          <p:cNvPr id="90114" name="Text Box 2"/>
          <p:cNvSpPr txBox="1">
            <a:spLocks noChangeArrowheads="1"/>
          </p:cNvSpPr>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9pPr>
          </a:lstStyle>
          <a:p>
            <a:pPr>
              <a:buClrTx/>
              <a:buFontTx/>
              <a:buNone/>
            </a:pPr>
            <a:endParaRPr lang="it-IT" altLang="it-IT" sz="1200">
              <a:solidFill>
                <a:srgbClr val="000000"/>
              </a:solidFill>
              <a:cs typeface="Arial Unicode MS" charset="0"/>
            </a:endParaRPr>
          </a:p>
        </p:txBody>
      </p:sp>
      <p:sp>
        <p:nvSpPr>
          <p:cNvPr id="90115" name="Text Box 3"/>
          <p:cNvSpPr txBox="1">
            <a:spLocks noChangeArrowheads="1"/>
          </p:cNvSpP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9pPr>
          </a:lstStyle>
          <a:p>
            <a:pPr>
              <a:buClrTx/>
              <a:buFontTx/>
              <a:buNone/>
            </a:pPr>
            <a:endParaRPr lang="it-IT" altLang="it-IT" sz="1200">
              <a:solidFill>
                <a:srgbClr val="000000"/>
              </a:solidFill>
              <a:cs typeface="Arial Unicode MS" charset="0"/>
            </a:endParaRPr>
          </a:p>
        </p:txBody>
      </p:sp>
      <p:sp>
        <p:nvSpPr>
          <p:cNvPr id="90116" name="Text Box 4"/>
          <p:cNvSpPr txBox="1">
            <a:spLocks noChangeArrowheads="1"/>
          </p:cNvSpPr>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9pPr>
          </a:lstStyle>
          <a:p>
            <a:pPr algn="r">
              <a:buClrTx/>
              <a:buFontTx/>
              <a:buNone/>
            </a:pPr>
            <a:endParaRPr lang="it-IT" altLang="it-IT" sz="1200">
              <a:solidFill>
                <a:srgbClr val="000000"/>
              </a:solidFill>
              <a:cs typeface="Arial Unicode MS" charset="0"/>
            </a:endParaRPr>
          </a:p>
        </p:txBody>
      </p:sp>
      <p:sp>
        <p:nvSpPr>
          <p:cNvPr id="90117" name="Rectangle 5"/>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0118" name="Rectangle 6"/>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17C8F9A7-6331-46A5-9B6A-A73731AAA77A}" type="slidenum">
              <a:rPr lang="it-IT" altLang="it-IT"/>
              <a:pPr/>
              <a:t>22</a:t>
            </a:fld>
            <a:endParaRPr lang="it-IT" altLang="it-IT"/>
          </a:p>
        </p:txBody>
      </p:sp>
      <p:sp>
        <p:nvSpPr>
          <p:cNvPr id="9113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1138"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51FE2DDB-F75C-4EE6-AA29-89A28455AB86}" type="slidenum">
              <a:rPr lang="it-IT" altLang="it-IT"/>
              <a:pPr/>
              <a:t>26</a:t>
            </a:fld>
            <a:endParaRPr lang="it-IT" altLang="it-IT"/>
          </a:p>
        </p:txBody>
      </p:sp>
      <p:sp>
        <p:nvSpPr>
          <p:cNvPr id="9216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2162"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143000" y="1122363"/>
            <a:ext cx="6858000" cy="2387600"/>
          </a:xfrm>
        </p:spPr>
        <p:txBody>
          <a:bodyPr anchor="b"/>
          <a:lstStyle>
            <a:lvl1pPr algn="ctr">
              <a:defRPr sz="6000"/>
            </a:lvl1pPr>
          </a:lstStyle>
          <a:p>
            <a:r>
              <a:rPr lang="it-IT"/>
              <a:t>Fare clic per modificare lo stile del titolo</a:t>
            </a:r>
          </a:p>
        </p:txBody>
      </p:sp>
      <p:sp>
        <p:nvSpPr>
          <p:cNvPr id="3" name="Sottotito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p:cNvSpPr>
            <a:spLocks noGrp="1"/>
          </p:cNvSpPr>
          <p:nvPr>
            <p:ph type="dt" idx="10"/>
          </p:nvPr>
        </p:nvSpPr>
        <p:spPr/>
        <p:txBody>
          <a:bodyPr/>
          <a:lstStyle>
            <a:lvl1pPr>
              <a:defRPr/>
            </a:lvl1pPr>
          </a:lstStyle>
          <a:p>
            <a:endParaRPr lang="en-US" altLang="it-IT"/>
          </a:p>
        </p:txBody>
      </p:sp>
      <p:sp>
        <p:nvSpPr>
          <p:cNvPr id="5" name="Segnaposto numero diapositiva 4"/>
          <p:cNvSpPr>
            <a:spLocks noGrp="1"/>
          </p:cNvSpPr>
          <p:nvPr>
            <p:ph type="sldNum" idx="11"/>
          </p:nvPr>
        </p:nvSpPr>
        <p:spPr/>
        <p:txBody>
          <a:bodyPr/>
          <a:lstStyle>
            <a:lvl1pPr>
              <a:defRPr/>
            </a:lvl1pPr>
          </a:lstStyle>
          <a:p>
            <a:fld id="{CCFAEF82-9206-4001-A067-1974C1D26235}" type="slidenum">
              <a:rPr lang="it-IT" altLang="it-IT"/>
              <a:pPr/>
              <a:t>‹N›</a:t>
            </a:fld>
            <a:endParaRPr lang="it-IT" altLang="it-IT"/>
          </a:p>
        </p:txBody>
      </p:sp>
      <p:sp>
        <p:nvSpPr>
          <p:cNvPr id="6" name="Segnaposto piè di pagina 5"/>
          <p:cNvSpPr>
            <a:spLocks noGrp="1"/>
          </p:cNvSpPr>
          <p:nvPr>
            <p:ph type="ftr" idx="12"/>
          </p:nvPr>
        </p:nvSpPr>
        <p:spPr/>
        <p:txBody>
          <a:bodyPr/>
          <a:lstStyle>
            <a:lvl1pPr>
              <a:defRPr/>
            </a:lvl1pPr>
          </a:lstStyle>
          <a:p>
            <a:endParaRPr lang="it-IT" altLang="it-IT"/>
          </a:p>
        </p:txBody>
      </p:sp>
    </p:spTree>
    <p:extLst>
      <p:ext uri="{BB962C8B-B14F-4D97-AF65-F5344CB8AC3E}">
        <p14:creationId xmlns:p14="http://schemas.microsoft.com/office/powerpoint/2010/main" val="36436672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en-US" altLang="it-IT"/>
          </a:p>
        </p:txBody>
      </p:sp>
      <p:sp>
        <p:nvSpPr>
          <p:cNvPr id="5" name="Segnaposto numero diapositiva 4"/>
          <p:cNvSpPr>
            <a:spLocks noGrp="1"/>
          </p:cNvSpPr>
          <p:nvPr>
            <p:ph type="sldNum" idx="11"/>
          </p:nvPr>
        </p:nvSpPr>
        <p:spPr/>
        <p:txBody>
          <a:bodyPr/>
          <a:lstStyle>
            <a:lvl1pPr>
              <a:defRPr/>
            </a:lvl1pPr>
          </a:lstStyle>
          <a:p>
            <a:fld id="{D29F5D79-90BD-4953-9AC9-90D439D18DF1}" type="slidenum">
              <a:rPr lang="it-IT" altLang="it-IT"/>
              <a:pPr/>
              <a:t>‹N›</a:t>
            </a:fld>
            <a:endParaRPr lang="it-IT" altLang="it-IT"/>
          </a:p>
        </p:txBody>
      </p:sp>
      <p:sp>
        <p:nvSpPr>
          <p:cNvPr id="6" name="Segnaposto piè di pagina 5"/>
          <p:cNvSpPr>
            <a:spLocks noGrp="1"/>
          </p:cNvSpPr>
          <p:nvPr>
            <p:ph type="ftr" idx="12"/>
          </p:nvPr>
        </p:nvSpPr>
        <p:spPr/>
        <p:txBody>
          <a:bodyPr/>
          <a:lstStyle>
            <a:lvl1pPr>
              <a:defRPr/>
            </a:lvl1pPr>
          </a:lstStyle>
          <a:p>
            <a:endParaRPr lang="it-IT" altLang="it-IT"/>
          </a:p>
        </p:txBody>
      </p:sp>
    </p:spTree>
    <p:extLst>
      <p:ext uri="{BB962C8B-B14F-4D97-AF65-F5344CB8AC3E}">
        <p14:creationId xmlns:p14="http://schemas.microsoft.com/office/powerpoint/2010/main" val="4214182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19875" y="128588"/>
            <a:ext cx="2054225" cy="598487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457200" y="128588"/>
            <a:ext cx="6010275" cy="5984875"/>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en-US" altLang="it-IT"/>
          </a:p>
        </p:txBody>
      </p:sp>
      <p:sp>
        <p:nvSpPr>
          <p:cNvPr id="5" name="Segnaposto numero diapositiva 4"/>
          <p:cNvSpPr>
            <a:spLocks noGrp="1"/>
          </p:cNvSpPr>
          <p:nvPr>
            <p:ph type="sldNum" idx="11"/>
          </p:nvPr>
        </p:nvSpPr>
        <p:spPr/>
        <p:txBody>
          <a:bodyPr/>
          <a:lstStyle>
            <a:lvl1pPr>
              <a:defRPr/>
            </a:lvl1pPr>
          </a:lstStyle>
          <a:p>
            <a:fld id="{B0799552-3DF9-42EF-ADA4-CFC8686510BD}" type="slidenum">
              <a:rPr lang="it-IT" altLang="it-IT"/>
              <a:pPr/>
              <a:t>‹N›</a:t>
            </a:fld>
            <a:endParaRPr lang="it-IT" altLang="it-IT"/>
          </a:p>
        </p:txBody>
      </p:sp>
      <p:sp>
        <p:nvSpPr>
          <p:cNvPr id="6" name="Segnaposto piè di pagina 5"/>
          <p:cNvSpPr>
            <a:spLocks noGrp="1"/>
          </p:cNvSpPr>
          <p:nvPr>
            <p:ph type="ftr" idx="12"/>
          </p:nvPr>
        </p:nvSpPr>
        <p:spPr/>
        <p:txBody>
          <a:bodyPr/>
          <a:lstStyle>
            <a:lvl1pPr>
              <a:defRPr/>
            </a:lvl1pPr>
          </a:lstStyle>
          <a:p>
            <a:endParaRPr lang="it-IT" altLang="it-IT"/>
          </a:p>
        </p:txBody>
      </p:sp>
    </p:spTree>
    <p:extLst>
      <p:ext uri="{BB962C8B-B14F-4D97-AF65-F5344CB8AC3E}">
        <p14:creationId xmlns:p14="http://schemas.microsoft.com/office/powerpoint/2010/main" val="10803158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ClipArt" preserve="1">
  <p:cSld name="Titolo, testo e ClipArt">
    <p:spTree>
      <p:nvGrpSpPr>
        <p:cNvPr id="1" name=""/>
        <p:cNvGrpSpPr/>
        <p:nvPr/>
      </p:nvGrpSpPr>
      <p:grpSpPr>
        <a:xfrm>
          <a:off x="0" y="0"/>
          <a:ext cx="0" cy="0"/>
          <a:chOff x="0" y="0"/>
          <a:chExt cx="0" cy="0"/>
        </a:xfrm>
      </p:grpSpPr>
      <p:sp>
        <p:nvSpPr>
          <p:cNvPr id="2" name="Titolo 1"/>
          <p:cNvSpPr>
            <a:spLocks noGrp="1"/>
          </p:cNvSpPr>
          <p:nvPr>
            <p:ph type="title"/>
          </p:nvPr>
        </p:nvSpPr>
        <p:spPr>
          <a:xfrm>
            <a:off x="457200" y="128588"/>
            <a:ext cx="8216900" cy="1422400"/>
          </a:xfrm>
        </p:spPr>
        <p:txBody>
          <a:bodyPr/>
          <a:lstStyle/>
          <a:p>
            <a:r>
              <a:rPr lang="it-IT"/>
              <a:t>Fare clic per modificare lo stile del titolo</a:t>
            </a:r>
          </a:p>
        </p:txBody>
      </p:sp>
      <p:sp>
        <p:nvSpPr>
          <p:cNvPr id="3" name="Segnaposto testo 2"/>
          <p:cNvSpPr>
            <a:spLocks noGrp="1"/>
          </p:cNvSpPr>
          <p:nvPr>
            <p:ph type="body" sz="half" idx="1"/>
          </p:nvPr>
        </p:nvSpPr>
        <p:spPr>
          <a:xfrm>
            <a:off x="457200" y="1600200"/>
            <a:ext cx="4032250" cy="4513263"/>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immagine online 3"/>
          <p:cNvSpPr>
            <a:spLocks noGrp="1"/>
          </p:cNvSpPr>
          <p:nvPr>
            <p:ph type="clipArt" sz="half" idx="2"/>
          </p:nvPr>
        </p:nvSpPr>
        <p:spPr>
          <a:xfrm>
            <a:off x="4641850" y="1600200"/>
            <a:ext cx="4032250" cy="4513263"/>
          </a:xfrm>
        </p:spPr>
        <p:txBody>
          <a:bodyPr/>
          <a:lstStyle/>
          <a:p>
            <a:endParaRPr lang="it-IT"/>
          </a:p>
        </p:txBody>
      </p:sp>
      <p:sp>
        <p:nvSpPr>
          <p:cNvPr id="5" name="Segnaposto data 4"/>
          <p:cNvSpPr>
            <a:spLocks noGrp="1"/>
          </p:cNvSpPr>
          <p:nvPr>
            <p:ph type="dt" idx="10"/>
          </p:nvPr>
        </p:nvSpPr>
        <p:spPr>
          <a:xfrm>
            <a:off x="457200" y="6249988"/>
            <a:ext cx="2120900" cy="463550"/>
          </a:xfrm>
        </p:spPr>
        <p:txBody>
          <a:bodyPr/>
          <a:lstStyle>
            <a:lvl1pPr>
              <a:defRPr/>
            </a:lvl1pPr>
          </a:lstStyle>
          <a:p>
            <a:endParaRPr lang="en-US" altLang="it-IT"/>
          </a:p>
        </p:txBody>
      </p:sp>
      <p:sp>
        <p:nvSpPr>
          <p:cNvPr id="6" name="Segnaposto numero diapositiva 5"/>
          <p:cNvSpPr>
            <a:spLocks noGrp="1"/>
          </p:cNvSpPr>
          <p:nvPr>
            <p:ph type="sldNum" idx="11"/>
          </p:nvPr>
        </p:nvSpPr>
        <p:spPr>
          <a:xfrm>
            <a:off x="6553200" y="6248400"/>
            <a:ext cx="2120900" cy="463550"/>
          </a:xfrm>
        </p:spPr>
        <p:txBody>
          <a:bodyPr/>
          <a:lstStyle>
            <a:lvl1pPr>
              <a:defRPr/>
            </a:lvl1pPr>
          </a:lstStyle>
          <a:p>
            <a:fld id="{F5118ECE-B5C9-4E72-9DBE-B5CEBF03A1F2}" type="slidenum">
              <a:rPr lang="it-IT" altLang="it-IT"/>
              <a:pPr/>
              <a:t>‹N›</a:t>
            </a:fld>
            <a:endParaRPr lang="it-IT" altLang="it-IT"/>
          </a:p>
        </p:txBody>
      </p:sp>
      <p:sp>
        <p:nvSpPr>
          <p:cNvPr id="7" name="Segnaposto piè di pagina 6"/>
          <p:cNvSpPr>
            <a:spLocks noGrp="1"/>
          </p:cNvSpPr>
          <p:nvPr>
            <p:ph type="ftr" idx="12"/>
          </p:nvPr>
        </p:nvSpPr>
        <p:spPr>
          <a:xfrm>
            <a:off x="3124200" y="6248400"/>
            <a:ext cx="2882900" cy="463550"/>
          </a:xfrm>
        </p:spPr>
        <p:txBody>
          <a:bodyPr/>
          <a:lstStyle>
            <a:lvl1pPr>
              <a:defRPr/>
            </a:lvl1pPr>
          </a:lstStyle>
          <a:p>
            <a:endParaRPr lang="it-IT" altLang="it-IT"/>
          </a:p>
        </p:txBody>
      </p:sp>
    </p:spTree>
    <p:extLst>
      <p:ext uri="{BB962C8B-B14F-4D97-AF65-F5344CB8AC3E}">
        <p14:creationId xmlns:p14="http://schemas.microsoft.com/office/powerpoint/2010/main" val="32724845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143000" y="1122363"/>
            <a:ext cx="6858000" cy="2387600"/>
          </a:xfrm>
        </p:spPr>
        <p:txBody>
          <a:bodyPr anchor="b"/>
          <a:lstStyle>
            <a:lvl1pPr algn="ctr">
              <a:defRPr sz="6000"/>
            </a:lvl1pPr>
          </a:lstStyle>
          <a:p>
            <a:r>
              <a:rPr lang="it-IT"/>
              <a:t>Fare clic per modificare lo stile del titolo</a:t>
            </a:r>
          </a:p>
        </p:txBody>
      </p:sp>
      <p:sp>
        <p:nvSpPr>
          <p:cNvPr id="3" name="Sottotito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p:cNvSpPr>
            <a:spLocks noGrp="1"/>
          </p:cNvSpPr>
          <p:nvPr>
            <p:ph type="dt" idx="10"/>
          </p:nvPr>
        </p:nvSpPr>
        <p:spPr/>
        <p:txBody>
          <a:bodyPr/>
          <a:lstStyle>
            <a:lvl1pPr>
              <a:defRPr/>
            </a:lvl1pPr>
          </a:lstStyle>
          <a:p>
            <a:endParaRPr lang="en-US"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6C5AA375-A7E4-4397-9E01-7C1940193388}" type="slidenum">
              <a:rPr lang="it-IT" altLang="it-IT"/>
              <a:pPr/>
              <a:t>‹N›</a:t>
            </a:fld>
            <a:endParaRPr lang="it-IT" altLang="it-IT"/>
          </a:p>
        </p:txBody>
      </p:sp>
    </p:spTree>
    <p:extLst>
      <p:ext uri="{BB962C8B-B14F-4D97-AF65-F5344CB8AC3E}">
        <p14:creationId xmlns:p14="http://schemas.microsoft.com/office/powerpoint/2010/main" val="30892576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en-US"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D4E97157-18D9-4829-9E6E-1262AD8091B1}" type="slidenum">
              <a:rPr lang="it-IT" altLang="it-IT"/>
              <a:pPr/>
              <a:t>‹N›</a:t>
            </a:fld>
            <a:endParaRPr lang="it-IT" altLang="it-IT"/>
          </a:p>
        </p:txBody>
      </p:sp>
    </p:spTree>
    <p:extLst>
      <p:ext uri="{BB962C8B-B14F-4D97-AF65-F5344CB8AC3E}">
        <p14:creationId xmlns:p14="http://schemas.microsoft.com/office/powerpoint/2010/main" val="28154582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623888" y="1709738"/>
            <a:ext cx="7886700" cy="2852737"/>
          </a:xfrm>
        </p:spPr>
        <p:txBody>
          <a:bodyPr anchor="b"/>
          <a:lstStyle>
            <a:lvl1pPr>
              <a:defRPr sz="6000"/>
            </a:lvl1pPr>
          </a:lstStyle>
          <a:p>
            <a:r>
              <a:rPr lang="it-IT"/>
              <a:t>Fare clic per modificare lo stile del titolo</a:t>
            </a:r>
          </a:p>
        </p:txBody>
      </p:sp>
      <p:sp>
        <p:nvSpPr>
          <p:cNvPr id="3" name="Segnaposto testo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a:t>Modifica gli stili del testo dello schema</a:t>
            </a:r>
          </a:p>
        </p:txBody>
      </p:sp>
      <p:sp>
        <p:nvSpPr>
          <p:cNvPr id="4" name="Segnaposto data 3"/>
          <p:cNvSpPr>
            <a:spLocks noGrp="1"/>
          </p:cNvSpPr>
          <p:nvPr>
            <p:ph type="dt" idx="10"/>
          </p:nvPr>
        </p:nvSpPr>
        <p:spPr/>
        <p:txBody>
          <a:bodyPr/>
          <a:lstStyle>
            <a:lvl1pPr>
              <a:defRPr/>
            </a:lvl1pPr>
          </a:lstStyle>
          <a:p>
            <a:endParaRPr lang="en-US"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FA7C0A16-9959-4DD9-A56F-87AB8D51D399}" type="slidenum">
              <a:rPr lang="it-IT" altLang="it-IT"/>
              <a:pPr/>
              <a:t>‹N›</a:t>
            </a:fld>
            <a:endParaRPr lang="it-IT" altLang="it-IT"/>
          </a:p>
        </p:txBody>
      </p:sp>
    </p:spTree>
    <p:extLst>
      <p:ext uri="{BB962C8B-B14F-4D97-AF65-F5344CB8AC3E}">
        <p14:creationId xmlns:p14="http://schemas.microsoft.com/office/powerpoint/2010/main" val="17508782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457200" y="1604963"/>
            <a:ext cx="4032250" cy="4513262"/>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1850" y="1604963"/>
            <a:ext cx="4032250" cy="4513262"/>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idx="10"/>
          </p:nvPr>
        </p:nvSpPr>
        <p:spPr/>
        <p:txBody>
          <a:bodyPr/>
          <a:lstStyle>
            <a:lvl1pPr>
              <a:defRPr/>
            </a:lvl1pPr>
          </a:lstStyle>
          <a:p>
            <a:endParaRPr lang="en-US"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1A0CF644-839E-4CE4-B9DB-736E74D3B531}" type="slidenum">
              <a:rPr lang="it-IT" altLang="it-IT"/>
              <a:pPr/>
              <a:t>‹N›</a:t>
            </a:fld>
            <a:endParaRPr lang="it-IT" altLang="it-IT"/>
          </a:p>
        </p:txBody>
      </p:sp>
    </p:spTree>
    <p:extLst>
      <p:ext uri="{BB962C8B-B14F-4D97-AF65-F5344CB8AC3E}">
        <p14:creationId xmlns:p14="http://schemas.microsoft.com/office/powerpoint/2010/main" val="32438391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30238" y="365125"/>
            <a:ext cx="7886700" cy="1325563"/>
          </a:xfrm>
        </p:spPr>
        <p:txBody>
          <a:bodyPr/>
          <a:lstStyle/>
          <a:p>
            <a:r>
              <a:rPr lang="it-IT"/>
              <a:t>Fare clic per modificare lo stile del titolo</a:t>
            </a:r>
          </a:p>
        </p:txBody>
      </p:sp>
      <p:sp>
        <p:nvSpPr>
          <p:cNvPr id="3" name="Segnaposto tes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Segnaposto contenuto 3"/>
          <p:cNvSpPr>
            <a:spLocks noGrp="1"/>
          </p:cNvSpPr>
          <p:nvPr>
            <p:ph sz="half" idx="2"/>
          </p:nvPr>
        </p:nvSpPr>
        <p:spPr>
          <a:xfrm>
            <a:off x="630238" y="2505075"/>
            <a:ext cx="3868737"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Segnaposto contenuto 5"/>
          <p:cNvSpPr>
            <a:spLocks noGrp="1"/>
          </p:cNvSpPr>
          <p:nvPr>
            <p:ph sz="quarter" idx="4"/>
          </p:nvPr>
        </p:nvSpPr>
        <p:spPr>
          <a:xfrm>
            <a:off x="4629150" y="2505075"/>
            <a:ext cx="3887788"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idx="10"/>
          </p:nvPr>
        </p:nvSpPr>
        <p:spPr/>
        <p:txBody>
          <a:bodyPr/>
          <a:lstStyle>
            <a:lvl1pPr>
              <a:defRPr/>
            </a:lvl1pPr>
          </a:lstStyle>
          <a:p>
            <a:endParaRPr lang="en-US" altLang="it-IT"/>
          </a:p>
        </p:txBody>
      </p:sp>
      <p:sp>
        <p:nvSpPr>
          <p:cNvPr id="8" name="Segnaposto piè di pagina 7"/>
          <p:cNvSpPr>
            <a:spLocks noGrp="1"/>
          </p:cNvSpPr>
          <p:nvPr>
            <p:ph type="ftr" idx="11"/>
          </p:nvPr>
        </p:nvSpPr>
        <p:spPr/>
        <p:txBody>
          <a:bodyPr/>
          <a:lstStyle>
            <a:lvl1pPr>
              <a:defRPr/>
            </a:lvl1pPr>
          </a:lstStyle>
          <a:p>
            <a:endParaRPr lang="it-IT" altLang="it-IT"/>
          </a:p>
        </p:txBody>
      </p:sp>
      <p:sp>
        <p:nvSpPr>
          <p:cNvPr id="9" name="Segnaposto numero diapositiva 8"/>
          <p:cNvSpPr>
            <a:spLocks noGrp="1"/>
          </p:cNvSpPr>
          <p:nvPr>
            <p:ph type="sldNum" idx="12"/>
          </p:nvPr>
        </p:nvSpPr>
        <p:spPr/>
        <p:txBody>
          <a:bodyPr/>
          <a:lstStyle>
            <a:lvl1pPr>
              <a:defRPr/>
            </a:lvl1pPr>
          </a:lstStyle>
          <a:p>
            <a:fld id="{BC1E8716-62A8-4A94-92FE-55FF7B14A736}" type="slidenum">
              <a:rPr lang="it-IT" altLang="it-IT"/>
              <a:pPr/>
              <a:t>‹N›</a:t>
            </a:fld>
            <a:endParaRPr lang="it-IT" altLang="it-IT"/>
          </a:p>
        </p:txBody>
      </p:sp>
    </p:spTree>
    <p:extLst>
      <p:ext uri="{BB962C8B-B14F-4D97-AF65-F5344CB8AC3E}">
        <p14:creationId xmlns:p14="http://schemas.microsoft.com/office/powerpoint/2010/main" val="35871205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idx="10"/>
          </p:nvPr>
        </p:nvSpPr>
        <p:spPr/>
        <p:txBody>
          <a:bodyPr/>
          <a:lstStyle>
            <a:lvl1pPr>
              <a:defRPr/>
            </a:lvl1pPr>
          </a:lstStyle>
          <a:p>
            <a:endParaRPr lang="en-US" altLang="it-IT"/>
          </a:p>
        </p:txBody>
      </p:sp>
      <p:sp>
        <p:nvSpPr>
          <p:cNvPr id="4" name="Segnaposto piè di pagina 3"/>
          <p:cNvSpPr>
            <a:spLocks noGrp="1"/>
          </p:cNvSpPr>
          <p:nvPr>
            <p:ph type="ftr" idx="11"/>
          </p:nvPr>
        </p:nvSpPr>
        <p:spPr/>
        <p:txBody>
          <a:bodyPr/>
          <a:lstStyle>
            <a:lvl1pPr>
              <a:defRPr/>
            </a:lvl1pPr>
          </a:lstStyle>
          <a:p>
            <a:endParaRPr lang="it-IT" altLang="it-IT"/>
          </a:p>
        </p:txBody>
      </p:sp>
      <p:sp>
        <p:nvSpPr>
          <p:cNvPr id="5" name="Segnaposto numero diapositiva 4"/>
          <p:cNvSpPr>
            <a:spLocks noGrp="1"/>
          </p:cNvSpPr>
          <p:nvPr>
            <p:ph type="sldNum" idx="12"/>
          </p:nvPr>
        </p:nvSpPr>
        <p:spPr/>
        <p:txBody>
          <a:bodyPr/>
          <a:lstStyle>
            <a:lvl1pPr>
              <a:defRPr/>
            </a:lvl1pPr>
          </a:lstStyle>
          <a:p>
            <a:fld id="{79A595D9-5B2F-434D-9419-907AAB0BC503}" type="slidenum">
              <a:rPr lang="it-IT" altLang="it-IT"/>
              <a:pPr/>
              <a:t>‹N›</a:t>
            </a:fld>
            <a:endParaRPr lang="it-IT" altLang="it-IT"/>
          </a:p>
        </p:txBody>
      </p:sp>
    </p:spTree>
    <p:extLst>
      <p:ext uri="{BB962C8B-B14F-4D97-AF65-F5344CB8AC3E}">
        <p14:creationId xmlns:p14="http://schemas.microsoft.com/office/powerpoint/2010/main" val="15478015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2" name="Segnaposto data 1"/>
          <p:cNvSpPr>
            <a:spLocks noGrp="1"/>
          </p:cNvSpPr>
          <p:nvPr>
            <p:ph type="dt" idx="10"/>
          </p:nvPr>
        </p:nvSpPr>
        <p:spPr/>
        <p:txBody>
          <a:bodyPr/>
          <a:lstStyle>
            <a:lvl1pPr>
              <a:defRPr/>
            </a:lvl1pPr>
          </a:lstStyle>
          <a:p>
            <a:endParaRPr lang="en-US" altLang="it-IT"/>
          </a:p>
        </p:txBody>
      </p:sp>
      <p:sp>
        <p:nvSpPr>
          <p:cNvPr id="3" name="Segnaposto piè di pagina 2"/>
          <p:cNvSpPr>
            <a:spLocks noGrp="1"/>
          </p:cNvSpPr>
          <p:nvPr>
            <p:ph type="ftr" idx="11"/>
          </p:nvPr>
        </p:nvSpPr>
        <p:spPr/>
        <p:txBody>
          <a:bodyPr/>
          <a:lstStyle>
            <a:lvl1pPr>
              <a:defRPr/>
            </a:lvl1pPr>
          </a:lstStyle>
          <a:p>
            <a:endParaRPr lang="it-IT" altLang="it-IT"/>
          </a:p>
        </p:txBody>
      </p:sp>
      <p:sp>
        <p:nvSpPr>
          <p:cNvPr id="4" name="Segnaposto numero diapositiva 3"/>
          <p:cNvSpPr>
            <a:spLocks noGrp="1"/>
          </p:cNvSpPr>
          <p:nvPr>
            <p:ph type="sldNum" idx="12"/>
          </p:nvPr>
        </p:nvSpPr>
        <p:spPr/>
        <p:txBody>
          <a:bodyPr/>
          <a:lstStyle>
            <a:lvl1pPr>
              <a:defRPr/>
            </a:lvl1pPr>
          </a:lstStyle>
          <a:p>
            <a:fld id="{51F44FA3-8024-49C5-A680-F60CABB9B617}" type="slidenum">
              <a:rPr lang="it-IT" altLang="it-IT"/>
              <a:pPr/>
              <a:t>‹N›</a:t>
            </a:fld>
            <a:endParaRPr lang="it-IT" altLang="it-IT"/>
          </a:p>
        </p:txBody>
      </p:sp>
    </p:spTree>
    <p:extLst>
      <p:ext uri="{BB962C8B-B14F-4D97-AF65-F5344CB8AC3E}">
        <p14:creationId xmlns:p14="http://schemas.microsoft.com/office/powerpoint/2010/main" val="13614026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en-US" altLang="it-IT"/>
          </a:p>
        </p:txBody>
      </p:sp>
      <p:sp>
        <p:nvSpPr>
          <p:cNvPr id="5" name="Segnaposto numero diapositiva 4"/>
          <p:cNvSpPr>
            <a:spLocks noGrp="1"/>
          </p:cNvSpPr>
          <p:nvPr>
            <p:ph type="sldNum" idx="11"/>
          </p:nvPr>
        </p:nvSpPr>
        <p:spPr/>
        <p:txBody>
          <a:bodyPr/>
          <a:lstStyle>
            <a:lvl1pPr>
              <a:defRPr/>
            </a:lvl1pPr>
          </a:lstStyle>
          <a:p>
            <a:fld id="{398A70E8-037A-4AA1-9E69-BAD3BCFEB762}" type="slidenum">
              <a:rPr lang="it-IT" altLang="it-IT"/>
              <a:pPr/>
              <a:t>‹N›</a:t>
            </a:fld>
            <a:endParaRPr lang="it-IT" altLang="it-IT"/>
          </a:p>
        </p:txBody>
      </p:sp>
      <p:sp>
        <p:nvSpPr>
          <p:cNvPr id="6" name="Segnaposto piè di pagina 5"/>
          <p:cNvSpPr>
            <a:spLocks noGrp="1"/>
          </p:cNvSpPr>
          <p:nvPr>
            <p:ph type="ftr" idx="12"/>
          </p:nvPr>
        </p:nvSpPr>
        <p:spPr/>
        <p:txBody>
          <a:bodyPr/>
          <a:lstStyle>
            <a:lvl1pPr>
              <a:defRPr/>
            </a:lvl1pPr>
          </a:lstStyle>
          <a:p>
            <a:endParaRPr lang="it-IT" altLang="it-IT"/>
          </a:p>
        </p:txBody>
      </p:sp>
    </p:spTree>
    <p:extLst>
      <p:ext uri="{BB962C8B-B14F-4D97-AF65-F5344CB8AC3E}">
        <p14:creationId xmlns:p14="http://schemas.microsoft.com/office/powerpoint/2010/main" val="37681210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a:t>
            </a:r>
          </a:p>
        </p:txBody>
      </p:sp>
      <p:sp>
        <p:nvSpPr>
          <p:cNvPr id="3" name="Segnaposto contenut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idx="10"/>
          </p:nvPr>
        </p:nvSpPr>
        <p:spPr/>
        <p:txBody>
          <a:bodyPr/>
          <a:lstStyle>
            <a:lvl1pPr>
              <a:defRPr/>
            </a:lvl1pPr>
          </a:lstStyle>
          <a:p>
            <a:endParaRPr lang="en-US"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1BDF07DF-B267-4CD1-8A8C-DCA414C244CA}" type="slidenum">
              <a:rPr lang="it-IT" altLang="it-IT"/>
              <a:pPr/>
              <a:t>‹N›</a:t>
            </a:fld>
            <a:endParaRPr lang="it-IT" altLang="it-IT"/>
          </a:p>
        </p:txBody>
      </p:sp>
    </p:spTree>
    <p:extLst>
      <p:ext uri="{BB962C8B-B14F-4D97-AF65-F5344CB8AC3E}">
        <p14:creationId xmlns:p14="http://schemas.microsoft.com/office/powerpoint/2010/main" val="15525729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a:t>
            </a:r>
          </a:p>
        </p:txBody>
      </p:sp>
      <p:sp>
        <p:nvSpPr>
          <p:cNvPr id="3" name="Segnaposto immagin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idx="10"/>
          </p:nvPr>
        </p:nvSpPr>
        <p:spPr/>
        <p:txBody>
          <a:bodyPr/>
          <a:lstStyle>
            <a:lvl1pPr>
              <a:defRPr/>
            </a:lvl1pPr>
          </a:lstStyle>
          <a:p>
            <a:endParaRPr lang="en-US"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CF1E78BB-0F8E-4A59-A00A-70DC1D18CB2E}" type="slidenum">
              <a:rPr lang="it-IT" altLang="it-IT"/>
              <a:pPr/>
              <a:t>‹N›</a:t>
            </a:fld>
            <a:endParaRPr lang="it-IT" altLang="it-IT"/>
          </a:p>
        </p:txBody>
      </p:sp>
    </p:spTree>
    <p:extLst>
      <p:ext uri="{BB962C8B-B14F-4D97-AF65-F5344CB8AC3E}">
        <p14:creationId xmlns:p14="http://schemas.microsoft.com/office/powerpoint/2010/main" val="23496773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en-US"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41A96FC0-148B-4E83-962E-BEAF574B334C}" type="slidenum">
              <a:rPr lang="it-IT" altLang="it-IT"/>
              <a:pPr/>
              <a:t>‹N›</a:t>
            </a:fld>
            <a:endParaRPr lang="it-IT" altLang="it-IT"/>
          </a:p>
        </p:txBody>
      </p:sp>
    </p:spTree>
    <p:extLst>
      <p:ext uri="{BB962C8B-B14F-4D97-AF65-F5344CB8AC3E}">
        <p14:creationId xmlns:p14="http://schemas.microsoft.com/office/powerpoint/2010/main" val="10626001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19875" y="1604963"/>
            <a:ext cx="2054225" cy="4513262"/>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457200" y="1604963"/>
            <a:ext cx="6010275" cy="4513262"/>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en-US"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44C8932D-7C81-4917-A6C6-0723FF723622}" type="slidenum">
              <a:rPr lang="it-IT" altLang="it-IT"/>
              <a:pPr/>
              <a:t>‹N›</a:t>
            </a:fld>
            <a:endParaRPr lang="it-IT" altLang="it-IT"/>
          </a:p>
        </p:txBody>
      </p:sp>
    </p:spTree>
    <p:extLst>
      <p:ext uri="{BB962C8B-B14F-4D97-AF65-F5344CB8AC3E}">
        <p14:creationId xmlns:p14="http://schemas.microsoft.com/office/powerpoint/2010/main" val="32313296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Layout personalizzato">
    <p:spTree>
      <p:nvGrpSpPr>
        <p:cNvPr id="1" name=""/>
        <p:cNvGrpSpPr/>
        <p:nvPr/>
      </p:nvGrpSpPr>
      <p:grpSpPr>
        <a:xfrm>
          <a:off x="0" y="0"/>
          <a:ext cx="0" cy="0"/>
          <a:chOff x="0" y="0"/>
          <a:chExt cx="0" cy="0"/>
        </a:xfrm>
      </p:grpSpPr>
      <p:sp>
        <p:nvSpPr>
          <p:cNvPr id="2" name="Titolo 1"/>
          <p:cNvSpPr>
            <a:spLocks noGrp="1"/>
          </p:cNvSpPr>
          <p:nvPr>
            <p:ph type="title"/>
          </p:nvPr>
        </p:nvSpPr>
        <p:spPr>
          <a:xfrm>
            <a:off x="685800" y="1736725"/>
            <a:ext cx="7759700" cy="1908175"/>
          </a:xfrm>
        </p:spPr>
        <p:txBody>
          <a:bodyPr/>
          <a:lstStyle/>
          <a:p>
            <a:r>
              <a:rPr lang="it-IT"/>
              <a:t>Fare clic per modificare lo stile del titolo</a:t>
            </a:r>
          </a:p>
        </p:txBody>
      </p:sp>
      <p:sp>
        <p:nvSpPr>
          <p:cNvPr id="3" name="Segnaposto data 2"/>
          <p:cNvSpPr>
            <a:spLocks noGrp="1"/>
          </p:cNvSpPr>
          <p:nvPr>
            <p:ph type="dt" idx="10"/>
          </p:nvPr>
        </p:nvSpPr>
        <p:spPr>
          <a:xfrm>
            <a:off x="457200" y="6248400"/>
            <a:ext cx="2120900" cy="463550"/>
          </a:xfrm>
        </p:spPr>
        <p:txBody>
          <a:bodyPr/>
          <a:lstStyle>
            <a:lvl1pPr>
              <a:defRPr/>
            </a:lvl1pPr>
          </a:lstStyle>
          <a:p>
            <a:endParaRPr lang="en-US" altLang="it-IT"/>
          </a:p>
        </p:txBody>
      </p:sp>
      <p:sp>
        <p:nvSpPr>
          <p:cNvPr id="4" name="Segnaposto piè di pagina 3"/>
          <p:cNvSpPr>
            <a:spLocks noGrp="1"/>
          </p:cNvSpPr>
          <p:nvPr>
            <p:ph type="ftr" idx="11"/>
          </p:nvPr>
        </p:nvSpPr>
        <p:spPr>
          <a:xfrm>
            <a:off x="3124200" y="6249988"/>
            <a:ext cx="2882900" cy="463550"/>
          </a:xfrm>
        </p:spPr>
        <p:txBody>
          <a:bodyPr/>
          <a:lstStyle>
            <a:lvl1pPr>
              <a:defRPr/>
            </a:lvl1pPr>
          </a:lstStyle>
          <a:p>
            <a:endParaRPr lang="it-IT" altLang="it-IT"/>
          </a:p>
        </p:txBody>
      </p:sp>
      <p:sp>
        <p:nvSpPr>
          <p:cNvPr id="5" name="Segnaposto numero diapositiva 4"/>
          <p:cNvSpPr>
            <a:spLocks noGrp="1"/>
          </p:cNvSpPr>
          <p:nvPr>
            <p:ph type="sldNum" idx="12"/>
          </p:nvPr>
        </p:nvSpPr>
        <p:spPr>
          <a:xfrm>
            <a:off x="6553200" y="6253163"/>
            <a:ext cx="2120900" cy="463550"/>
          </a:xfrm>
        </p:spPr>
        <p:txBody>
          <a:bodyPr/>
          <a:lstStyle>
            <a:lvl1pPr>
              <a:defRPr/>
            </a:lvl1pPr>
          </a:lstStyle>
          <a:p>
            <a:fld id="{5135D6F4-E938-44C7-A67E-A6CF49217706}" type="slidenum">
              <a:rPr lang="it-IT" altLang="it-IT"/>
              <a:pPr/>
              <a:t>‹N›</a:t>
            </a:fld>
            <a:endParaRPr lang="it-IT" altLang="it-IT"/>
          </a:p>
        </p:txBody>
      </p:sp>
    </p:spTree>
    <p:extLst>
      <p:ext uri="{BB962C8B-B14F-4D97-AF65-F5344CB8AC3E}">
        <p14:creationId xmlns:p14="http://schemas.microsoft.com/office/powerpoint/2010/main" val="881206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1958519"/>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623888" y="1709738"/>
            <a:ext cx="7886700" cy="2852737"/>
          </a:xfrm>
        </p:spPr>
        <p:txBody>
          <a:bodyPr anchor="b"/>
          <a:lstStyle>
            <a:lvl1pPr>
              <a:defRPr sz="6000"/>
            </a:lvl1pPr>
          </a:lstStyle>
          <a:p>
            <a:r>
              <a:rPr lang="it-IT"/>
              <a:t>Fare clic per modificare lo stile del titolo</a:t>
            </a:r>
          </a:p>
        </p:txBody>
      </p:sp>
      <p:sp>
        <p:nvSpPr>
          <p:cNvPr id="3" name="Segnaposto testo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a:t>Modifica gli stili del testo dello schema</a:t>
            </a:r>
          </a:p>
        </p:txBody>
      </p:sp>
      <p:sp>
        <p:nvSpPr>
          <p:cNvPr id="4" name="Segnaposto data 3"/>
          <p:cNvSpPr>
            <a:spLocks noGrp="1"/>
          </p:cNvSpPr>
          <p:nvPr>
            <p:ph type="dt" idx="10"/>
          </p:nvPr>
        </p:nvSpPr>
        <p:spPr/>
        <p:txBody>
          <a:bodyPr/>
          <a:lstStyle>
            <a:lvl1pPr>
              <a:defRPr/>
            </a:lvl1pPr>
          </a:lstStyle>
          <a:p>
            <a:endParaRPr lang="en-US" altLang="it-IT"/>
          </a:p>
        </p:txBody>
      </p:sp>
      <p:sp>
        <p:nvSpPr>
          <p:cNvPr id="5" name="Segnaposto numero diapositiva 4"/>
          <p:cNvSpPr>
            <a:spLocks noGrp="1"/>
          </p:cNvSpPr>
          <p:nvPr>
            <p:ph type="sldNum" idx="11"/>
          </p:nvPr>
        </p:nvSpPr>
        <p:spPr/>
        <p:txBody>
          <a:bodyPr/>
          <a:lstStyle>
            <a:lvl1pPr>
              <a:defRPr/>
            </a:lvl1pPr>
          </a:lstStyle>
          <a:p>
            <a:fld id="{B2DAFA1C-44AB-4A5A-AD16-444D86B824D4}" type="slidenum">
              <a:rPr lang="it-IT" altLang="it-IT"/>
              <a:pPr/>
              <a:t>‹N›</a:t>
            </a:fld>
            <a:endParaRPr lang="it-IT" altLang="it-IT"/>
          </a:p>
        </p:txBody>
      </p:sp>
      <p:sp>
        <p:nvSpPr>
          <p:cNvPr id="6" name="Segnaposto piè di pagina 5"/>
          <p:cNvSpPr>
            <a:spLocks noGrp="1"/>
          </p:cNvSpPr>
          <p:nvPr>
            <p:ph type="ftr" idx="12"/>
          </p:nvPr>
        </p:nvSpPr>
        <p:spPr/>
        <p:txBody>
          <a:bodyPr/>
          <a:lstStyle>
            <a:lvl1pPr>
              <a:defRPr/>
            </a:lvl1pPr>
          </a:lstStyle>
          <a:p>
            <a:endParaRPr lang="it-IT" altLang="it-IT"/>
          </a:p>
        </p:txBody>
      </p:sp>
    </p:spTree>
    <p:extLst>
      <p:ext uri="{BB962C8B-B14F-4D97-AF65-F5344CB8AC3E}">
        <p14:creationId xmlns:p14="http://schemas.microsoft.com/office/powerpoint/2010/main" val="35122065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457200" y="1600200"/>
            <a:ext cx="4032250" cy="4513263"/>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1850" y="1600200"/>
            <a:ext cx="4032250" cy="4513263"/>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idx="10"/>
          </p:nvPr>
        </p:nvSpPr>
        <p:spPr/>
        <p:txBody>
          <a:bodyPr/>
          <a:lstStyle>
            <a:lvl1pPr>
              <a:defRPr/>
            </a:lvl1pPr>
          </a:lstStyle>
          <a:p>
            <a:endParaRPr lang="en-US" altLang="it-IT"/>
          </a:p>
        </p:txBody>
      </p:sp>
      <p:sp>
        <p:nvSpPr>
          <p:cNvPr id="6" name="Segnaposto numero diapositiva 5"/>
          <p:cNvSpPr>
            <a:spLocks noGrp="1"/>
          </p:cNvSpPr>
          <p:nvPr>
            <p:ph type="sldNum" idx="11"/>
          </p:nvPr>
        </p:nvSpPr>
        <p:spPr/>
        <p:txBody>
          <a:bodyPr/>
          <a:lstStyle>
            <a:lvl1pPr>
              <a:defRPr/>
            </a:lvl1pPr>
          </a:lstStyle>
          <a:p>
            <a:fld id="{6DBF15B9-BFE0-4791-A5C4-95F6A6A99CBE}" type="slidenum">
              <a:rPr lang="it-IT" altLang="it-IT"/>
              <a:pPr/>
              <a:t>‹N›</a:t>
            </a:fld>
            <a:endParaRPr lang="it-IT" altLang="it-IT"/>
          </a:p>
        </p:txBody>
      </p:sp>
      <p:sp>
        <p:nvSpPr>
          <p:cNvPr id="7" name="Segnaposto piè di pagina 6"/>
          <p:cNvSpPr>
            <a:spLocks noGrp="1"/>
          </p:cNvSpPr>
          <p:nvPr>
            <p:ph type="ftr" idx="12"/>
          </p:nvPr>
        </p:nvSpPr>
        <p:spPr/>
        <p:txBody>
          <a:bodyPr/>
          <a:lstStyle>
            <a:lvl1pPr>
              <a:defRPr/>
            </a:lvl1pPr>
          </a:lstStyle>
          <a:p>
            <a:endParaRPr lang="it-IT" altLang="it-IT"/>
          </a:p>
        </p:txBody>
      </p:sp>
    </p:spTree>
    <p:extLst>
      <p:ext uri="{BB962C8B-B14F-4D97-AF65-F5344CB8AC3E}">
        <p14:creationId xmlns:p14="http://schemas.microsoft.com/office/powerpoint/2010/main" val="1356755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30238" y="365125"/>
            <a:ext cx="7886700" cy="1325563"/>
          </a:xfrm>
        </p:spPr>
        <p:txBody>
          <a:bodyPr/>
          <a:lstStyle/>
          <a:p>
            <a:r>
              <a:rPr lang="it-IT"/>
              <a:t>Fare clic per modificare lo stile del titolo</a:t>
            </a:r>
          </a:p>
        </p:txBody>
      </p:sp>
      <p:sp>
        <p:nvSpPr>
          <p:cNvPr id="3" name="Segnaposto tes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Segnaposto contenuto 3"/>
          <p:cNvSpPr>
            <a:spLocks noGrp="1"/>
          </p:cNvSpPr>
          <p:nvPr>
            <p:ph sz="half" idx="2"/>
          </p:nvPr>
        </p:nvSpPr>
        <p:spPr>
          <a:xfrm>
            <a:off x="630238" y="2505075"/>
            <a:ext cx="3868737"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Segnaposto contenuto 5"/>
          <p:cNvSpPr>
            <a:spLocks noGrp="1"/>
          </p:cNvSpPr>
          <p:nvPr>
            <p:ph sz="quarter" idx="4"/>
          </p:nvPr>
        </p:nvSpPr>
        <p:spPr>
          <a:xfrm>
            <a:off x="4629150" y="2505075"/>
            <a:ext cx="3887788"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idx="10"/>
          </p:nvPr>
        </p:nvSpPr>
        <p:spPr/>
        <p:txBody>
          <a:bodyPr/>
          <a:lstStyle>
            <a:lvl1pPr>
              <a:defRPr/>
            </a:lvl1pPr>
          </a:lstStyle>
          <a:p>
            <a:endParaRPr lang="en-US" altLang="it-IT"/>
          </a:p>
        </p:txBody>
      </p:sp>
      <p:sp>
        <p:nvSpPr>
          <p:cNvPr id="8" name="Segnaposto numero diapositiva 7"/>
          <p:cNvSpPr>
            <a:spLocks noGrp="1"/>
          </p:cNvSpPr>
          <p:nvPr>
            <p:ph type="sldNum" idx="11"/>
          </p:nvPr>
        </p:nvSpPr>
        <p:spPr/>
        <p:txBody>
          <a:bodyPr/>
          <a:lstStyle>
            <a:lvl1pPr>
              <a:defRPr/>
            </a:lvl1pPr>
          </a:lstStyle>
          <a:p>
            <a:fld id="{D5674252-FA16-4418-B031-D75367B56109}" type="slidenum">
              <a:rPr lang="it-IT" altLang="it-IT"/>
              <a:pPr/>
              <a:t>‹N›</a:t>
            </a:fld>
            <a:endParaRPr lang="it-IT" altLang="it-IT"/>
          </a:p>
        </p:txBody>
      </p:sp>
      <p:sp>
        <p:nvSpPr>
          <p:cNvPr id="9" name="Segnaposto piè di pagina 8"/>
          <p:cNvSpPr>
            <a:spLocks noGrp="1"/>
          </p:cNvSpPr>
          <p:nvPr>
            <p:ph type="ftr" idx="12"/>
          </p:nvPr>
        </p:nvSpPr>
        <p:spPr/>
        <p:txBody>
          <a:bodyPr/>
          <a:lstStyle>
            <a:lvl1pPr>
              <a:defRPr/>
            </a:lvl1pPr>
          </a:lstStyle>
          <a:p>
            <a:endParaRPr lang="it-IT" altLang="it-IT"/>
          </a:p>
        </p:txBody>
      </p:sp>
    </p:spTree>
    <p:extLst>
      <p:ext uri="{BB962C8B-B14F-4D97-AF65-F5344CB8AC3E}">
        <p14:creationId xmlns:p14="http://schemas.microsoft.com/office/powerpoint/2010/main" val="17984125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idx="10"/>
          </p:nvPr>
        </p:nvSpPr>
        <p:spPr/>
        <p:txBody>
          <a:bodyPr/>
          <a:lstStyle>
            <a:lvl1pPr>
              <a:defRPr/>
            </a:lvl1pPr>
          </a:lstStyle>
          <a:p>
            <a:endParaRPr lang="en-US" altLang="it-IT"/>
          </a:p>
        </p:txBody>
      </p:sp>
      <p:sp>
        <p:nvSpPr>
          <p:cNvPr id="4" name="Segnaposto numero diapositiva 3"/>
          <p:cNvSpPr>
            <a:spLocks noGrp="1"/>
          </p:cNvSpPr>
          <p:nvPr>
            <p:ph type="sldNum" idx="11"/>
          </p:nvPr>
        </p:nvSpPr>
        <p:spPr/>
        <p:txBody>
          <a:bodyPr/>
          <a:lstStyle>
            <a:lvl1pPr>
              <a:defRPr/>
            </a:lvl1pPr>
          </a:lstStyle>
          <a:p>
            <a:fld id="{3F6618AD-2CAA-4215-A9E2-390685F3883A}" type="slidenum">
              <a:rPr lang="it-IT" altLang="it-IT"/>
              <a:pPr/>
              <a:t>‹N›</a:t>
            </a:fld>
            <a:endParaRPr lang="it-IT" altLang="it-IT"/>
          </a:p>
        </p:txBody>
      </p:sp>
      <p:sp>
        <p:nvSpPr>
          <p:cNvPr id="5" name="Segnaposto piè di pagina 4"/>
          <p:cNvSpPr>
            <a:spLocks noGrp="1"/>
          </p:cNvSpPr>
          <p:nvPr>
            <p:ph type="ftr" idx="12"/>
          </p:nvPr>
        </p:nvSpPr>
        <p:spPr/>
        <p:txBody>
          <a:bodyPr/>
          <a:lstStyle>
            <a:lvl1pPr>
              <a:defRPr/>
            </a:lvl1pPr>
          </a:lstStyle>
          <a:p>
            <a:endParaRPr lang="it-IT" altLang="it-IT"/>
          </a:p>
        </p:txBody>
      </p:sp>
    </p:spTree>
    <p:extLst>
      <p:ext uri="{BB962C8B-B14F-4D97-AF65-F5344CB8AC3E}">
        <p14:creationId xmlns:p14="http://schemas.microsoft.com/office/powerpoint/2010/main" val="14632770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2" name="Segnaposto data 1"/>
          <p:cNvSpPr>
            <a:spLocks noGrp="1"/>
          </p:cNvSpPr>
          <p:nvPr>
            <p:ph type="dt" idx="10"/>
          </p:nvPr>
        </p:nvSpPr>
        <p:spPr/>
        <p:txBody>
          <a:bodyPr/>
          <a:lstStyle>
            <a:lvl1pPr>
              <a:defRPr/>
            </a:lvl1pPr>
          </a:lstStyle>
          <a:p>
            <a:endParaRPr lang="en-US" altLang="it-IT"/>
          </a:p>
        </p:txBody>
      </p:sp>
      <p:sp>
        <p:nvSpPr>
          <p:cNvPr id="3" name="Segnaposto numero diapositiva 2"/>
          <p:cNvSpPr>
            <a:spLocks noGrp="1"/>
          </p:cNvSpPr>
          <p:nvPr>
            <p:ph type="sldNum" idx="11"/>
          </p:nvPr>
        </p:nvSpPr>
        <p:spPr/>
        <p:txBody>
          <a:bodyPr/>
          <a:lstStyle>
            <a:lvl1pPr>
              <a:defRPr/>
            </a:lvl1pPr>
          </a:lstStyle>
          <a:p>
            <a:fld id="{518FEA62-6292-4EFB-83E8-B60E0DBDBFC1}" type="slidenum">
              <a:rPr lang="it-IT" altLang="it-IT"/>
              <a:pPr/>
              <a:t>‹N›</a:t>
            </a:fld>
            <a:endParaRPr lang="it-IT" altLang="it-IT"/>
          </a:p>
        </p:txBody>
      </p:sp>
      <p:sp>
        <p:nvSpPr>
          <p:cNvPr id="4" name="Segnaposto piè di pagina 3"/>
          <p:cNvSpPr>
            <a:spLocks noGrp="1"/>
          </p:cNvSpPr>
          <p:nvPr>
            <p:ph type="ftr" idx="12"/>
          </p:nvPr>
        </p:nvSpPr>
        <p:spPr/>
        <p:txBody>
          <a:bodyPr/>
          <a:lstStyle>
            <a:lvl1pPr>
              <a:defRPr/>
            </a:lvl1pPr>
          </a:lstStyle>
          <a:p>
            <a:endParaRPr lang="it-IT" altLang="it-IT"/>
          </a:p>
        </p:txBody>
      </p:sp>
    </p:spTree>
    <p:extLst>
      <p:ext uri="{BB962C8B-B14F-4D97-AF65-F5344CB8AC3E}">
        <p14:creationId xmlns:p14="http://schemas.microsoft.com/office/powerpoint/2010/main" val="884467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a:t>
            </a:r>
          </a:p>
        </p:txBody>
      </p:sp>
      <p:sp>
        <p:nvSpPr>
          <p:cNvPr id="3" name="Segnaposto contenut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idx="10"/>
          </p:nvPr>
        </p:nvSpPr>
        <p:spPr/>
        <p:txBody>
          <a:bodyPr/>
          <a:lstStyle>
            <a:lvl1pPr>
              <a:defRPr/>
            </a:lvl1pPr>
          </a:lstStyle>
          <a:p>
            <a:endParaRPr lang="en-US" altLang="it-IT"/>
          </a:p>
        </p:txBody>
      </p:sp>
      <p:sp>
        <p:nvSpPr>
          <p:cNvPr id="6" name="Segnaposto numero diapositiva 5"/>
          <p:cNvSpPr>
            <a:spLocks noGrp="1"/>
          </p:cNvSpPr>
          <p:nvPr>
            <p:ph type="sldNum" idx="11"/>
          </p:nvPr>
        </p:nvSpPr>
        <p:spPr/>
        <p:txBody>
          <a:bodyPr/>
          <a:lstStyle>
            <a:lvl1pPr>
              <a:defRPr/>
            </a:lvl1pPr>
          </a:lstStyle>
          <a:p>
            <a:fld id="{856D861F-E8A0-4DBC-8DE4-7EDD869070D0}" type="slidenum">
              <a:rPr lang="it-IT" altLang="it-IT"/>
              <a:pPr/>
              <a:t>‹N›</a:t>
            </a:fld>
            <a:endParaRPr lang="it-IT" altLang="it-IT"/>
          </a:p>
        </p:txBody>
      </p:sp>
      <p:sp>
        <p:nvSpPr>
          <p:cNvPr id="7" name="Segnaposto piè di pagina 6"/>
          <p:cNvSpPr>
            <a:spLocks noGrp="1"/>
          </p:cNvSpPr>
          <p:nvPr>
            <p:ph type="ftr" idx="12"/>
          </p:nvPr>
        </p:nvSpPr>
        <p:spPr/>
        <p:txBody>
          <a:bodyPr/>
          <a:lstStyle>
            <a:lvl1pPr>
              <a:defRPr/>
            </a:lvl1pPr>
          </a:lstStyle>
          <a:p>
            <a:endParaRPr lang="it-IT" altLang="it-IT"/>
          </a:p>
        </p:txBody>
      </p:sp>
    </p:spTree>
    <p:extLst>
      <p:ext uri="{BB962C8B-B14F-4D97-AF65-F5344CB8AC3E}">
        <p14:creationId xmlns:p14="http://schemas.microsoft.com/office/powerpoint/2010/main" val="17755944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a:t>
            </a:r>
          </a:p>
        </p:txBody>
      </p:sp>
      <p:sp>
        <p:nvSpPr>
          <p:cNvPr id="3" name="Segnaposto immagin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idx="10"/>
          </p:nvPr>
        </p:nvSpPr>
        <p:spPr/>
        <p:txBody>
          <a:bodyPr/>
          <a:lstStyle>
            <a:lvl1pPr>
              <a:defRPr/>
            </a:lvl1pPr>
          </a:lstStyle>
          <a:p>
            <a:endParaRPr lang="en-US" altLang="it-IT"/>
          </a:p>
        </p:txBody>
      </p:sp>
      <p:sp>
        <p:nvSpPr>
          <p:cNvPr id="6" name="Segnaposto numero diapositiva 5"/>
          <p:cNvSpPr>
            <a:spLocks noGrp="1"/>
          </p:cNvSpPr>
          <p:nvPr>
            <p:ph type="sldNum" idx="11"/>
          </p:nvPr>
        </p:nvSpPr>
        <p:spPr/>
        <p:txBody>
          <a:bodyPr/>
          <a:lstStyle>
            <a:lvl1pPr>
              <a:defRPr/>
            </a:lvl1pPr>
          </a:lstStyle>
          <a:p>
            <a:fld id="{1E3E1302-58A9-4440-810E-FF6C335DA301}" type="slidenum">
              <a:rPr lang="it-IT" altLang="it-IT"/>
              <a:pPr/>
              <a:t>‹N›</a:t>
            </a:fld>
            <a:endParaRPr lang="it-IT" altLang="it-IT"/>
          </a:p>
        </p:txBody>
      </p:sp>
      <p:sp>
        <p:nvSpPr>
          <p:cNvPr id="7" name="Segnaposto piè di pagina 6"/>
          <p:cNvSpPr>
            <a:spLocks noGrp="1"/>
          </p:cNvSpPr>
          <p:nvPr>
            <p:ph type="ftr" idx="12"/>
          </p:nvPr>
        </p:nvSpPr>
        <p:spPr/>
        <p:txBody>
          <a:bodyPr/>
          <a:lstStyle>
            <a:lvl1pPr>
              <a:defRPr/>
            </a:lvl1pPr>
          </a:lstStyle>
          <a:p>
            <a:endParaRPr lang="it-IT" altLang="it-IT"/>
          </a:p>
        </p:txBody>
      </p:sp>
    </p:spTree>
    <p:extLst>
      <p:ext uri="{BB962C8B-B14F-4D97-AF65-F5344CB8AC3E}">
        <p14:creationId xmlns:p14="http://schemas.microsoft.com/office/powerpoint/2010/main" val="12056366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dt"/>
          </p:nvPr>
        </p:nvSpPr>
        <p:spPr bwMode="auto">
          <a:xfrm>
            <a:off x="457200" y="6249988"/>
            <a:ext cx="2120900" cy="463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defRPr>
            </a:lvl1pPr>
          </a:lstStyle>
          <a:p>
            <a:endParaRPr lang="en-US" altLang="it-IT"/>
          </a:p>
        </p:txBody>
      </p:sp>
      <p:sp>
        <p:nvSpPr>
          <p:cNvPr id="1026" name="Rectangle 2"/>
          <p:cNvSpPr>
            <a:spLocks noGrp="1" noChangeArrowheads="1"/>
          </p:cNvSpPr>
          <p:nvPr>
            <p:ph type="sldNum"/>
          </p:nvPr>
        </p:nvSpPr>
        <p:spPr bwMode="auto">
          <a:xfrm>
            <a:off x="6553200" y="6248400"/>
            <a:ext cx="2120900" cy="463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defRPr>
            </a:lvl1pPr>
          </a:lstStyle>
          <a:p>
            <a:fld id="{70C747C9-C6D4-40BD-85F2-44A9C1A88494}" type="slidenum">
              <a:rPr lang="it-IT" altLang="it-IT"/>
              <a:pPr/>
              <a:t>‹N›</a:t>
            </a:fld>
            <a:endParaRPr lang="it-IT" altLang="it-IT"/>
          </a:p>
        </p:txBody>
      </p:sp>
      <p:grpSp>
        <p:nvGrpSpPr>
          <p:cNvPr id="1027" name="Group 3"/>
          <p:cNvGrpSpPr>
            <a:grpSpLocks/>
          </p:cNvGrpSpPr>
          <p:nvPr/>
        </p:nvGrpSpPr>
        <p:grpSpPr bwMode="auto">
          <a:xfrm>
            <a:off x="0" y="0"/>
            <a:ext cx="9129713" cy="6838950"/>
            <a:chOff x="0" y="0"/>
            <a:chExt cx="5751" cy="4308"/>
          </a:xfrm>
        </p:grpSpPr>
        <p:grpSp>
          <p:nvGrpSpPr>
            <p:cNvPr id="1028" name="Group 4"/>
            <p:cNvGrpSpPr>
              <a:grpSpLocks/>
            </p:cNvGrpSpPr>
            <p:nvPr/>
          </p:nvGrpSpPr>
          <p:grpSpPr bwMode="auto">
            <a:xfrm>
              <a:off x="1728" y="2230"/>
              <a:ext cx="4020" cy="2078"/>
              <a:chOff x="1728" y="2230"/>
              <a:chExt cx="4020" cy="2078"/>
            </a:xfrm>
          </p:grpSpPr>
          <p:sp>
            <p:nvSpPr>
              <p:cNvPr id="1029" name="Freeform 5"/>
              <p:cNvSpPr>
                <a:spLocks noChangeArrowheads="1"/>
              </p:cNvSpPr>
              <p:nvPr/>
            </p:nvSpPr>
            <p:spPr bwMode="auto">
              <a:xfrm>
                <a:off x="1728" y="2644"/>
                <a:ext cx="2875" cy="1664"/>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rgbClr val="003399"/>
                  </a:gs>
                  <a:gs pos="100000">
                    <a:srgbClr val="002E8A"/>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0" name="Freeform 6"/>
              <p:cNvSpPr>
                <a:spLocks noChangeArrowheads="1"/>
              </p:cNvSpPr>
              <p:nvPr/>
            </p:nvSpPr>
            <p:spPr bwMode="auto">
              <a:xfrm>
                <a:off x="4170" y="2671"/>
                <a:ext cx="1252" cy="804"/>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rgbClr val="003399"/>
                  </a:gs>
                  <a:gs pos="100000">
                    <a:srgbClr val="002E8A"/>
                  </a:gs>
                </a:gsLst>
                <a:lin ang="27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1" name="Freeform 7"/>
              <p:cNvSpPr>
                <a:spLocks noChangeArrowheads="1"/>
              </p:cNvSpPr>
              <p:nvPr/>
            </p:nvSpPr>
            <p:spPr bwMode="auto">
              <a:xfrm>
                <a:off x="2900" y="3346"/>
                <a:ext cx="2842" cy="962"/>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rgbClr val="00297C"/>
                  </a:gs>
                  <a:gs pos="100000">
                    <a:srgbClr val="003399"/>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2" name="Freeform 8"/>
              <p:cNvSpPr>
                <a:spLocks noChangeArrowheads="1"/>
              </p:cNvSpPr>
              <p:nvPr/>
            </p:nvSpPr>
            <p:spPr bwMode="auto">
              <a:xfrm>
                <a:off x="2748" y="2230"/>
                <a:ext cx="3000" cy="2078"/>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rgbClr val="003399"/>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3" name="Freeform 9"/>
              <p:cNvSpPr>
                <a:spLocks noChangeArrowheads="1"/>
              </p:cNvSpPr>
              <p:nvPr/>
            </p:nvSpPr>
            <p:spPr bwMode="auto">
              <a:xfrm>
                <a:off x="4501" y="2317"/>
                <a:ext cx="1241" cy="532"/>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rgbClr val="003399"/>
                  </a:gs>
                  <a:gs pos="100000">
                    <a:srgbClr val="002C85"/>
                  </a:gs>
                </a:gsLst>
                <a:lin ang="27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grpSp>
        <p:sp>
          <p:nvSpPr>
            <p:cNvPr id="1034" name="Freeform 10"/>
            <p:cNvSpPr>
              <a:spLocks noChangeArrowheads="1"/>
            </p:cNvSpPr>
            <p:nvPr/>
          </p:nvSpPr>
          <p:spPr bwMode="auto">
            <a:xfrm>
              <a:off x="3322" y="1341"/>
              <a:ext cx="1818" cy="1530"/>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rgbClr val="003399"/>
                </a:gs>
                <a:gs pos="100000">
                  <a:srgbClr val="002B81"/>
                </a:gs>
              </a:gsLst>
              <a:lin ang="27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5" name="Freeform 11"/>
            <p:cNvSpPr>
              <a:spLocks noChangeArrowheads="1"/>
            </p:cNvSpPr>
            <p:nvPr/>
          </p:nvSpPr>
          <p:spPr bwMode="auto">
            <a:xfrm>
              <a:off x="0" y="0"/>
              <a:ext cx="5751" cy="1769"/>
            </a:xfrm>
            <a:custGeom>
              <a:avLst/>
              <a:gdLst>
                <a:gd name="T0" fmla="*/ 0 w 5740"/>
                <a:gd name="T1" fmla="*/ 0 h 1906"/>
                <a:gd name="T2" fmla="*/ 0 w 5740"/>
                <a:gd name="T3" fmla="*/ 1906 h 1906"/>
                <a:gd name="T4" fmla="*/ 5740 w 5740"/>
                <a:gd name="T5" fmla="*/ 1906 h 1906"/>
                <a:gd name="T6" fmla="*/ 5740 w 5740"/>
                <a:gd name="T7" fmla="*/ 0 h 1906"/>
                <a:gd name="T8" fmla="*/ 0 w 5740"/>
                <a:gd name="T9" fmla="*/ 0 h 1906"/>
                <a:gd name="T10" fmla="*/ 0 w 5740"/>
                <a:gd name="T11" fmla="*/ 0 h 1906"/>
              </a:gdLst>
              <a:ahLst/>
              <a:cxnLst>
                <a:cxn ang="0">
                  <a:pos x="T0" y="T1"/>
                </a:cxn>
                <a:cxn ang="0">
                  <a:pos x="T2" y="T3"/>
                </a:cxn>
                <a:cxn ang="0">
                  <a:pos x="T4" y="T5"/>
                </a:cxn>
                <a:cxn ang="0">
                  <a:pos x="T6" y="T7"/>
                </a:cxn>
                <a:cxn ang="0">
                  <a:pos x="T8" y="T9"/>
                </a:cxn>
                <a:cxn ang="0">
                  <a:pos x="T10" y="T11"/>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rgbClr val="003399"/>
                </a:gs>
                <a:gs pos="100000">
                  <a:srgbClr val="000514"/>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grpSp>
      <p:sp>
        <p:nvSpPr>
          <p:cNvPr id="1036" name="Rectangle 12"/>
          <p:cNvSpPr>
            <a:spLocks noGrp="1" noChangeArrowheads="1"/>
          </p:cNvSpPr>
          <p:nvPr>
            <p:ph type="title"/>
          </p:nvPr>
        </p:nvSpPr>
        <p:spPr bwMode="auto">
          <a:xfrm>
            <a:off x="457200" y="128588"/>
            <a:ext cx="8216900" cy="1422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it-IT"/>
              <a:t>Fate clic per modificare il formato del testo del titolo</a:t>
            </a:r>
          </a:p>
        </p:txBody>
      </p:sp>
      <p:sp>
        <p:nvSpPr>
          <p:cNvPr id="1037" name="Rectangle 13"/>
          <p:cNvSpPr>
            <a:spLocks noGrp="1" noChangeArrowheads="1"/>
          </p:cNvSpPr>
          <p:nvPr>
            <p:ph type="ftr"/>
          </p:nvPr>
        </p:nvSpPr>
        <p:spPr bwMode="auto">
          <a:xfrm>
            <a:off x="3124200" y="6248400"/>
            <a:ext cx="2882900" cy="463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defRPr>
            </a:lvl1pPr>
          </a:lstStyle>
          <a:p>
            <a:endParaRPr lang="it-IT" altLang="it-IT"/>
          </a:p>
        </p:txBody>
      </p:sp>
      <p:sp>
        <p:nvSpPr>
          <p:cNvPr id="1038" name="Rectangle 14"/>
          <p:cNvSpPr>
            <a:spLocks noGrp="1" noChangeArrowheads="1"/>
          </p:cNvSpPr>
          <p:nvPr>
            <p:ph type="body" idx="1"/>
          </p:nvPr>
        </p:nvSpPr>
        <p:spPr bwMode="auto">
          <a:xfrm>
            <a:off x="457200" y="1600200"/>
            <a:ext cx="8216900" cy="4513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it-IT"/>
              <a:t>Fate clic per modificare il formato del testo della struttura</a:t>
            </a:r>
          </a:p>
          <a:p>
            <a:pPr lvl="1"/>
            <a:r>
              <a:rPr lang="en-GB" altLang="it-IT"/>
              <a:t>Secondo livello struttura</a:t>
            </a:r>
          </a:p>
          <a:p>
            <a:pPr lvl="2"/>
            <a:r>
              <a:rPr lang="en-GB" altLang="it-IT"/>
              <a:t>Terzo livello struttura</a:t>
            </a:r>
          </a:p>
          <a:p>
            <a:pPr lvl="3"/>
            <a:r>
              <a:rPr lang="en-GB" altLang="it-IT"/>
              <a:t>Quarto livello struttura</a:t>
            </a:r>
          </a:p>
          <a:p>
            <a:pPr lvl="4"/>
            <a:r>
              <a:rPr lang="en-GB" altLang="it-IT"/>
              <a:t>Quinto livello struttura</a:t>
            </a:r>
          </a:p>
          <a:p>
            <a:pPr lvl="4"/>
            <a:r>
              <a:rPr lang="en-GB" altLang="it-IT"/>
              <a:t>Sesto livello struttura</a:t>
            </a:r>
          </a:p>
          <a:p>
            <a:pPr lvl="4"/>
            <a:r>
              <a:rPr lang="en-GB" altLang="it-IT"/>
              <a:t>Settimo livello struttura</a:t>
            </a:r>
          </a:p>
          <a:p>
            <a:pPr lvl="4"/>
            <a:r>
              <a:rPr lang="en-GB" altLang="it-IT"/>
              <a:t>Ottavo livello struttura</a:t>
            </a:r>
          </a:p>
          <a:p>
            <a:pPr lvl="4"/>
            <a:r>
              <a:rPr lang="en-GB" altLang="it-IT"/>
              <a:t>Nono livello struttura</a:t>
            </a:r>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72" r:id="rId12"/>
  </p:sldLayoutIdLst>
  <p:txStyles>
    <p:titleStyle>
      <a:lvl1pPr algn="ctr" defTabSz="449263" rtl="0" fontAlgn="base">
        <a:spcBef>
          <a:spcPct val="0"/>
        </a:spcBef>
        <a:spcAft>
          <a:spcPct val="0"/>
        </a:spcAft>
        <a:buClr>
          <a:srgbClr val="000000"/>
        </a:buClr>
        <a:buSzPct val="100000"/>
        <a:buFont typeface="Times New Roman" panose="02020603050405020304" pitchFamily="18" charset="0"/>
        <a:defRPr sz="4400" b="1" kern="1200">
          <a:solidFill>
            <a:srgbClr val="E5E5FF"/>
          </a:solidFill>
          <a:effectLst>
            <a:outerShdw blurRad="38100" dist="38100" dir="2700000" algn="tl">
              <a:srgbClr val="000000"/>
            </a:outerShdw>
          </a:effectLst>
          <a:latin typeface="+mj-lt"/>
          <a:ea typeface="+mj-ea"/>
          <a:cs typeface="+mj-cs"/>
        </a:defRPr>
      </a:lvl1pPr>
      <a:lvl2pPr marL="742950" indent="-285750" algn="ctr" defTabSz="449263" rtl="0" fontAlgn="base">
        <a:spcBef>
          <a:spcPct val="0"/>
        </a:spcBef>
        <a:spcAft>
          <a:spcPct val="0"/>
        </a:spcAft>
        <a:buClr>
          <a:srgbClr val="000000"/>
        </a:buClr>
        <a:buSzPct val="100000"/>
        <a:buFont typeface="Times New Roman" panose="02020603050405020304" pitchFamily="18" charset="0"/>
        <a:defRPr sz="4400" b="1">
          <a:solidFill>
            <a:srgbClr val="E5E5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marL="1143000" indent="-228600" algn="ctr" defTabSz="449263" rtl="0" fontAlgn="base">
        <a:spcBef>
          <a:spcPct val="0"/>
        </a:spcBef>
        <a:spcAft>
          <a:spcPct val="0"/>
        </a:spcAft>
        <a:buClr>
          <a:srgbClr val="000000"/>
        </a:buClr>
        <a:buSzPct val="100000"/>
        <a:buFont typeface="Times New Roman" panose="02020603050405020304" pitchFamily="18" charset="0"/>
        <a:defRPr sz="4400" b="1">
          <a:solidFill>
            <a:srgbClr val="E5E5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marL="1600200" indent="-228600" algn="ctr" defTabSz="449263" rtl="0" fontAlgn="base">
        <a:spcBef>
          <a:spcPct val="0"/>
        </a:spcBef>
        <a:spcAft>
          <a:spcPct val="0"/>
        </a:spcAft>
        <a:buClr>
          <a:srgbClr val="000000"/>
        </a:buClr>
        <a:buSzPct val="100000"/>
        <a:buFont typeface="Times New Roman" panose="02020603050405020304" pitchFamily="18" charset="0"/>
        <a:defRPr sz="4400" b="1">
          <a:solidFill>
            <a:srgbClr val="E5E5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marL="2057400" indent="-228600" algn="ctr" defTabSz="449263" rtl="0" fontAlgn="base">
        <a:spcBef>
          <a:spcPct val="0"/>
        </a:spcBef>
        <a:spcAft>
          <a:spcPct val="0"/>
        </a:spcAft>
        <a:buClr>
          <a:srgbClr val="000000"/>
        </a:buClr>
        <a:buSzPct val="100000"/>
        <a:buFont typeface="Times New Roman" panose="02020603050405020304" pitchFamily="18" charset="0"/>
        <a:defRPr sz="4400" b="1">
          <a:solidFill>
            <a:srgbClr val="E5E5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algn="ctr" defTabSz="449263" rtl="0" fontAlgn="base">
        <a:spcBef>
          <a:spcPct val="0"/>
        </a:spcBef>
        <a:spcAft>
          <a:spcPct val="0"/>
        </a:spcAft>
        <a:buClr>
          <a:srgbClr val="000000"/>
        </a:buClr>
        <a:buSzPct val="100000"/>
        <a:buFont typeface="Times New Roman" panose="02020603050405020304" pitchFamily="18" charset="0"/>
        <a:defRPr sz="4400" b="1">
          <a:solidFill>
            <a:srgbClr val="E5E5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algn="ctr" defTabSz="449263" rtl="0" fontAlgn="base">
        <a:spcBef>
          <a:spcPct val="0"/>
        </a:spcBef>
        <a:spcAft>
          <a:spcPct val="0"/>
        </a:spcAft>
        <a:buClr>
          <a:srgbClr val="000000"/>
        </a:buClr>
        <a:buSzPct val="100000"/>
        <a:buFont typeface="Times New Roman" panose="02020603050405020304" pitchFamily="18" charset="0"/>
        <a:defRPr sz="4400" b="1">
          <a:solidFill>
            <a:srgbClr val="E5E5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algn="ctr" defTabSz="449263" rtl="0" fontAlgn="base">
        <a:spcBef>
          <a:spcPct val="0"/>
        </a:spcBef>
        <a:spcAft>
          <a:spcPct val="0"/>
        </a:spcAft>
        <a:buClr>
          <a:srgbClr val="000000"/>
        </a:buClr>
        <a:buSzPct val="100000"/>
        <a:buFont typeface="Times New Roman" panose="02020603050405020304" pitchFamily="18" charset="0"/>
        <a:defRPr sz="4400" b="1">
          <a:solidFill>
            <a:srgbClr val="E5E5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algn="ctr" defTabSz="449263" rtl="0" fontAlgn="base">
        <a:spcBef>
          <a:spcPct val="0"/>
        </a:spcBef>
        <a:spcAft>
          <a:spcPct val="0"/>
        </a:spcAft>
        <a:buClr>
          <a:srgbClr val="000000"/>
        </a:buClr>
        <a:buSzPct val="100000"/>
        <a:buFont typeface="Times New Roman" panose="02020603050405020304" pitchFamily="18" charset="0"/>
        <a:defRPr sz="4400" b="1">
          <a:solidFill>
            <a:srgbClr val="E5E5FF"/>
          </a:solidFill>
          <a:effectLst>
            <a:outerShdw blurRad="38100" dist="38100" dir="2700000" algn="tl">
              <a:srgbClr val="000000"/>
            </a:outerShdw>
          </a:effectLst>
          <a:latin typeface="Garamond" panose="02020404030301010803" pitchFamily="18" charset="0"/>
          <a:cs typeface="Arial" panose="020B0604020202020204" pitchFamily="34" charset="0"/>
        </a:defRPr>
      </a:lvl9pPr>
    </p:titleStyle>
    <p:bodyStyle>
      <a:lvl1pPr marL="342900" indent="-342900" algn="l" defTabSz="449263" rtl="0" fontAlgn="base">
        <a:spcBef>
          <a:spcPts val="800"/>
        </a:spcBef>
        <a:spcAft>
          <a:spcPct val="0"/>
        </a:spcAft>
        <a:buClr>
          <a:srgbClr val="000000"/>
        </a:buClr>
        <a:buSzPct val="100000"/>
        <a:buFont typeface="Times New Roman" panose="02020603050405020304" pitchFamily="18" charset="0"/>
        <a:defRPr sz="3200" kern="1200">
          <a:solidFill>
            <a:srgbClr val="FFFFFF"/>
          </a:solidFill>
          <a:effectLst>
            <a:outerShdw blurRad="38100" dist="38100" dir="2700000" algn="tl">
              <a:srgbClr val="000000"/>
            </a:outerShdw>
          </a:effectLst>
          <a:latin typeface="+mn-lt"/>
          <a:ea typeface="+mn-ea"/>
          <a:cs typeface="+mn-cs"/>
        </a:defRPr>
      </a:lvl1pPr>
      <a:lvl2pPr marL="742950" indent="-285750" algn="l" defTabSz="449263" rtl="0" fontAlgn="base">
        <a:spcBef>
          <a:spcPts val="700"/>
        </a:spcBef>
        <a:spcAft>
          <a:spcPct val="0"/>
        </a:spcAft>
        <a:buClr>
          <a:srgbClr val="000000"/>
        </a:buClr>
        <a:buSzPct val="100000"/>
        <a:buFont typeface="Times New Roman" panose="02020603050405020304" pitchFamily="18" charset="0"/>
        <a:defRPr sz="2800" kern="1200">
          <a:solidFill>
            <a:srgbClr val="FFFFFF"/>
          </a:solidFill>
          <a:effectLst>
            <a:outerShdw blurRad="38100" dist="38100" dir="2700000" algn="tl">
              <a:srgbClr val="000000"/>
            </a:outerShdw>
          </a:effectLst>
          <a:latin typeface="+mn-lt"/>
          <a:ea typeface="+mn-ea"/>
          <a:cs typeface="+mn-cs"/>
        </a:defRPr>
      </a:lvl2pPr>
      <a:lvl3pPr marL="1143000" indent="-228600" algn="l" defTabSz="449263" rtl="0" fontAlgn="base">
        <a:spcBef>
          <a:spcPts val="600"/>
        </a:spcBef>
        <a:spcAft>
          <a:spcPct val="0"/>
        </a:spcAft>
        <a:buClr>
          <a:srgbClr val="000000"/>
        </a:buClr>
        <a:buSzPct val="100000"/>
        <a:buFont typeface="Times New Roman" panose="02020603050405020304" pitchFamily="18" charset="0"/>
        <a:defRPr sz="2400" kern="1200">
          <a:solidFill>
            <a:srgbClr val="FFFFFF"/>
          </a:solidFill>
          <a:effectLst>
            <a:outerShdw blurRad="38100" dist="38100" dir="2700000" algn="tl">
              <a:srgbClr val="000000"/>
            </a:outerShdw>
          </a:effectLst>
          <a:latin typeface="+mn-lt"/>
          <a:ea typeface="+mn-ea"/>
          <a:cs typeface="+mn-cs"/>
        </a:defRPr>
      </a:lvl3pPr>
      <a:lvl4pPr marL="1600200" indent="-228600" algn="l" defTabSz="449263" rtl="0" fontAlgn="base">
        <a:spcBef>
          <a:spcPts val="500"/>
        </a:spcBef>
        <a:spcAft>
          <a:spcPct val="0"/>
        </a:spcAft>
        <a:buClr>
          <a:srgbClr val="000000"/>
        </a:buClr>
        <a:buSzPct val="100000"/>
        <a:buFont typeface="Times New Roman" panose="02020603050405020304" pitchFamily="18" charset="0"/>
        <a:defRPr sz="2000" kern="1200">
          <a:solidFill>
            <a:srgbClr val="FFFFFF"/>
          </a:solidFill>
          <a:effectLst>
            <a:outerShdw blurRad="38100" dist="38100" dir="2700000" algn="tl">
              <a:srgbClr val="000000"/>
            </a:outerShdw>
          </a:effectLst>
          <a:latin typeface="+mn-lt"/>
          <a:ea typeface="+mn-ea"/>
          <a:cs typeface="+mn-cs"/>
        </a:defRPr>
      </a:lvl4pPr>
      <a:lvl5pPr marL="2057400" indent="-228600" algn="l" defTabSz="449263" rtl="0" fontAlgn="base">
        <a:spcBef>
          <a:spcPts val="500"/>
        </a:spcBef>
        <a:spcAft>
          <a:spcPct val="0"/>
        </a:spcAft>
        <a:buClr>
          <a:srgbClr val="000000"/>
        </a:buClr>
        <a:buSzPct val="100000"/>
        <a:buFont typeface="Times New Roman" panose="02020603050405020304" pitchFamily="18" charset="0"/>
        <a:defRPr sz="2000" kern="1200">
          <a:solidFill>
            <a:srgbClr val="FFFFFF"/>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049" name="Group 1"/>
          <p:cNvGrpSpPr>
            <a:grpSpLocks/>
          </p:cNvGrpSpPr>
          <p:nvPr/>
        </p:nvGrpSpPr>
        <p:grpSpPr bwMode="auto">
          <a:xfrm>
            <a:off x="0" y="0"/>
            <a:ext cx="9129713" cy="6838950"/>
            <a:chOff x="0" y="0"/>
            <a:chExt cx="5751" cy="4308"/>
          </a:xfrm>
        </p:grpSpPr>
        <p:grpSp>
          <p:nvGrpSpPr>
            <p:cNvPr id="2050" name="Group 2"/>
            <p:cNvGrpSpPr>
              <a:grpSpLocks/>
            </p:cNvGrpSpPr>
            <p:nvPr/>
          </p:nvGrpSpPr>
          <p:grpSpPr bwMode="auto">
            <a:xfrm>
              <a:off x="1728" y="2230"/>
              <a:ext cx="4020" cy="2078"/>
              <a:chOff x="1728" y="2230"/>
              <a:chExt cx="4020" cy="2078"/>
            </a:xfrm>
          </p:grpSpPr>
          <p:sp>
            <p:nvSpPr>
              <p:cNvPr id="2051" name="Freeform 3"/>
              <p:cNvSpPr>
                <a:spLocks noChangeArrowheads="1"/>
              </p:cNvSpPr>
              <p:nvPr/>
            </p:nvSpPr>
            <p:spPr bwMode="auto">
              <a:xfrm>
                <a:off x="1728" y="2644"/>
                <a:ext cx="2875" cy="1664"/>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rgbClr val="003399"/>
                  </a:gs>
                  <a:gs pos="100000">
                    <a:srgbClr val="002E8A"/>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52" name="Freeform 4"/>
              <p:cNvSpPr>
                <a:spLocks noChangeArrowheads="1"/>
              </p:cNvSpPr>
              <p:nvPr/>
            </p:nvSpPr>
            <p:spPr bwMode="auto">
              <a:xfrm>
                <a:off x="4170" y="2671"/>
                <a:ext cx="1252" cy="804"/>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rgbClr val="003399"/>
                  </a:gs>
                  <a:gs pos="100000">
                    <a:srgbClr val="002E8A"/>
                  </a:gs>
                </a:gsLst>
                <a:lin ang="27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53" name="Freeform 5"/>
              <p:cNvSpPr>
                <a:spLocks noChangeArrowheads="1"/>
              </p:cNvSpPr>
              <p:nvPr/>
            </p:nvSpPr>
            <p:spPr bwMode="auto">
              <a:xfrm>
                <a:off x="2900" y="3346"/>
                <a:ext cx="2842" cy="962"/>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rgbClr val="00297C"/>
                  </a:gs>
                  <a:gs pos="100000">
                    <a:srgbClr val="003399"/>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54" name="Freeform 6"/>
              <p:cNvSpPr>
                <a:spLocks noChangeArrowheads="1"/>
              </p:cNvSpPr>
              <p:nvPr/>
            </p:nvSpPr>
            <p:spPr bwMode="auto">
              <a:xfrm>
                <a:off x="2748" y="2230"/>
                <a:ext cx="3000" cy="2078"/>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rgbClr val="003399"/>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55" name="Freeform 7"/>
              <p:cNvSpPr>
                <a:spLocks noChangeArrowheads="1"/>
              </p:cNvSpPr>
              <p:nvPr/>
            </p:nvSpPr>
            <p:spPr bwMode="auto">
              <a:xfrm>
                <a:off x="4501" y="2317"/>
                <a:ext cx="1241" cy="532"/>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rgbClr val="003399"/>
                  </a:gs>
                  <a:gs pos="100000">
                    <a:srgbClr val="002C85"/>
                  </a:gs>
                </a:gsLst>
                <a:lin ang="27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grpSp>
        <p:sp>
          <p:nvSpPr>
            <p:cNvPr id="2056" name="Freeform 8"/>
            <p:cNvSpPr>
              <a:spLocks noChangeArrowheads="1"/>
            </p:cNvSpPr>
            <p:nvPr/>
          </p:nvSpPr>
          <p:spPr bwMode="auto">
            <a:xfrm>
              <a:off x="3322" y="1341"/>
              <a:ext cx="1818" cy="1530"/>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rgbClr val="003399"/>
                </a:gs>
                <a:gs pos="100000">
                  <a:srgbClr val="002B81"/>
                </a:gs>
              </a:gsLst>
              <a:lin ang="27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57" name="Freeform 9"/>
            <p:cNvSpPr>
              <a:spLocks noChangeArrowheads="1"/>
            </p:cNvSpPr>
            <p:nvPr/>
          </p:nvSpPr>
          <p:spPr bwMode="auto">
            <a:xfrm>
              <a:off x="0" y="0"/>
              <a:ext cx="5751" cy="1769"/>
            </a:xfrm>
            <a:custGeom>
              <a:avLst/>
              <a:gdLst>
                <a:gd name="T0" fmla="*/ 0 w 5740"/>
                <a:gd name="T1" fmla="*/ 0 h 1906"/>
                <a:gd name="T2" fmla="*/ 0 w 5740"/>
                <a:gd name="T3" fmla="*/ 1906 h 1906"/>
                <a:gd name="T4" fmla="*/ 5740 w 5740"/>
                <a:gd name="T5" fmla="*/ 1906 h 1906"/>
                <a:gd name="T6" fmla="*/ 5740 w 5740"/>
                <a:gd name="T7" fmla="*/ 0 h 1906"/>
                <a:gd name="T8" fmla="*/ 0 w 5740"/>
                <a:gd name="T9" fmla="*/ 0 h 1906"/>
                <a:gd name="T10" fmla="*/ 0 w 5740"/>
                <a:gd name="T11" fmla="*/ 0 h 1906"/>
              </a:gdLst>
              <a:ahLst/>
              <a:cxnLst>
                <a:cxn ang="0">
                  <a:pos x="T0" y="T1"/>
                </a:cxn>
                <a:cxn ang="0">
                  <a:pos x="T2" y="T3"/>
                </a:cxn>
                <a:cxn ang="0">
                  <a:pos x="T4" y="T5"/>
                </a:cxn>
                <a:cxn ang="0">
                  <a:pos x="T6" y="T7"/>
                </a:cxn>
                <a:cxn ang="0">
                  <a:pos x="T8" y="T9"/>
                </a:cxn>
                <a:cxn ang="0">
                  <a:pos x="T10" y="T11"/>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rgbClr val="003399"/>
                </a:gs>
                <a:gs pos="100000">
                  <a:srgbClr val="000514"/>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grpSp>
      <p:sp>
        <p:nvSpPr>
          <p:cNvPr id="2058" name="Rectangle 10"/>
          <p:cNvSpPr>
            <a:spLocks noGrp="1" noChangeArrowheads="1"/>
          </p:cNvSpPr>
          <p:nvPr>
            <p:ph type="title"/>
          </p:nvPr>
        </p:nvSpPr>
        <p:spPr bwMode="auto">
          <a:xfrm>
            <a:off x="685800" y="1736725"/>
            <a:ext cx="7759700" cy="1908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it-IT"/>
              <a:t>Fate clic per modificare il formato del testo del titolo</a:t>
            </a:r>
          </a:p>
        </p:txBody>
      </p:sp>
      <p:sp>
        <p:nvSpPr>
          <p:cNvPr id="2059" name="Rectangle 11"/>
          <p:cNvSpPr>
            <a:spLocks noGrp="1" noChangeArrowheads="1"/>
          </p:cNvSpPr>
          <p:nvPr>
            <p:ph type="dt"/>
          </p:nvPr>
        </p:nvSpPr>
        <p:spPr bwMode="auto">
          <a:xfrm>
            <a:off x="457200" y="6248400"/>
            <a:ext cx="2120900" cy="463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buClrTx/>
              <a:buFontTx/>
              <a:buNone/>
              <a:tabLst>
                <a:tab pos="723900" algn="l"/>
                <a:tab pos="1447800" algn="l"/>
              </a:tabLst>
              <a:defRPr sz="1200">
                <a:solidFill>
                  <a:srgbClr val="FFFFFF"/>
                </a:solidFill>
                <a:latin typeface="Arial" panose="020B0604020202020204" pitchFamily="34" charset="0"/>
                <a:cs typeface="Arial Unicode MS" charset="0"/>
              </a:defRPr>
            </a:lvl1pPr>
          </a:lstStyle>
          <a:p>
            <a:endParaRPr lang="en-US" altLang="it-IT"/>
          </a:p>
        </p:txBody>
      </p:sp>
      <p:sp>
        <p:nvSpPr>
          <p:cNvPr id="2060" name="Rectangle 12"/>
          <p:cNvSpPr>
            <a:spLocks noGrp="1" noChangeArrowheads="1"/>
          </p:cNvSpPr>
          <p:nvPr>
            <p:ph type="ftr"/>
          </p:nvPr>
        </p:nvSpPr>
        <p:spPr bwMode="auto">
          <a:xfrm>
            <a:off x="3124200" y="6249988"/>
            <a:ext cx="2882900" cy="463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lgn="ctr">
              <a:buClrTx/>
              <a:buFontTx/>
              <a:buNone/>
              <a:tabLst>
                <a:tab pos="723900" algn="l"/>
                <a:tab pos="1447800" algn="l"/>
                <a:tab pos="2171700" algn="l"/>
              </a:tabLst>
              <a:defRPr sz="1200">
                <a:solidFill>
                  <a:srgbClr val="FFFFFF"/>
                </a:solidFill>
                <a:latin typeface="Arial" panose="020B0604020202020204" pitchFamily="34" charset="0"/>
                <a:cs typeface="Arial Unicode MS" charset="0"/>
              </a:defRPr>
            </a:lvl1pPr>
          </a:lstStyle>
          <a:p>
            <a:endParaRPr lang="it-IT" altLang="it-IT"/>
          </a:p>
        </p:txBody>
      </p:sp>
      <p:sp>
        <p:nvSpPr>
          <p:cNvPr id="2061" name="Rectangle 13"/>
          <p:cNvSpPr>
            <a:spLocks noGrp="1" noChangeArrowheads="1"/>
          </p:cNvSpPr>
          <p:nvPr>
            <p:ph type="sldNum"/>
          </p:nvPr>
        </p:nvSpPr>
        <p:spPr bwMode="auto">
          <a:xfrm>
            <a:off x="6553200" y="6253163"/>
            <a:ext cx="2120900" cy="463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lgn="r">
              <a:buClrTx/>
              <a:buFontTx/>
              <a:buNone/>
              <a:tabLst>
                <a:tab pos="723900" algn="l"/>
                <a:tab pos="1447800" algn="l"/>
              </a:tabLst>
              <a:defRPr sz="1200">
                <a:solidFill>
                  <a:srgbClr val="FFFFFF"/>
                </a:solidFill>
                <a:latin typeface="Arial" panose="020B0604020202020204" pitchFamily="34" charset="0"/>
                <a:cs typeface="Arial Unicode MS" charset="0"/>
              </a:defRPr>
            </a:lvl1pPr>
          </a:lstStyle>
          <a:p>
            <a:fld id="{A1AB042D-A6B5-4A85-951A-624AAA2FFA8B}" type="slidenum">
              <a:rPr lang="it-IT" altLang="it-IT"/>
              <a:pPr/>
              <a:t>‹N›</a:t>
            </a:fld>
            <a:endParaRPr lang="it-IT" altLang="it-IT"/>
          </a:p>
        </p:txBody>
      </p:sp>
      <p:sp>
        <p:nvSpPr>
          <p:cNvPr id="2062" name="Rectangle 14"/>
          <p:cNvSpPr>
            <a:spLocks noGrp="1" noChangeArrowheads="1"/>
          </p:cNvSpPr>
          <p:nvPr>
            <p:ph type="body" idx="1"/>
          </p:nvPr>
        </p:nvSpPr>
        <p:spPr bwMode="auto">
          <a:xfrm>
            <a:off x="457200" y="1604963"/>
            <a:ext cx="8216900" cy="4513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it-IT"/>
              <a:t>Fate clic per modificare il formato del testo della struttura</a:t>
            </a:r>
          </a:p>
          <a:p>
            <a:pPr lvl="1"/>
            <a:r>
              <a:rPr lang="en-GB" altLang="it-IT"/>
              <a:t>Secondo livello struttura</a:t>
            </a:r>
          </a:p>
          <a:p>
            <a:pPr lvl="2"/>
            <a:r>
              <a:rPr lang="en-GB" altLang="it-IT"/>
              <a:t>Terzo livello struttura</a:t>
            </a:r>
          </a:p>
          <a:p>
            <a:pPr lvl="3"/>
            <a:r>
              <a:rPr lang="en-GB" altLang="it-IT"/>
              <a:t>Quarto livello struttura</a:t>
            </a:r>
          </a:p>
          <a:p>
            <a:pPr lvl="4"/>
            <a:r>
              <a:rPr lang="en-GB" altLang="it-IT"/>
              <a:t>Quinto livello struttura</a:t>
            </a:r>
          </a:p>
          <a:p>
            <a:pPr lvl="4"/>
            <a:r>
              <a:rPr lang="en-GB" altLang="it-IT"/>
              <a:t>Sesto livello struttura</a:t>
            </a:r>
          </a:p>
          <a:p>
            <a:pPr lvl="4"/>
            <a:r>
              <a:rPr lang="en-GB" altLang="it-IT"/>
              <a:t>Settimo livello struttura</a:t>
            </a:r>
          </a:p>
          <a:p>
            <a:pPr lvl="4"/>
            <a:r>
              <a:rPr lang="en-GB" altLang="it-IT"/>
              <a:t>Ottavo livello struttura</a:t>
            </a:r>
          </a:p>
          <a:p>
            <a:pPr lvl="4"/>
            <a:r>
              <a:rPr lang="en-GB" altLang="it-IT"/>
              <a:t>Nono livello struttura</a:t>
            </a: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 id="2147483674" r:id="rId13"/>
  </p:sldLayoutIdLst>
  <p:txStyles>
    <p:titleStyle>
      <a:lvl1pPr algn="ctr" defTabSz="449263" rtl="0" fontAlgn="base">
        <a:spcBef>
          <a:spcPct val="0"/>
        </a:spcBef>
        <a:spcAft>
          <a:spcPct val="0"/>
        </a:spcAft>
        <a:buClr>
          <a:srgbClr val="000000"/>
        </a:buClr>
        <a:buSzPct val="100000"/>
        <a:buFont typeface="Times New Roman" panose="02020603050405020304" pitchFamily="18" charset="0"/>
        <a:defRPr sz="4400" b="1" kern="1200">
          <a:solidFill>
            <a:srgbClr val="E5E5FF"/>
          </a:solidFill>
          <a:effectLst>
            <a:outerShdw blurRad="38100" dist="38100" dir="2700000" algn="tl">
              <a:srgbClr val="000000"/>
            </a:outerShdw>
          </a:effectLst>
          <a:latin typeface="+mj-lt"/>
          <a:ea typeface="+mj-ea"/>
          <a:cs typeface="+mj-cs"/>
        </a:defRPr>
      </a:lvl1pPr>
      <a:lvl2pPr marL="742950" indent="-285750" algn="ctr" defTabSz="449263" rtl="0" fontAlgn="base">
        <a:spcBef>
          <a:spcPct val="0"/>
        </a:spcBef>
        <a:spcAft>
          <a:spcPct val="0"/>
        </a:spcAft>
        <a:buClr>
          <a:srgbClr val="000000"/>
        </a:buClr>
        <a:buSzPct val="100000"/>
        <a:buFont typeface="Times New Roman" panose="02020603050405020304" pitchFamily="18" charset="0"/>
        <a:defRPr sz="4400" b="1">
          <a:solidFill>
            <a:srgbClr val="E5E5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marL="1143000" indent="-228600" algn="ctr" defTabSz="449263" rtl="0" fontAlgn="base">
        <a:spcBef>
          <a:spcPct val="0"/>
        </a:spcBef>
        <a:spcAft>
          <a:spcPct val="0"/>
        </a:spcAft>
        <a:buClr>
          <a:srgbClr val="000000"/>
        </a:buClr>
        <a:buSzPct val="100000"/>
        <a:buFont typeface="Times New Roman" panose="02020603050405020304" pitchFamily="18" charset="0"/>
        <a:defRPr sz="4400" b="1">
          <a:solidFill>
            <a:srgbClr val="E5E5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marL="1600200" indent="-228600" algn="ctr" defTabSz="449263" rtl="0" fontAlgn="base">
        <a:spcBef>
          <a:spcPct val="0"/>
        </a:spcBef>
        <a:spcAft>
          <a:spcPct val="0"/>
        </a:spcAft>
        <a:buClr>
          <a:srgbClr val="000000"/>
        </a:buClr>
        <a:buSzPct val="100000"/>
        <a:buFont typeface="Times New Roman" panose="02020603050405020304" pitchFamily="18" charset="0"/>
        <a:defRPr sz="4400" b="1">
          <a:solidFill>
            <a:srgbClr val="E5E5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marL="2057400" indent="-228600" algn="ctr" defTabSz="449263" rtl="0" fontAlgn="base">
        <a:spcBef>
          <a:spcPct val="0"/>
        </a:spcBef>
        <a:spcAft>
          <a:spcPct val="0"/>
        </a:spcAft>
        <a:buClr>
          <a:srgbClr val="000000"/>
        </a:buClr>
        <a:buSzPct val="100000"/>
        <a:buFont typeface="Times New Roman" panose="02020603050405020304" pitchFamily="18" charset="0"/>
        <a:defRPr sz="4400" b="1">
          <a:solidFill>
            <a:srgbClr val="E5E5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algn="ctr" defTabSz="449263" rtl="0" fontAlgn="base">
        <a:spcBef>
          <a:spcPct val="0"/>
        </a:spcBef>
        <a:spcAft>
          <a:spcPct val="0"/>
        </a:spcAft>
        <a:buClr>
          <a:srgbClr val="000000"/>
        </a:buClr>
        <a:buSzPct val="100000"/>
        <a:buFont typeface="Times New Roman" panose="02020603050405020304" pitchFamily="18" charset="0"/>
        <a:defRPr sz="4400" b="1">
          <a:solidFill>
            <a:srgbClr val="E5E5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algn="ctr" defTabSz="449263" rtl="0" fontAlgn="base">
        <a:spcBef>
          <a:spcPct val="0"/>
        </a:spcBef>
        <a:spcAft>
          <a:spcPct val="0"/>
        </a:spcAft>
        <a:buClr>
          <a:srgbClr val="000000"/>
        </a:buClr>
        <a:buSzPct val="100000"/>
        <a:buFont typeface="Times New Roman" panose="02020603050405020304" pitchFamily="18" charset="0"/>
        <a:defRPr sz="4400" b="1">
          <a:solidFill>
            <a:srgbClr val="E5E5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algn="ctr" defTabSz="449263" rtl="0" fontAlgn="base">
        <a:spcBef>
          <a:spcPct val="0"/>
        </a:spcBef>
        <a:spcAft>
          <a:spcPct val="0"/>
        </a:spcAft>
        <a:buClr>
          <a:srgbClr val="000000"/>
        </a:buClr>
        <a:buSzPct val="100000"/>
        <a:buFont typeface="Times New Roman" panose="02020603050405020304" pitchFamily="18" charset="0"/>
        <a:defRPr sz="4400" b="1">
          <a:solidFill>
            <a:srgbClr val="E5E5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algn="ctr" defTabSz="449263" rtl="0" fontAlgn="base">
        <a:spcBef>
          <a:spcPct val="0"/>
        </a:spcBef>
        <a:spcAft>
          <a:spcPct val="0"/>
        </a:spcAft>
        <a:buClr>
          <a:srgbClr val="000000"/>
        </a:buClr>
        <a:buSzPct val="100000"/>
        <a:buFont typeface="Times New Roman" panose="02020603050405020304" pitchFamily="18" charset="0"/>
        <a:defRPr sz="4400" b="1">
          <a:solidFill>
            <a:srgbClr val="E5E5FF"/>
          </a:solidFill>
          <a:effectLst>
            <a:outerShdw blurRad="38100" dist="38100" dir="2700000" algn="tl">
              <a:srgbClr val="000000"/>
            </a:outerShdw>
          </a:effectLst>
          <a:latin typeface="Garamond" panose="02020404030301010803" pitchFamily="18" charset="0"/>
          <a:cs typeface="Arial" panose="020B0604020202020204" pitchFamily="34" charset="0"/>
        </a:defRPr>
      </a:lvl9pPr>
    </p:titleStyle>
    <p:bodyStyle>
      <a:lvl1pPr marL="342900" indent="-342900" algn="l" defTabSz="449263" rtl="0" fontAlgn="base">
        <a:spcBef>
          <a:spcPts val="800"/>
        </a:spcBef>
        <a:spcAft>
          <a:spcPct val="0"/>
        </a:spcAft>
        <a:buClr>
          <a:srgbClr val="000000"/>
        </a:buClr>
        <a:buSzPct val="100000"/>
        <a:buFont typeface="Times New Roman" panose="02020603050405020304" pitchFamily="18" charset="0"/>
        <a:defRPr sz="3200" kern="1200">
          <a:solidFill>
            <a:srgbClr val="FFFFFF"/>
          </a:solidFill>
          <a:effectLst>
            <a:outerShdw blurRad="38100" dist="38100" dir="2700000" algn="tl">
              <a:srgbClr val="000000"/>
            </a:outerShdw>
          </a:effectLst>
          <a:latin typeface="+mn-lt"/>
          <a:ea typeface="+mn-ea"/>
          <a:cs typeface="+mn-cs"/>
        </a:defRPr>
      </a:lvl1pPr>
      <a:lvl2pPr marL="742950" indent="-285750" algn="l" defTabSz="449263" rtl="0" fontAlgn="base">
        <a:spcBef>
          <a:spcPts val="700"/>
        </a:spcBef>
        <a:spcAft>
          <a:spcPct val="0"/>
        </a:spcAft>
        <a:buClr>
          <a:srgbClr val="000000"/>
        </a:buClr>
        <a:buSzPct val="100000"/>
        <a:buFont typeface="Times New Roman" panose="02020603050405020304" pitchFamily="18" charset="0"/>
        <a:defRPr sz="2800" kern="1200">
          <a:solidFill>
            <a:srgbClr val="FFFFFF"/>
          </a:solidFill>
          <a:effectLst>
            <a:outerShdw blurRad="38100" dist="38100" dir="2700000" algn="tl">
              <a:srgbClr val="000000"/>
            </a:outerShdw>
          </a:effectLst>
          <a:latin typeface="+mn-lt"/>
          <a:ea typeface="+mn-ea"/>
          <a:cs typeface="+mn-cs"/>
        </a:defRPr>
      </a:lvl2pPr>
      <a:lvl3pPr marL="1143000" indent="-228600" algn="l" defTabSz="449263" rtl="0" fontAlgn="base">
        <a:spcBef>
          <a:spcPts val="600"/>
        </a:spcBef>
        <a:spcAft>
          <a:spcPct val="0"/>
        </a:spcAft>
        <a:buClr>
          <a:srgbClr val="000000"/>
        </a:buClr>
        <a:buSzPct val="100000"/>
        <a:buFont typeface="Times New Roman" panose="02020603050405020304" pitchFamily="18" charset="0"/>
        <a:defRPr sz="2400" kern="1200">
          <a:solidFill>
            <a:srgbClr val="FFFFFF"/>
          </a:solidFill>
          <a:effectLst>
            <a:outerShdw blurRad="38100" dist="38100" dir="2700000" algn="tl">
              <a:srgbClr val="000000"/>
            </a:outerShdw>
          </a:effectLst>
          <a:latin typeface="+mn-lt"/>
          <a:ea typeface="+mn-ea"/>
          <a:cs typeface="+mn-cs"/>
        </a:defRPr>
      </a:lvl3pPr>
      <a:lvl4pPr marL="1600200" indent="-228600" algn="l" defTabSz="449263" rtl="0" fontAlgn="base">
        <a:spcBef>
          <a:spcPts val="500"/>
        </a:spcBef>
        <a:spcAft>
          <a:spcPct val="0"/>
        </a:spcAft>
        <a:buClr>
          <a:srgbClr val="000000"/>
        </a:buClr>
        <a:buSzPct val="100000"/>
        <a:buFont typeface="Times New Roman" panose="02020603050405020304" pitchFamily="18" charset="0"/>
        <a:defRPr sz="2000" kern="1200">
          <a:solidFill>
            <a:srgbClr val="FFFFFF"/>
          </a:solidFill>
          <a:effectLst>
            <a:outerShdw blurRad="38100" dist="38100" dir="2700000" algn="tl">
              <a:srgbClr val="000000"/>
            </a:outerShdw>
          </a:effectLst>
          <a:latin typeface="+mn-lt"/>
          <a:ea typeface="+mn-ea"/>
          <a:cs typeface="+mn-cs"/>
        </a:defRPr>
      </a:lvl4pPr>
      <a:lvl5pPr marL="2057400" indent="-228600" algn="l" defTabSz="449263" rtl="0" fontAlgn="base">
        <a:spcBef>
          <a:spcPts val="500"/>
        </a:spcBef>
        <a:spcAft>
          <a:spcPct val="0"/>
        </a:spcAft>
        <a:buClr>
          <a:srgbClr val="000000"/>
        </a:buClr>
        <a:buSzPct val="100000"/>
        <a:buFont typeface="Times New Roman" panose="02020603050405020304" pitchFamily="18" charset="0"/>
        <a:defRPr sz="2000" kern="1200">
          <a:solidFill>
            <a:srgbClr val="FFFFFF"/>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4.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3.xml"/><Relationship Id="rId1" Type="http://schemas.openxmlformats.org/officeDocument/2006/relationships/slideLayout" Target="../slideLayouts/slideLayout18.xml"/><Relationship Id="rId4" Type="http://schemas.openxmlformats.org/officeDocument/2006/relationships/image" Target="../media/image64.jpe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5.xml"/></Relationships>
</file>

<file path=ppt/slides/_rels/slide116.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19.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19.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19.xml"/></Relationships>
</file>

<file path=ppt/slides/_rels/slide121.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19.xml"/></Relationships>
</file>

<file path=ppt/slides/_rels/slide122.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19.xml"/></Relationships>
</file>

<file path=ppt/slides/_rels/slide123.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19.xml"/></Relationships>
</file>

<file path=ppt/slides/_rels/slide124.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notesSlide" Target="../notesSlides/notesSlide15.xml"/><Relationship Id="rId7" Type="http://schemas.openxmlformats.org/officeDocument/2006/relationships/oleObject" Target="../embeddings/oleObject2.bin"/><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image" Target="../media/image16.png"/><Relationship Id="rId5" Type="http://schemas.openxmlformats.org/officeDocument/2006/relationships/image" Target="../media/image14.png"/><Relationship Id="rId4" Type="http://schemas.openxmlformats.org/officeDocument/2006/relationships/oleObject" Target="../embeddings/oleObject1.bin"/></Relationships>
</file>

<file path=ppt/slides/_rels/slide3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26.png"/><Relationship Id="rId4" Type="http://schemas.openxmlformats.org/officeDocument/2006/relationships/oleObject" Target="../embeddings/oleObject3.bin"/></Relationships>
</file>

<file path=ppt/slides/_rels/slide6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7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9.xml"/></Relationships>
</file>

<file path=ppt/slides/_rels/slide7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21.xml"/></Relationships>
</file>

<file path=ppt/slides/_rels/slide7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7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5.xml"/><Relationship Id="rId1" Type="http://schemas.openxmlformats.org/officeDocument/2006/relationships/slideLayout" Target="../slideLayouts/slideLayout6.xml"/><Relationship Id="rId4" Type="http://schemas.openxmlformats.org/officeDocument/2006/relationships/image" Target="../media/image43.jpe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7.xml"/><Relationship Id="rId1" Type="http://schemas.openxmlformats.org/officeDocument/2006/relationships/slideLayout" Target="../slideLayouts/slideLayout6.xml"/><Relationship Id="rId5" Type="http://schemas.openxmlformats.org/officeDocument/2006/relationships/image" Target="../media/image53.jpeg"/><Relationship Id="rId4" Type="http://schemas.openxmlformats.org/officeDocument/2006/relationships/image" Target="../media/image52.jpe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4.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58.jpe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9FF2FA4-3D8F-F84B-938D-50E973863549}"/>
              </a:ext>
            </a:extLst>
          </p:cNvPr>
          <p:cNvSpPr>
            <a:spLocks noGrp="1"/>
          </p:cNvSpPr>
          <p:nvPr>
            <p:ph type="ctrTitle"/>
          </p:nvPr>
        </p:nvSpPr>
        <p:spPr/>
        <p:txBody>
          <a:bodyPr/>
          <a:lstStyle/>
          <a:p>
            <a:r>
              <a:rPr lang="it-IT" dirty="0">
                <a:solidFill>
                  <a:schemeClr val="tx1"/>
                </a:solidFill>
              </a:rPr>
              <a:t>SISTEMA LOCOMOTORE</a:t>
            </a:r>
          </a:p>
        </p:txBody>
      </p:sp>
      <p:sp>
        <p:nvSpPr>
          <p:cNvPr id="3" name="Sottotitolo 2">
            <a:extLst>
              <a:ext uri="{FF2B5EF4-FFF2-40B4-BE49-F238E27FC236}">
                <a16:creationId xmlns:a16="http://schemas.microsoft.com/office/drawing/2014/main" id="{B228F79B-7046-5C43-9B60-15BD3D2FCB06}"/>
              </a:ext>
            </a:extLst>
          </p:cNvPr>
          <p:cNvSpPr>
            <a:spLocks noGrp="1"/>
          </p:cNvSpPr>
          <p:nvPr>
            <p:ph type="subTitle" idx="1"/>
          </p:nvPr>
        </p:nvSpPr>
        <p:spPr/>
        <p:txBody>
          <a:bodyPr/>
          <a:lstStyle/>
          <a:p>
            <a:endParaRPr lang="it-IT" dirty="0"/>
          </a:p>
        </p:txBody>
      </p:sp>
    </p:spTree>
    <p:extLst>
      <p:ext uri="{BB962C8B-B14F-4D97-AF65-F5344CB8AC3E}">
        <p14:creationId xmlns:p14="http://schemas.microsoft.com/office/powerpoint/2010/main" val="20744470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511"/>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906463" y="0"/>
            <a:ext cx="7331075" cy="6858000"/>
          </a:xfrm>
          <a:prstGeom prst="rect">
            <a:avLst/>
          </a:prstGeom>
          <a:noFill/>
          <a:ln>
            <a:noFill/>
          </a:ln>
        </p:spPr>
      </p:pic>
    </p:spTree>
    <p:extLst>
      <p:ext uri="{BB962C8B-B14F-4D97-AF65-F5344CB8AC3E}">
        <p14:creationId xmlns:p14="http://schemas.microsoft.com/office/powerpoint/2010/main" val="43515957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515F0BED-6A8D-8840-8CDC-C197607BD775}"/>
              </a:ext>
            </a:extLst>
          </p:cNvPr>
          <p:cNvSpPr>
            <a:spLocks noGrp="1"/>
          </p:cNvSpPr>
          <p:nvPr>
            <p:ph type="title"/>
          </p:nvPr>
        </p:nvSpPr>
        <p:spPr/>
        <p:txBody>
          <a:bodyPr/>
          <a:lstStyle/>
          <a:p>
            <a:r>
              <a:rPr lang="it-IT" sz="3200" dirty="0">
                <a:solidFill>
                  <a:schemeClr val="tx1"/>
                </a:solidFill>
                <a:latin typeface="Gurmukhi MN" panose="02020600050405020304" pitchFamily="18" charset="0"/>
                <a:cs typeface="Gurmukhi MN" panose="02020600050405020304" pitchFamily="18" charset="0"/>
              </a:rPr>
              <a:t>ARTICOLAZIONI dell’ ARTO SUPERIORE e PRINCIPALI MUSCOLI</a:t>
            </a:r>
          </a:p>
        </p:txBody>
      </p:sp>
    </p:spTree>
    <p:extLst>
      <p:ext uri="{BB962C8B-B14F-4D97-AF65-F5344CB8AC3E}">
        <p14:creationId xmlns:p14="http://schemas.microsoft.com/office/powerpoint/2010/main" val="199700820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contenuto 3">
            <a:extLst>
              <a:ext uri="{FF2B5EF4-FFF2-40B4-BE49-F238E27FC236}">
                <a16:creationId xmlns:a16="http://schemas.microsoft.com/office/drawing/2014/main" id="{DF5EED78-0F64-CE48-9C55-71DF12450548}"/>
              </a:ext>
            </a:extLst>
          </p:cNvPr>
          <p:cNvSpPr>
            <a:spLocks noGrp="1"/>
          </p:cNvSpPr>
          <p:nvPr>
            <p:ph idx="1"/>
          </p:nvPr>
        </p:nvSpPr>
        <p:spPr>
          <a:xfrm>
            <a:off x="107504" y="116632"/>
            <a:ext cx="8928992" cy="6741368"/>
          </a:xfrm>
        </p:spPr>
        <p:txBody>
          <a:bodyPr/>
          <a:lstStyle/>
          <a:p>
            <a:pPr marL="457200" indent="-457200">
              <a:buFontTx/>
              <a:buChar char="-"/>
            </a:pPr>
            <a:r>
              <a:rPr lang="it-IT" sz="2400" dirty="0">
                <a:solidFill>
                  <a:schemeClr val="tx1"/>
                </a:solidFill>
                <a:latin typeface="Chalkboard" panose="03050602040202020205" pitchFamily="66" charset="77"/>
              </a:rPr>
              <a:t>ARTICOLAZIONE SCAPOLO (GLENO)-OMERALE</a:t>
            </a:r>
          </a:p>
          <a:p>
            <a:pPr marL="0" indent="0"/>
            <a:r>
              <a:rPr lang="it-IT" sz="2400" dirty="0">
                <a:solidFill>
                  <a:schemeClr val="tx1"/>
                </a:solidFill>
                <a:latin typeface="Chalkboard" panose="03050602040202020205" pitchFamily="66" charset="77"/>
              </a:rPr>
              <a:t>    ENARTROSI con tra la CAVITA’ GLENOIDEA della SCAPOLA e la TESTA dell’ Epifisi Prossimale dell’OMERO.</a:t>
            </a:r>
          </a:p>
          <a:p>
            <a:pPr marL="0" indent="0"/>
            <a:r>
              <a:rPr lang="it-IT" sz="2400" dirty="0">
                <a:solidFill>
                  <a:schemeClr val="tx1"/>
                </a:solidFill>
                <a:latin typeface="Chalkboard" panose="03050602040202020205" pitchFamily="66" charset="77"/>
              </a:rPr>
              <a:t>Consente movimenti di ADDUZIONE-ABDUZIONE</a:t>
            </a:r>
          </a:p>
          <a:p>
            <a:pPr marL="0" indent="0"/>
            <a:r>
              <a:rPr lang="it-IT" sz="2400" dirty="0">
                <a:solidFill>
                  <a:schemeClr val="tx1"/>
                </a:solidFill>
                <a:latin typeface="Chalkboard" panose="03050602040202020205" pitchFamily="66" charset="77"/>
              </a:rPr>
              <a:t>                           FLESSIONE-ESTENSIONE</a:t>
            </a:r>
          </a:p>
          <a:p>
            <a:pPr marL="0" indent="0"/>
            <a:r>
              <a:rPr lang="it-IT" sz="2400" dirty="0">
                <a:solidFill>
                  <a:schemeClr val="tx1"/>
                </a:solidFill>
                <a:latin typeface="Chalkboard" panose="03050602040202020205" pitchFamily="66" charset="77"/>
              </a:rPr>
              <a:t>                           CIRCONDUZIONE e ROTAZIONE</a:t>
            </a:r>
          </a:p>
          <a:p>
            <a:pPr marL="0" indent="0"/>
            <a:r>
              <a:rPr lang="it-IT" sz="2400" dirty="0">
                <a:solidFill>
                  <a:schemeClr val="tx1"/>
                </a:solidFill>
                <a:latin typeface="Chalkboard" panose="03050602040202020205" pitchFamily="66" charset="77"/>
              </a:rPr>
              <a:t>Vi agiscono diversi muscoli:</a:t>
            </a:r>
          </a:p>
          <a:p>
            <a:pPr>
              <a:buFontTx/>
              <a:buChar char="-"/>
            </a:pPr>
            <a:r>
              <a:rPr lang="it-IT" sz="2400" dirty="0">
                <a:solidFill>
                  <a:schemeClr val="tx1"/>
                </a:solidFill>
                <a:latin typeface="Chalkboard" panose="03050602040202020205" pitchFamily="66" charset="77"/>
              </a:rPr>
              <a:t>DELTOIDE</a:t>
            </a:r>
          </a:p>
          <a:p>
            <a:pPr>
              <a:buFontTx/>
              <a:buChar char="-"/>
            </a:pPr>
            <a:r>
              <a:rPr lang="it-IT" sz="2400" dirty="0">
                <a:solidFill>
                  <a:schemeClr val="tx1"/>
                </a:solidFill>
                <a:latin typeface="Chalkboard" panose="03050602040202020205" pitchFamily="66" charset="77"/>
              </a:rPr>
              <a:t>GRANDE PETTORALE</a:t>
            </a:r>
          </a:p>
          <a:p>
            <a:pPr>
              <a:buFontTx/>
              <a:buChar char="-"/>
            </a:pPr>
            <a:r>
              <a:rPr lang="it-IT" sz="2400" dirty="0">
                <a:solidFill>
                  <a:schemeClr val="tx1"/>
                </a:solidFill>
                <a:latin typeface="Chalkboard" panose="03050602040202020205" pitchFamily="66" charset="77"/>
              </a:rPr>
              <a:t>GRANDE DORSALE</a:t>
            </a:r>
          </a:p>
          <a:p>
            <a:pPr>
              <a:buFontTx/>
              <a:buChar char="-"/>
            </a:pPr>
            <a:r>
              <a:rPr lang="it-IT" sz="2400" dirty="0">
                <a:solidFill>
                  <a:schemeClr val="tx1"/>
                </a:solidFill>
                <a:latin typeface="Chalkboard" panose="03050602040202020205" pitchFamily="66" charset="77"/>
              </a:rPr>
              <a:t>MUSCOLI DELLA »CUFFIA DEI ROTATORI»</a:t>
            </a:r>
          </a:p>
          <a:p>
            <a:pPr>
              <a:buFontTx/>
              <a:buChar char="-"/>
            </a:pPr>
            <a:r>
              <a:rPr lang="it-IT" sz="2400" dirty="0">
                <a:solidFill>
                  <a:schemeClr val="tx1"/>
                </a:solidFill>
                <a:latin typeface="Chalkboard" panose="03050602040202020205" pitchFamily="66" charset="77"/>
              </a:rPr>
              <a:t>CORACO-BRACHIALE </a:t>
            </a:r>
          </a:p>
        </p:txBody>
      </p:sp>
    </p:spTree>
    <p:extLst>
      <p:ext uri="{BB962C8B-B14F-4D97-AF65-F5344CB8AC3E}">
        <p14:creationId xmlns:p14="http://schemas.microsoft.com/office/powerpoint/2010/main" val="132138592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contenuto 3">
            <a:extLst>
              <a:ext uri="{FF2B5EF4-FFF2-40B4-BE49-F238E27FC236}">
                <a16:creationId xmlns:a16="http://schemas.microsoft.com/office/drawing/2014/main" id="{DF5EED78-0F64-CE48-9C55-71DF12450548}"/>
              </a:ext>
            </a:extLst>
          </p:cNvPr>
          <p:cNvSpPr>
            <a:spLocks noGrp="1"/>
          </p:cNvSpPr>
          <p:nvPr>
            <p:ph idx="1"/>
          </p:nvPr>
        </p:nvSpPr>
        <p:spPr>
          <a:xfrm>
            <a:off x="107504" y="116632"/>
            <a:ext cx="8928992" cy="6741368"/>
          </a:xfrm>
        </p:spPr>
        <p:txBody>
          <a:bodyPr/>
          <a:lstStyle/>
          <a:p>
            <a:pPr marL="457200" indent="-457200">
              <a:buFontTx/>
              <a:buChar char="-"/>
            </a:pPr>
            <a:r>
              <a:rPr lang="it-IT" sz="2600" dirty="0">
                <a:solidFill>
                  <a:schemeClr val="tx1"/>
                </a:solidFill>
                <a:latin typeface="Copperplate" panose="02000504000000020004" pitchFamily="2" charset="77"/>
              </a:rPr>
              <a:t>COMPLESSO ARTICOLARE DEL GOMITO</a:t>
            </a:r>
          </a:p>
          <a:p>
            <a:pPr marL="0" indent="0"/>
            <a:r>
              <a:rPr lang="it-IT" sz="2600" dirty="0">
                <a:solidFill>
                  <a:schemeClr val="tx1"/>
                </a:solidFill>
                <a:latin typeface="Copperplate" panose="02000504000000020004" pitchFamily="2" charset="77"/>
              </a:rPr>
              <a:t>COMPRENDE ben 3 DISPOSITIVI:</a:t>
            </a:r>
          </a:p>
          <a:p>
            <a:pPr>
              <a:buFontTx/>
              <a:buChar char="-"/>
            </a:pPr>
            <a:r>
              <a:rPr lang="it-IT" sz="2600" dirty="0">
                <a:solidFill>
                  <a:schemeClr val="tx1"/>
                </a:solidFill>
                <a:latin typeface="Copperplate" panose="02000504000000020004" pitchFamily="2" charset="77"/>
              </a:rPr>
              <a:t>ARTICOLAZIONI DELL’ OMERO CON ULNA E RADIO, CHE PERMETTONO MOVIMENTI DI FLESSIONE-ESTENSIONE DELL’AVAMBRACCIO SUL BRACCIO.</a:t>
            </a:r>
          </a:p>
          <a:p>
            <a:pPr marL="0" indent="0"/>
            <a:r>
              <a:rPr lang="it-IT" sz="2600" dirty="0">
                <a:solidFill>
                  <a:schemeClr val="tx1"/>
                </a:solidFill>
                <a:latin typeface="Copperplate" panose="02000504000000020004" pitchFamily="2" charset="77"/>
              </a:rPr>
              <a:t>    VI AGISCONO I MUSCOLI:</a:t>
            </a:r>
          </a:p>
          <a:p>
            <a:pPr marL="0" indent="0"/>
            <a:r>
              <a:rPr lang="it-IT" sz="2600" dirty="0">
                <a:solidFill>
                  <a:schemeClr val="tx1"/>
                </a:solidFill>
                <a:latin typeface="Copperplate" panose="02000504000000020004" pitchFamily="2" charset="77"/>
              </a:rPr>
              <a:t>    BICIPITE BRACHIALE E BRACHIALE (FLESSORI)</a:t>
            </a:r>
          </a:p>
          <a:p>
            <a:pPr marL="0" indent="0"/>
            <a:r>
              <a:rPr lang="it-IT" sz="2600" dirty="0">
                <a:solidFill>
                  <a:schemeClr val="tx1"/>
                </a:solidFill>
                <a:latin typeface="Copperplate" panose="02000504000000020004" pitchFamily="2" charset="77"/>
              </a:rPr>
              <a:t>    TRICIPITE BRACHIALE E ANCONEO (ESTENSORI)</a:t>
            </a:r>
          </a:p>
          <a:p>
            <a:pPr marL="0" indent="0"/>
            <a:endParaRPr lang="it-IT" sz="2600" dirty="0">
              <a:solidFill>
                <a:schemeClr val="tx1"/>
              </a:solidFill>
              <a:latin typeface="Copperplate" panose="02000504000000020004" pitchFamily="2" charset="77"/>
            </a:endParaRPr>
          </a:p>
          <a:p>
            <a:pPr marL="0" indent="0"/>
            <a:r>
              <a:rPr lang="it-IT" sz="2600" dirty="0">
                <a:solidFill>
                  <a:schemeClr val="tx1"/>
                </a:solidFill>
                <a:latin typeface="Copperplate" panose="02000504000000020004" pitchFamily="2" charset="77"/>
              </a:rPr>
              <a:t>- ARTICOLAZIONE RADIO-ULNARE PROSSIMALE: ASSIEME ALLA OMONIMA DISTALE, CONSENTE LA INTRAROTAZIONE (PRONAZIONE) ED EXTRAROTAZIONE (SUPINAZIONE) DELL’AVAMBRACCIO</a:t>
            </a:r>
          </a:p>
          <a:p>
            <a:pPr marL="0" indent="0"/>
            <a:r>
              <a:rPr lang="it-IT" sz="2400" dirty="0">
                <a:solidFill>
                  <a:schemeClr val="tx1"/>
                </a:solidFill>
                <a:latin typeface="Chalkboard" panose="03050602040202020205" pitchFamily="66" charset="77"/>
              </a:rPr>
              <a:t>    </a:t>
            </a:r>
          </a:p>
        </p:txBody>
      </p:sp>
    </p:spTree>
    <p:extLst>
      <p:ext uri="{BB962C8B-B14F-4D97-AF65-F5344CB8AC3E}">
        <p14:creationId xmlns:p14="http://schemas.microsoft.com/office/powerpoint/2010/main" val="60573938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108"/>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243013" y="0"/>
            <a:ext cx="6656387" cy="6858000"/>
          </a:xfrm>
          <a:prstGeom prst="rect">
            <a:avLst/>
          </a:prstGeom>
          <a:noFill/>
          <a:ln>
            <a:noFill/>
          </a:ln>
        </p:spPr>
      </p:pic>
    </p:spTree>
    <p:extLst>
      <p:ext uri="{BB962C8B-B14F-4D97-AF65-F5344CB8AC3E}">
        <p14:creationId xmlns:p14="http://schemas.microsoft.com/office/powerpoint/2010/main" val="150190199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110"/>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052513" y="0"/>
            <a:ext cx="7037387" cy="6858000"/>
          </a:xfrm>
          <a:prstGeom prst="rect">
            <a:avLst/>
          </a:prstGeom>
          <a:noFill/>
          <a:ln>
            <a:noFill/>
          </a:ln>
        </p:spPr>
      </p:pic>
    </p:spTree>
    <p:extLst>
      <p:ext uri="{BB962C8B-B14F-4D97-AF65-F5344CB8AC3E}">
        <p14:creationId xmlns:p14="http://schemas.microsoft.com/office/powerpoint/2010/main" val="316158140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109"/>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19238" y="0"/>
            <a:ext cx="6105525" cy="6858000"/>
          </a:xfrm>
          <a:prstGeom prst="rect">
            <a:avLst/>
          </a:prstGeom>
          <a:noFill/>
          <a:ln>
            <a:noFill/>
          </a:ln>
        </p:spPr>
      </p:pic>
    </p:spTree>
    <p:extLst>
      <p:ext uri="{BB962C8B-B14F-4D97-AF65-F5344CB8AC3E}">
        <p14:creationId xmlns:p14="http://schemas.microsoft.com/office/powerpoint/2010/main" val="365403332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contenuto 3">
            <a:extLst>
              <a:ext uri="{FF2B5EF4-FFF2-40B4-BE49-F238E27FC236}">
                <a16:creationId xmlns:a16="http://schemas.microsoft.com/office/drawing/2014/main" id="{DF5EED78-0F64-CE48-9C55-71DF12450548}"/>
              </a:ext>
            </a:extLst>
          </p:cNvPr>
          <p:cNvSpPr>
            <a:spLocks noGrp="1"/>
          </p:cNvSpPr>
          <p:nvPr>
            <p:ph idx="1"/>
          </p:nvPr>
        </p:nvSpPr>
        <p:spPr>
          <a:xfrm>
            <a:off x="107504" y="116632"/>
            <a:ext cx="8928992" cy="6741368"/>
          </a:xfrm>
        </p:spPr>
        <p:txBody>
          <a:bodyPr/>
          <a:lstStyle/>
          <a:p>
            <a:pPr marL="457200" indent="-457200">
              <a:buFontTx/>
              <a:buChar char="-"/>
            </a:pPr>
            <a:r>
              <a:rPr lang="it-IT" sz="3000" dirty="0">
                <a:solidFill>
                  <a:schemeClr val="tx1"/>
                </a:solidFill>
                <a:latin typeface="Copperplate" panose="02000504000000020004" pitchFamily="2" charset="77"/>
              </a:rPr>
              <a:t>ARTICOLAZIONE RADIO-CARPALE (o del POLSO)</a:t>
            </a:r>
          </a:p>
          <a:p>
            <a:pPr marL="0" indent="0"/>
            <a:r>
              <a:rPr lang="it-IT" sz="3000" dirty="0">
                <a:solidFill>
                  <a:schemeClr val="tx1"/>
                </a:solidFill>
                <a:latin typeface="Copperplate" panose="02000504000000020004" pitchFamily="2" charset="77"/>
              </a:rPr>
              <a:t>    CONDILOARTROSI tra la EPIFISI DISTALE del RADIO e lo SCAFOIDE della fila prossimale del Carpo.</a:t>
            </a:r>
          </a:p>
          <a:p>
            <a:pPr marL="0" indent="0"/>
            <a:r>
              <a:rPr lang="it-IT" sz="3000" dirty="0">
                <a:solidFill>
                  <a:schemeClr val="tx1"/>
                </a:solidFill>
                <a:latin typeface="Copperplate" panose="02000504000000020004" pitchFamily="2" charset="77"/>
              </a:rPr>
              <a:t>Consente movimenti di ADDUZIONE-ABDUZIONE</a:t>
            </a:r>
          </a:p>
          <a:p>
            <a:pPr marL="0" indent="0"/>
            <a:r>
              <a:rPr lang="it-IT" sz="3000" dirty="0">
                <a:solidFill>
                  <a:schemeClr val="tx1"/>
                </a:solidFill>
                <a:latin typeface="Copperplate" panose="02000504000000020004" pitchFamily="2" charset="77"/>
              </a:rPr>
              <a:t>                           FLESSIONE-ESTENSIONE</a:t>
            </a:r>
          </a:p>
          <a:p>
            <a:pPr marL="0" indent="0"/>
            <a:r>
              <a:rPr lang="it-IT" sz="3000" dirty="0">
                <a:solidFill>
                  <a:schemeClr val="tx1"/>
                </a:solidFill>
                <a:latin typeface="Copperplate" panose="02000504000000020004" pitchFamily="2" charset="77"/>
              </a:rPr>
              <a:t>                           CIRCONDUZIONE </a:t>
            </a:r>
          </a:p>
          <a:p>
            <a:pPr marL="0" indent="0"/>
            <a:r>
              <a:rPr lang="it-IT" sz="3000" dirty="0">
                <a:solidFill>
                  <a:schemeClr val="tx1"/>
                </a:solidFill>
                <a:latin typeface="Copperplate" panose="02000504000000020004" pitchFamily="2" charset="77"/>
              </a:rPr>
              <a:t>Vi agiscono numerosi muscoli presenti nella Loggia Anteriore e Posteriore dell’ Avambraccio</a:t>
            </a:r>
          </a:p>
        </p:txBody>
      </p:sp>
    </p:spTree>
    <p:extLst>
      <p:ext uri="{BB962C8B-B14F-4D97-AF65-F5344CB8AC3E}">
        <p14:creationId xmlns:p14="http://schemas.microsoft.com/office/powerpoint/2010/main" val="299239179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111"/>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817688" y="0"/>
            <a:ext cx="5508625" cy="6858000"/>
          </a:xfrm>
          <a:prstGeom prst="rect">
            <a:avLst/>
          </a:prstGeom>
          <a:noFill/>
          <a:ln>
            <a:noFill/>
          </a:ln>
        </p:spPr>
      </p:pic>
      <p:pic>
        <p:nvPicPr>
          <p:cNvPr id="3" name="Picture 1" descr="1111">
            <a:extLst>
              <a:ext uri="{FF2B5EF4-FFF2-40B4-BE49-F238E27FC236}">
                <a16:creationId xmlns:a16="http://schemas.microsoft.com/office/drawing/2014/main" id="{0706442E-F2B7-4E4E-A9EA-B6F8398A1E25}"/>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835696" y="0"/>
            <a:ext cx="5508625" cy="6858000"/>
          </a:xfrm>
          <a:prstGeom prst="rect">
            <a:avLst/>
          </a:prstGeom>
          <a:noFill/>
          <a:ln>
            <a:noFill/>
          </a:ln>
        </p:spPr>
      </p:pic>
    </p:spTree>
    <p:extLst>
      <p:ext uri="{BB962C8B-B14F-4D97-AF65-F5344CB8AC3E}">
        <p14:creationId xmlns:p14="http://schemas.microsoft.com/office/powerpoint/2010/main" val="161485160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0657" name="Rectangle 1"/>
          <p:cNvSpPr>
            <a:spLocks noGrp="1" noChangeArrowheads="1"/>
          </p:cNvSpPr>
          <p:nvPr>
            <p:ph type="title"/>
          </p:nvPr>
        </p:nvSpPr>
        <p:spPr>
          <a:xfrm>
            <a:off x="-54260" y="2348880"/>
            <a:ext cx="9252520" cy="1080121"/>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ARTO INFERIORE</a:t>
            </a:r>
            <a:br>
              <a:rPr lang="it-IT" altLang="it-IT" sz="3200" dirty="0">
                <a:solidFill>
                  <a:schemeClr val="tx1"/>
                </a:solidFill>
                <a:latin typeface="Gurmukhi MN" panose="02020600050405020304" pitchFamily="18" charset="0"/>
                <a:cs typeface="Gurmukhi MN" panose="02020600050405020304" pitchFamily="18" charset="0"/>
              </a:rPr>
            </a:br>
            <a:r>
              <a:rPr lang="it-IT" altLang="it-IT" sz="3200" dirty="0">
                <a:solidFill>
                  <a:schemeClr val="tx1"/>
                </a:solidFill>
                <a:latin typeface="Gurmukhi MN" panose="02020600050405020304" pitchFamily="18" charset="0"/>
                <a:cs typeface="Gurmukhi MN" panose="02020600050405020304" pitchFamily="18" charset="0"/>
              </a:rPr>
              <a:t>e </a:t>
            </a:r>
            <a:br>
              <a:rPr lang="it-IT" altLang="it-IT" sz="3200" dirty="0">
                <a:solidFill>
                  <a:schemeClr val="tx1"/>
                </a:solidFill>
                <a:latin typeface="Gurmukhi MN" panose="02020600050405020304" pitchFamily="18" charset="0"/>
                <a:cs typeface="Gurmukhi MN" panose="02020600050405020304" pitchFamily="18" charset="0"/>
              </a:rPr>
            </a:br>
            <a:r>
              <a:rPr lang="it-IT" altLang="it-IT" sz="3200" dirty="0">
                <a:solidFill>
                  <a:schemeClr val="tx1"/>
                </a:solidFill>
                <a:latin typeface="Gurmukhi MN" panose="02020600050405020304" pitchFamily="18" charset="0"/>
                <a:cs typeface="Gurmukhi MN" panose="02020600050405020304" pitchFamily="18" charset="0"/>
              </a:rPr>
              <a:t>CINGOLO PELVICO </a:t>
            </a:r>
            <a:br>
              <a:rPr lang="it-IT" altLang="it-IT" sz="3200" dirty="0">
                <a:solidFill>
                  <a:schemeClr val="tx1"/>
                </a:solidFill>
                <a:latin typeface="Gurmukhi MN" panose="02020600050405020304" pitchFamily="18" charset="0"/>
                <a:cs typeface="Gurmukhi MN" panose="02020600050405020304" pitchFamily="18" charset="0"/>
              </a:rPr>
            </a:br>
            <a:r>
              <a:rPr lang="it-IT" altLang="it-IT" sz="3200" dirty="0">
                <a:solidFill>
                  <a:schemeClr val="tx1"/>
                </a:solidFill>
                <a:latin typeface="Gurmukhi MN" panose="02020600050405020304" pitchFamily="18" charset="0"/>
                <a:cs typeface="Gurmukhi MN" panose="02020600050405020304" pitchFamily="18" charset="0"/>
              </a:rPr>
              <a:t>(BACINO)</a:t>
            </a:r>
            <a:br>
              <a:rPr lang="it-IT" altLang="it-IT" sz="3200" dirty="0">
                <a:solidFill>
                  <a:schemeClr val="tx1"/>
                </a:solidFill>
                <a:latin typeface="Gurmukhi MN" panose="02020600050405020304" pitchFamily="18" charset="0"/>
                <a:cs typeface="Gurmukhi MN" panose="02020600050405020304" pitchFamily="18" charset="0"/>
              </a:rPr>
            </a:br>
            <a:endParaRPr lang="it-IT" altLang="it-IT" sz="5400" dirty="0">
              <a:solidFill>
                <a:srgbClr val="FFFF00"/>
              </a:solidFill>
              <a:latin typeface="Arial Black" panose="020B0A040201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03E30999-8AB5-E544-8588-B3985DBCD35E}"/>
              </a:ext>
            </a:extLst>
          </p:cNvPr>
          <p:cNvSpPr>
            <a:spLocks noGrp="1"/>
          </p:cNvSpPr>
          <p:nvPr>
            <p:ph type="title"/>
          </p:nvPr>
        </p:nvSpPr>
        <p:spPr>
          <a:xfrm>
            <a:off x="457200" y="128588"/>
            <a:ext cx="8216900" cy="996156"/>
          </a:xfrm>
        </p:spPr>
        <p:txBody>
          <a:bodyPr/>
          <a:lstStyle/>
          <a:p>
            <a:r>
              <a:rPr lang="it-IT" sz="3200" dirty="0">
                <a:solidFill>
                  <a:schemeClr val="tx1"/>
                </a:solidFill>
                <a:latin typeface="Gurmukhi MN" panose="02020600050405020304" pitchFamily="18" charset="0"/>
                <a:cs typeface="Gurmukhi MN" panose="02020600050405020304" pitchFamily="18" charset="0"/>
              </a:rPr>
              <a:t>SCHELETRO DEL CINGOLO PELVICO (BACINO)</a:t>
            </a:r>
          </a:p>
        </p:txBody>
      </p:sp>
      <p:sp>
        <p:nvSpPr>
          <p:cNvPr id="4" name="Segnaposto contenuto 3">
            <a:extLst>
              <a:ext uri="{FF2B5EF4-FFF2-40B4-BE49-F238E27FC236}">
                <a16:creationId xmlns:a16="http://schemas.microsoft.com/office/drawing/2014/main" id="{63F18126-46E9-CA4E-B313-BE0BC045240A}"/>
              </a:ext>
            </a:extLst>
          </p:cNvPr>
          <p:cNvSpPr>
            <a:spLocks noGrp="1"/>
          </p:cNvSpPr>
          <p:nvPr>
            <p:ph idx="1"/>
          </p:nvPr>
        </p:nvSpPr>
        <p:spPr>
          <a:xfrm>
            <a:off x="0" y="1268760"/>
            <a:ext cx="9036496" cy="5589240"/>
          </a:xfrm>
        </p:spPr>
        <p:txBody>
          <a:bodyPr/>
          <a:lstStyle/>
          <a:p>
            <a:r>
              <a:rPr lang="it-IT" sz="2800" dirty="0">
                <a:solidFill>
                  <a:schemeClr val="tx1"/>
                </a:solidFill>
                <a:latin typeface="Comic Sans MS" panose="030F0902030302020204" pitchFamily="66" charset="0"/>
              </a:rPr>
              <a:t>È costituito da due Ossa Pari (OSSO dell’ ANCA) e da una formazione vertebrale Impari e Mediana (OSSO SACRO)</a:t>
            </a:r>
          </a:p>
          <a:p>
            <a:r>
              <a:rPr lang="it-IT" sz="2800" dirty="0">
                <a:solidFill>
                  <a:schemeClr val="tx1"/>
                </a:solidFill>
                <a:latin typeface="Comic Sans MS" panose="030F0902030302020204" pitchFamily="66" charset="0"/>
              </a:rPr>
              <a:t>L’ Osso dell’ Anca, Irregolare, consta di una ampia porzione PIATTA (ILEO), dal PUBE (Infero-Anteriormente) e dall’ISCHIO (Infero-Posteriormente). Presenta la CAVITA’ ACETABOLARE per la ENARTROSI con il Femore (COXO-FEMORALE).</a:t>
            </a:r>
          </a:p>
          <a:p>
            <a:r>
              <a:rPr lang="it-IT" sz="2800" dirty="0">
                <a:solidFill>
                  <a:schemeClr val="tx1"/>
                </a:solidFill>
                <a:latin typeface="Comic Sans MS" panose="030F0902030302020204" pitchFamily="66" charset="0"/>
              </a:rPr>
              <a:t>L’ Osso Sacro, di forma Tronco Piramidale, completa posteriormente sul piano sagittale il Bacino</a:t>
            </a:r>
          </a:p>
        </p:txBody>
      </p:sp>
    </p:spTree>
    <p:extLst>
      <p:ext uri="{BB962C8B-B14F-4D97-AF65-F5344CB8AC3E}">
        <p14:creationId xmlns:p14="http://schemas.microsoft.com/office/powerpoint/2010/main" val="22736079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l="2353" t="4114" r="3508" b="7787"/>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blipFill dpi="0" rotWithShape="0">
                  <a:blip/>
                  <a:srcRect l="2353" t="4114" r="3508" b="7787"/>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1">
            <a:extLst>
              <a:ext uri="{FF2B5EF4-FFF2-40B4-BE49-F238E27FC236}">
                <a16:creationId xmlns:a16="http://schemas.microsoft.com/office/drawing/2014/main" id="{46AC0E8C-BBD4-E44C-9CE8-6F50238BA7E7}"/>
              </a:ext>
            </a:extLst>
          </p:cNvPr>
          <p:cNvSpPr>
            <a:spLocks noGrp="1" noChangeArrowheads="1"/>
          </p:cNvSpPr>
          <p:nvPr>
            <p:ph type="title" idx="4294967295"/>
          </p:nvPr>
        </p:nvSpPr>
        <p:spPr>
          <a:xfrm>
            <a:off x="5508625" y="274638"/>
            <a:ext cx="3178175" cy="1143000"/>
          </a:xfrm>
        </p:spPr>
        <p:txBody>
          <a:bodyP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dirty="0">
                <a:solidFill>
                  <a:schemeClr val="tx1"/>
                </a:solidFill>
                <a:latin typeface="Gurmukhi MN" panose="02020600050405020304" pitchFamily="18" charset="0"/>
                <a:cs typeface="Gurmukhi MN" panose="02020600050405020304" pitchFamily="18" charset="0"/>
              </a:rPr>
              <a:t>BACINO</a:t>
            </a:r>
          </a:p>
        </p:txBody>
      </p:sp>
      <p:pic>
        <p:nvPicPr>
          <p:cNvPr id="45059" name="Picture 2">
            <a:extLst>
              <a:ext uri="{FF2B5EF4-FFF2-40B4-BE49-F238E27FC236}">
                <a16:creationId xmlns:a16="http://schemas.microsoft.com/office/drawing/2014/main" id="{8BA7E8A4-819F-2849-B90F-45F3B230FB1E}"/>
              </a:ext>
            </a:extLst>
          </p:cNvPr>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0" y="0"/>
            <a:ext cx="5508625" cy="3551238"/>
          </a:xfrm>
          <a:prstGeom prst="rect">
            <a:avLst/>
          </a:prstGeom>
          <a:noFill/>
          <a:ln>
            <a:noFill/>
          </a:ln>
          <a:effectLst/>
          <a:extLst>
            <a:ext uri="{909E8E84-426E-40DD-AFC4-6F175D3DCCD1}">
              <a14:hiddenFill xmlns:a14="http://schemas.microsoft.com/office/drawing/2010/main">
                <a:blipFill dpi="0" rotWithShape="0">
                  <a:blip>
                    <a:lum bright="600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5060" name="Picture 3">
            <a:extLst>
              <a:ext uri="{FF2B5EF4-FFF2-40B4-BE49-F238E27FC236}">
                <a16:creationId xmlns:a16="http://schemas.microsoft.com/office/drawing/2014/main" id="{6CDB5878-3F5A-D14D-A27C-904369E853CA}"/>
              </a:ext>
            </a:extLst>
          </p:cNvPr>
          <p:cNvPicPr>
            <a:picLocks noChangeAspect="1" noChangeArrowheads="1"/>
          </p:cNvPicPr>
          <p:nvPr/>
        </p:nvPicPr>
        <p:blipFill>
          <a:blip r:embed="rId4">
            <a:lum bright="6000"/>
            <a:extLst>
              <a:ext uri="{28A0092B-C50C-407E-A947-70E740481C1C}">
                <a14:useLocalDpi xmlns:a14="http://schemas.microsoft.com/office/drawing/2010/main" val="0"/>
              </a:ext>
            </a:extLst>
          </a:blip>
          <a:srcRect/>
          <a:stretch>
            <a:fillRect/>
          </a:stretch>
        </p:blipFill>
        <p:spPr bwMode="auto">
          <a:xfrm>
            <a:off x="3924300" y="3375025"/>
            <a:ext cx="5219700" cy="3482975"/>
          </a:xfrm>
          <a:prstGeom prst="rect">
            <a:avLst/>
          </a:prstGeom>
          <a:noFill/>
          <a:ln>
            <a:noFill/>
          </a:ln>
          <a:effectLst/>
          <a:extLst>
            <a:ext uri="{909E8E84-426E-40DD-AFC4-6F175D3DCCD1}">
              <a14:hiddenFill xmlns:a14="http://schemas.microsoft.com/office/drawing/2010/main">
                <a:blipFill dpi="0" rotWithShape="0">
                  <a:blip>
                    <a:lum bright="600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5061" name="Text Box 4">
            <a:extLst>
              <a:ext uri="{FF2B5EF4-FFF2-40B4-BE49-F238E27FC236}">
                <a16:creationId xmlns:a16="http://schemas.microsoft.com/office/drawing/2014/main" id="{4E0F991B-A288-0A46-AF46-BED4A470A710}"/>
              </a:ext>
            </a:extLst>
          </p:cNvPr>
          <p:cNvSpPr txBox="1">
            <a:spLocks noChangeArrowheads="1"/>
          </p:cNvSpPr>
          <p:nvPr/>
        </p:nvSpPr>
        <p:spPr bwMode="auto">
          <a:xfrm>
            <a:off x="395288" y="260350"/>
            <a:ext cx="184150"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it-IT" altLang="it-IT"/>
          </a:p>
        </p:txBody>
      </p:sp>
      <p:sp>
        <p:nvSpPr>
          <p:cNvPr id="45062" name="Text Box 5">
            <a:extLst>
              <a:ext uri="{FF2B5EF4-FFF2-40B4-BE49-F238E27FC236}">
                <a16:creationId xmlns:a16="http://schemas.microsoft.com/office/drawing/2014/main" id="{0DE83954-C16C-3240-9A10-D197A51A729E}"/>
              </a:ext>
            </a:extLst>
          </p:cNvPr>
          <p:cNvSpPr txBox="1">
            <a:spLocks noChangeArrowheads="1"/>
          </p:cNvSpPr>
          <p:nvPr/>
        </p:nvSpPr>
        <p:spPr bwMode="auto">
          <a:xfrm>
            <a:off x="0" y="138943"/>
            <a:ext cx="1387476"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9pPr>
          </a:lstStyle>
          <a:p>
            <a:pPr algn="ctr" eaLnBrk="1" hangingPunct="1">
              <a:buClrTx/>
              <a:buFontTx/>
              <a:buNone/>
            </a:pPr>
            <a:r>
              <a:rPr lang="it-IT" altLang="it-IT" sz="1800" dirty="0">
                <a:solidFill>
                  <a:srgbClr val="000514"/>
                </a:solidFill>
                <a:latin typeface="Arial Black" panose="020B0604020202020204" pitchFamily="34" charset="0"/>
              </a:rPr>
              <a:t>MASCHIO</a:t>
            </a:r>
          </a:p>
        </p:txBody>
      </p:sp>
      <p:sp>
        <p:nvSpPr>
          <p:cNvPr id="45063" name="Text Box 6">
            <a:extLst>
              <a:ext uri="{FF2B5EF4-FFF2-40B4-BE49-F238E27FC236}">
                <a16:creationId xmlns:a16="http://schemas.microsoft.com/office/drawing/2014/main" id="{E37BABE7-309F-FD49-AEC1-AE8B417C9CCA}"/>
              </a:ext>
            </a:extLst>
          </p:cNvPr>
          <p:cNvSpPr txBox="1">
            <a:spLocks noChangeArrowheads="1"/>
          </p:cNvSpPr>
          <p:nvPr/>
        </p:nvSpPr>
        <p:spPr bwMode="auto">
          <a:xfrm>
            <a:off x="7754938" y="3429000"/>
            <a:ext cx="1387475"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9pPr>
          </a:lstStyle>
          <a:p>
            <a:pPr algn="ctr" eaLnBrk="1" hangingPunct="1">
              <a:buClrTx/>
              <a:buFontTx/>
              <a:buNone/>
            </a:pPr>
            <a:r>
              <a:rPr lang="it-IT" altLang="it-IT" sz="1800">
                <a:solidFill>
                  <a:srgbClr val="000514"/>
                </a:solidFill>
                <a:latin typeface="Arial Black" panose="020B0604020202020204" pitchFamily="34" charset="0"/>
              </a:rPr>
              <a:t>FEMMINA</a:t>
            </a:r>
          </a:p>
        </p:txBody>
      </p:sp>
    </p:spTree>
    <p:extLst>
      <p:ext uri="{BB962C8B-B14F-4D97-AF65-F5344CB8AC3E}">
        <p14:creationId xmlns:p14="http://schemas.microsoft.com/office/powerpoint/2010/main" val="376398236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259694EA-CA1C-8745-A141-5B473B4E9A93}"/>
              </a:ext>
            </a:extLst>
          </p:cNvPr>
          <p:cNvSpPr>
            <a:spLocks noGrp="1"/>
          </p:cNvSpPr>
          <p:nvPr>
            <p:ph type="title"/>
          </p:nvPr>
        </p:nvSpPr>
        <p:spPr>
          <a:xfrm>
            <a:off x="0" y="128588"/>
            <a:ext cx="9144000" cy="780132"/>
          </a:xfrm>
        </p:spPr>
        <p:txBody>
          <a:bodyPr/>
          <a:lstStyle/>
          <a:p>
            <a:r>
              <a:rPr lang="it-IT" sz="3200" dirty="0">
                <a:solidFill>
                  <a:schemeClr val="tx1"/>
                </a:solidFill>
                <a:latin typeface="Gurmukhi MN" panose="02020600050405020304" pitchFamily="18" charset="0"/>
                <a:cs typeface="Gurmukhi MN" panose="02020600050405020304" pitchFamily="18" charset="0"/>
              </a:rPr>
              <a:t>MUSCOLI DELLA REGIONE PELVICA</a:t>
            </a:r>
          </a:p>
        </p:txBody>
      </p:sp>
      <p:sp>
        <p:nvSpPr>
          <p:cNvPr id="4" name="Segnaposto contenuto 3">
            <a:extLst>
              <a:ext uri="{FF2B5EF4-FFF2-40B4-BE49-F238E27FC236}">
                <a16:creationId xmlns:a16="http://schemas.microsoft.com/office/drawing/2014/main" id="{D77F8C21-7EE2-A84B-A7F4-BAC1A29421E6}"/>
              </a:ext>
            </a:extLst>
          </p:cNvPr>
          <p:cNvSpPr>
            <a:spLocks noGrp="1"/>
          </p:cNvSpPr>
          <p:nvPr>
            <p:ph idx="1"/>
          </p:nvPr>
        </p:nvSpPr>
        <p:spPr>
          <a:xfrm>
            <a:off x="0" y="980728"/>
            <a:ext cx="9144000" cy="5877272"/>
          </a:xfrm>
        </p:spPr>
        <p:txBody>
          <a:bodyPr/>
          <a:lstStyle/>
          <a:p>
            <a:pPr marL="457200" indent="-457200">
              <a:buFontTx/>
              <a:buChar char="-"/>
            </a:pPr>
            <a:r>
              <a:rPr lang="it-IT" sz="2800" dirty="0">
                <a:solidFill>
                  <a:schemeClr val="tx1"/>
                </a:solidFill>
                <a:latin typeface="Chalkboard" panose="03050602040202020205" pitchFamily="66" charset="77"/>
              </a:rPr>
              <a:t>MUSCOLI DELLA REGIONE GLUTEA: disposti su 3 Strati (Superficiale, Intermedio, Profondo) e localizzati sia a livello dell’ Ileo, sia dell’ Ischio (Strato Profondo).</a:t>
            </a:r>
          </a:p>
          <a:p>
            <a:pPr marL="457200" indent="-457200">
              <a:buFontTx/>
              <a:buChar char="-"/>
            </a:pPr>
            <a:r>
              <a:rPr lang="it-IT" sz="2800" dirty="0">
                <a:solidFill>
                  <a:schemeClr val="tx1"/>
                </a:solidFill>
                <a:latin typeface="Chalkboard" panose="03050602040202020205" pitchFamily="66" charset="77"/>
              </a:rPr>
              <a:t>MUSCOLI INTERNI della PELVI suddivisi in:</a:t>
            </a:r>
          </a:p>
          <a:p>
            <a:pPr marL="0" indent="0"/>
            <a:r>
              <a:rPr lang="it-IT" sz="2800" dirty="0">
                <a:solidFill>
                  <a:schemeClr val="tx1"/>
                </a:solidFill>
                <a:latin typeface="Chalkboard" panose="03050602040202020205" pitchFamily="66" charset="77"/>
              </a:rPr>
              <a:t>    MUSCOLI della FOSSA ILIACA (Muscolo Iliaco)</a:t>
            </a:r>
          </a:p>
          <a:p>
            <a:pPr marL="0" indent="0"/>
            <a:r>
              <a:rPr lang="it-IT" sz="2800" dirty="0">
                <a:solidFill>
                  <a:schemeClr val="tx1"/>
                </a:solidFill>
                <a:latin typeface="Chalkboard" panose="03050602040202020205" pitchFamily="66" charset="77"/>
              </a:rPr>
              <a:t>    MUSCOLI del PAVIMENTO PELVICO (Muscolo </a:t>
            </a:r>
          </a:p>
          <a:p>
            <a:pPr marL="0" indent="0"/>
            <a:r>
              <a:rPr lang="it-IT" sz="2800" dirty="0">
                <a:solidFill>
                  <a:schemeClr val="tx1"/>
                </a:solidFill>
                <a:latin typeface="Chalkboard" panose="03050602040202020205" pitchFamily="66" charset="77"/>
              </a:rPr>
              <a:t>                                    Elevatore dell’ Ano)</a:t>
            </a:r>
          </a:p>
          <a:p>
            <a:pPr marL="0" indent="0"/>
            <a:r>
              <a:rPr lang="it-IT" sz="2800" dirty="0">
                <a:solidFill>
                  <a:schemeClr val="tx1"/>
                </a:solidFill>
                <a:latin typeface="Chalkboard" panose="03050602040202020205" pitchFamily="66" charset="77"/>
              </a:rPr>
              <a:t>    MUSCOLI del PERINEO: assieme a strutture fibrose chiudono INFERIORMENTE la Cavità Pelvica. Nel PERINEO si osservano gli orifizi caudali di Vie URO-GENITALI e DIGERENTI.</a:t>
            </a:r>
            <a:endParaRPr lang="it-IT" sz="2800" dirty="0">
              <a:latin typeface="Chalkboard" panose="03050602040202020205" pitchFamily="66" charset="77"/>
            </a:endParaRPr>
          </a:p>
        </p:txBody>
      </p:sp>
    </p:spTree>
    <p:extLst>
      <p:ext uri="{BB962C8B-B14F-4D97-AF65-F5344CB8AC3E}">
        <p14:creationId xmlns:p14="http://schemas.microsoft.com/office/powerpoint/2010/main" val="170647012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03E30999-8AB5-E544-8588-B3985DBCD35E}"/>
              </a:ext>
            </a:extLst>
          </p:cNvPr>
          <p:cNvSpPr>
            <a:spLocks noGrp="1"/>
          </p:cNvSpPr>
          <p:nvPr>
            <p:ph type="title"/>
          </p:nvPr>
        </p:nvSpPr>
        <p:spPr>
          <a:xfrm>
            <a:off x="457200" y="128588"/>
            <a:ext cx="8216900" cy="996156"/>
          </a:xfrm>
        </p:spPr>
        <p:txBody>
          <a:bodyPr/>
          <a:lstStyle/>
          <a:p>
            <a:r>
              <a:rPr lang="it-IT" sz="3200" dirty="0">
                <a:solidFill>
                  <a:schemeClr val="tx1"/>
                </a:solidFill>
                <a:latin typeface="Gurmukhi MN" panose="02020600050405020304" pitchFamily="18" charset="0"/>
                <a:cs typeface="Gurmukhi MN" panose="02020600050405020304" pitchFamily="18" charset="0"/>
              </a:rPr>
              <a:t>ARTICOLAZIONI DEL CINGOLO PELVICO (BACINO)</a:t>
            </a:r>
          </a:p>
        </p:txBody>
      </p:sp>
      <p:sp>
        <p:nvSpPr>
          <p:cNvPr id="4" name="Segnaposto contenuto 3">
            <a:extLst>
              <a:ext uri="{FF2B5EF4-FFF2-40B4-BE49-F238E27FC236}">
                <a16:creationId xmlns:a16="http://schemas.microsoft.com/office/drawing/2014/main" id="{63F18126-46E9-CA4E-B313-BE0BC045240A}"/>
              </a:ext>
            </a:extLst>
          </p:cNvPr>
          <p:cNvSpPr>
            <a:spLocks noGrp="1"/>
          </p:cNvSpPr>
          <p:nvPr>
            <p:ph idx="1"/>
          </p:nvPr>
        </p:nvSpPr>
        <p:spPr>
          <a:xfrm>
            <a:off x="0" y="1268760"/>
            <a:ext cx="9036496" cy="5589240"/>
          </a:xfrm>
        </p:spPr>
        <p:txBody>
          <a:bodyPr/>
          <a:lstStyle/>
          <a:p>
            <a:r>
              <a:rPr lang="it-IT" sz="2800" dirty="0">
                <a:solidFill>
                  <a:schemeClr val="tx1"/>
                </a:solidFill>
                <a:latin typeface="Copperplate" panose="02000504000000020004" pitchFamily="2" charset="77"/>
              </a:rPr>
              <a:t>ARTICOLAZIONE SACRO-ILIACA: è una AMFIARTROSI tra l’ ILEO e l’OSSO SACRO. Pur consentendo minimi movimenti di scorrimento, nel sesso FEMMINILE, all’ Atto del Parto, viene coinvolta in movimenti ampi di FLESSIONE in AVANTI (NUTAZIONE) ed ESTENSIONE all’ indietro (CONTRONUTAZIONE) dell’Osso Sacro.</a:t>
            </a:r>
          </a:p>
          <a:p>
            <a:r>
              <a:rPr lang="it-IT" sz="2800" dirty="0">
                <a:solidFill>
                  <a:schemeClr val="tx1"/>
                </a:solidFill>
                <a:latin typeface="Copperplate" panose="02000504000000020004" pitchFamily="2" charset="77"/>
              </a:rPr>
              <a:t>SINFISI PUBICA: SINARTROSI tra le 2 ossa pubiche controlaterali, con interposizione di un disco fibrocartilagineo. </a:t>
            </a:r>
          </a:p>
        </p:txBody>
      </p:sp>
    </p:spTree>
    <p:extLst>
      <p:ext uri="{BB962C8B-B14F-4D97-AF65-F5344CB8AC3E}">
        <p14:creationId xmlns:p14="http://schemas.microsoft.com/office/powerpoint/2010/main" val="345091923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A07133B-AAF7-FA40-9133-3D267D12C981}"/>
              </a:ext>
            </a:extLst>
          </p:cNvPr>
          <p:cNvSpPr>
            <a:spLocks noGrp="1"/>
          </p:cNvSpPr>
          <p:nvPr>
            <p:ph type="title"/>
          </p:nvPr>
        </p:nvSpPr>
        <p:spPr>
          <a:xfrm>
            <a:off x="0" y="128588"/>
            <a:ext cx="9144000" cy="708124"/>
          </a:xfrm>
        </p:spPr>
        <p:txBody>
          <a:bodyPr/>
          <a:lstStyle/>
          <a:p>
            <a:r>
              <a:rPr lang="it-IT" sz="2800" b="0" dirty="0">
                <a:solidFill>
                  <a:schemeClr val="tx1"/>
                </a:solidFill>
                <a:latin typeface="Gurmukhi MN" panose="02020600050405020304" pitchFamily="18" charset="0"/>
                <a:cs typeface="Gurmukhi MN" panose="02020600050405020304" pitchFamily="18" charset="0"/>
              </a:rPr>
              <a:t>REGIONE DELLA COSCIA</a:t>
            </a:r>
          </a:p>
        </p:txBody>
      </p:sp>
      <p:sp>
        <p:nvSpPr>
          <p:cNvPr id="3" name="Segnaposto contenuto 2">
            <a:extLst>
              <a:ext uri="{FF2B5EF4-FFF2-40B4-BE49-F238E27FC236}">
                <a16:creationId xmlns:a16="http://schemas.microsoft.com/office/drawing/2014/main" id="{B96EEC97-97E6-E643-A29D-DC26BF4B644D}"/>
              </a:ext>
            </a:extLst>
          </p:cNvPr>
          <p:cNvSpPr>
            <a:spLocks noGrp="1"/>
          </p:cNvSpPr>
          <p:nvPr>
            <p:ph idx="1"/>
          </p:nvPr>
        </p:nvSpPr>
        <p:spPr>
          <a:xfrm>
            <a:off x="22807" y="862416"/>
            <a:ext cx="9144000" cy="5046364"/>
          </a:xfrm>
        </p:spPr>
        <p:txBody>
          <a:bodyPr/>
          <a:lstStyle/>
          <a:p>
            <a:r>
              <a:rPr lang="it-IT" sz="2800" dirty="0">
                <a:solidFill>
                  <a:schemeClr val="tx1"/>
                </a:solidFill>
                <a:latin typeface="Chalkboard" panose="03050602040202020205" pitchFamily="66" charset="77"/>
              </a:rPr>
              <a:t>Lo Scheletro è rappresentato dall’ Osso Lungo del FEMORE, con l’ Epifisi Prossimale coinvolta nella Articolazione </a:t>
            </a:r>
            <a:r>
              <a:rPr lang="it-IT" sz="2800" dirty="0" err="1">
                <a:solidFill>
                  <a:schemeClr val="tx1"/>
                </a:solidFill>
                <a:latin typeface="Chalkboard" panose="03050602040202020205" pitchFamily="66" charset="77"/>
              </a:rPr>
              <a:t>Coxo</a:t>
            </a:r>
            <a:r>
              <a:rPr lang="it-IT" sz="2800" dirty="0">
                <a:solidFill>
                  <a:schemeClr val="tx1"/>
                </a:solidFill>
                <a:latin typeface="Chalkboard" panose="03050602040202020205" pitchFamily="66" charset="77"/>
              </a:rPr>
              <a:t>-Femorale, e l’ Epifisi Distale coinvolta nella Articolazione del Ginocchio.</a:t>
            </a:r>
          </a:p>
          <a:p>
            <a:endParaRPr lang="it-IT" sz="2800" dirty="0">
              <a:solidFill>
                <a:schemeClr val="tx1"/>
              </a:solidFill>
              <a:latin typeface="Chalkboard" panose="03050602040202020205" pitchFamily="66" charset="77"/>
            </a:endParaRPr>
          </a:p>
          <a:p>
            <a:r>
              <a:rPr lang="it-IT" sz="2800" dirty="0">
                <a:solidFill>
                  <a:schemeClr val="tx1"/>
                </a:solidFill>
                <a:latin typeface="Chalkboard" panose="03050602040202020205" pitchFamily="66" charset="77"/>
              </a:rPr>
              <a:t>Le Strutture Muscolari sono rappresentati da Muscoli Anteriori (M. QUADRICIPITE della COSCIA, estensore del ginocchio), Muscoli Mediali (ADDUTTORI, agiscono sulla </a:t>
            </a:r>
            <a:r>
              <a:rPr lang="it-IT" sz="2800" dirty="0" err="1">
                <a:solidFill>
                  <a:schemeClr val="tx1"/>
                </a:solidFill>
                <a:latin typeface="Chalkboard" panose="03050602040202020205" pitchFamily="66" charset="77"/>
              </a:rPr>
              <a:t>Coxo</a:t>
            </a:r>
            <a:r>
              <a:rPr lang="it-IT" sz="2800" dirty="0">
                <a:solidFill>
                  <a:schemeClr val="tx1"/>
                </a:solidFill>
                <a:latin typeface="Chalkboard" panose="03050602040202020205" pitchFamily="66" charset="77"/>
              </a:rPr>
              <a:t>-Femorale) e Muscoli Posteriori (BICIPITE FEMORALE, SEMITENDINOSO e SEMIMEMBRANOSO, Flessori del Ginocchio). </a:t>
            </a:r>
          </a:p>
        </p:txBody>
      </p:sp>
    </p:spTree>
    <p:extLst>
      <p:ext uri="{BB962C8B-B14F-4D97-AF65-F5344CB8AC3E}">
        <p14:creationId xmlns:p14="http://schemas.microsoft.com/office/powerpoint/2010/main" val="310974249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647357D-F9E3-2945-9165-2DB437721623}"/>
              </a:ext>
            </a:extLst>
          </p:cNvPr>
          <p:cNvSpPr>
            <a:spLocks noGrp="1"/>
          </p:cNvSpPr>
          <p:nvPr>
            <p:ph type="title"/>
          </p:nvPr>
        </p:nvSpPr>
        <p:spPr>
          <a:xfrm>
            <a:off x="457200" y="128588"/>
            <a:ext cx="8216900" cy="780132"/>
          </a:xfrm>
        </p:spPr>
        <p:txBody>
          <a:bodyPr/>
          <a:lstStyle/>
          <a:p>
            <a:r>
              <a:rPr lang="it-IT" sz="3200" dirty="0">
                <a:solidFill>
                  <a:schemeClr val="tx1"/>
                </a:solidFill>
                <a:latin typeface="Gurmukhi MN" panose="02020600050405020304" pitchFamily="18" charset="0"/>
                <a:cs typeface="Gurmukhi MN" panose="02020600050405020304" pitchFamily="18" charset="0"/>
              </a:rPr>
              <a:t>REGIONE DELLA GAMBA</a:t>
            </a:r>
          </a:p>
        </p:txBody>
      </p:sp>
      <p:sp>
        <p:nvSpPr>
          <p:cNvPr id="3" name="Segnaposto contenuto 2">
            <a:extLst>
              <a:ext uri="{FF2B5EF4-FFF2-40B4-BE49-F238E27FC236}">
                <a16:creationId xmlns:a16="http://schemas.microsoft.com/office/drawing/2014/main" id="{05F68709-9092-474A-823D-6E3FBD7C33E4}"/>
              </a:ext>
            </a:extLst>
          </p:cNvPr>
          <p:cNvSpPr>
            <a:spLocks noGrp="1"/>
          </p:cNvSpPr>
          <p:nvPr>
            <p:ph idx="1"/>
          </p:nvPr>
        </p:nvSpPr>
        <p:spPr>
          <a:xfrm>
            <a:off x="107504" y="1196752"/>
            <a:ext cx="8928992" cy="5661248"/>
          </a:xfrm>
        </p:spPr>
        <p:txBody>
          <a:bodyPr/>
          <a:lstStyle/>
          <a:p>
            <a:r>
              <a:rPr lang="it-IT" sz="2800" dirty="0">
                <a:solidFill>
                  <a:schemeClr val="tx1"/>
                </a:solidFill>
                <a:latin typeface="Comic Sans MS" panose="030F0902030302020204" pitchFamily="66" charset="0"/>
              </a:rPr>
              <a:t> Lo Scheletro è rappresentato dalla TIBIA (situata </a:t>
            </a:r>
            <a:r>
              <a:rPr lang="it-IT" sz="2800" dirty="0" err="1">
                <a:solidFill>
                  <a:schemeClr val="tx1"/>
                </a:solidFill>
                <a:latin typeface="Comic Sans MS" panose="030F0902030302020204" pitchFamily="66" charset="0"/>
              </a:rPr>
              <a:t>antero</a:t>
            </a:r>
            <a:r>
              <a:rPr lang="it-IT" sz="2800" dirty="0">
                <a:solidFill>
                  <a:schemeClr val="tx1"/>
                </a:solidFill>
                <a:latin typeface="Comic Sans MS" panose="030F0902030302020204" pitchFamily="66" charset="0"/>
              </a:rPr>
              <a:t>-medialmente) e dalla FIBULA (o PERONE, situata postero-lateralmente). Entrambe sono Ossa Lunghe. In particolare, la Tibia è coinvolta nella Articolazione del Ginocchio, Tibia e Fibula sono entrambe coinvolte nella Articolazione della Caviglia, </a:t>
            </a:r>
            <a:r>
              <a:rPr lang="it-IT" sz="2800" dirty="0" err="1">
                <a:solidFill>
                  <a:schemeClr val="tx1"/>
                </a:solidFill>
                <a:latin typeface="Comic Sans MS" panose="030F0902030302020204" pitchFamily="66" charset="0"/>
              </a:rPr>
              <a:t>distalmente</a:t>
            </a:r>
            <a:r>
              <a:rPr lang="it-IT" sz="2800" dirty="0">
                <a:solidFill>
                  <a:schemeClr val="tx1"/>
                </a:solidFill>
                <a:latin typeface="Comic Sans MS" panose="030F0902030302020204" pitchFamily="66" charset="0"/>
              </a:rPr>
              <a:t>.</a:t>
            </a:r>
          </a:p>
          <a:p>
            <a:endParaRPr lang="it-IT" sz="2800" dirty="0">
              <a:solidFill>
                <a:schemeClr val="tx1"/>
              </a:solidFill>
              <a:latin typeface="Comic Sans MS" panose="030F0902030302020204" pitchFamily="66" charset="0"/>
            </a:endParaRPr>
          </a:p>
          <a:p>
            <a:r>
              <a:rPr lang="it-IT" sz="2800" dirty="0">
                <a:solidFill>
                  <a:schemeClr val="tx1"/>
                </a:solidFill>
                <a:latin typeface="Comic Sans MS" panose="030F0902030302020204" pitchFamily="66" charset="0"/>
              </a:rPr>
              <a:t>I Muscoli sono rappresentati da diverse Logge Muscolari. Particolare rilevanza morfologica rivestono i Muscoli Posteriori (GASTROCNEMIO e SOLEO).</a:t>
            </a:r>
            <a:endParaRPr lang="it-IT" sz="2800" dirty="0">
              <a:solidFill>
                <a:schemeClr val="tx1"/>
              </a:solidFill>
            </a:endParaRPr>
          </a:p>
        </p:txBody>
      </p:sp>
    </p:spTree>
    <p:extLst>
      <p:ext uri="{BB962C8B-B14F-4D97-AF65-F5344CB8AC3E}">
        <p14:creationId xmlns:p14="http://schemas.microsoft.com/office/powerpoint/2010/main" val="106844008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hape 40"/>
          <p:cNvSpPr/>
          <p:nvPr/>
        </p:nvSpPr>
        <p:spPr>
          <a:xfrm>
            <a:off x="491133" y="6467326"/>
            <a:ext cx="8304609" cy="216341"/>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lvl="4" defTabSz="321457">
              <a:defRPr sz="1800"/>
            </a:pPr>
            <a:r>
              <a:rPr sz="703">
                <a:latin typeface="+mj-lt"/>
                <a:ea typeface="+mj-ea"/>
                <a:cs typeface="+mj-cs"/>
                <a:sym typeface="Helvetica"/>
              </a:rPr>
              <a:t>K.L. Moore, A.F. Dalley, A.M.R. Agur                                                                      </a:t>
            </a:r>
            <a:r>
              <a:rPr sz="703" b="1">
                <a:latin typeface="+mj-lt"/>
                <a:ea typeface="+mj-ea"/>
                <a:cs typeface="+mj-cs"/>
                <a:sym typeface="Helvetica"/>
              </a:rPr>
              <a:t>Anatomia umana a orientamento clinico </a:t>
            </a:r>
            <a:r>
              <a:rPr sz="703">
                <a:latin typeface="+mj-lt"/>
                <a:ea typeface="+mj-ea"/>
                <a:cs typeface="+mj-cs"/>
                <a:sym typeface="Helvetica"/>
              </a:rPr>
              <a:t>                                                          Copyright 2015 C.E.A. Casa Editrice Ambrosiana</a:t>
            </a:r>
          </a:p>
        </p:txBody>
      </p:sp>
      <p:pic>
        <p:nvPicPr>
          <p:cNvPr id="41" name="image1.png"/>
          <p:cNvPicPr/>
          <p:nvPr/>
        </p:nvPicPr>
        <p:blipFill>
          <a:blip r:embed="rId2">
            <a:extLst/>
          </a:blip>
          <a:stretch>
            <a:fillRect/>
          </a:stretch>
        </p:blipFill>
        <p:spPr>
          <a:xfrm>
            <a:off x="1043608" y="116632"/>
            <a:ext cx="3672408" cy="6264696"/>
          </a:xfrm>
          <a:prstGeom prst="rect">
            <a:avLst/>
          </a:prstGeom>
          <a:ln w="12700">
            <a:miter lim="400000"/>
          </a:ln>
        </p:spPr>
      </p:pic>
    </p:spTree>
    <p:extLst>
      <p:ext uri="{BB962C8B-B14F-4D97-AF65-F5344CB8AC3E}">
        <p14:creationId xmlns:p14="http://schemas.microsoft.com/office/powerpoint/2010/main" val="571657928"/>
      </p:ext>
    </p:extLst>
  </p:cSld>
  <p:clrMapOvr>
    <a:masterClrMapping/>
  </p:clrMapOvr>
  <p:transition spd="med"/>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128"/>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868488" y="0"/>
            <a:ext cx="5407025" cy="6858000"/>
          </a:xfrm>
          <a:prstGeom prst="rect">
            <a:avLst/>
          </a:prstGeom>
          <a:noFill/>
          <a:ln>
            <a:noFill/>
          </a:ln>
        </p:spPr>
      </p:pic>
    </p:spTree>
    <p:extLst>
      <p:ext uri="{BB962C8B-B14F-4D97-AF65-F5344CB8AC3E}">
        <p14:creationId xmlns:p14="http://schemas.microsoft.com/office/powerpoint/2010/main" val="402341622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36107B2-FAEB-CA4F-9C0F-F1D7C35A38A6}"/>
              </a:ext>
            </a:extLst>
          </p:cNvPr>
          <p:cNvSpPr>
            <a:spLocks noGrp="1"/>
          </p:cNvSpPr>
          <p:nvPr>
            <p:ph type="title"/>
          </p:nvPr>
        </p:nvSpPr>
        <p:spPr>
          <a:xfrm>
            <a:off x="-6350" y="-315416"/>
            <a:ext cx="9144000" cy="1422400"/>
          </a:xfrm>
        </p:spPr>
        <p:txBody>
          <a:bodyPr/>
          <a:lstStyle/>
          <a:p>
            <a:r>
              <a:rPr lang="it-IT" sz="3200" dirty="0">
                <a:solidFill>
                  <a:schemeClr val="tx1"/>
                </a:solidFill>
              </a:rPr>
              <a:t>ARTICOLAZIONE COXO-FEMORALE</a:t>
            </a:r>
          </a:p>
        </p:txBody>
      </p:sp>
      <p:sp>
        <p:nvSpPr>
          <p:cNvPr id="3" name="Segnaposto contenuto 2">
            <a:extLst>
              <a:ext uri="{FF2B5EF4-FFF2-40B4-BE49-F238E27FC236}">
                <a16:creationId xmlns:a16="http://schemas.microsoft.com/office/drawing/2014/main" id="{304DFF72-4FDB-5644-A4F6-C92CCF62481F}"/>
              </a:ext>
            </a:extLst>
          </p:cNvPr>
          <p:cNvSpPr>
            <a:spLocks noGrp="1"/>
          </p:cNvSpPr>
          <p:nvPr>
            <p:ph idx="1"/>
          </p:nvPr>
        </p:nvSpPr>
        <p:spPr>
          <a:xfrm>
            <a:off x="-6350" y="836712"/>
            <a:ext cx="9137650" cy="5472608"/>
          </a:xfrm>
        </p:spPr>
        <p:txBody>
          <a:bodyPr/>
          <a:lstStyle/>
          <a:p>
            <a:r>
              <a:rPr lang="it-IT" sz="2800" dirty="0">
                <a:solidFill>
                  <a:schemeClr val="tx1"/>
                </a:solidFill>
                <a:latin typeface="Chalkboard" panose="03050602040202020205" pitchFamily="66" charset="77"/>
              </a:rPr>
              <a:t>È un’ ENARTROSI formata dalla TESTA dell’ Epifisi Prossimale del Femore e la CAVITA’ ACETABOLARE dell’ Osso dell’ ANCA. E’ rinforzata da Legamenti INTRA- ed EXTRACAPSULARI. </a:t>
            </a:r>
          </a:p>
          <a:p>
            <a:r>
              <a:rPr lang="it-IT" sz="2800" dirty="0">
                <a:solidFill>
                  <a:schemeClr val="tx1"/>
                </a:solidFill>
                <a:latin typeface="Chalkboard" panose="03050602040202020205" pitchFamily="66" charset="77"/>
              </a:rPr>
              <a:t>Movimenti: FLESSIONE-ESTENSIONE</a:t>
            </a:r>
          </a:p>
          <a:p>
            <a:r>
              <a:rPr lang="it-IT" sz="2800" dirty="0">
                <a:solidFill>
                  <a:schemeClr val="tx1"/>
                </a:solidFill>
                <a:latin typeface="Chalkboard" panose="03050602040202020205" pitchFamily="66" charset="77"/>
              </a:rPr>
              <a:t>              ADDUZIONE-ABDUZIONE</a:t>
            </a:r>
          </a:p>
          <a:p>
            <a:r>
              <a:rPr lang="it-IT" sz="2800" dirty="0">
                <a:solidFill>
                  <a:schemeClr val="tx1"/>
                </a:solidFill>
                <a:latin typeface="Chalkboard" panose="03050602040202020205" pitchFamily="66" charset="77"/>
              </a:rPr>
              <a:t>              CIRCONDUZIONE-ROTAZIONE</a:t>
            </a:r>
          </a:p>
          <a:p>
            <a:r>
              <a:rPr lang="it-IT" sz="2800" dirty="0">
                <a:solidFill>
                  <a:schemeClr val="tx1"/>
                </a:solidFill>
                <a:latin typeface="Chalkboard" panose="03050602040202020205" pitchFamily="66" charset="77"/>
              </a:rPr>
              <a:t>Vi agiscono Muscoli della Regione Glutea (3 strati), gli Adduttori della Coscia e Muscoli della Parete Addominale Posteriore e della Faccia Interna dell’ Ileo (Muscolo Grande Psoas ed Iliaco = </a:t>
            </a:r>
            <a:r>
              <a:rPr lang="it-IT" sz="2800" dirty="0" err="1">
                <a:solidFill>
                  <a:schemeClr val="tx1"/>
                </a:solidFill>
                <a:latin typeface="Chalkboard" panose="03050602040202020205" pitchFamily="66" charset="77"/>
              </a:rPr>
              <a:t>IleoPsoas</a:t>
            </a:r>
            <a:r>
              <a:rPr lang="it-IT" sz="2800" dirty="0">
                <a:solidFill>
                  <a:schemeClr val="tx1"/>
                </a:solidFill>
                <a:latin typeface="Chalkboard" panose="03050602040202020205" pitchFamily="66" charset="77"/>
              </a:rPr>
              <a:t>). </a:t>
            </a:r>
          </a:p>
        </p:txBody>
      </p:sp>
    </p:spTree>
    <p:extLst>
      <p:ext uri="{BB962C8B-B14F-4D97-AF65-F5344CB8AC3E}">
        <p14:creationId xmlns:p14="http://schemas.microsoft.com/office/powerpoint/2010/main" val="266796845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119"/>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671513" y="0"/>
            <a:ext cx="7800975" cy="6858000"/>
          </a:xfrm>
          <a:prstGeom prst="rect">
            <a:avLst/>
          </a:prstGeom>
          <a:noFill/>
          <a:ln>
            <a:noFill/>
          </a:ln>
        </p:spPr>
      </p:pic>
    </p:spTree>
    <p:extLst>
      <p:ext uri="{BB962C8B-B14F-4D97-AF65-F5344CB8AC3E}">
        <p14:creationId xmlns:p14="http://schemas.microsoft.com/office/powerpoint/2010/main" val="384404325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36107B2-FAEB-CA4F-9C0F-F1D7C35A38A6}"/>
              </a:ext>
            </a:extLst>
          </p:cNvPr>
          <p:cNvSpPr>
            <a:spLocks noGrp="1"/>
          </p:cNvSpPr>
          <p:nvPr>
            <p:ph type="title"/>
          </p:nvPr>
        </p:nvSpPr>
        <p:spPr>
          <a:xfrm>
            <a:off x="-6350" y="-315416"/>
            <a:ext cx="9144000" cy="1422400"/>
          </a:xfrm>
        </p:spPr>
        <p:txBody>
          <a:bodyPr/>
          <a:lstStyle/>
          <a:p>
            <a:r>
              <a:rPr lang="it-IT" sz="3200" dirty="0">
                <a:solidFill>
                  <a:schemeClr val="tx1"/>
                </a:solidFill>
              </a:rPr>
              <a:t>ARTICOLAZIONE DEL GINOCCHIO</a:t>
            </a:r>
          </a:p>
        </p:txBody>
      </p:sp>
      <p:sp>
        <p:nvSpPr>
          <p:cNvPr id="3" name="Segnaposto contenuto 2">
            <a:extLst>
              <a:ext uri="{FF2B5EF4-FFF2-40B4-BE49-F238E27FC236}">
                <a16:creationId xmlns:a16="http://schemas.microsoft.com/office/drawing/2014/main" id="{304DFF72-4FDB-5644-A4F6-C92CCF62481F}"/>
              </a:ext>
            </a:extLst>
          </p:cNvPr>
          <p:cNvSpPr>
            <a:spLocks noGrp="1"/>
          </p:cNvSpPr>
          <p:nvPr>
            <p:ph idx="1"/>
          </p:nvPr>
        </p:nvSpPr>
        <p:spPr>
          <a:xfrm>
            <a:off x="0" y="836712"/>
            <a:ext cx="9131300" cy="5616624"/>
          </a:xfrm>
        </p:spPr>
        <p:txBody>
          <a:bodyPr/>
          <a:lstStyle/>
          <a:p>
            <a:r>
              <a:rPr lang="it-IT" sz="2600" dirty="0">
                <a:solidFill>
                  <a:schemeClr val="tx1"/>
                </a:solidFill>
                <a:latin typeface="Chalkboard" panose="03050602040202020205" pitchFamily="66" charset="77"/>
              </a:rPr>
              <a:t>È funzionalmente una TROCLEOARTROSI formata dai Condili dell’ Epifisi Distale del Femore ed i Condili dell’ Epifisi Prossimale della Tibia (Piatto Tibiale). E’ rinforzata da Legamenti INTRA- (LEGAMENTI CROCIATI) ed EXTRACAPSULARI (COLLATERALI e PATELLARE). Tra i CAPI ARTICOLARI si interpongono i MENISCHI LATERALE e MEDIALE (</a:t>
            </a:r>
            <a:r>
              <a:rPr lang="it-IT" sz="2600" dirty="0" err="1">
                <a:solidFill>
                  <a:schemeClr val="tx1"/>
                </a:solidFill>
                <a:latin typeface="Chalkboard" panose="03050602040202020205" pitchFamily="66" charset="77"/>
              </a:rPr>
              <a:t>FibroCartilagine</a:t>
            </a:r>
            <a:r>
              <a:rPr lang="it-IT" sz="2600" dirty="0">
                <a:solidFill>
                  <a:schemeClr val="tx1"/>
                </a:solidFill>
                <a:latin typeface="Chalkboard" panose="03050602040202020205" pitchFamily="66" charset="77"/>
              </a:rPr>
              <a:t>)</a:t>
            </a:r>
          </a:p>
          <a:p>
            <a:endParaRPr lang="it-IT" sz="2600" dirty="0">
              <a:solidFill>
                <a:schemeClr val="tx1"/>
              </a:solidFill>
              <a:latin typeface="Chalkboard" panose="03050602040202020205" pitchFamily="66" charset="77"/>
            </a:endParaRPr>
          </a:p>
          <a:p>
            <a:r>
              <a:rPr lang="it-IT" sz="2600" dirty="0">
                <a:solidFill>
                  <a:schemeClr val="tx1"/>
                </a:solidFill>
                <a:latin typeface="Chalkboard" panose="03050602040202020205" pitchFamily="66" charset="77"/>
              </a:rPr>
              <a:t>Movimenti: FLESSIONE-ESTENSIONE. Tuttavia è pure consentita minima Adduzione ed Abduzione solamente a Ginocchio Flesso a 90°.</a:t>
            </a:r>
          </a:p>
          <a:p>
            <a:r>
              <a:rPr lang="it-IT" sz="2600" dirty="0">
                <a:solidFill>
                  <a:schemeClr val="tx1"/>
                </a:solidFill>
                <a:latin typeface="Chalkboard" panose="03050602040202020205" pitchFamily="66" charset="77"/>
              </a:rPr>
              <a:t>Vi agiscono Muscoli della Coscia: Anteriori (Estensione) e Posteriori (Flessione</a:t>
            </a:r>
            <a:r>
              <a:rPr lang="it-IT" sz="2800" dirty="0">
                <a:solidFill>
                  <a:schemeClr val="tx1"/>
                </a:solidFill>
                <a:latin typeface="Chalkboard" panose="03050602040202020205" pitchFamily="66" charset="77"/>
              </a:rPr>
              <a:t>). </a:t>
            </a:r>
          </a:p>
        </p:txBody>
      </p:sp>
    </p:spTree>
    <p:extLst>
      <p:ext uri="{BB962C8B-B14F-4D97-AF65-F5344CB8AC3E}">
        <p14:creationId xmlns:p14="http://schemas.microsoft.com/office/powerpoint/2010/main" val="34996682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a:extLst>
              <a:ext uri="{FF2B5EF4-FFF2-40B4-BE49-F238E27FC236}">
                <a16:creationId xmlns:a16="http://schemas.microsoft.com/office/drawing/2014/main" id="{9D371021-CD3C-CC4D-AE8B-6584878F2377}"/>
              </a:ext>
            </a:extLst>
          </p:cNvPr>
          <p:cNvSpPr>
            <a:spLocks noGrp="1"/>
          </p:cNvSpPr>
          <p:nvPr>
            <p:ph type="title"/>
          </p:nvPr>
        </p:nvSpPr>
        <p:spPr/>
        <p:txBody>
          <a:bodyPr/>
          <a:lstStyle/>
          <a:p>
            <a:r>
              <a:rPr lang="it-IT" sz="3200" dirty="0">
                <a:solidFill>
                  <a:schemeClr val="tx1"/>
                </a:solidFill>
                <a:latin typeface="Gurmukhi MN" panose="02020600050405020304" pitchFamily="18" charset="0"/>
                <a:cs typeface="Gurmukhi MN" panose="02020600050405020304" pitchFamily="18" charset="0"/>
              </a:rPr>
              <a:t>CLASSIFICAZIONE MORFOLOGICA delle OSSA</a:t>
            </a:r>
          </a:p>
        </p:txBody>
      </p:sp>
      <p:sp>
        <p:nvSpPr>
          <p:cNvPr id="7" name="Segnaposto contenuto 6">
            <a:extLst>
              <a:ext uri="{FF2B5EF4-FFF2-40B4-BE49-F238E27FC236}">
                <a16:creationId xmlns:a16="http://schemas.microsoft.com/office/drawing/2014/main" id="{69C80DEA-877F-3B4C-8E4C-5B9AF70234D2}"/>
              </a:ext>
            </a:extLst>
          </p:cNvPr>
          <p:cNvSpPr>
            <a:spLocks noGrp="1"/>
          </p:cNvSpPr>
          <p:nvPr>
            <p:ph idx="1"/>
          </p:nvPr>
        </p:nvSpPr>
        <p:spPr>
          <a:xfrm>
            <a:off x="455133" y="1606897"/>
            <a:ext cx="8422580" cy="5069160"/>
          </a:xfrm>
        </p:spPr>
        <p:txBody>
          <a:bodyPr/>
          <a:lstStyle/>
          <a:p>
            <a:r>
              <a:rPr lang="it-IT" sz="2400" dirty="0">
                <a:solidFill>
                  <a:schemeClr val="tx1"/>
                </a:solidFill>
                <a:latin typeface="Copperplate Gothic Bold" panose="020E0705020206020404" pitchFamily="34" charset="77"/>
              </a:rPr>
              <a:t>OSSA LUNGHE: caratterizzate dalla presenza di due estremità dette EPIFISI (prossimale e distale negli arti), che sono tra loro unite da una DIAFISI, contenente una CAVITA’ MIDOLLARE. Se è intuitivo classificare come «lunghe» ossa di «una certa dimensione apprezzabile» (</a:t>
            </a:r>
            <a:r>
              <a:rPr lang="it-IT" sz="2400" dirty="0" err="1">
                <a:solidFill>
                  <a:schemeClr val="tx1"/>
                </a:solidFill>
                <a:latin typeface="Copperplate Gothic Bold" panose="020E0705020206020404" pitchFamily="34" charset="77"/>
              </a:rPr>
              <a:t>òmero</a:t>
            </a:r>
            <a:r>
              <a:rPr lang="it-IT" sz="2400" dirty="0">
                <a:solidFill>
                  <a:schemeClr val="tx1"/>
                </a:solidFill>
                <a:latin typeface="Copperplate Gothic Bold" panose="020E0705020206020404" pitchFamily="34" charset="77"/>
              </a:rPr>
              <a:t>, femore, ulna, radio, tibia , fibula), meno intuitivo classificare come ossa lunghe le FALANGI delle dita, per il fatto che anch’esse presentano 2 Epifisi ed una Diafisi con relativa Cavità Midollare</a:t>
            </a:r>
          </a:p>
        </p:txBody>
      </p:sp>
    </p:spTree>
    <p:extLst>
      <p:ext uri="{BB962C8B-B14F-4D97-AF65-F5344CB8AC3E}">
        <p14:creationId xmlns:p14="http://schemas.microsoft.com/office/powerpoint/2010/main" val="2004424754"/>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118"/>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852488" y="0"/>
            <a:ext cx="7437437" cy="6858000"/>
          </a:xfrm>
          <a:prstGeom prst="rect">
            <a:avLst/>
          </a:prstGeom>
          <a:noFill/>
          <a:ln>
            <a:noFill/>
          </a:ln>
        </p:spPr>
      </p:pic>
    </p:spTree>
    <p:extLst>
      <p:ext uri="{BB962C8B-B14F-4D97-AF65-F5344CB8AC3E}">
        <p14:creationId xmlns:p14="http://schemas.microsoft.com/office/powerpoint/2010/main" val="364182776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119a"/>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690563" y="0"/>
            <a:ext cx="7761287" cy="6858000"/>
          </a:xfrm>
          <a:prstGeom prst="rect">
            <a:avLst/>
          </a:prstGeom>
          <a:noFill/>
          <a:ln>
            <a:noFill/>
          </a:ln>
        </p:spPr>
      </p:pic>
    </p:spTree>
    <p:extLst>
      <p:ext uri="{BB962C8B-B14F-4D97-AF65-F5344CB8AC3E}">
        <p14:creationId xmlns:p14="http://schemas.microsoft.com/office/powerpoint/2010/main" val="290839290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127"/>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673225" y="0"/>
            <a:ext cx="5797550" cy="6858000"/>
          </a:xfrm>
          <a:prstGeom prst="rect">
            <a:avLst/>
          </a:prstGeom>
          <a:noFill/>
          <a:ln>
            <a:noFill/>
          </a:ln>
        </p:spPr>
      </p:pic>
    </p:spTree>
    <p:extLst>
      <p:ext uri="{BB962C8B-B14F-4D97-AF65-F5344CB8AC3E}">
        <p14:creationId xmlns:p14="http://schemas.microsoft.com/office/powerpoint/2010/main" val="360183466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122"/>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846263" y="0"/>
            <a:ext cx="5451475" cy="6858000"/>
          </a:xfrm>
          <a:prstGeom prst="rect">
            <a:avLst/>
          </a:prstGeom>
          <a:noFill/>
          <a:ln>
            <a:noFill/>
          </a:ln>
        </p:spPr>
      </p:pic>
    </p:spTree>
    <p:extLst>
      <p:ext uri="{BB962C8B-B14F-4D97-AF65-F5344CB8AC3E}">
        <p14:creationId xmlns:p14="http://schemas.microsoft.com/office/powerpoint/2010/main" val="364665849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123"/>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612900" y="0"/>
            <a:ext cx="5918200" cy="6858000"/>
          </a:xfrm>
          <a:prstGeom prst="rect">
            <a:avLst/>
          </a:prstGeom>
          <a:noFill/>
          <a:ln>
            <a:noFill/>
          </a:ln>
        </p:spPr>
      </p:pic>
    </p:spTree>
    <p:extLst>
      <p:ext uri="{BB962C8B-B14F-4D97-AF65-F5344CB8AC3E}">
        <p14:creationId xmlns:p14="http://schemas.microsoft.com/office/powerpoint/2010/main" val="12653057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l="5157" t="2780" r="5328" b="7785"/>
          <a:stretch>
            <a:fillRect/>
          </a:stretch>
        </p:blipFill>
        <p:spPr bwMode="auto">
          <a:xfrm>
            <a:off x="0" y="0"/>
            <a:ext cx="9144000" cy="6840538"/>
          </a:xfrm>
          <a:prstGeom prst="rect">
            <a:avLst/>
          </a:prstGeom>
          <a:noFill/>
          <a:ln>
            <a:noFill/>
          </a:ln>
          <a:effectLst/>
          <a:extLst>
            <a:ext uri="{909E8E84-426E-40DD-AFC4-6F175D3DCCD1}">
              <a14:hiddenFill xmlns:a14="http://schemas.microsoft.com/office/drawing/2010/main">
                <a:blipFill dpi="0" rotWithShape="0">
                  <a:blip/>
                  <a:srcRect l="5157" t="2780" r="5328" b="7785"/>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a:extLst>
              <a:ext uri="{FF2B5EF4-FFF2-40B4-BE49-F238E27FC236}">
                <a16:creationId xmlns:a16="http://schemas.microsoft.com/office/drawing/2014/main" id="{9D371021-CD3C-CC4D-AE8B-6584878F2377}"/>
              </a:ext>
            </a:extLst>
          </p:cNvPr>
          <p:cNvSpPr>
            <a:spLocks noGrp="1"/>
          </p:cNvSpPr>
          <p:nvPr>
            <p:ph type="title"/>
          </p:nvPr>
        </p:nvSpPr>
        <p:spPr/>
        <p:txBody>
          <a:bodyPr/>
          <a:lstStyle/>
          <a:p>
            <a:r>
              <a:rPr lang="it-IT" sz="3200" dirty="0">
                <a:solidFill>
                  <a:schemeClr val="tx1"/>
                </a:solidFill>
                <a:latin typeface="Gurmukhi MN" panose="02020600050405020304" pitchFamily="18" charset="0"/>
                <a:cs typeface="Gurmukhi MN" panose="02020600050405020304" pitchFamily="18" charset="0"/>
              </a:rPr>
              <a:t>CLASSIFICAZIONE MORFOLOGICA delle OSSA</a:t>
            </a:r>
          </a:p>
        </p:txBody>
      </p:sp>
      <p:sp>
        <p:nvSpPr>
          <p:cNvPr id="7" name="Segnaposto contenuto 6">
            <a:extLst>
              <a:ext uri="{FF2B5EF4-FFF2-40B4-BE49-F238E27FC236}">
                <a16:creationId xmlns:a16="http://schemas.microsoft.com/office/drawing/2014/main" id="{69C80DEA-877F-3B4C-8E4C-5B9AF70234D2}"/>
              </a:ext>
            </a:extLst>
          </p:cNvPr>
          <p:cNvSpPr>
            <a:spLocks noGrp="1"/>
          </p:cNvSpPr>
          <p:nvPr>
            <p:ph idx="1"/>
          </p:nvPr>
        </p:nvSpPr>
        <p:spPr>
          <a:xfrm>
            <a:off x="455133" y="1606897"/>
            <a:ext cx="8422580" cy="5069160"/>
          </a:xfrm>
        </p:spPr>
        <p:txBody>
          <a:bodyPr/>
          <a:lstStyle/>
          <a:p>
            <a:r>
              <a:rPr lang="it-IT" sz="2800" dirty="0">
                <a:solidFill>
                  <a:schemeClr val="tx1"/>
                </a:solidFill>
                <a:latin typeface="Franklin Gothic Medium" panose="020B0603020102020204" pitchFamily="34" charset="0"/>
              </a:rPr>
              <a:t>OSSA BREVI: di forma genericamente POLIEDRICA, tipiche del CARPO (Polso) e del TARSO (Caviglia)</a:t>
            </a:r>
          </a:p>
          <a:p>
            <a:endParaRPr lang="it-IT" sz="2800" dirty="0">
              <a:solidFill>
                <a:schemeClr val="tx1"/>
              </a:solidFill>
              <a:latin typeface="Franklin Gothic Medium" panose="020B0603020102020204" pitchFamily="34" charset="0"/>
            </a:endParaRPr>
          </a:p>
          <a:p>
            <a:r>
              <a:rPr lang="it-IT" sz="2800" b="1" dirty="0">
                <a:solidFill>
                  <a:schemeClr val="tx1"/>
                </a:solidFill>
                <a:latin typeface="Chalkboard" panose="03050602040202020205" pitchFamily="66" charset="77"/>
              </a:rPr>
              <a:t>OSSA PI</a:t>
            </a:r>
            <a:r>
              <a:rPr lang="it-IT" sz="2400" b="1" dirty="0">
                <a:solidFill>
                  <a:schemeClr val="tx1"/>
                </a:solidFill>
                <a:latin typeface="Chalkboard" panose="03050602040202020205" pitchFamily="66" charset="77"/>
              </a:rPr>
              <a:t>ATTE: caratterizzate da DUE FORMAZIONI di OSSO COMPATTO (TAVOLATI) che racchiudono un DIPLOE di OSSO SPUGNOSO. Oltre a diverse componenti della VOLTA del NEUROCRANIO, si possono ricordare, come ossa esclusivamente piatte, le COSTE e la CLAVICOLA, come pure lo STERNO.</a:t>
            </a:r>
          </a:p>
        </p:txBody>
      </p:sp>
    </p:spTree>
    <p:extLst>
      <p:ext uri="{BB962C8B-B14F-4D97-AF65-F5344CB8AC3E}">
        <p14:creationId xmlns:p14="http://schemas.microsoft.com/office/powerpoint/2010/main" val="25634958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a:extLst>
              <a:ext uri="{FF2B5EF4-FFF2-40B4-BE49-F238E27FC236}">
                <a16:creationId xmlns:a16="http://schemas.microsoft.com/office/drawing/2014/main" id="{9D371021-CD3C-CC4D-AE8B-6584878F2377}"/>
              </a:ext>
            </a:extLst>
          </p:cNvPr>
          <p:cNvSpPr>
            <a:spLocks noGrp="1"/>
          </p:cNvSpPr>
          <p:nvPr>
            <p:ph type="title"/>
          </p:nvPr>
        </p:nvSpPr>
        <p:spPr/>
        <p:txBody>
          <a:bodyPr/>
          <a:lstStyle/>
          <a:p>
            <a:r>
              <a:rPr lang="it-IT" sz="3200" dirty="0">
                <a:solidFill>
                  <a:schemeClr val="tx1"/>
                </a:solidFill>
                <a:latin typeface="Gurmukhi MN" panose="02020600050405020304" pitchFamily="18" charset="0"/>
                <a:cs typeface="Gurmukhi MN" panose="02020600050405020304" pitchFamily="18" charset="0"/>
              </a:rPr>
              <a:t>CLASSIFICAZIONE MORFOLOGICA delle OSSA</a:t>
            </a:r>
          </a:p>
        </p:txBody>
      </p:sp>
      <p:sp>
        <p:nvSpPr>
          <p:cNvPr id="7" name="Segnaposto contenuto 6">
            <a:extLst>
              <a:ext uri="{FF2B5EF4-FFF2-40B4-BE49-F238E27FC236}">
                <a16:creationId xmlns:a16="http://schemas.microsoft.com/office/drawing/2014/main" id="{69C80DEA-877F-3B4C-8E4C-5B9AF70234D2}"/>
              </a:ext>
            </a:extLst>
          </p:cNvPr>
          <p:cNvSpPr>
            <a:spLocks noGrp="1"/>
          </p:cNvSpPr>
          <p:nvPr>
            <p:ph idx="1"/>
          </p:nvPr>
        </p:nvSpPr>
        <p:spPr>
          <a:xfrm>
            <a:off x="465124" y="1484784"/>
            <a:ext cx="8422580" cy="5069160"/>
          </a:xfrm>
        </p:spPr>
        <p:txBody>
          <a:bodyPr/>
          <a:lstStyle/>
          <a:p>
            <a:r>
              <a:rPr lang="it-IT" sz="2800" dirty="0">
                <a:solidFill>
                  <a:schemeClr val="tx1"/>
                </a:solidFill>
                <a:latin typeface="Franklin Gothic Medium" panose="020B0603020102020204" pitchFamily="34" charset="0"/>
              </a:rPr>
              <a:t>OSSA IRREGOLARI: di forma NON riconducibile alle precedenti. Vengono descritte come formate da una struttura </a:t>
            </a:r>
            <a:r>
              <a:rPr lang="it-IT" sz="2800" dirty="0" err="1">
                <a:solidFill>
                  <a:schemeClr val="tx1"/>
                </a:solidFill>
                <a:latin typeface="Franklin Gothic Medium" panose="020B0603020102020204" pitchFamily="34" charset="0"/>
              </a:rPr>
              <a:t>volumetricamente</a:t>
            </a:r>
            <a:r>
              <a:rPr lang="it-IT" sz="2800" dirty="0">
                <a:solidFill>
                  <a:schemeClr val="tx1"/>
                </a:solidFill>
                <a:latin typeface="Franklin Gothic Medium" panose="020B0603020102020204" pitchFamily="34" charset="0"/>
              </a:rPr>
              <a:t> prevalente (CORPO) dal quale si dipartono PROLUNGAMENTI nelle varie direzioni spaziali. Tipico esempio ne è la VERTEBRA, ma pure vi appartengono gran parte delle OSSA del CRANIO (sebbene molte di esse presentino una cospicua componente di osso piatto).</a:t>
            </a:r>
          </a:p>
          <a:p>
            <a:endParaRPr lang="it-IT" sz="2800" dirty="0">
              <a:solidFill>
                <a:schemeClr val="tx1"/>
              </a:solidFill>
              <a:latin typeface="Franklin Gothic Medium" panose="020B0603020102020204" pitchFamily="34" charset="0"/>
            </a:endParaRPr>
          </a:p>
        </p:txBody>
      </p:sp>
    </p:spTree>
    <p:extLst>
      <p:ext uri="{BB962C8B-B14F-4D97-AF65-F5344CB8AC3E}">
        <p14:creationId xmlns:p14="http://schemas.microsoft.com/office/powerpoint/2010/main" val="28645848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a:extLst>
              <a:ext uri="{FF2B5EF4-FFF2-40B4-BE49-F238E27FC236}">
                <a16:creationId xmlns:a16="http://schemas.microsoft.com/office/drawing/2014/main" id="{9D371021-CD3C-CC4D-AE8B-6584878F2377}"/>
              </a:ext>
            </a:extLst>
          </p:cNvPr>
          <p:cNvSpPr>
            <a:spLocks noGrp="1"/>
          </p:cNvSpPr>
          <p:nvPr>
            <p:ph type="title"/>
          </p:nvPr>
        </p:nvSpPr>
        <p:spPr/>
        <p:txBody>
          <a:bodyPr/>
          <a:lstStyle/>
          <a:p>
            <a:r>
              <a:rPr lang="it-IT" sz="3200" dirty="0">
                <a:solidFill>
                  <a:schemeClr val="tx1"/>
                </a:solidFill>
                <a:latin typeface="Gurmukhi MN" panose="02020600050405020304" pitchFamily="18" charset="0"/>
                <a:cs typeface="Gurmukhi MN" panose="02020600050405020304" pitchFamily="18" charset="0"/>
              </a:rPr>
              <a:t>CLASSIFICAZIONE MORFOLOGICA delle OSSA</a:t>
            </a:r>
          </a:p>
        </p:txBody>
      </p:sp>
      <p:sp>
        <p:nvSpPr>
          <p:cNvPr id="7" name="Segnaposto contenuto 6">
            <a:extLst>
              <a:ext uri="{FF2B5EF4-FFF2-40B4-BE49-F238E27FC236}">
                <a16:creationId xmlns:a16="http://schemas.microsoft.com/office/drawing/2014/main" id="{69C80DEA-877F-3B4C-8E4C-5B9AF70234D2}"/>
              </a:ext>
            </a:extLst>
          </p:cNvPr>
          <p:cNvSpPr>
            <a:spLocks noGrp="1"/>
          </p:cNvSpPr>
          <p:nvPr>
            <p:ph idx="1"/>
          </p:nvPr>
        </p:nvSpPr>
        <p:spPr>
          <a:xfrm>
            <a:off x="465124" y="1484784"/>
            <a:ext cx="8422580" cy="5069160"/>
          </a:xfrm>
        </p:spPr>
        <p:txBody>
          <a:bodyPr/>
          <a:lstStyle/>
          <a:p>
            <a:r>
              <a:rPr lang="it-IT" sz="2800" dirty="0">
                <a:solidFill>
                  <a:schemeClr val="tx1"/>
                </a:solidFill>
                <a:latin typeface="Chalkduster" panose="03050602040202020205" pitchFamily="66" charset="77"/>
              </a:rPr>
              <a:t>OSSA SESAMOIDI: così definite le ossa (di solito ascrivibili alle ossa brevi) che sono inserite nell’ ambito di strutture fibrose (tendini e/o aponeurosi e/o legamenti). Tipico esempio la PATELLA o ROTULA nel ginocchio.</a:t>
            </a:r>
          </a:p>
        </p:txBody>
      </p:sp>
    </p:spTree>
    <p:extLst>
      <p:ext uri="{BB962C8B-B14F-4D97-AF65-F5344CB8AC3E}">
        <p14:creationId xmlns:p14="http://schemas.microsoft.com/office/powerpoint/2010/main" val="25548208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a:extLst>
              <a:ext uri="{FF2B5EF4-FFF2-40B4-BE49-F238E27FC236}">
                <a16:creationId xmlns:a16="http://schemas.microsoft.com/office/drawing/2014/main" id="{9D371021-CD3C-CC4D-AE8B-6584878F2377}"/>
              </a:ext>
            </a:extLst>
          </p:cNvPr>
          <p:cNvSpPr>
            <a:spLocks noGrp="1"/>
          </p:cNvSpPr>
          <p:nvPr>
            <p:ph type="title"/>
          </p:nvPr>
        </p:nvSpPr>
        <p:spPr/>
        <p:txBody>
          <a:bodyPr/>
          <a:lstStyle/>
          <a:p>
            <a:r>
              <a:rPr lang="it-IT" sz="3200" dirty="0">
                <a:solidFill>
                  <a:schemeClr val="tx1"/>
                </a:solidFill>
                <a:latin typeface="Gurmukhi MN" panose="02020600050405020304" pitchFamily="18" charset="0"/>
                <a:cs typeface="Gurmukhi MN" panose="02020600050405020304" pitchFamily="18" charset="0"/>
              </a:rPr>
              <a:t>CLASSIFICAZIONE MORFOLOGICA delle OSSA</a:t>
            </a:r>
          </a:p>
        </p:txBody>
      </p:sp>
      <p:sp>
        <p:nvSpPr>
          <p:cNvPr id="7" name="Segnaposto contenuto 6">
            <a:extLst>
              <a:ext uri="{FF2B5EF4-FFF2-40B4-BE49-F238E27FC236}">
                <a16:creationId xmlns:a16="http://schemas.microsoft.com/office/drawing/2014/main" id="{69C80DEA-877F-3B4C-8E4C-5B9AF70234D2}"/>
              </a:ext>
            </a:extLst>
          </p:cNvPr>
          <p:cNvSpPr>
            <a:spLocks noGrp="1"/>
          </p:cNvSpPr>
          <p:nvPr>
            <p:ph idx="1"/>
          </p:nvPr>
        </p:nvSpPr>
        <p:spPr>
          <a:xfrm>
            <a:off x="465124" y="1484784"/>
            <a:ext cx="8422580" cy="5069160"/>
          </a:xfrm>
        </p:spPr>
        <p:txBody>
          <a:bodyPr/>
          <a:lstStyle/>
          <a:p>
            <a:r>
              <a:rPr lang="it-IT" sz="2800" dirty="0">
                <a:solidFill>
                  <a:schemeClr val="tx1"/>
                </a:solidFill>
                <a:latin typeface="Copperplate Gothic Bold" panose="020E0705020206020404" pitchFamily="34" charset="77"/>
              </a:rPr>
              <a:t>OSSA PNEUMATICHE: si ritrovano nel cranio e sono caratterizzate dalla presenza di CAVITA’ AEREE nel loro interno. Citiamo il FRONTALE, MASCELLARE, ETMOIDE, SFENOIDE (coinvolti nei SENI PARANASALI), nonché il TEMPORALE (CAVITA’ o CASSA TIMPANICA e CELLETTE MASTOIDEE).</a:t>
            </a:r>
          </a:p>
          <a:p>
            <a:r>
              <a:rPr lang="it-IT" sz="2800" dirty="0">
                <a:solidFill>
                  <a:schemeClr val="tx1"/>
                </a:solidFill>
                <a:latin typeface="Copperplate Gothic Bold" panose="020E0705020206020404" pitchFamily="34" charset="77"/>
              </a:rPr>
              <a:t>L’aria vi giunge o dalle Cavità Nasali o dalla Faringe (Rinofaringe)</a:t>
            </a:r>
          </a:p>
        </p:txBody>
      </p:sp>
    </p:spTree>
    <p:extLst>
      <p:ext uri="{BB962C8B-B14F-4D97-AF65-F5344CB8AC3E}">
        <p14:creationId xmlns:p14="http://schemas.microsoft.com/office/powerpoint/2010/main" val="33579577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89" name="Rectangle 1"/>
          <p:cNvSpPr>
            <a:spLocks noGrp="1" noChangeArrowheads="1"/>
          </p:cNvSpPr>
          <p:nvPr>
            <p:ph type="title" idx="4294967295"/>
          </p:nvPr>
        </p:nvSpPr>
        <p:spPr>
          <a:xfrm>
            <a:off x="0" y="0"/>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RAPPORTI FRA SEGMENTI SCHELETRICI: ARTICOLAZIONI [1]</a:t>
            </a:r>
          </a:p>
        </p:txBody>
      </p:sp>
      <p:sp>
        <p:nvSpPr>
          <p:cNvPr id="12290" name="Rectangle 2"/>
          <p:cNvSpPr>
            <a:spLocks noGrp="1" noChangeArrowheads="1"/>
          </p:cNvSpPr>
          <p:nvPr>
            <p:ph type="body" idx="4294967295"/>
          </p:nvPr>
        </p:nvSpPr>
        <p:spPr>
          <a:xfrm>
            <a:off x="0" y="1105786"/>
            <a:ext cx="9144000" cy="5661025"/>
          </a:xfrm>
          <a:ln/>
        </p:spPr>
        <p:txBody>
          <a:bodyPr/>
          <a:lstStyle/>
          <a:p>
            <a:pPr marL="330200" indent="-330200">
              <a:buClr>
                <a:srgbClr val="FFCC00"/>
              </a:buClr>
              <a:buSzPct val="70000"/>
              <a:buFont typeface="Wingdings" panose="05000000000000000000" pitchFamily="2" charset="2"/>
              <a:buChar char=""/>
              <a:tabLst>
                <a:tab pos="330200" algn="l"/>
                <a:tab pos="434975" algn="l"/>
                <a:tab pos="884238" algn="l"/>
                <a:tab pos="1333500" algn="l"/>
                <a:tab pos="1782763" algn="l"/>
                <a:tab pos="2232025" algn="l"/>
                <a:tab pos="2681288" algn="l"/>
                <a:tab pos="3130550" algn="l"/>
                <a:tab pos="3579813" algn="l"/>
                <a:tab pos="4029075" algn="l"/>
                <a:tab pos="4478338" algn="l"/>
                <a:tab pos="4927600" algn="l"/>
                <a:tab pos="5376863" algn="l"/>
                <a:tab pos="5826125" algn="l"/>
                <a:tab pos="6275388" algn="l"/>
                <a:tab pos="6724650" algn="l"/>
                <a:tab pos="7173913" algn="l"/>
                <a:tab pos="7623175" algn="l"/>
                <a:tab pos="8072438" algn="l"/>
                <a:tab pos="8521700" algn="l"/>
                <a:tab pos="8970963" algn="l"/>
              </a:tabLst>
            </a:pPr>
            <a:r>
              <a:rPr lang="it-IT" altLang="it-IT" sz="2400" dirty="0">
                <a:solidFill>
                  <a:schemeClr val="tx1"/>
                </a:solidFill>
                <a:latin typeface="Copperplate Gothic Bold" panose="020E0705020206020404" pitchFamily="34" charset="77"/>
              </a:rPr>
              <a:t>Articolazioni per CONTINUITA’: capi articolari molto vicini, impropriamente «fisse» :</a:t>
            </a:r>
          </a:p>
          <a:p>
            <a:pPr marL="341313" indent="-330200">
              <a:buClrTx/>
              <a:buSzPct val="70000"/>
              <a:buFontTx/>
              <a:buNone/>
              <a:tabLst>
                <a:tab pos="330200" algn="l"/>
                <a:tab pos="434975" algn="l"/>
                <a:tab pos="884238" algn="l"/>
                <a:tab pos="1333500" algn="l"/>
                <a:tab pos="1782763" algn="l"/>
                <a:tab pos="2232025" algn="l"/>
                <a:tab pos="2681288" algn="l"/>
                <a:tab pos="3130550" algn="l"/>
                <a:tab pos="3579813" algn="l"/>
                <a:tab pos="4029075" algn="l"/>
                <a:tab pos="4478338" algn="l"/>
                <a:tab pos="4927600" algn="l"/>
                <a:tab pos="5376863" algn="l"/>
                <a:tab pos="5826125" algn="l"/>
                <a:tab pos="6275388" algn="l"/>
                <a:tab pos="6724650" algn="l"/>
                <a:tab pos="7173913" algn="l"/>
                <a:tab pos="7623175" algn="l"/>
                <a:tab pos="8072438" algn="l"/>
                <a:tab pos="8521700" algn="l"/>
                <a:tab pos="8970963" algn="l"/>
              </a:tabLst>
            </a:pPr>
            <a:r>
              <a:rPr lang="it-IT" altLang="it-IT" sz="2400" dirty="0">
                <a:solidFill>
                  <a:schemeClr val="tx1"/>
                </a:solidFill>
                <a:latin typeface="Copperplate Gothic Bold" panose="020E0705020206020404" pitchFamily="34" charset="77"/>
              </a:rPr>
              <a:t>   - SINARTROSI:</a:t>
            </a:r>
          </a:p>
          <a:p>
            <a:pPr marL="341313" indent="-330200">
              <a:buClrTx/>
              <a:buSzPct val="70000"/>
              <a:buFontTx/>
              <a:buNone/>
              <a:tabLst>
                <a:tab pos="330200" algn="l"/>
                <a:tab pos="434975" algn="l"/>
                <a:tab pos="884238" algn="l"/>
                <a:tab pos="1333500" algn="l"/>
                <a:tab pos="1782763" algn="l"/>
                <a:tab pos="2232025" algn="l"/>
                <a:tab pos="2681288" algn="l"/>
                <a:tab pos="3130550" algn="l"/>
                <a:tab pos="3579813" algn="l"/>
                <a:tab pos="4029075" algn="l"/>
                <a:tab pos="4478338" algn="l"/>
                <a:tab pos="4927600" algn="l"/>
                <a:tab pos="5376863" algn="l"/>
                <a:tab pos="5826125" algn="l"/>
                <a:tab pos="6275388" algn="l"/>
                <a:tab pos="6724650" algn="l"/>
                <a:tab pos="7173913" algn="l"/>
                <a:tab pos="7623175" algn="l"/>
                <a:tab pos="8072438" algn="l"/>
                <a:tab pos="8521700" algn="l"/>
                <a:tab pos="8970963" algn="l"/>
              </a:tabLst>
            </a:pPr>
            <a:r>
              <a:rPr lang="it-IT" altLang="it-IT" sz="2400" dirty="0">
                <a:solidFill>
                  <a:schemeClr val="tx1"/>
                </a:solidFill>
                <a:latin typeface="Copperplate Gothic Bold" panose="020E0705020206020404" pitchFamily="34" charset="77"/>
              </a:rPr>
              <a:t>     * SUTURE </a:t>
            </a:r>
          </a:p>
          <a:p>
            <a:pPr marL="341313" indent="-330200">
              <a:buClrTx/>
              <a:buSzPct val="70000"/>
              <a:buFontTx/>
              <a:buNone/>
              <a:tabLst>
                <a:tab pos="330200" algn="l"/>
                <a:tab pos="434975" algn="l"/>
                <a:tab pos="884238" algn="l"/>
                <a:tab pos="1333500" algn="l"/>
                <a:tab pos="1782763" algn="l"/>
                <a:tab pos="2232025" algn="l"/>
                <a:tab pos="2681288" algn="l"/>
                <a:tab pos="3130550" algn="l"/>
                <a:tab pos="3579813" algn="l"/>
                <a:tab pos="4029075" algn="l"/>
                <a:tab pos="4478338" algn="l"/>
                <a:tab pos="4927600" algn="l"/>
                <a:tab pos="5376863" algn="l"/>
                <a:tab pos="5826125" algn="l"/>
                <a:tab pos="6275388" algn="l"/>
                <a:tab pos="6724650" algn="l"/>
                <a:tab pos="7173913" algn="l"/>
                <a:tab pos="7623175" algn="l"/>
                <a:tab pos="8072438" algn="l"/>
                <a:tab pos="8521700" algn="l"/>
                <a:tab pos="8970963" algn="l"/>
              </a:tabLst>
            </a:pPr>
            <a:r>
              <a:rPr lang="it-IT" altLang="it-IT" sz="2400" dirty="0">
                <a:solidFill>
                  <a:schemeClr val="tx1"/>
                </a:solidFill>
                <a:latin typeface="Copperplate Gothic Bold" panose="020E0705020206020404" pitchFamily="34" charset="77"/>
              </a:rPr>
              <a:t>     * SINFISI </a:t>
            </a:r>
          </a:p>
          <a:p>
            <a:pPr marL="341313" indent="-330200">
              <a:buClrTx/>
              <a:buSzPct val="70000"/>
              <a:buFontTx/>
              <a:buNone/>
              <a:tabLst>
                <a:tab pos="330200" algn="l"/>
                <a:tab pos="434975" algn="l"/>
                <a:tab pos="884238" algn="l"/>
                <a:tab pos="1333500" algn="l"/>
                <a:tab pos="1782763" algn="l"/>
                <a:tab pos="2232025" algn="l"/>
                <a:tab pos="2681288" algn="l"/>
                <a:tab pos="3130550" algn="l"/>
                <a:tab pos="3579813" algn="l"/>
                <a:tab pos="4029075" algn="l"/>
                <a:tab pos="4478338" algn="l"/>
                <a:tab pos="4927600" algn="l"/>
                <a:tab pos="5376863" algn="l"/>
                <a:tab pos="5826125" algn="l"/>
                <a:tab pos="6275388" algn="l"/>
                <a:tab pos="6724650" algn="l"/>
                <a:tab pos="7173913" algn="l"/>
                <a:tab pos="7623175" algn="l"/>
                <a:tab pos="8072438" algn="l"/>
                <a:tab pos="8521700" algn="l"/>
                <a:tab pos="8970963" algn="l"/>
              </a:tabLst>
            </a:pPr>
            <a:r>
              <a:rPr lang="it-IT" altLang="it-IT" sz="2400" dirty="0">
                <a:solidFill>
                  <a:schemeClr val="tx1"/>
                </a:solidFill>
                <a:latin typeface="Copperplate Gothic Bold" panose="020E0705020206020404" pitchFamily="34" charset="77"/>
              </a:rPr>
              <a:t>     * SINCONDROSI e SINOSTOSI</a:t>
            </a:r>
          </a:p>
          <a:p>
            <a:pPr marL="341313" indent="-330200">
              <a:buClrTx/>
              <a:buSzPct val="70000"/>
              <a:buFontTx/>
              <a:buNone/>
              <a:tabLst>
                <a:tab pos="330200" algn="l"/>
                <a:tab pos="434975" algn="l"/>
                <a:tab pos="884238" algn="l"/>
                <a:tab pos="1333500" algn="l"/>
                <a:tab pos="1782763" algn="l"/>
                <a:tab pos="2232025" algn="l"/>
                <a:tab pos="2681288" algn="l"/>
                <a:tab pos="3130550" algn="l"/>
                <a:tab pos="3579813" algn="l"/>
                <a:tab pos="4029075" algn="l"/>
                <a:tab pos="4478338" algn="l"/>
                <a:tab pos="4927600" algn="l"/>
                <a:tab pos="5376863" algn="l"/>
                <a:tab pos="5826125" algn="l"/>
                <a:tab pos="6275388" algn="l"/>
                <a:tab pos="6724650" algn="l"/>
                <a:tab pos="7173913" algn="l"/>
                <a:tab pos="7623175" algn="l"/>
                <a:tab pos="8072438" algn="l"/>
                <a:tab pos="8521700" algn="l"/>
                <a:tab pos="8970963" algn="l"/>
              </a:tabLst>
            </a:pPr>
            <a:r>
              <a:rPr lang="it-IT" altLang="it-IT" sz="2400" dirty="0">
                <a:solidFill>
                  <a:schemeClr val="tx1"/>
                </a:solidFill>
                <a:latin typeface="Arial Black" panose="020B0A04020102020204" pitchFamily="34" charset="0"/>
              </a:rPr>
              <a:t> </a:t>
            </a:r>
          </a:p>
          <a:p>
            <a:pPr marL="330200" indent="-330200">
              <a:buClr>
                <a:srgbClr val="FFFF00"/>
              </a:buClr>
              <a:buSzPct val="70000"/>
              <a:buFont typeface="Wingdings" panose="05000000000000000000" pitchFamily="2" charset="2"/>
              <a:buChar char=""/>
              <a:tabLst>
                <a:tab pos="330200" algn="l"/>
                <a:tab pos="434975" algn="l"/>
                <a:tab pos="884238" algn="l"/>
                <a:tab pos="1333500" algn="l"/>
                <a:tab pos="1782763" algn="l"/>
                <a:tab pos="2232025" algn="l"/>
                <a:tab pos="2681288" algn="l"/>
                <a:tab pos="3130550" algn="l"/>
                <a:tab pos="3579813" algn="l"/>
                <a:tab pos="4029075" algn="l"/>
                <a:tab pos="4478338" algn="l"/>
                <a:tab pos="4927600" algn="l"/>
                <a:tab pos="5376863" algn="l"/>
                <a:tab pos="5826125" algn="l"/>
                <a:tab pos="6275388" algn="l"/>
                <a:tab pos="6724650" algn="l"/>
                <a:tab pos="7173913" algn="l"/>
                <a:tab pos="7623175" algn="l"/>
                <a:tab pos="8072438" algn="l"/>
                <a:tab pos="8521700" algn="l"/>
                <a:tab pos="8970963" algn="l"/>
              </a:tabLst>
            </a:pPr>
            <a:r>
              <a:rPr lang="it-IT" altLang="it-IT" sz="2400" dirty="0">
                <a:solidFill>
                  <a:schemeClr val="tx1"/>
                </a:solidFill>
                <a:latin typeface="Chalkduster" panose="03050602040202020205" pitchFamily="66" charset="77"/>
              </a:rPr>
              <a:t>Articolazioni per CONTIGUITA’ (o SINOVIALI, impropriamente «mobili»): esiste uno spazio macroscopicamente visibile fra i capi articolari</a:t>
            </a:r>
          </a:p>
          <a:p>
            <a:pPr marL="341313" indent="-330200">
              <a:buClrTx/>
              <a:buSzPct val="70000"/>
              <a:buFontTx/>
              <a:buNone/>
              <a:tabLst>
                <a:tab pos="330200" algn="l"/>
                <a:tab pos="434975" algn="l"/>
                <a:tab pos="884238" algn="l"/>
                <a:tab pos="1333500" algn="l"/>
                <a:tab pos="1782763" algn="l"/>
                <a:tab pos="2232025" algn="l"/>
                <a:tab pos="2681288" algn="l"/>
                <a:tab pos="3130550" algn="l"/>
                <a:tab pos="3579813" algn="l"/>
                <a:tab pos="4029075" algn="l"/>
                <a:tab pos="4478338" algn="l"/>
                <a:tab pos="4927600" algn="l"/>
                <a:tab pos="5376863" algn="l"/>
                <a:tab pos="5826125" algn="l"/>
                <a:tab pos="6275388" algn="l"/>
                <a:tab pos="6724650" algn="l"/>
                <a:tab pos="7173913" algn="l"/>
                <a:tab pos="7623175" algn="l"/>
                <a:tab pos="8072438" algn="l"/>
                <a:tab pos="8521700" algn="l"/>
                <a:tab pos="8970963" algn="l"/>
              </a:tabLst>
            </a:pPr>
            <a:r>
              <a:rPr lang="it-IT" altLang="it-IT" sz="2400" dirty="0">
                <a:solidFill>
                  <a:schemeClr val="tx1"/>
                </a:solidFill>
                <a:latin typeface="Chalkduster" panose="03050602040202020205" pitchFamily="66" charset="77"/>
              </a:rPr>
              <a:t>   - DIARTROSI</a:t>
            </a:r>
          </a:p>
          <a:p>
            <a:pPr marL="341313" indent="-330200">
              <a:buClrTx/>
              <a:buSzPct val="70000"/>
              <a:buFontTx/>
              <a:buNone/>
              <a:tabLst>
                <a:tab pos="330200" algn="l"/>
                <a:tab pos="434975" algn="l"/>
                <a:tab pos="884238" algn="l"/>
                <a:tab pos="1333500" algn="l"/>
                <a:tab pos="1782763" algn="l"/>
                <a:tab pos="2232025" algn="l"/>
                <a:tab pos="2681288" algn="l"/>
                <a:tab pos="3130550" algn="l"/>
                <a:tab pos="3579813" algn="l"/>
                <a:tab pos="4029075" algn="l"/>
                <a:tab pos="4478338" algn="l"/>
                <a:tab pos="4927600" algn="l"/>
                <a:tab pos="5376863" algn="l"/>
                <a:tab pos="5826125" algn="l"/>
                <a:tab pos="6275388" algn="l"/>
                <a:tab pos="6724650" algn="l"/>
                <a:tab pos="7173913" algn="l"/>
                <a:tab pos="7623175" algn="l"/>
                <a:tab pos="8072438" algn="l"/>
                <a:tab pos="8521700" algn="l"/>
                <a:tab pos="8970963" algn="l"/>
              </a:tabLst>
            </a:pPr>
            <a:r>
              <a:rPr lang="it-IT" altLang="it-IT" sz="2400" dirty="0">
                <a:solidFill>
                  <a:schemeClr val="tx1"/>
                </a:solidFill>
                <a:latin typeface="Chalkduster" panose="03050602040202020205" pitchFamily="66" charset="77"/>
              </a:rPr>
              <a:t>   - AMFIARTROSI (impropriamente «semimobili»)</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313" name="Rectangle 1"/>
          <p:cNvSpPr>
            <a:spLocks noGrp="1" noChangeArrowheads="1"/>
          </p:cNvSpPr>
          <p:nvPr>
            <p:ph type="title" idx="4294967295"/>
          </p:nvPr>
        </p:nvSpPr>
        <p:spPr>
          <a:xfrm>
            <a:off x="0" y="0"/>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RAPPORTI FRA SEGMENTI SCHELETRICI: ARTICOLAZIONI [2]</a:t>
            </a:r>
          </a:p>
        </p:txBody>
      </p:sp>
      <p:sp>
        <p:nvSpPr>
          <p:cNvPr id="13314" name="Rectangle 2"/>
          <p:cNvSpPr>
            <a:spLocks noGrp="1" noChangeArrowheads="1"/>
          </p:cNvSpPr>
          <p:nvPr>
            <p:ph type="body" idx="4294967295"/>
          </p:nvPr>
        </p:nvSpPr>
        <p:spPr>
          <a:xfrm>
            <a:off x="0" y="1196975"/>
            <a:ext cx="9144000" cy="5661025"/>
          </a:xfrm>
          <a:ln/>
        </p:spPr>
        <p:txBody>
          <a:bodyPr/>
          <a:lstStyle/>
          <a:p>
            <a:pPr marL="330200" indent="-330200">
              <a:spcBef>
                <a:spcPts val="700"/>
              </a:spcBef>
              <a:buClr>
                <a:srgbClr val="FFCC00"/>
              </a:buClr>
              <a:buSzPct val="70000"/>
              <a:buFont typeface="Wingdings" panose="05000000000000000000" pitchFamily="2" charset="2"/>
              <a:buChar char=""/>
              <a:tabLst>
                <a:tab pos="330200" algn="l"/>
                <a:tab pos="434975" algn="l"/>
                <a:tab pos="884238" algn="l"/>
                <a:tab pos="1333500" algn="l"/>
                <a:tab pos="1782763" algn="l"/>
                <a:tab pos="2232025" algn="l"/>
                <a:tab pos="2681288" algn="l"/>
                <a:tab pos="3130550" algn="l"/>
                <a:tab pos="3579813" algn="l"/>
                <a:tab pos="4029075" algn="l"/>
                <a:tab pos="4478338" algn="l"/>
                <a:tab pos="4927600" algn="l"/>
                <a:tab pos="5376863" algn="l"/>
                <a:tab pos="5826125" algn="l"/>
                <a:tab pos="6275388" algn="l"/>
                <a:tab pos="6724650" algn="l"/>
                <a:tab pos="7173913" algn="l"/>
                <a:tab pos="7623175" algn="l"/>
                <a:tab pos="8072438" algn="l"/>
                <a:tab pos="8521700" algn="l"/>
                <a:tab pos="8970963" algn="l"/>
              </a:tabLst>
            </a:pPr>
            <a:r>
              <a:rPr lang="it-IT" altLang="it-IT" sz="2800" dirty="0">
                <a:solidFill>
                  <a:schemeClr val="tx1"/>
                </a:solidFill>
                <a:latin typeface="Copperplate Gothic Bold" panose="020E0705020206020404" pitchFamily="34" charset="77"/>
              </a:rPr>
              <a:t>DIARTROSI suddivise in:</a:t>
            </a:r>
          </a:p>
          <a:p>
            <a:pPr marL="341313" indent="-330200">
              <a:spcBef>
                <a:spcPts val="700"/>
              </a:spcBef>
              <a:buClrTx/>
              <a:buSzPct val="70000"/>
              <a:buFontTx/>
              <a:buNone/>
              <a:tabLst>
                <a:tab pos="330200" algn="l"/>
                <a:tab pos="434975" algn="l"/>
                <a:tab pos="884238" algn="l"/>
                <a:tab pos="1333500" algn="l"/>
                <a:tab pos="1782763" algn="l"/>
                <a:tab pos="2232025" algn="l"/>
                <a:tab pos="2681288" algn="l"/>
                <a:tab pos="3130550" algn="l"/>
                <a:tab pos="3579813" algn="l"/>
                <a:tab pos="4029075" algn="l"/>
                <a:tab pos="4478338" algn="l"/>
                <a:tab pos="4927600" algn="l"/>
                <a:tab pos="5376863" algn="l"/>
                <a:tab pos="5826125" algn="l"/>
                <a:tab pos="6275388" algn="l"/>
                <a:tab pos="6724650" algn="l"/>
                <a:tab pos="7173913" algn="l"/>
                <a:tab pos="7623175" algn="l"/>
                <a:tab pos="8072438" algn="l"/>
                <a:tab pos="8521700" algn="l"/>
                <a:tab pos="8970963" algn="l"/>
              </a:tabLst>
            </a:pPr>
            <a:r>
              <a:rPr lang="it-IT" altLang="it-IT" sz="2800" dirty="0">
                <a:solidFill>
                  <a:schemeClr val="tx1"/>
                </a:solidFill>
                <a:latin typeface="Copperplate Gothic Bold" panose="020E0705020206020404" pitchFamily="34" charset="77"/>
              </a:rPr>
              <a:t>   - ENARTROSI o SFERARTROSI</a:t>
            </a:r>
          </a:p>
          <a:p>
            <a:pPr marL="341313" indent="-330200">
              <a:spcBef>
                <a:spcPts val="700"/>
              </a:spcBef>
              <a:buClrTx/>
              <a:buSzPct val="70000"/>
              <a:buFontTx/>
              <a:buNone/>
              <a:tabLst>
                <a:tab pos="330200" algn="l"/>
                <a:tab pos="434975" algn="l"/>
                <a:tab pos="884238" algn="l"/>
                <a:tab pos="1333500" algn="l"/>
                <a:tab pos="1782763" algn="l"/>
                <a:tab pos="2232025" algn="l"/>
                <a:tab pos="2681288" algn="l"/>
                <a:tab pos="3130550" algn="l"/>
                <a:tab pos="3579813" algn="l"/>
                <a:tab pos="4029075" algn="l"/>
                <a:tab pos="4478338" algn="l"/>
                <a:tab pos="4927600" algn="l"/>
                <a:tab pos="5376863" algn="l"/>
                <a:tab pos="5826125" algn="l"/>
                <a:tab pos="6275388" algn="l"/>
                <a:tab pos="6724650" algn="l"/>
                <a:tab pos="7173913" algn="l"/>
                <a:tab pos="7623175" algn="l"/>
                <a:tab pos="8072438" algn="l"/>
                <a:tab pos="8521700" algn="l"/>
                <a:tab pos="8970963" algn="l"/>
              </a:tabLst>
            </a:pPr>
            <a:r>
              <a:rPr lang="it-IT" altLang="it-IT" sz="2800" dirty="0">
                <a:solidFill>
                  <a:schemeClr val="tx1"/>
                </a:solidFill>
                <a:latin typeface="Copperplate Gothic Bold" panose="020E0705020206020404" pitchFamily="34" charset="77"/>
              </a:rPr>
              <a:t>   - CONDILOARTROSI o ELLISSARTROSI</a:t>
            </a:r>
          </a:p>
          <a:p>
            <a:pPr marL="341313" indent="-330200">
              <a:spcBef>
                <a:spcPts val="700"/>
              </a:spcBef>
              <a:buClrTx/>
              <a:buSzPct val="70000"/>
              <a:buFontTx/>
              <a:buNone/>
              <a:tabLst>
                <a:tab pos="330200" algn="l"/>
                <a:tab pos="434975" algn="l"/>
                <a:tab pos="884238" algn="l"/>
                <a:tab pos="1333500" algn="l"/>
                <a:tab pos="1782763" algn="l"/>
                <a:tab pos="2232025" algn="l"/>
                <a:tab pos="2681288" algn="l"/>
                <a:tab pos="3130550" algn="l"/>
                <a:tab pos="3579813" algn="l"/>
                <a:tab pos="4029075" algn="l"/>
                <a:tab pos="4478338" algn="l"/>
                <a:tab pos="4927600" algn="l"/>
                <a:tab pos="5376863" algn="l"/>
                <a:tab pos="5826125" algn="l"/>
                <a:tab pos="6275388" algn="l"/>
                <a:tab pos="6724650" algn="l"/>
                <a:tab pos="7173913" algn="l"/>
                <a:tab pos="7623175" algn="l"/>
                <a:tab pos="8072438" algn="l"/>
                <a:tab pos="8521700" algn="l"/>
                <a:tab pos="8970963" algn="l"/>
              </a:tabLst>
            </a:pPr>
            <a:r>
              <a:rPr lang="it-IT" altLang="it-IT" sz="2800" dirty="0">
                <a:solidFill>
                  <a:schemeClr val="tx1"/>
                </a:solidFill>
                <a:latin typeface="Copperplate Gothic Bold" panose="020E0705020206020404" pitchFamily="34" charset="77"/>
              </a:rPr>
              <a:t>   - GINGLIMI:</a:t>
            </a:r>
          </a:p>
          <a:p>
            <a:pPr marL="341313" indent="-330200">
              <a:spcBef>
                <a:spcPts val="700"/>
              </a:spcBef>
              <a:buClrTx/>
              <a:buSzPct val="70000"/>
              <a:buFontTx/>
              <a:buNone/>
              <a:tabLst>
                <a:tab pos="330200" algn="l"/>
                <a:tab pos="434975" algn="l"/>
                <a:tab pos="884238" algn="l"/>
                <a:tab pos="1333500" algn="l"/>
                <a:tab pos="1782763" algn="l"/>
                <a:tab pos="2232025" algn="l"/>
                <a:tab pos="2681288" algn="l"/>
                <a:tab pos="3130550" algn="l"/>
                <a:tab pos="3579813" algn="l"/>
                <a:tab pos="4029075" algn="l"/>
                <a:tab pos="4478338" algn="l"/>
                <a:tab pos="4927600" algn="l"/>
                <a:tab pos="5376863" algn="l"/>
                <a:tab pos="5826125" algn="l"/>
                <a:tab pos="6275388" algn="l"/>
                <a:tab pos="6724650" algn="l"/>
                <a:tab pos="7173913" algn="l"/>
                <a:tab pos="7623175" algn="l"/>
                <a:tab pos="8072438" algn="l"/>
                <a:tab pos="8521700" algn="l"/>
                <a:tab pos="8970963" algn="l"/>
              </a:tabLst>
            </a:pPr>
            <a:r>
              <a:rPr lang="it-IT" altLang="it-IT" sz="2800" dirty="0">
                <a:solidFill>
                  <a:schemeClr val="tx1"/>
                </a:solidFill>
                <a:latin typeface="Copperplate Gothic Bold" panose="020E0705020206020404" pitchFamily="34" charset="77"/>
              </a:rPr>
              <a:t>     * ANGOLARI o TROCLEOARTROSI</a:t>
            </a:r>
          </a:p>
          <a:p>
            <a:pPr marL="341313" indent="-330200">
              <a:spcBef>
                <a:spcPts val="700"/>
              </a:spcBef>
              <a:buClrTx/>
              <a:buSzPct val="70000"/>
              <a:buFontTx/>
              <a:buNone/>
              <a:tabLst>
                <a:tab pos="330200" algn="l"/>
                <a:tab pos="434975" algn="l"/>
                <a:tab pos="884238" algn="l"/>
                <a:tab pos="1333500" algn="l"/>
                <a:tab pos="1782763" algn="l"/>
                <a:tab pos="2232025" algn="l"/>
                <a:tab pos="2681288" algn="l"/>
                <a:tab pos="3130550" algn="l"/>
                <a:tab pos="3579813" algn="l"/>
                <a:tab pos="4029075" algn="l"/>
                <a:tab pos="4478338" algn="l"/>
                <a:tab pos="4927600" algn="l"/>
                <a:tab pos="5376863" algn="l"/>
                <a:tab pos="5826125" algn="l"/>
                <a:tab pos="6275388" algn="l"/>
                <a:tab pos="6724650" algn="l"/>
                <a:tab pos="7173913" algn="l"/>
                <a:tab pos="7623175" algn="l"/>
                <a:tab pos="8072438" algn="l"/>
                <a:tab pos="8521700" algn="l"/>
                <a:tab pos="8970963" algn="l"/>
              </a:tabLst>
            </a:pPr>
            <a:r>
              <a:rPr lang="it-IT" altLang="it-IT" sz="2800" dirty="0">
                <a:solidFill>
                  <a:schemeClr val="tx1"/>
                </a:solidFill>
                <a:latin typeface="Copperplate Gothic Bold" panose="020E0705020206020404" pitchFamily="34" charset="77"/>
              </a:rPr>
              <a:t>     * LATERALI o TROCOIDI</a:t>
            </a:r>
          </a:p>
          <a:p>
            <a:pPr marL="341313" indent="-330200">
              <a:spcBef>
                <a:spcPts val="700"/>
              </a:spcBef>
              <a:buClrTx/>
              <a:buSzPct val="70000"/>
              <a:buFontTx/>
              <a:buNone/>
              <a:tabLst>
                <a:tab pos="330200" algn="l"/>
                <a:tab pos="434975" algn="l"/>
                <a:tab pos="884238" algn="l"/>
                <a:tab pos="1333500" algn="l"/>
                <a:tab pos="1782763" algn="l"/>
                <a:tab pos="2232025" algn="l"/>
                <a:tab pos="2681288" algn="l"/>
                <a:tab pos="3130550" algn="l"/>
                <a:tab pos="3579813" algn="l"/>
                <a:tab pos="4029075" algn="l"/>
                <a:tab pos="4478338" algn="l"/>
                <a:tab pos="4927600" algn="l"/>
                <a:tab pos="5376863" algn="l"/>
                <a:tab pos="5826125" algn="l"/>
                <a:tab pos="6275388" algn="l"/>
                <a:tab pos="6724650" algn="l"/>
                <a:tab pos="7173913" algn="l"/>
                <a:tab pos="7623175" algn="l"/>
                <a:tab pos="8072438" algn="l"/>
                <a:tab pos="8521700" algn="l"/>
                <a:tab pos="8970963" algn="l"/>
              </a:tabLst>
            </a:pPr>
            <a:r>
              <a:rPr lang="it-IT" altLang="it-IT" sz="2800" dirty="0">
                <a:solidFill>
                  <a:schemeClr val="tx1"/>
                </a:solidFill>
                <a:latin typeface="Copperplate Gothic Bold" panose="020E0705020206020404" pitchFamily="34" charset="77"/>
              </a:rPr>
              <a:t>   - ARTICOLAZIONI A SELLA</a:t>
            </a:r>
          </a:p>
          <a:p>
            <a:pPr marL="341313" indent="-330200">
              <a:spcBef>
                <a:spcPts val="700"/>
              </a:spcBef>
              <a:buClrTx/>
              <a:buSzPct val="70000"/>
              <a:buFontTx/>
              <a:buNone/>
              <a:tabLst>
                <a:tab pos="330200" algn="l"/>
                <a:tab pos="434975" algn="l"/>
                <a:tab pos="884238" algn="l"/>
                <a:tab pos="1333500" algn="l"/>
                <a:tab pos="1782763" algn="l"/>
                <a:tab pos="2232025" algn="l"/>
                <a:tab pos="2681288" algn="l"/>
                <a:tab pos="3130550" algn="l"/>
                <a:tab pos="3579813" algn="l"/>
                <a:tab pos="4029075" algn="l"/>
                <a:tab pos="4478338" algn="l"/>
                <a:tab pos="4927600" algn="l"/>
                <a:tab pos="5376863" algn="l"/>
                <a:tab pos="5826125" algn="l"/>
                <a:tab pos="6275388" algn="l"/>
                <a:tab pos="6724650" algn="l"/>
                <a:tab pos="7173913" algn="l"/>
                <a:tab pos="7623175" algn="l"/>
                <a:tab pos="8072438" algn="l"/>
                <a:tab pos="8521700" algn="l"/>
                <a:tab pos="8970963" algn="l"/>
              </a:tabLst>
            </a:pPr>
            <a:r>
              <a:rPr lang="it-IT" altLang="it-IT" sz="2800" dirty="0">
                <a:solidFill>
                  <a:schemeClr val="tx1"/>
                </a:solidFill>
                <a:latin typeface="Copperplate Gothic Bold" panose="020E0705020206020404" pitchFamily="34" charset="77"/>
              </a:rPr>
              <a:t>   - ARTRODIE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959E34A-24C2-124D-BB71-50CF2FA9040A}"/>
              </a:ext>
            </a:extLst>
          </p:cNvPr>
          <p:cNvSpPr>
            <a:spLocks noGrp="1"/>
          </p:cNvSpPr>
          <p:nvPr>
            <p:ph type="title"/>
          </p:nvPr>
        </p:nvSpPr>
        <p:spPr/>
        <p:txBody>
          <a:bodyPr/>
          <a:lstStyle/>
          <a:p>
            <a:r>
              <a:rPr lang="it-IT" b="0" dirty="0">
                <a:solidFill>
                  <a:schemeClr val="tx1"/>
                </a:solidFill>
                <a:latin typeface="Comic Sans MS" panose="030F0902030302020204" pitchFamily="66" charset="0"/>
              </a:rPr>
              <a:t>SISTEMA LOCOMOTORE</a:t>
            </a:r>
          </a:p>
        </p:txBody>
      </p:sp>
      <p:sp>
        <p:nvSpPr>
          <p:cNvPr id="3" name="Segnaposto contenuto 2">
            <a:extLst>
              <a:ext uri="{FF2B5EF4-FFF2-40B4-BE49-F238E27FC236}">
                <a16:creationId xmlns:a16="http://schemas.microsoft.com/office/drawing/2014/main" id="{89937A81-CD63-EC4A-B597-7DD16488E7D2}"/>
              </a:ext>
            </a:extLst>
          </p:cNvPr>
          <p:cNvSpPr>
            <a:spLocks noGrp="1"/>
          </p:cNvSpPr>
          <p:nvPr>
            <p:ph idx="1"/>
          </p:nvPr>
        </p:nvSpPr>
        <p:spPr>
          <a:xfrm>
            <a:off x="395536" y="1600200"/>
            <a:ext cx="8496944" cy="4925144"/>
          </a:xfrm>
        </p:spPr>
        <p:txBody>
          <a:bodyPr/>
          <a:lstStyle/>
          <a:p>
            <a:r>
              <a:rPr lang="it-IT" dirty="0">
                <a:solidFill>
                  <a:schemeClr val="tx1"/>
                </a:solidFill>
                <a:latin typeface="Gurmukhi MN" panose="02020600050405020304" pitchFamily="18" charset="0"/>
                <a:cs typeface="Gurmukhi MN" panose="02020600050405020304" pitchFamily="18" charset="0"/>
              </a:rPr>
              <a:t>Il SISTEMA LOCOMOTORE consta della integrazione MORFO-FUNZIONALE dei SISTEMI :</a:t>
            </a:r>
          </a:p>
          <a:p>
            <a:pPr marL="457200" indent="-457200">
              <a:buFontTx/>
              <a:buChar char="-"/>
            </a:pPr>
            <a:r>
              <a:rPr lang="it-IT" dirty="0">
                <a:solidFill>
                  <a:schemeClr val="tx1"/>
                </a:solidFill>
                <a:latin typeface="Gurmukhi MN" panose="02020600050405020304" pitchFamily="18" charset="0"/>
                <a:cs typeface="Gurmukhi MN" panose="02020600050405020304" pitchFamily="18" charset="0"/>
              </a:rPr>
              <a:t>SCHELETRICO (o OSTEO-ARTICOLARE)</a:t>
            </a:r>
          </a:p>
          <a:p>
            <a:pPr marL="457200" indent="-457200">
              <a:buFontTx/>
              <a:buChar char="-"/>
            </a:pPr>
            <a:r>
              <a:rPr lang="it-IT" dirty="0">
                <a:solidFill>
                  <a:schemeClr val="tx1"/>
                </a:solidFill>
                <a:latin typeface="Gurmukhi MN" panose="02020600050405020304" pitchFamily="18" charset="0"/>
                <a:cs typeface="Gurmukhi MN" panose="02020600050405020304" pitchFamily="18" charset="0"/>
              </a:rPr>
              <a:t>MUSCOLARE SCHELETRICO.</a:t>
            </a:r>
          </a:p>
          <a:p>
            <a:pPr marL="0" indent="0"/>
            <a:r>
              <a:rPr lang="it-IT" dirty="0">
                <a:solidFill>
                  <a:schemeClr val="tx1"/>
                </a:solidFill>
                <a:latin typeface="Gurmukhi MN" panose="02020600050405020304" pitchFamily="18" charset="0"/>
                <a:cs typeface="Gurmukhi MN" panose="02020600050405020304" pitchFamily="18" charset="0"/>
              </a:rPr>
              <a:t>Esso garantisce la POSTURA, la LOCOMOZIONE e la PROTEZIONE di rilevanti organi contenuti in cavità corporee</a:t>
            </a:r>
          </a:p>
        </p:txBody>
      </p:sp>
    </p:spTree>
    <p:extLst>
      <p:ext uri="{BB962C8B-B14F-4D97-AF65-F5344CB8AC3E}">
        <p14:creationId xmlns:p14="http://schemas.microsoft.com/office/powerpoint/2010/main" val="13477464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1F8AEAF9-B696-8044-801D-C810EBA90D06}"/>
              </a:ext>
            </a:extLst>
          </p:cNvPr>
          <p:cNvSpPr>
            <a:spLocks noGrp="1"/>
          </p:cNvSpPr>
          <p:nvPr>
            <p:ph type="title"/>
          </p:nvPr>
        </p:nvSpPr>
        <p:spPr/>
        <p:txBody>
          <a:bodyPr/>
          <a:lstStyle/>
          <a:p>
            <a:r>
              <a:rPr lang="it-IT" sz="2800" dirty="0">
                <a:solidFill>
                  <a:schemeClr val="tx1"/>
                </a:solidFill>
                <a:latin typeface="Gurmukhi MN" panose="02020600050405020304" pitchFamily="18" charset="0"/>
                <a:cs typeface="Gurmukhi MN" panose="02020600050405020304" pitchFamily="18" charset="0"/>
              </a:rPr>
              <a:t>CARATTERI MORFOLOGICI GENERALI delle ARTICOLAZIONI per CONTINUITA’ </a:t>
            </a:r>
          </a:p>
        </p:txBody>
      </p:sp>
      <p:sp>
        <p:nvSpPr>
          <p:cNvPr id="5" name="Segnaposto contenuto 4">
            <a:extLst>
              <a:ext uri="{FF2B5EF4-FFF2-40B4-BE49-F238E27FC236}">
                <a16:creationId xmlns:a16="http://schemas.microsoft.com/office/drawing/2014/main" id="{CA027890-9448-A643-BC1C-AF3A0CFBA8C2}"/>
              </a:ext>
            </a:extLst>
          </p:cNvPr>
          <p:cNvSpPr>
            <a:spLocks noGrp="1"/>
          </p:cNvSpPr>
          <p:nvPr>
            <p:ph idx="1"/>
          </p:nvPr>
        </p:nvSpPr>
        <p:spPr>
          <a:xfrm>
            <a:off x="222250" y="1340768"/>
            <a:ext cx="8686800" cy="5400600"/>
          </a:xfrm>
        </p:spPr>
        <p:txBody>
          <a:bodyPr/>
          <a:lstStyle/>
          <a:p>
            <a:r>
              <a:rPr lang="it-IT" sz="2400" dirty="0">
                <a:solidFill>
                  <a:schemeClr val="tx1"/>
                </a:solidFill>
                <a:latin typeface="Copperplate Gothic Bold" panose="020E0705020206020404" pitchFamily="34" charset="77"/>
              </a:rPr>
              <a:t>Vi si descrivono:</a:t>
            </a:r>
          </a:p>
          <a:p>
            <a:pPr>
              <a:buFontTx/>
              <a:buChar char="-"/>
            </a:pPr>
            <a:r>
              <a:rPr lang="it-IT" sz="2400" dirty="0">
                <a:solidFill>
                  <a:schemeClr val="tx1"/>
                </a:solidFill>
                <a:latin typeface="Chalkboard" panose="03050602040202020205" pitchFamily="66" charset="77"/>
              </a:rPr>
              <a:t>SUTURE: il rapporto tra i capi articolari si istaurano mediante i margini dei capi articolari coinvolti. Tra essi si interpone tessuto connettivo fibroso</a:t>
            </a:r>
          </a:p>
          <a:p>
            <a:pPr>
              <a:buFontTx/>
              <a:buChar char="-"/>
            </a:pPr>
            <a:r>
              <a:rPr lang="it-IT" sz="2400" dirty="0">
                <a:solidFill>
                  <a:schemeClr val="tx1"/>
                </a:solidFill>
                <a:latin typeface="Franklin Gothic Medium" panose="020B0603020102020204" pitchFamily="34" charset="0"/>
              </a:rPr>
              <a:t>SINFISI: tra i capi articolari si interpone un DISCO FIBROCARTILAGINEO (tra i corpi vertebrali DISCO con NUCLEO POLPOSO di CONNETTIVO «gelatinoso» che </a:t>
            </a:r>
            <a:r>
              <a:rPr lang="it-IT" sz="2400" dirty="0" err="1">
                <a:solidFill>
                  <a:schemeClr val="tx1"/>
                </a:solidFill>
                <a:latin typeface="Franklin Gothic Medium" panose="020B0603020102020204" pitchFamily="34" charset="0"/>
              </a:rPr>
              <a:t>puo’</a:t>
            </a:r>
            <a:r>
              <a:rPr lang="it-IT" sz="2400" dirty="0">
                <a:solidFill>
                  <a:schemeClr val="tx1"/>
                </a:solidFill>
                <a:latin typeface="Franklin Gothic Medium" panose="020B0603020102020204" pitchFamily="34" charset="0"/>
              </a:rPr>
              <a:t> fuoriuscire causando l’Ernia del Disco)</a:t>
            </a:r>
          </a:p>
          <a:p>
            <a:pPr>
              <a:buFontTx/>
              <a:buChar char="-"/>
            </a:pPr>
            <a:r>
              <a:rPr lang="it-IT" sz="2400" dirty="0">
                <a:solidFill>
                  <a:schemeClr val="tx1"/>
                </a:solidFill>
                <a:latin typeface="Chalkduster" panose="03050602040202020205" pitchFamily="66" charset="77"/>
              </a:rPr>
              <a:t>SINCONDROSI / SINOSTOSI: possiamo descriverla nella Base del Neurocranio tra Sfenoide ed Occipitale, con interposizione di Cartilagine Ialina (</a:t>
            </a:r>
            <a:r>
              <a:rPr lang="it-IT" sz="2400" dirty="0" err="1">
                <a:solidFill>
                  <a:schemeClr val="tx1"/>
                </a:solidFill>
                <a:latin typeface="Chalkduster" panose="03050602040202020205" pitchFamily="66" charset="77"/>
              </a:rPr>
              <a:t>Sincondrosi</a:t>
            </a:r>
            <a:r>
              <a:rPr lang="it-IT" sz="2400" dirty="0">
                <a:solidFill>
                  <a:schemeClr val="tx1"/>
                </a:solidFill>
                <a:latin typeface="Chalkduster" panose="03050602040202020205" pitchFamily="66" charset="77"/>
              </a:rPr>
              <a:t>), che in età più avanzata tende ad ossificare (Sinostosi).</a:t>
            </a:r>
          </a:p>
        </p:txBody>
      </p:sp>
    </p:spTree>
    <p:extLst>
      <p:ext uri="{BB962C8B-B14F-4D97-AF65-F5344CB8AC3E}">
        <p14:creationId xmlns:p14="http://schemas.microsoft.com/office/powerpoint/2010/main" val="27281696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1F8AEAF9-B696-8044-801D-C810EBA90D06}"/>
              </a:ext>
            </a:extLst>
          </p:cNvPr>
          <p:cNvSpPr>
            <a:spLocks noGrp="1"/>
          </p:cNvSpPr>
          <p:nvPr>
            <p:ph type="title"/>
          </p:nvPr>
        </p:nvSpPr>
        <p:spPr/>
        <p:txBody>
          <a:bodyPr/>
          <a:lstStyle/>
          <a:p>
            <a:r>
              <a:rPr lang="it-IT" sz="2800" dirty="0">
                <a:solidFill>
                  <a:schemeClr val="tx1"/>
                </a:solidFill>
                <a:latin typeface="Gurmukhi MN" panose="02020600050405020304" pitchFamily="18" charset="0"/>
                <a:cs typeface="Gurmukhi MN" panose="02020600050405020304" pitchFamily="18" charset="0"/>
              </a:rPr>
              <a:t>CARATTERI MORFOLOGICI GENERALI delle ARTICOLAZIONI per CONTIGUITA’ </a:t>
            </a:r>
          </a:p>
        </p:txBody>
      </p:sp>
      <p:sp>
        <p:nvSpPr>
          <p:cNvPr id="5" name="Segnaposto contenuto 4">
            <a:extLst>
              <a:ext uri="{FF2B5EF4-FFF2-40B4-BE49-F238E27FC236}">
                <a16:creationId xmlns:a16="http://schemas.microsoft.com/office/drawing/2014/main" id="{CA027890-9448-A643-BC1C-AF3A0CFBA8C2}"/>
              </a:ext>
            </a:extLst>
          </p:cNvPr>
          <p:cNvSpPr>
            <a:spLocks noGrp="1"/>
          </p:cNvSpPr>
          <p:nvPr>
            <p:ph idx="1"/>
          </p:nvPr>
        </p:nvSpPr>
        <p:spPr>
          <a:xfrm>
            <a:off x="312006" y="1340768"/>
            <a:ext cx="8507288" cy="5069160"/>
          </a:xfrm>
        </p:spPr>
        <p:txBody>
          <a:bodyPr/>
          <a:lstStyle/>
          <a:p>
            <a:pPr marL="457200" indent="-457200">
              <a:buFontTx/>
              <a:buChar char="-"/>
            </a:pPr>
            <a:r>
              <a:rPr lang="it-IT" sz="2400" dirty="0">
                <a:solidFill>
                  <a:schemeClr val="tx1"/>
                </a:solidFill>
                <a:latin typeface="Copperplate Gothic Bold" panose="020E0705020206020404" pitchFamily="34" charset="77"/>
              </a:rPr>
              <a:t>CAPI ARTICOLARI rivestiti da CARTILAGINE ARTICOLARE (Ialina)</a:t>
            </a:r>
          </a:p>
          <a:p>
            <a:pPr marL="457200" indent="-457200">
              <a:buFontTx/>
              <a:buChar char="-"/>
            </a:pPr>
            <a:r>
              <a:rPr lang="it-IT" sz="2400" dirty="0">
                <a:solidFill>
                  <a:schemeClr val="tx1"/>
                </a:solidFill>
                <a:latin typeface="Chalkduster" panose="03050602040202020205" pitchFamily="66" charset="77"/>
              </a:rPr>
              <a:t>CAPSULA ARTICOLARE, di connettivo denso fibroso, che racchiude i Capi Articolari</a:t>
            </a:r>
          </a:p>
          <a:p>
            <a:pPr marL="457200" indent="-457200">
              <a:buFontTx/>
              <a:buChar char="-"/>
            </a:pPr>
            <a:r>
              <a:rPr lang="it-IT" sz="2400" b="1" dirty="0">
                <a:solidFill>
                  <a:schemeClr val="tx1"/>
                </a:solidFill>
                <a:latin typeface="Gurmukhi MN" panose="02020600050405020304" pitchFamily="18" charset="0"/>
                <a:cs typeface="Gurmukhi MN" panose="02020600050405020304" pitchFamily="18" charset="0"/>
              </a:rPr>
              <a:t>MEMBRANA SINOVIALE, che riveste internamente la Capsula Articolare, produce il LIQUIDO SINOVIALE</a:t>
            </a:r>
          </a:p>
          <a:p>
            <a:pPr marL="457200" indent="-457200">
              <a:buFontTx/>
              <a:buChar char="-"/>
            </a:pPr>
            <a:r>
              <a:rPr lang="it-IT" sz="2400" dirty="0">
                <a:solidFill>
                  <a:schemeClr val="tx1"/>
                </a:solidFill>
                <a:latin typeface="Copperplate Gothic Bold" panose="020E0705020206020404" pitchFamily="34" charset="77"/>
              </a:rPr>
              <a:t>DISCHI e/o MENISCHI tra i Capi Articolari</a:t>
            </a:r>
          </a:p>
          <a:p>
            <a:pPr marL="457200" indent="-457200">
              <a:buFontTx/>
              <a:buChar char="-"/>
            </a:pPr>
            <a:r>
              <a:rPr lang="it-IT" sz="2400" dirty="0">
                <a:solidFill>
                  <a:schemeClr val="tx1"/>
                </a:solidFill>
                <a:latin typeface="Chalkboard" panose="03050602040202020205" pitchFamily="66" charset="77"/>
              </a:rPr>
              <a:t>LEGAMENTI EXTRA- e/o INTRACAPSULARI</a:t>
            </a:r>
          </a:p>
          <a:p>
            <a:pPr marL="457200" indent="-457200">
              <a:buFontTx/>
              <a:buChar char="-"/>
            </a:pPr>
            <a:r>
              <a:rPr lang="it-IT" sz="2400" dirty="0">
                <a:solidFill>
                  <a:schemeClr val="tx1"/>
                </a:solidFill>
                <a:latin typeface="Chalkduster" panose="03050602040202020205" pitchFamily="66" charset="77"/>
              </a:rPr>
              <a:t>BORSE SINOVIALI (già BORSE MUCOSE o SIEROSE)</a:t>
            </a:r>
          </a:p>
          <a:p>
            <a:pPr marL="457200" indent="-457200">
              <a:buFontTx/>
              <a:buChar char="-"/>
            </a:pPr>
            <a:r>
              <a:rPr lang="it-IT" sz="2400" dirty="0">
                <a:solidFill>
                  <a:schemeClr val="tx1"/>
                </a:solidFill>
                <a:latin typeface="Copperplate Gothic Bold" panose="020E0705020206020404" pitchFamily="34" charset="77"/>
              </a:rPr>
              <a:t>CUSCINETTI ADIPOSI</a:t>
            </a:r>
          </a:p>
        </p:txBody>
      </p:sp>
    </p:spTree>
    <p:extLst>
      <p:ext uri="{BB962C8B-B14F-4D97-AF65-F5344CB8AC3E}">
        <p14:creationId xmlns:p14="http://schemas.microsoft.com/office/powerpoint/2010/main" val="35940580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l="4059" t="2818" r="2449" b="12964"/>
          <a:stretch>
            <a:fillRect/>
          </a:stretch>
        </p:blipFill>
        <p:spPr bwMode="auto">
          <a:xfrm>
            <a:off x="0" y="0"/>
            <a:ext cx="9072563" cy="6840538"/>
          </a:xfrm>
          <a:prstGeom prst="rect">
            <a:avLst/>
          </a:prstGeom>
          <a:noFill/>
          <a:ln>
            <a:noFill/>
          </a:ln>
          <a:effectLst/>
          <a:extLst>
            <a:ext uri="{909E8E84-426E-40DD-AFC4-6F175D3DCCD1}">
              <a14:hiddenFill xmlns:a14="http://schemas.microsoft.com/office/drawing/2010/main">
                <a:blipFill dpi="0" rotWithShape="0">
                  <a:blip/>
                  <a:srcRect l="4059" t="2818" r="2449" b="12964"/>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5D7ED37-114D-2E4B-A22C-9A67EE9B1CD6}"/>
              </a:ext>
            </a:extLst>
          </p:cNvPr>
          <p:cNvSpPr>
            <a:spLocks noGrp="1"/>
          </p:cNvSpPr>
          <p:nvPr>
            <p:ph type="title"/>
          </p:nvPr>
        </p:nvSpPr>
        <p:spPr/>
        <p:txBody>
          <a:bodyPr/>
          <a:lstStyle/>
          <a:p>
            <a:r>
              <a:rPr lang="it-IT" sz="3200" dirty="0">
                <a:solidFill>
                  <a:schemeClr val="tx1"/>
                </a:solidFill>
                <a:latin typeface="Gurmukhi MN" panose="02020600050405020304" pitchFamily="18" charset="0"/>
                <a:cs typeface="Gurmukhi MN" panose="02020600050405020304" pitchFamily="18" charset="0"/>
              </a:rPr>
              <a:t>ELEMENTI DI CHINESIOLOGIA</a:t>
            </a:r>
            <a:br>
              <a:rPr lang="it-IT" sz="3200" dirty="0">
                <a:solidFill>
                  <a:schemeClr val="tx1"/>
                </a:solidFill>
                <a:latin typeface="Gurmukhi MN" panose="02020600050405020304" pitchFamily="18" charset="0"/>
                <a:cs typeface="Gurmukhi MN" panose="02020600050405020304" pitchFamily="18" charset="0"/>
              </a:rPr>
            </a:br>
            <a:r>
              <a:rPr lang="it-IT" sz="3200" b="0" dirty="0">
                <a:solidFill>
                  <a:schemeClr val="tx1"/>
                </a:solidFill>
                <a:latin typeface="Chalkduster" panose="03050602040202020205" pitchFamily="66" charset="77"/>
                <a:cs typeface="Gurmukhi MN" panose="02020600050405020304" pitchFamily="18" charset="0"/>
              </a:rPr>
              <a:t>(la Chinesiologia si occupa dello studio dei movimenti)</a:t>
            </a:r>
            <a:endParaRPr lang="it-IT" sz="3200" b="0" dirty="0">
              <a:solidFill>
                <a:schemeClr val="tx1"/>
              </a:solidFill>
              <a:latin typeface="Gurmukhi MN" panose="02020600050405020304" pitchFamily="18" charset="0"/>
              <a:cs typeface="Gurmukhi MN" panose="02020600050405020304" pitchFamily="18" charset="0"/>
            </a:endParaRPr>
          </a:p>
        </p:txBody>
      </p:sp>
    </p:spTree>
    <p:extLst>
      <p:ext uri="{BB962C8B-B14F-4D97-AF65-F5344CB8AC3E}">
        <p14:creationId xmlns:p14="http://schemas.microsoft.com/office/powerpoint/2010/main" val="26421047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CCFC5AD1-78A1-0F4A-9A2F-A91CFD8AA3FC}"/>
              </a:ext>
            </a:extLst>
          </p:cNvPr>
          <p:cNvSpPr>
            <a:spLocks noGrp="1"/>
          </p:cNvSpPr>
          <p:nvPr>
            <p:ph type="title"/>
          </p:nvPr>
        </p:nvSpPr>
        <p:spPr>
          <a:xfrm>
            <a:off x="409798" y="0"/>
            <a:ext cx="8216900" cy="908720"/>
          </a:xfrm>
        </p:spPr>
        <p:txBody>
          <a:bodyPr/>
          <a:lstStyle/>
          <a:p>
            <a:r>
              <a:rPr lang="it-IT" sz="3200" dirty="0">
                <a:solidFill>
                  <a:schemeClr val="tx1"/>
                </a:solidFill>
                <a:latin typeface="Gurmukhi MN" panose="02020600050405020304" pitchFamily="18" charset="0"/>
                <a:cs typeface="Gurmukhi MN" panose="02020600050405020304" pitchFamily="18" charset="0"/>
              </a:rPr>
              <a:t>TIPI di MOVIMENTO</a:t>
            </a:r>
          </a:p>
        </p:txBody>
      </p:sp>
      <p:sp>
        <p:nvSpPr>
          <p:cNvPr id="4" name="Segnaposto contenuto 3">
            <a:extLst>
              <a:ext uri="{FF2B5EF4-FFF2-40B4-BE49-F238E27FC236}">
                <a16:creationId xmlns:a16="http://schemas.microsoft.com/office/drawing/2014/main" id="{451A891F-6A37-914B-860A-2EABB52B9C9C}"/>
              </a:ext>
            </a:extLst>
          </p:cNvPr>
          <p:cNvSpPr>
            <a:spLocks noGrp="1"/>
          </p:cNvSpPr>
          <p:nvPr>
            <p:ph idx="1"/>
          </p:nvPr>
        </p:nvSpPr>
        <p:spPr>
          <a:xfrm>
            <a:off x="0" y="764704"/>
            <a:ext cx="9036496" cy="5760640"/>
          </a:xfrm>
        </p:spPr>
        <p:txBody>
          <a:bodyPr/>
          <a:lstStyle/>
          <a:p>
            <a:pPr>
              <a:buFontTx/>
              <a:buChar char="-"/>
            </a:pPr>
            <a:r>
              <a:rPr lang="it-IT" sz="2200" dirty="0">
                <a:solidFill>
                  <a:schemeClr val="tx1"/>
                </a:solidFill>
                <a:latin typeface="Copperplate Gothic Bold" panose="020E0705020206020404" pitchFamily="34" charset="77"/>
              </a:rPr>
              <a:t>MOVIMENTI LINEARI o di SCORRIMENTO RECIPROCO</a:t>
            </a:r>
          </a:p>
          <a:p>
            <a:pPr>
              <a:buFontTx/>
              <a:buChar char="-"/>
            </a:pPr>
            <a:r>
              <a:rPr lang="it-IT" sz="2200" dirty="0">
                <a:solidFill>
                  <a:schemeClr val="tx1"/>
                </a:solidFill>
                <a:latin typeface="Copperplate Gothic Bold" panose="020E0705020206020404" pitchFamily="34" charset="77"/>
              </a:rPr>
              <a:t>MOVIMENTI ANGOLARI:</a:t>
            </a:r>
          </a:p>
          <a:p>
            <a:pPr marL="0" indent="0"/>
            <a:r>
              <a:rPr lang="it-IT" sz="2200" dirty="0">
                <a:solidFill>
                  <a:schemeClr val="tx1"/>
                </a:solidFill>
                <a:latin typeface="Copperplate Gothic Bold" panose="020E0705020206020404" pitchFamily="34" charset="77"/>
              </a:rPr>
              <a:t>     * ADDUZIONE (avvicinare al piano sagittale/mediano)</a:t>
            </a:r>
          </a:p>
          <a:p>
            <a:pPr marL="0" indent="0"/>
            <a:r>
              <a:rPr lang="it-IT" sz="2200" dirty="0">
                <a:solidFill>
                  <a:schemeClr val="tx1"/>
                </a:solidFill>
                <a:latin typeface="Copperplate Gothic Bold" panose="020E0705020206020404" pitchFamily="34" charset="77"/>
              </a:rPr>
              <a:t>     * ABDUZIONE (allontanare dal piano </a:t>
            </a:r>
          </a:p>
          <a:p>
            <a:pPr marL="0" indent="0"/>
            <a:r>
              <a:rPr lang="it-IT" sz="2200" dirty="0">
                <a:solidFill>
                  <a:schemeClr val="tx1"/>
                </a:solidFill>
                <a:latin typeface="Copperplate Gothic Bold" panose="020E0705020206020404" pitchFamily="34" charset="77"/>
              </a:rPr>
              <a:t>                                     sagittale/mediano)</a:t>
            </a:r>
          </a:p>
          <a:p>
            <a:pPr marL="0" indent="0"/>
            <a:r>
              <a:rPr lang="it-IT" sz="2200" dirty="0">
                <a:solidFill>
                  <a:schemeClr val="tx1"/>
                </a:solidFill>
                <a:latin typeface="Copperplate Gothic Bold" panose="020E0705020206020404" pitchFamily="34" charset="77"/>
              </a:rPr>
              <a:t>     * FLESSIONE (avvicinare ad un piano frontale)</a:t>
            </a:r>
          </a:p>
          <a:p>
            <a:pPr marL="0" indent="0"/>
            <a:r>
              <a:rPr lang="it-IT" sz="2200" dirty="0">
                <a:solidFill>
                  <a:schemeClr val="tx1"/>
                </a:solidFill>
                <a:latin typeface="Copperplate Gothic Bold" panose="020E0705020206020404" pitchFamily="34" charset="77"/>
              </a:rPr>
              <a:t>     * ESTENSIONE (allontanare da un piano </a:t>
            </a:r>
          </a:p>
          <a:p>
            <a:pPr marL="0" indent="0"/>
            <a:r>
              <a:rPr lang="it-IT" sz="2200" dirty="0">
                <a:solidFill>
                  <a:schemeClr val="tx1"/>
                </a:solidFill>
                <a:latin typeface="Copperplate Gothic Bold" panose="020E0705020206020404" pitchFamily="34" charset="77"/>
              </a:rPr>
              <a:t>                                       frontale)</a:t>
            </a:r>
          </a:p>
          <a:p>
            <a:pPr marL="0" indent="0"/>
            <a:r>
              <a:rPr lang="it-IT" sz="2200" dirty="0">
                <a:solidFill>
                  <a:schemeClr val="tx1"/>
                </a:solidFill>
                <a:latin typeface="Copperplate Gothic Bold" panose="020E0705020206020404" pitchFamily="34" charset="77"/>
              </a:rPr>
              <a:t>      * CIRCONDUZIONE o CIRCUMDUZIONE (con </a:t>
            </a:r>
          </a:p>
          <a:p>
            <a:pPr marL="0" indent="0"/>
            <a:r>
              <a:rPr lang="it-IT" sz="2200" dirty="0">
                <a:solidFill>
                  <a:schemeClr val="tx1"/>
                </a:solidFill>
                <a:latin typeface="Copperplate Gothic Bold" panose="020E0705020206020404" pitchFamily="34" charset="77"/>
              </a:rPr>
              <a:t>          punto fisso sull’articolazione, il movimento </a:t>
            </a:r>
          </a:p>
          <a:p>
            <a:pPr marL="0" indent="0"/>
            <a:r>
              <a:rPr lang="it-IT" sz="2200" dirty="0">
                <a:solidFill>
                  <a:schemeClr val="tx1"/>
                </a:solidFill>
                <a:latin typeface="Copperplate Gothic Bold" panose="020E0705020206020404" pitchFamily="34" charset="77"/>
              </a:rPr>
              <a:t>         descrive un cono)</a:t>
            </a:r>
          </a:p>
          <a:p>
            <a:pPr>
              <a:buFontTx/>
              <a:buChar char="-"/>
            </a:pPr>
            <a:r>
              <a:rPr lang="it-IT" sz="2200" dirty="0">
                <a:solidFill>
                  <a:schemeClr val="tx1"/>
                </a:solidFill>
                <a:latin typeface="Copperplate Gothic Bold" panose="020E0705020206020404" pitchFamily="34" charset="77"/>
              </a:rPr>
              <a:t>MOVIMENTI ROTATORI ossia ROTAZIONE (con </a:t>
            </a:r>
          </a:p>
          <a:p>
            <a:pPr marL="0" indent="0"/>
            <a:r>
              <a:rPr lang="it-IT" sz="2200" dirty="0">
                <a:solidFill>
                  <a:schemeClr val="tx1"/>
                </a:solidFill>
                <a:latin typeface="Copperplate Gothic Bold" panose="020E0705020206020404" pitchFamily="34" charset="77"/>
              </a:rPr>
              <a:t>          punto fisso sull’articolazione, il movimento </a:t>
            </a:r>
          </a:p>
          <a:p>
            <a:pPr marL="0" indent="0"/>
            <a:r>
              <a:rPr lang="it-IT" sz="2200" dirty="0">
                <a:solidFill>
                  <a:schemeClr val="tx1"/>
                </a:solidFill>
                <a:latin typeface="Copperplate Gothic Bold" panose="020E0705020206020404" pitchFamily="34" charset="77"/>
              </a:rPr>
              <a:t>         descrive un cilindro)</a:t>
            </a:r>
          </a:p>
          <a:p>
            <a:pPr marL="0" indent="0"/>
            <a:endParaRPr lang="it-IT" sz="2200" dirty="0">
              <a:solidFill>
                <a:schemeClr val="tx1"/>
              </a:solidFill>
              <a:latin typeface="Copperplate Gothic Bold" panose="020E0705020206020404" pitchFamily="34" charset="77"/>
            </a:endParaRPr>
          </a:p>
          <a:p>
            <a:pPr marL="0" indent="0"/>
            <a:endParaRPr lang="it-IT" sz="2400" dirty="0">
              <a:solidFill>
                <a:schemeClr val="tx1"/>
              </a:solidFill>
              <a:latin typeface="Copperplate Gothic Bold" panose="020E0705020206020404" pitchFamily="34" charset="77"/>
            </a:endParaRPr>
          </a:p>
        </p:txBody>
      </p:sp>
    </p:spTree>
    <p:extLst>
      <p:ext uri="{BB962C8B-B14F-4D97-AF65-F5344CB8AC3E}">
        <p14:creationId xmlns:p14="http://schemas.microsoft.com/office/powerpoint/2010/main" val="19817818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802"/>
          <p:cNvPicPr>
            <a:picLocks noGrp="1" noChangeAspect="1"/>
          </p:cNvPicPr>
          <p:nvPr isPhoto="1"/>
        </p:nvPicPr>
        <p:blipFill rotWithShape="1">
          <a:blip r:embed="rId2" cstate="print">
            <a:lum/>
            <a:extLst>
              <a:ext uri="{28A0092B-C50C-407E-A947-70E740481C1C}">
                <a14:useLocalDpi xmlns:a14="http://schemas.microsoft.com/office/drawing/2010/main" val="0"/>
              </a:ext>
            </a:extLst>
          </a:blip>
          <a:srcRect r="47638"/>
          <a:stretch/>
        </p:blipFill>
        <p:spPr>
          <a:xfrm>
            <a:off x="1763688" y="-7661"/>
            <a:ext cx="5833388" cy="6829298"/>
          </a:xfrm>
          <a:prstGeom prst="rect">
            <a:avLst/>
          </a:prstGeom>
          <a:noFill/>
          <a:ln>
            <a:noFill/>
          </a:ln>
        </p:spPr>
      </p:pic>
    </p:spTree>
    <p:extLst>
      <p:ext uri="{BB962C8B-B14F-4D97-AF65-F5344CB8AC3E}">
        <p14:creationId xmlns:p14="http://schemas.microsoft.com/office/powerpoint/2010/main" val="5065131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l="5241" t="1474" r="3017" b="27654"/>
          <a:stretch>
            <a:fillRect/>
          </a:stretch>
        </p:blipFill>
        <p:spPr bwMode="auto">
          <a:xfrm>
            <a:off x="71438" y="144463"/>
            <a:ext cx="8928100" cy="6551612"/>
          </a:xfrm>
          <a:prstGeom prst="rect">
            <a:avLst/>
          </a:prstGeom>
          <a:noFill/>
          <a:ln>
            <a:noFill/>
          </a:ln>
          <a:effectLst/>
          <a:extLst>
            <a:ext uri="{909E8E84-426E-40DD-AFC4-6F175D3DCCD1}">
              <a14:hiddenFill xmlns:a14="http://schemas.microsoft.com/office/drawing/2010/main">
                <a:blipFill dpi="0" rotWithShape="0">
                  <a:blip/>
                  <a:srcRect l="5241" t="1474" r="3017" b="27654"/>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l="3368" t="2782" r="3560" b="7785"/>
          <a:stretch>
            <a:fillRect/>
          </a:stretch>
        </p:blipFill>
        <p:spPr bwMode="auto">
          <a:xfrm>
            <a:off x="0" y="0"/>
            <a:ext cx="9072563" cy="6767513"/>
          </a:xfrm>
          <a:prstGeom prst="rect">
            <a:avLst/>
          </a:prstGeom>
          <a:noFill/>
          <a:ln>
            <a:noFill/>
          </a:ln>
          <a:effectLst/>
          <a:extLst>
            <a:ext uri="{909E8E84-426E-40DD-AFC4-6F175D3DCCD1}">
              <a14:hiddenFill xmlns:a14="http://schemas.microsoft.com/office/drawing/2010/main">
                <a:blipFill dpi="0" rotWithShape="0">
                  <a:blip/>
                  <a:srcRect l="3368" t="2782" r="3560" b="7785"/>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l="4016" t="2782" b="6450"/>
          <a:stretch>
            <a:fillRect/>
          </a:stretch>
        </p:blipFill>
        <p:spPr bwMode="auto">
          <a:xfrm>
            <a:off x="3455988" y="71438"/>
            <a:ext cx="4651375" cy="6696075"/>
          </a:xfrm>
          <a:prstGeom prst="rect">
            <a:avLst/>
          </a:prstGeom>
          <a:noFill/>
          <a:ln>
            <a:noFill/>
          </a:ln>
          <a:effectLst/>
          <a:extLst>
            <a:ext uri="{909E8E84-426E-40DD-AFC4-6F175D3DCCD1}">
              <a14:hiddenFill xmlns:a14="http://schemas.microsoft.com/office/drawing/2010/main">
                <a:blipFill dpi="0" rotWithShape="0">
                  <a:blip/>
                  <a:srcRect l="4016" t="2782" b="6450"/>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l="3145" t="2853" b="12856"/>
          <a:stretch>
            <a:fillRect/>
          </a:stretch>
        </p:blipFill>
        <p:spPr bwMode="auto">
          <a:xfrm>
            <a:off x="71438" y="0"/>
            <a:ext cx="9072562" cy="6840538"/>
          </a:xfrm>
          <a:prstGeom prst="rect">
            <a:avLst/>
          </a:prstGeom>
          <a:noFill/>
          <a:ln>
            <a:noFill/>
          </a:ln>
          <a:effectLst/>
          <a:extLst>
            <a:ext uri="{909E8E84-426E-40DD-AFC4-6F175D3DCCD1}">
              <a14:hiddenFill xmlns:a14="http://schemas.microsoft.com/office/drawing/2010/main">
                <a:blipFill dpi="0" rotWithShape="0">
                  <a:blip/>
                  <a:srcRect l="3145" t="2853" b="12856"/>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FD2F02D-7C6E-4947-B222-E12AE86617F7}"/>
              </a:ext>
            </a:extLst>
          </p:cNvPr>
          <p:cNvSpPr>
            <a:spLocks noGrp="1"/>
          </p:cNvSpPr>
          <p:nvPr>
            <p:ph type="title"/>
          </p:nvPr>
        </p:nvSpPr>
        <p:spPr>
          <a:xfrm>
            <a:off x="107504" y="128588"/>
            <a:ext cx="8928992" cy="1422400"/>
          </a:xfrm>
        </p:spPr>
        <p:txBody>
          <a:bodyPr/>
          <a:lstStyle/>
          <a:p>
            <a:r>
              <a:rPr lang="it-IT" sz="2800" dirty="0">
                <a:solidFill>
                  <a:schemeClr val="tx1"/>
                </a:solidFill>
                <a:latin typeface="Gurmukhi MN" panose="02020600050405020304" pitchFamily="18" charset="0"/>
                <a:cs typeface="Gurmukhi MN" panose="02020600050405020304" pitchFamily="18" charset="0"/>
              </a:rPr>
              <a:t>RICHIAMI DI ISTOLOGIA DEL TESSUTO OSSEO</a:t>
            </a:r>
          </a:p>
        </p:txBody>
      </p:sp>
      <p:sp>
        <p:nvSpPr>
          <p:cNvPr id="3" name="Segnaposto contenuto 2">
            <a:extLst>
              <a:ext uri="{FF2B5EF4-FFF2-40B4-BE49-F238E27FC236}">
                <a16:creationId xmlns:a16="http://schemas.microsoft.com/office/drawing/2014/main" id="{2826809A-A1A4-D240-8E5F-415C1097ECFC}"/>
              </a:ext>
            </a:extLst>
          </p:cNvPr>
          <p:cNvSpPr>
            <a:spLocks noGrp="1"/>
          </p:cNvSpPr>
          <p:nvPr>
            <p:ph idx="1"/>
          </p:nvPr>
        </p:nvSpPr>
        <p:spPr>
          <a:xfrm>
            <a:off x="0" y="1550988"/>
            <a:ext cx="9036496" cy="4902348"/>
          </a:xfrm>
        </p:spPr>
        <p:txBody>
          <a:bodyPr/>
          <a:lstStyle/>
          <a:p>
            <a:r>
              <a:rPr lang="it-IT" sz="2800" dirty="0">
                <a:solidFill>
                  <a:schemeClr val="tx1"/>
                </a:solidFill>
              </a:rPr>
              <a:t>Il SISTEMA SCHELETRICO è costituito dal TESSUTO OSSEO, un particolare tipo di tessuto connettivo MINERALIZZATO. </a:t>
            </a:r>
          </a:p>
          <a:p>
            <a:endParaRPr lang="it-IT" sz="2800" dirty="0">
              <a:solidFill>
                <a:schemeClr val="tx1"/>
              </a:solidFill>
            </a:endParaRPr>
          </a:p>
          <a:p>
            <a:r>
              <a:rPr lang="it-IT" sz="2600" dirty="0">
                <a:solidFill>
                  <a:schemeClr val="tx1"/>
                </a:solidFill>
                <a:latin typeface="Comic Sans MS" panose="030F0902030302020204" pitchFamily="66" charset="0"/>
              </a:rPr>
              <a:t>La MINERALIZZAZIONE è data dalla DEPOSIZIONE di cristalli di IDROSSIAPATITE (sale complesso di Calcio e Fosfato) nell’ ambito della matrice extracellulare, con una componente FIBRILLARE (Collagene Tipo I) ed una componente AMORFA con </a:t>
            </a:r>
            <a:r>
              <a:rPr lang="it-IT" sz="2600" dirty="0" err="1">
                <a:solidFill>
                  <a:schemeClr val="tx1"/>
                </a:solidFill>
                <a:latin typeface="Comic Sans MS" panose="030F0902030302020204" pitchFamily="66" charset="0"/>
              </a:rPr>
              <a:t>Glicosaminoglicani</a:t>
            </a:r>
            <a:r>
              <a:rPr lang="it-IT" sz="2600" dirty="0">
                <a:solidFill>
                  <a:schemeClr val="tx1"/>
                </a:solidFill>
                <a:latin typeface="Comic Sans MS" panose="030F0902030302020204" pitchFamily="66" charset="0"/>
              </a:rPr>
              <a:t> (organizzati a formare Proteoglicani) ed altre proteine specifiche non fibrose (</a:t>
            </a:r>
            <a:r>
              <a:rPr lang="it-IT" sz="2600" dirty="0" err="1">
                <a:solidFill>
                  <a:schemeClr val="tx1"/>
                </a:solidFill>
                <a:latin typeface="Comic Sans MS" panose="030F0902030302020204" pitchFamily="66" charset="0"/>
              </a:rPr>
              <a:t>Fibronectina</a:t>
            </a:r>
            <a:r>
              <a:rPr lang="it-IT" sz="2600" dirty="0">
                <a:solidFill>
                  <a:schemeClr val="tx1"/>
                </a:solidFill>
                <a:latin typeface="Comic Sans MS" panose="030F0902030302020204" pitchFamily="66" charset="0"/>
              </a:rPr>
              <a:t>, </a:t>
            </a:r>
            <a:r>
              <a:rPr lang="it-IT" sz="2600" dirty="0" err="1">
                <a:solidFill>
                  <a:schemeClr val="tx1"/>
                </a:solidFill>
                <a:latin typeface="Comic Sans MS" panose="030F0902030302020204" pitchFamily="66" charset="0"/>
              </a:rPr>
              <a:t>Osteonectina</a:t>
            </a:r>
            <a:r>
              <a:rPr lang="it-IT" sz="2600" dirty="0">
                <a:solidFill>
                  <a:schemeClr val="tx1"/>
                </a:solidFill>
                <a:latin typeface="Comic Sans MS" panose="030F0902030302020204" pitchFamily="66" charset="0"/>
              </a:rPr>
              <a:t>, </a:t>
            </a:r>
            <a:r>
              <a:rPr lang="it-IT" sz="2600" dirty="0" err="1">
                <a:solidFill>
                  <a:schemeClr val="tx1"/>
                </a:solidFill>
                <a:latin typeface="Comic Sans MS" panose="030F0902030302020204" pitchFamily="66" charset="0"/>
              </a:rPr>
              <a:t>Osteopontina</a:t>
            </a:r>
            <a:r>
              <a:rPr lang="it-IT" sz="2600" dirty="0">
                <a:solidFill>
                  <a:schemeClr val="tx1"/>
                </a:solidFill>
                <a:latin typeface="Comic Sans MS" panose="030F0902030302020204" pitchFamily="66" charset="0"/>
              </a:rPr>
              <a:t>).</a:t>
            </a:r>
          </a:p>
        </p:txBody>
      </p:sp>
    </p:spTree>
    <p:extLst>
      <p:ext uri="{BB962C8B-B14F-4D97-AF65-F5344CB8AC3E}">
        <p14:creationId xmlns:p14="http://schemas.microsoft.com/office/powerpoint/2010/main" val="19646599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1"/>
          <p:cNvSpPr>
            <a:spLocks noGrp="1" noChangeArrowheads="1"/>
          </p:cNvSpPr>
          <p:nvPr>
            <p:ph type="title" idx="4294967295"/>
          </p:nvPr>
        </p:nvSpPr>
        <p:spPr>
          <a:xfrm>
            <a:off x="0" y="0"/>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Comic Sans MS" panose="030F0902030302020204" pitchFamily="66" charset="0"/>
                <a:cs typeface="Gurmukhi MN" panose="02020600050405020304" pitchFamily="18" charset="0"/>
              </a:rPr>
              <a:t>CARATTERI MORFO-FUNZIONALI delle ARTICOLAZIONI SINOVIALI</a:t>
            </a:r>
          </a:p>
        </p:txBody>
      </p:sp>
      <p:sp>
        <p:nvSpPr>
          <p:cNvPr id="13314" name="Rectangle 2"/>
          <p:cNvSpPr>
            <a:spLocks noGrp="1" noChangeArrowheads="1"/>
          </p:cNvSpPr>
          <p:nvPr>
            <p:ph type="body" idx="4294967295"/>
          </p:nvPr>
        </p:nvSpPr>
        <p:spPr>
          <a:xfrm>
            <a:off x="-3661" y="980728"/>
            <a:ext cx="9144000" cy="5661025"/>
          </a:xfrm>
          <a:ln/>
        </p:spPr>
        <p:txBody>
          <a:bodyPr/>
          <a:lstStyle/>
          <a:p>
            <a:pPr marL="341313" indent="-330200">
              <a:spcBef>
                <a:spcPts val="700"/>
              </a:spcBef>
              <a:buClrTx/>
              <a:buSzPct val="70000"/>
              <a:buFontTx/>
              <a:buNone/>
              <a:tabLst>
                <a:tab pos="330200" algn="l"/>
                <a:tab pos="434975" algn="l"/>
                <a:tab pos="884238" algn="l"/>
                <a:tab pos="1333500" algn="l"/>
                <a:tab pos="1782763" algn="l"/>
                <a:tab pos="2232025" algn="l"/>
                <a:tab pos="2681288" algn="l"/>
                <a:tab pos="3130550" algn="l"/>
                <a:tab pos="3579813" algn="l"/>
                <a:tab pos="4029075" algn="l"/>
                <a:tab pos="4478338" algn="l"/>
                <a:tab pos="4927600" algn="l"/>
                <a:tab pos="5376863" algn="l"/>
                <a:tab pos="5826125" algn="l"/>
                <a:tab pos="6275388" algn="l"/>
                <a:tab pos="6724650" algn="l"/>
                <a:tab pos="7173913" algn="l"/>
                <a:tab pos="7623175" algn="l"/>
                <a:tab pos="8072438" algn="l"/>
                <a:tab pos="8521700" algn="l"/>
                <a:tab pos="8970963" algn="l"/>
              </a:tabLst>
            </a:pPr>
            <a:r>
              <a:rPr lang="it-IT" altLang="it-IT" sz="2800" dirty="0">
                <a:solidFill>
                  <a:schemeClr val="tx1"/>
                </a:solidFill>
                <a:latin typeface="Copperplate Gothic Bold" panose="020E0705020206020404" pitchFamily="34" charset="77"/>
              </a:rPr>
              <a:t>   - </a:t>
            </a:r>
            <a:r>
              <a:rPr lang="it-IT" altLang="it-IT" sz="2000" dirty="0">
                <a:solidFill>
                  <a:schemeClr val="tx1"/>
                </a:solidFill>
                <a:latin typeface="Copperplate Gothic Bold" panose="020E0705020206020404" pitchFamily="34" charset="77"/>
              </a:rPr>
              <a:t>ENARTROSI o SFERARTROSI (Sfera Piena-Sfera Cava, Adduzione-Abduzione, Flessione-Estensione, Circonduzione, Rotazione)</a:t>
            </a:r>
          </a:p>
          <a:p>
            <a:pPr marL="341313" indent="-330200">
              <a:spcBef>
                <a:spcPts val="700"/>
              </a:spcBef>
              <a:buClrTx/>
              <a:buSzPct val="70000"/>
              <a:buFontTx/>
              <a:buNone/>
              <a:tabLst>
                <a:tab pos="330200" algn="l"/>
                <a:tab pos="434975" algn="l"/>
                <a:tab pos="884238" algn="l"/>
                <a:tab pos="1333500" algn="l"/>
                <a:tab pos="1782763" algn="l"/>
                <a:tab pos="2232025" algn="l"/>
                <a:tab pos="2681288" algn="l"/>
                <a:tab pos="3130550" algn="l"/>
                <a:tab pos="3579813" algn="l"/>
                <a:tab pos="4029075" algn="l"/>
                <a:tab pos="4478338" algn="l"/>
                <a:tab pos="4927600" algn="l"/>
                <a:tab pos="5376863" algn="l"/>
                <a:tab pos="5826125" algn="l"/>
                <a:tab pos="6275388" algn="l"/>
                <a:tab pos="6724650" algn="l"/>
                <a:tab pos="7173913" algn="l"/>
                <a:tab pos="7623175" algn="l"/>
                <a:tab pos="8072438" algn="l"/>
                <a:tab pos="8521700" algn="l"/>
                <a:tab pos="8970963" algn="l"/>
              </a:tabLst>
            </a:pPr>
            <a:r>
              <a:rPr lang="it-IT" altLang="it-IT" sz="2000" dirty="0">
                <a:solidFill>
                  <a:schemeClr val="tx1"/>
                </a:solidFill>
                <a:latin typeface="Copperplate Gothic Bold" panose="020E0705020206020404" pitchFamily="34" charset="77"/>
              </a:rPr>
              <a:t>   - CONDILOARTROSI o ELLISSARTROSI (Ellissoide Pieno-Ellissoide Cavo, Adduzione-Abduzione, Flessione-Estensione, Circonduzione)</a:t>
            </a:r>
          </a:p>
          <a:p>
            <a:pPr marL="341313" indent="-330200">
              <a:spcBef>
                <a:spcPts val="700"/>
              </a:spcBef>
              <a:buClrTx/>
              <a:buSzPct val="70000"/>
              <a:buFontTx/>
              <a:buNone/>
              <a:tabLst>
                <a:tab pos="330200" algn="l"/>
                <a:tab pos="434975" algn="l"/>
                <a:tab pos="884238" algn="l"/>
                <a:tab pos="1333500" algn="l"/>
                <a:tab pos="1782763" algn="l"/>
                <a:tab pos="2232025" algn="l"/>
                <a:tab pos="2681288" algn="l"/>
                <a:tab pos="3130550" algn="l"/>
                <a:tab pos="3579813" algn="l"/>
                <a:tab pos="4029075" algn="l"/>
                <a:tab pos="4478338" algn="l"/>
                <a:tab pos="4927600" algn="l"/>
                <a:tab pos="5376863" algn="l"/>
                <a:tab pos="5826125" algn="l"/>
                <a:tab pos="6275388" algn="l"/>
                <a:tab pos="6724650" algn="l"/>
                <a:tab pos="7173913" algn="l"/>
                <a:tab pos="7623175" algn="l"/>
                <a:tab pos="8072438" algn="l"/>
                <a:tab pos="8521700" algn="l"/>
                <a:tab pos="8970963" algn="l"/>
              </a:tabLst>
            </a:pPr>
            <a:r>
              <a:rPr lang="it-IT" altLang="it-IT" sz="2000" dirty="0">
                <a:solidFill>
                  <a:schemeClr val="tx1"/>
                </a:solidFill>
                <a:latin typeface="Copperplate Gothic Bold" panose="020E0705020206020404" pitchFamily="34" charset="77"/>
              </a:rPr>
              <a:t>   - GINGLIMI:</a:t>
            </a:r>
          </a:p>
          <a:p>
            <a:pPr marL="341313" indent="-330200">
              <a:spcBef>
                <a:spcPts val="700"/>
              </a:spcBef>
              <a:buClrTx/>
              <a:buSzPct val="70000"/>
              <a:buFontTx/>
              <a:buNone/>
              <a:tabLst>
                <a:tab pos="330200" algn="l"/>
                <a:tab pos="434975" algn="l"/>
                <a:tab pos="884238" algn="l"/>
                <a:tab pos="1333500" algn="l"/>
                <a:tab pos="1782763" algn="l"/>
                <a:tab pos="2232025" algn="l"/>
                <a:tab pos="2681288" algn="l"/>
                <a:tab pos="3130550" algn="l"/>
                <a:tab pos="3579813" algn="l"/>
                <a:tab pos="4029075" algn="l"/>
                <a:tab pos="4478338" algn="l"/>
                <a:tab pos="4927600" algn="l"/>
                <a:tab pos="5376863" algn="l"/>
                <a:tab pos="5826125" algn="l"/>
                <a:tab pos="6275388" algn="l"/>
                <a:tab pos="6724650" algn="l"/>
                <a:tab pos="7173913" algn="l"/>
                <a:tab pos="7623175" algn="l"/>
                <a:tab pos="8072438" algn="l"/>
                <a:tab pos="8521700" algn="l"/>
                <a:tab pos="8970963" algn="l"/>
              </a:tabLst>
            </a:pPr>
            <a:r>
              <a:rPr lang="it-IT" altLang="it-IT" sz="2000" dirty="0">
                <a:solidFill>
                  <a:schemeClr val="tx1"/>
                </a:solidFill>
                <a:latin typeface="Copperplate Gothic Bold" panose="020E0705020206020404" pitchFamily="34" charset="77"/>
              </a:rPr>
              <a:t>     * </a:t>
            </a:r>
            <a:r>
              <a:rPr lang="it-IT" altLang="it-IT" sz="2000" dirty="0">
                <a:solidFill>
                  <a:schemeClr val="tx1"/>
                </a:solidFill>
                <a:latin typeface="Comic Sans MS" panose="030F0902030302020204" pitchFamily="66" charset="0"/>
              </a:rPr>
              <a:t>ANGOLARI o TROCLEOARTROSI (struttura «a puleggia», </a:t>
            </a:r>
          </a:p>
          <a:p>
            <a:pPr marL="341313" indent="-330200">
              <a:spcBef>
                <a:spcPts val="700"/>
              </a:spcBef>
              <a:buClrTx/>
              <a:buSzPct val="70000"/>
              <a:buFontTx/>
              <a:buNone/>
              <a:tabLst>
                <a:tab pos="330200" algn="l"/>
                <a:tab pos="434975" algn="l"/>
                <a:tab pos="884238" algn="l"/>
                <a:tab pos="1333500" algn="l"/>
                <a:tab pos="1782763" algn="l"/>
                <a:tab pos="2232025" algn="l"/>
                <a:tab pos="2681288" algn="l"/>
                <a:tab pos="3130550" algn="l"/>
                <a:tab pos="3579813" algn="l"/>
                <a:tab pos="4029075" algn="l"/>
                <a:tab pos="4478338" algn="l"/>
                <a:tab pos="4927600" algn="l"/>
                <a:tab pos="5376863" algn="l"/>
                <a:tab pos="5826125" algn="l"/>
                <a:tab pos="6275388" algn="l"/>
                <a:tab pos="6724650" algn="l"/>
                <a:tab pos="7173913" algn="l"/>
                <a:tab pos="7623175" algn="l"/>
                <a:tab pos="8072438" algn="l"/>
                <a:tab pos="8521700" algn="l"/>
                <a:tab pos="8970963" algn="l"/>
              </a:tabLst>
            </a:pPr>
            <a:r>
              <a:rPr lang="it-IT" altLang="it-IT" sz="2000" dirty="0">
                <a:solidFill>
                  <a:schemeClr val="tx1"/>
                </a:solidFill>
                <a:latin typeface="Comic Sans MS" panose="030F0902030302020204" pitchFamily="66" charset="0"/>
              </a:rPr>
              <a:t>        flessione-estensione)</a:t>
            </a:r>
          </a:p>
          <a:p>
            <a:pPr marL="341313" indent="-330200">
              <a:spcBef>
                <a:spcPts val="700"/>
              </a:spcBef>
              <a:buClrTx/>
              <a:buSzPct val="70000"/>
              <a:buFontTx/>
              <a:buNone/>
              <a:tabLst>
                <a:tab pos="330200" algn="l"/>
                <a:tab pos="434975" algn="l"/>
                <a:tab pos="884238" algn="l"/>
                <a:tab pos="1333500" algn="l"/>
                <a:tab pos="1782763" algn="l"/>
                <a:tab pos="2232025" algn="l"/>
                <a:tab pos="2681288" algn="l"/>
                <a:tab pos="3130550" algn="l"/>
                <a:tab pos="3579813" algn="l"/>
                <a:tab pos="4029075" algn="l"/>
                <a:tab pos="4478338" algn="l"/>
                <a:tab pos="4927600" algn="l"/>
                <a:tab pos="5376863" algn="l"/>
                <a:tab pos="5826125" algn="l"/>
                <a:tab pos="6275388" algn="l"/>
                <a:tab pos="6724650" algn="l"/>
                <a:tab pos="7173913" algn="l"/>
                <a:tab pos="7623175" algn="l"/>
                <a:tab pos="8072438" algn="l"/>
                <a:tab pos="8521700" algn="l"/>
                <a:tab pos="8970963" algn="l"/>
              </a:tabLst>
            </a:pPr>
            <a:r>
              <a:rPr lang="it-IT" altLang="it-IT" sz="2000" dirty="0">
                <a:solidFill>
                  <a:schemeClr val="tx1"/>
                </a:solidFill>
                <a:latin typeface="Copperplate Gothic Bold" panose="020E0705020206020404" pitchFamily="34" charset="77"/>
              </a:rPr>
              <a:t>     * </a:t>
            </a:r>
            <a:r>
              <a:rPr lang="it-IT" altLang="it-IT" sz="2000" dirty="0">
                <a:solidFill>
                  <a:schemeClr val="tx1"/>
                </a:solidFill>
                <a:latin typeface="Chalkduster" panose="03050602040202020205" pitchFamily="66" charset="77"/>
              </a:rPr>
              <a:t>LATERALI o TROCOIDI (struttura «a cardine», rotazione)</a:t>
            </a:r>
          </a:p>
          <a:p>
            <a:pPr marL="341313" indent="-330200">
              <a:spcBef>
                <a:spcPts val="700"/>
              </a:spcBef>
              <a:buClrTx/>
              <a:buSzPct val="70000"/>
              <a:buFontTx/>
              <a:buNone/>
              <a:tabLst>
                <a:tab pos="330200" algn="l"/>
                <a:tab pos="434975" algn="l"/>
                <a:tab pos="884238" algn="l"/>
                <a:tab pos="1333500" algn="l"/>
                <a:tab pos="1782763" algn="l"/>
                <a:tab pos="2232025" algn="l"/>
                <a:tab pos="2681288" algn="l"/>
                <a:tab pos="3130550" algn="l"/>
                <a:tab pos="3579813" algn="l"/>
                <a:tab pos="4029075" algn="l"/>
                <a:tab pos="4478338" algn="l"/>
                <a:tab pos="4927600" algn="l"/>
                <a:tab pos="5376863" algn="l"/>
                <a:tab pos="5826125" algn="l"/>
                <a:tab pos="6275388" algn="l"/>
                <a:tab pos="6724650" algn="l"/>
                <a:tab pos="7173913" algn="l"/>
                <a:tab pos="7623175" algn="l"/>
                <a:tab pos="8072438" algn="l"/>
                <a:tab pos="8521700" algn="l"/>
                <a:tab pos="8970963" algn="l"/>
              </a:tabLst>
            </a:pPr>
            <a:r>
              <a:rPr lang="it-IT" altLang="it-IT" sz="2000" dirty="0">
                <a:solidFill>
                  <a:schemeClr val="tx1"/>
                </a:solidFill>
                <a:latin typeface="Gurmukhi MN" panose="02020600050405020304" pitchFamily="18" charset="0"/>
                <a:cs typeface="Gurmukhi MN" panose="02020600050405020304" pitchFamily="18" charset="0"/>
              </a:rPr>
              <a:t>   </a:t>
            </a:r>
            <a:r>
              <a:rPr lang="it-IT" altLang="it-IT" sz="2000" b="1" dirty="0">
                <a:solidFill>
                  <a:schemeClr val="tx1"/>
                </a:solidFill>
                <a:latin typeface="Gurmukhi MN" panose="02020600050405020304" pitchFamily="18" charset="0"/>
                <a:cs typeface="Gurmukhi MN" panose="02020600050405020304" pitchFamily="18" charset="0"/>
              </a:rPr>
              <a:t>- ARTICOLAZIONI A SELLA (ricorda una sella da equitazione, movimento caratteristico di ciascuna di queste articolazioni)	</a:t>
            </a:r>
          </a:p>
          <a:p>
            <a:pPr marL="341313" indent="-330200">
              <a:spcBef>
                <a:spcPts val="700"/>
              </a:spcBef>
              <a:buClrTx/>
              <a:buSzPct val="70000"/>
              <a:buFontTx/>
              <a:buNone/>
              <a:tabLst>
                <a:tab pos="330200" algn="l"/>
                <a:tab pos="434975" algn="l"/>
                <a:tab pos="884238" algn="l"/>
                <a:tab pos="1333500" algn="l"/>
                <a:tab pos="1782763" algn="l"/>
                <a:tab pos="2232025" algn="l"/>
                <a:tab pos="2681288" algn="l"/>
                <a:tab pos="3130550" algn="l"/>
                <a:tab pos="3579813" algn="l"/>
                <a:tab pos="4029075" algn="l"/>
                <a:tab pos="4478338" algn="l"/>
                <a:tab pos="4927600" algn="l"/>
                <a:tab pos="5376863" algn="l"/>
                <a:tab pos="5826125" algn="l"/>
                <a:tab pos="6275388" algn="l"/>
                <a:tab pos="6724650" algn="l"/>
                <a:tab pos="7173913" algn="l"/>
                <a:tab pos="7623175" algn="l"/>
                <a:tab pos="8072438" algn="l"/>
                <a:tab pos="8521700" algn="l"/>
                <a:tab pos="8970963" algn="l"/>
              </a:tabLst>
            </a:pPr>
            <a:r>
              <a:rPr lang="it-IT" altLang="it-IT" sz="2000" dirty="0">
                <a:solidFill>
                  <a:schemeClr val="tx1"/>
                </a:solidFill>
                <a:latin typeface="Copperplate Gothic Bold" panose="020E0705020206020404" pitchFamily="34" charset="77"/>
              </a:rPr>
              <a:t>   - </a:t>
            </a:r>
            <a:r>
              <a:rPr lang="it-IT" altLang="it-IT" sz="2000" dirty="0">
                <a:solidFill>
                  <a:schemeClr val="tx1"/>
                </a:solidFill>
                <a:latin typeface="Chalkboard" panose="03050602040202020205" pitchFamily="66" charset="77"/>
              </a:rPr>
              <a:t>ARTRODIE (superfici piane, minimi movimenti di spostamento/scorrimento lineare).</a:t>
            </a:r>
          </a:p>
        </p:txBody>
      </p:sp>
    </p:spTree>
    <p:extLst>
      <p:ext uri="{BB962C8B-B14F-4D97-AF65-F5344CB8AC3E}">
        <p14:creationId xmlns:p14="http://schemas.microsoft.com/office/powerpoint/2010/main" val="373864570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802"/>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625475"/>
            <a:ext cx="9144000" cy="5605463"/>
          </a:xfrm>
          <a:prstGeom prst="rect">
            <a:avLst/>
          </a:prstGeom>
          <a:noFill/>
          <a:ln>
            <a:noFill/>
          </a:ln>
        </p:spPr>
      </p:pic>
    </p:spTree>
    <p:extLst>
      <p:ext uri="{BB962C8B-B14F-4D97-AF65-F5344CB8AC3E}">
        <p14:creationId xmlns:p14="http://schemas.microsoft.com/office/powerpoint/2010/main" val="36824777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r="2522" b="10454"/>
          <a:stretch>
            <a:fillRect/>
          </a:stretch>
        </p:blipFill>
        <p:spPr bwMode="auto">
          <a:xfrm>
            <a:off x="0" y="-144463"/>
            <a:ext cx="9059863" cy="6918326"/>
          </a:xfrm>
          <a:prstGeom prst="rect">
            <a:avLst/>
          </a:prstGeom>
          <a:noFill/>
          <a:ln>
            <a:noFill/>
          </a:ln>
          <a:effectLst/>
          <a:extLst>
            <a:ext uri="{909E8E84-426E-40DD-AFC4-6F175D3DCCD1}">
              <a14:hiddenFill xmlns:a14="http://schemas.microsoft.com/office/drawing/2010/main">
                <a:blipFill dpi="0" rotWithShape="0">
                  <a:blip/>
                  <a:srcRect r="2522" b="10454"/>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505" name="Rectangle 1"/>
          <p:cNvSpPr>
            <a:spLocks noGrp="1" noChangeArrowheads="1"/>
          </p:cNvSpPr>
          <p:nvPr>
            <p:ph type="title" idx="4294967295"/>
          </p:nvPr>
        </p:nvSpPr>
        <p:spPr>
          <a:xfrm>
            <a:off x="457200" y="128588"/>
            <a:ext cx="8229600" cy="14351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600" b="0" dirty="0">
                <a:solidFill>
                  <a:schemeClr val="tx1"/>
                </a:solidFill>
                <a:latin typeface="Gurmukhi MN" panose="02020600050405020304" pitchFamily="18" charset="0"/>
                <a:cs typeface="Gurmukhi MN" panose="02020600050405020304" pitchFamily="18" charset="0"/>
              </a:rPr>
              <a:t>SISTEMA MUSCOLARE SCHELETRICO</a:t>
            </a:r>
          </a:p>
        </p:txBody>
      </p:sp>
      <p:graphicFrame>
        <p:nvGraphicFramePr>
          <p:cNvPr id="21506" name="Object 2"/>
          <p:cNvGraphicFramePr>
            <a:graphicFrameLocks noChangeAspect="1"/>
          </p:cNvGraphicFramePr>
          <p:nvPr/>
        </p:nvGraphicFramePr>
        <p:xfrm>
          <a:off x="228600" y="1676400"/>
          <a:ext cx="2789238" cy="4953000"/>
        </p:xfrm>
        <a:graphic>
          <a:graphicData uri="http://schemas.openxmlformats.org/presentationml/2006/ole">
            <mc:AlternateContent xmlns:mc="http://schemas.openxmlformats.org/markup-compatibility/2006">
              <mc:Choice xmlns:v="urn:schemas-microsoft-com:vml" Requires="v">
                <p:oleObj spid="_x0000_s21784" r:id="rId4" imgW="4151033" imgH="7369455" progId="">
                  <p:embed/>
                </p:oleObj>
              </mc:Choice>
              <mc:Fallback>
                <p:oleObj r:id="rId4" imgW="4151033" imgH="7369455" progId="">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1676400"/>
                        <a:ext cx="2789238" cy="4953000"/>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2150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44813" y="1676400"/>
            <a:ext cx="2459037" cy="4953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aphicFrame>
        <p:nvGraphicFramePr>
          <p:cNvPr id="21508" name="Object 4"/>
          <p:cNvGraphicFramePr>
            <a:graphicFrameLocks noChangeAspect="1"/>
          </p:cNvGraphicFramePr>
          <p:nvPr/>
        </p:nvGraphicFramePr>
        <p:xfrm>
          <a:off x="5410200" y="1676400"/>
          <a:ext cx="1600200" cy="5029200"/>
        </p:xfrm>
        <a:graphic>
          <a:graphicData uri="http://schemas.openxmlformats.org/presentationml/2006/ole">
            <mc:AlternateContent xmlns:mc="http://schemas.openxmlformats.org/markup-compatibility/2006">
              <mc:Choice xmlns:v="urn:schemas-microsoft-com:vml" Requires="v">
                <p:oleObj spid="_x0000_s21785" r:id="rId7" imgW="2383339" imgH="7479174" progId="">
                  <p:embed/>
                </p:oleObj>
              </mc:Choice>
              <mc:Fallback>
                <p:oleObj r:id="rId7" imgW="2383339" imgH="7479174" progId="">
                  <p:embed/>
                  <p:pic>
                    <p:nvPicPr>
                      <p:cNvPr id="0"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10200" y="1676400"/>
                        <a:ext cx="1600200" cy="5029200"/>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2page235_01"/>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692275" y="0"/>
            <a:ext cx="5759450" cy="6858000"/>
          </a:xfrm>
          <a:prstGeom prst="rect">
            <a:avLst/>
          </a:prstGeom>
          <a:noFill/>
          <a:ln>
            <a:noFill/>
          </a:ln>
        </p:spPr>
      </p:pic>
    </p:spTree>
    <p:extLst>
      <p:ext uri="{BB962C8B-B14F-4D97-AF65-F5344CB8AC3E}">
        <p14:creationId xmlns:p14="http://schemas.microsoft.com/office/powerpoint/2010/main" val="933927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529" name="Rectangle 1"/>
          <p:cNvSpPr>
            <a:spLocks noGrp="1" noChangeArrowheads="1"/>
          </p:cNvSpPr>
          <p:nvPr>
            <p:ph type="title" idx="4294967295"/>
          </p:nvPr>
        </p:nvSpPr>
        <p:spPr>
          <a:xfrm>
            <a:off x="457200" y="0"/>
            <a:ext cx="82296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0" dirty="0">
                <a:solidFill>
                  <a:schemeClr val="tx1"/>
                </a:solidFill>
                <a:latin typeface="Gurmukhi MN" panose="02020600050405020304" pitchFamily="18" charset="0"/>
                <a:cs typeface="Gurmukhi MN" panose="02020600050405020304" pitchFamily="18" charset="0"/>
              </a:rPr>
              <a:t>MIOLOGIA</a:t>
            </a:r>
          </a:p>
        </p:txBody>
      </p:sp>
      <p:sp>
        <p:nvSpPr>
          <p:cNvPr id="22530" name="Rectangle 2"/>
          <p:cNvSpPr>
            <a:spLocks noGrp="1" noChangeArrowheads="1"/>
          </p:cNvSpPr>
          <p:nvPr>
            <p:ph type="body" idx="4294967295"/>
          </p:nvPr>
        </p:nvSpPr>
        <p:spPr>
          <a:xfrm>
            <a:off x="107504" y="980728"/>
            <a:ext cx="8928992" cy="4343400"/>
          </a:xfrm>
          <a:ln/>
        </p:spPr>
        <p:txBody>
          <a:bodyPr/>
          <a:lstStyle/>
          <a:p>
            <a:pPr indent="-330200" algn="ctr">
              <a:lnSpc>
                <a:spcPct val="150000"/>
              </a:lnSpc>
              <a:buClrTx/>
              <a:buSzPct val="70000"/>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dirty="0">
                <a:solidFill>
                  <a:srgbClr val="FFFF00"/>
                </a:solidFill>
                <a:latin typeface="Britannic Bold" panose="020B0903060703020204" pitchFamily="34" charset="0"/>
              </a:rPr>
              <a:t>  </a:t>
            </a:r>
            <a:r>
              <a:rPr lang="it-IT" altLang="it-IT" dirty="0">
                <a:solidFill>
                  <a:schemeClr val="tx1"/>
                </a:solidFill>
                <a:latin typeface="Corsiva Hebrew" pitchFamily="2" charset="-79"/>
                <a:cs typeface="Corsiva Hebrew" pitchFamily="2" charset="-79"/>
              </a:rPr>
              <a:t>Branca dell’ Anatomia Umana che si occupa dello studio, PREVALENTEMENTE con </a:t>
            </a:r>
            <a:r>
              <a:rPr lang="it-IT" altLang="it-IT" b="1" u="sng" dirty="0">
                <a:solidFill>
                  <a:schemeClr val="tx1"/>
                </a:solidFill>
                <a:latin typeface="Corsiva Hebrew" pitchFamily="2" charset="-79"/>
                <a:cs typeface="Corsiva Hebrew" pitchFamily="2" charset="-79"/>
              </a:rPr>
              <a:t>METODO TOPOGRAFICO-FUNZIONALE</a:t>
            </a:r>
            <a:r>
              <a:rPr lang="it-IT" altLang="it-IT" dirty="0">
                <a:solidFill>
                  <a:schemeClr val="tx1"/>
                </a:solidFill>
                <a:latin typeface="Corsiva Hebrew" pitchFamily="2" charset="-79"/>
                <a:cs typeface="Corsiva Hebrew" pitchFamily="2" charset="-79"/>
              </a:rPr>
              <a:t> dei muscoli striati scheletrici, costituenti, nel loro insieme il </a:t>
            </a:r>
            <a:r>
              <a:rPr lang="it-IT" altLang="it-IT" b="1" u="sng" dirty="0">
                <a:solidFill>
                  <a:schemeClr val="tx1"/>
                </a:solidFill>
                <a:latin typeface="Corsiva Hebrew" pitchFamily="2" charset="-79"/>
                <a:cs typeface="Corsiva Hebrew" pitchFamily="2" charset="-79"/>
              </a:rPr>
              <a:t>SISTEMA MUSCOLARE SCHELETRICO</a:t>
            </a:r>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901"/>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251520" y="0"/>
            <a:ext cx="8784976" cy="6858000"/>
          </a:xfrm>
          <a:prstGeom prst="rect">
            <a:avLst/>
          </a:prstGeom>
          <a:noFill/>
          <a:ln>
            <a:noFill/>
          </a:ln>
        </p:spPr>
      </p:pic>
    </p:spTree>
    <p:extLst>
      <p:ext uri="{BB962C8B-B14F-4D97-AF65-F5344CB8AC3E}">
        <p14:creationId xmlns:p14="http://schemas.microsoft.com/office/powerpoint/2010/main" val="35341707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a:extLst>
              <a:ext uri="{FF2B5EF4-FFF2-40B4-BE49-F238E27FC236}">
                <a16:creationId xmlns:a16="http://schemas.microsoft.com/office/drawing/2014/main" id="{4C72D49D-158F-0641-8240-08C689E0AD32}"/>
              </a:ext>
            </a:extLst>
          </p:cNvPr>
          <p:cNvSpPr>
            <a:spLocks noGrp="1"/>
          </p:cNvSpPr>
          <p:nvPr>
            <p:ph type="title"/>
          </p:nvPr>
        </p:nvSpPr>
        <p:spPr>
          <a:xfrm>
            <a:off x="457200" y="128588"/>
            <a:ext cx="8216900" cy="780132"/>
          </a:xfrm>
        </p:spPr>
        <p:txBody>
          <a:bodyPr/>
          <a:lstStyle/>
          <a:p>
            <a:r>
              <a:rPr lang="it-IT" sz="3200" dirty="0">
                <a:solidFill>
                  <a:schemeClr val="tx1"/>
                </a:solidFill>
                <a:latin typeface="Gurmukhi MN" panose="02020600050405020304" pitchFamily="18" charset="0"/>
                <a:cs typeface="Gurmukhi MN" panose="02020600050405020304" pitchFamily="18" charset="0"/>
              </a:rPr>
              <a:t>MUSCOLI STRIATI SCHELETRICI</a:t>
            </a:r>
          </a:p>
        </p:txBody>
      </p:sp>
      <p:sp>
        <p:nvSpPr>
          <p:cNvPr id="7" name="Segnaposto contenuto 6">
            <a:extLst>
              <a:ext uri="{FF2B5EF4-FFF2-40B4-BE49-F238E27FC236}">
                <a16:creationId xmlns:a16="http://schemas.microsoft.com/office/drawing/2014/main" id="{F1840F28-8062-7542-9C8D-E1B9583C09D4}"/>
              </a:ext>
            </a:extLst>
          </p:cNvPr>
          <p:cNvSpPr>
            <a:spLocks noGrp="1"/>
          </p:cNvSpPr>
          <p:nvPr>
            <p:ph idx="1"/>
          </p:nvPr>
        </p:nvSpPr>
        <p:spPr>
          <a:xfrm>
            <a:off x="101154" y="908720"/>
            <a:ext cx="8928992" cy="5688632"/>
          </a:xfrm>
        </p:spPr>
        <p:txBody>
          <a:bodyPr/>
          <a:lstStyle/>
          <a:p>
            <a:r>
              <a:rPr lang="it-IT" sz="2400" dirty="0">
                <a:solidFill>
                  <a:schemeClr val="tx1"/>
                </a:solidFill>
                <a:latin typeface="Comic Sans MS" panose="030F0902030302020204" pitchFamily="66" charset="0"/>
              </a:rPr>
              <a:t>Sono ORGANI PIENI, il cui parenchima è costituito dal TESSUTO MUSCOLARE STRIATO SCHELETRICO, in cui le cosiddette FIBRE MUSCOLARI STRIATE SCHELETRICHE sono cellule PLURINUCLEATE, formano FASCICOLI. </a:t>
            </a:r>
          </a:p>
          <a:p>
            <a:endParaRPr lang="it-IT" sz="2400" dirty="0">
              <a:solidFill>
                <a:schemeClr val="tx1"/>
              </a:solidFill>
              <a:latin typeface="Comic Sans MS" panose="030F0902030302020204" pitchFamily="66" charset="0"/>
            </a:endParaRPr>
          </a:p>
          <a:p>
            <a:r>
              <a:rPr lang="it-IT" sz="2400" dirty="0">
                <a:solidFill>
                  <a:schemeClr val="tx1"/>
                </a:solidFill>
                <a:latin typeface="Copperplate" panose="02000504000000020004" pitchFamily="2" charset="77"/>
              </a:rPr>
              <a:t>Ciascun FASCICOLO è avvolto dal PERIMISIO (tessuto connettivo fibroso) e l’ insieme dei fascicoli sono complessivamente avvolti dall’ EPIMISIO (tessuto connettivo fibroso).</a:t>
            </a:r>
          </a:p>
          <a:p>
            <a:r>
              <a:rPr lang="it-IT" sz="2400" dirty="0">
                <a:solidFill>
                  <a:schemeClr val="tx1"/>
                </a:solidFill>
                <a:latin typeface="Copperplate" panose="02000504000000020004" pitchFamily="2" charset="77"/>
              </a:rPr>
              <a:t> </a:t>
            </a:r>
          </a:p>
          <a:p>
            <a:r>
              <a:rPr lang="it-IT" sz="2400" dirty="0">
                <a:solidFill>
                  <a:schemeClr val="tx1"/>
                </a:solidFill>
                <a:latin typeface="Comic Sans MS" panose="030F0902030302020204" pitchFamily="66" charset="0"/>
              </a:rPr>
              <a:t>Ciascuna fibra muscolare è, a sua volta, intimamente rivestita dall’ ENDOMISIO (derivante dalle cosiddette Cellule </a:t>
            </a:r>
            <a:r>
              <a:rPr lang="it-IT" sz="2400" dirty="0" err="1">
                <a:solidFill>
                  <a:schemeClr val="tx1"/>
                </a:solidFill>
                <a:latin typeface="Comic Sans MS" panose="030F0902030302020204" pitchFamily="66" charset="0"/>
              </a:rPr>
              <a:t>Miosatelliti</a:t>
            </a:r>
            <a:r>
              <a:rPr lang="it-IT" sz="2400" dirty="0">
                <a:solidFill>
                  <a:schemeClr val="tx1"/>
                </a:solidFill>
                <a:latin typeface="Comic Sans MS" panose="030F0902030302020204" pitchFamily="66" charset="0"/>
              </a:rPr>
              <a:t>)</a:t>
            </a:r>
          </a:p>
        </p:txBody>
      </p:sp>
    </p:spTree>
    <p:extLst>
      <p:ext uri="{BB962C8B-B14F-4D97-AF65-F5344CB8AC3E}">
        <p14:creationId xmlns:p14="http://schemas.microsoft.com/office/powerpoint/2010/main" val="4423286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577" name="Rectangle 1"/>
          <p:cNvSpPr>
            <a:spLocks noGrp="1" noChangeArrowheads="1"/>
          </p:cNvSpPr>
          <p:nvPr>
            <p:ph type="title" idx="4294967295"/>
          </p:nvPr>
        </p:nvSpPr>
        <p:spPr>
          <a:xfrm>
            <a:off x="0" y="0"/>
            <a:ext cx="9144000" cy="1190625"/>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0" dirty="0">
                <a:solidFill>
                  <a:schemeClr val="tx1"/>
                </a:solidFill>
                <a:latin typeface="Gurmukhi MN" panose="02020600050405020304" pitchFamily="18" charset="0"/>
                <a:cs typeface="Gurmukhi MN" panose="02020600050405020304" pitchFamily="18" charset="0"/>
              </a:rPr>
              <a:t>GENERALITA’ SISTEMATICHE SUI MUSCOLI SCHELETRICI (1)</a:t>
            </a:r>
          </a:p>
        </p:txBody>
      </p:sp>
      <p:sp>
        <p:nvSpPr>
          <p:cNvPr id="24578" name="Rectangle 2"/>
          <p:cNvSpPr>
            <a:spLocks noGrp="1" noChangeArrowheads="1"/>
          </p:cNvSpPr>
          <p:nvPr>
            <p:ph type="body" idx="4294967295"/>
          </p:nvPr>
        </p:nvSpPr>
        <p:spPr>
          <a:xfrm>
            <a:off x="107504" y="1190626"/>
            <a:ext cx="8856984" cy="5614988"/>
          </a:xfrm>
          <a:ln/>
        </p:spPr>
        <p:txBody>
          <a:bodyPr/>
          <a:lstStyle/>
          <a:p>
            <a:pPr marL="330200" indent="-330200">
              <a:lnSpc>
                <a:spcPct val="90000"/>
              </a:lnSpc>
              <a:spcBef>
                <a:spcPts val="700"/>
              </a:spcBef>
              <a:buClr>
                <a:srgbClr val="FFCC00"/>
              </a:buClr>
              <a:buSzPct val="70000"/>
              <a:buFont typeface="Wingdings" panose="05000000000000000000" pitchFamily="2" charset="2"/>
              <a:buChar char=""/>
              <a:tabLst>
                <a:tab pos="330200" algn="l"/>
                <a:tab pos="434975" algn="l"/>
                <a:tab pos="884238" algn="l"/>
                <a:tab pos="1333500" algn="l"/>
                <a:tab pos="1782763" algn="l"/>
                <a:tab pos="2232025" algn="l"/>
                <a:tab pos="2681288" algn="l"/>
                <a:tab pos="3130550" algn="l"/>
                <a:tab pos="3579813" algn="l"/>
                <a:tab pos="4029075" algn="l"/>
                <a:tab pos="4478338" algn="l"/>
                <a:tab pos="4927600" algn="l"/>
                <a:tab pos="5376863" algn="l"/>
                <a:tab pos="5826125" algn="l"/>
                <a:tab pos="6275388" algn="l"/>
                <a:tab pos="6724650" algn="l"/>
                <a:tab pos="7173913" algn="l"/>
                <a:tab pos="7623175" algn="l"/>
                <a:tab pos="8072438" algn="l"/>
                <a:tab pos="8521700" algn="l"/>
                <a:tab pos="8970963" algn="l"/>
              </a:tabLst>
            </a:pPr>
            <a:r>
              <a:rPr lang="it-IT" altLang="it-IT" sz="2800" dirty="0">
                <a:solidFill>
                  <a:schemeClr val="tx1"/>
                </a:solidFill>
                <a:latin typeface="Comic Sans MS" panose="030F0902030302020204" pitchFamily="66" charset="0"/>
              </a:rPr>
              <a:t>CLASSIFICAZIONE IN BASE ALLA LORO </a:t>
            </a:r>
            <a:r>
              <a:rPr lang="it-IT" altLang="it-IT" sz="2800" u="sng" dirty="0">
                <a:solidFill>
                  <a:schemeClr val="tx1"/>
                </a:solidFill>
                <a:latin typeface="Comic Sans MS" panose="030F0902030302020204" pitchFamily="66" charset="0"/>
              </a:rPr>
              <a:t>COLLOCAZIONE REGIONALE</a:t>
            </a:r>
            <a:r>
              <a:rPr lang="it-IT" altLang="it-IT" sz="2800" dirty="0">
                <a:solidFill>
                  <a:schemeClr val="tx1"/>
                </a:solidFill>
                <a:latin typeface="Comic Sans MS" panose="030F0902030302020204" pitchFamily="66" charset="0"/>
              </a:rPr>
              <a:t> (es: muscoli dell’ arto superiore, mm. del collo, mm. del torace, etc.)</a:t>
            </a:r>
          </a:p>
          <a:p>
            <a:pPr marL="341313" indent="-330200">
              <a:lnSpc>
                <a:spcPct val="90000"/>
              </a:lnSpc>
              <a:spcBef>
                <a:spcPts val="700"/>
              </a:spcBef>
              <a:buClrTx/>
              <a:buSzPct val="70000"/>
              <a:buFontTx/>
              <a:buNone/>
              <a:tabLst>
                <a:tab pos="330200" algn="l"/>
                <a:tab pos="434975" algn="l"/>
                <a:tab pos="884238" algn="l"/>
                <a:tab pos="1333500" algn="l"/>
                <a:tab pos="1782763" algn="l"/>
                <a:tab pos="2232025" algn="l"/>
                <a:tab pos="2681288" algn="l"/>
                <a:tab pos="3130550" algn="l"/>
                <a:tab pos="3579813" algn="l"/>
                <a:tab pos="4029075" algn="l"/>
                <a:tab pos="4478338" algn="l"/>
                <a:tab pos="4927600" algn="l"/>
                <a:tab pos="5376863" algn="l"/>
                <a:tab pos="5826125" algn="l"/>
                <a:tab pos="6275388" algn="l"/>
                <a:tab pos="6724650" algn="l"/>
                <a:tab pos="7173913" algn="l"/>
                <a:tab pos="7623175" algn="l"/>
                <a:tab pos="8072438" algn="l"/>
                <a:tab pos="8521700" algn="l"/>
                <a:tab pos="8970963" algn="l"/>
              </a:tabLst>
            </a:pPr>
            <a:endParaRPr lang="it-IT" altLang="it-IT" sz="2800" b="1" dirty="0">
              <a:solidFill>
                <a:schemeClr val="tx1"/>
              </a:solidFill>
              <a:latin typeface="Comic Sans MS" panose="030F0902030302020204" pitchFamily="66" charset="0"/>
            </a:endParaRPr>
          </a:p>
          <a:p>
            <a:pPr marL="330200" indent="-330200">
              <a:lnSpc>
                <a:spcPct val="90000"/>
              </a:lnSpc>
              <a:spcBef>
                <a:spcPts val="700"/>
              </a:spcBef>
              <a:buClr>
                <a:srgbClr val="FFCC00"/>
              </a:buClr>
              <a:buSzPct val="70000"/>
              <a:buFont typeface="Wingdings" panose="05000000000000000000" pitchFamily="2" charset="2"/>
              <a:buChar char=""/>
              <a:tabLst>
                <a:tab pos="330200" algn="l"/>
                <a:tab pos="434975" algn="l"/>
                <a:tab pos="884238" algn="l"/>
                <a:tab pos="1333500" algn="l"/>
                <a:tab pos="1782763" algn="l"/>
                <a:tab pos="2232025" algn="l"/>
                <a:tab pos="2681288" algn="l"/>
                <a:tab pos="3130550" algn="l"/>
                <a:tab pos="3579813" algn="l"/>
                <a:tab pos="4029075" algn="l"/>
                <a:tab pos="4478338" algn="l"/>
                <a:tab pos="4927600" algn="l"/>
                <a:tab pos="5376863" algn="l"/>
                <a:tab pos="5826125" algn="l"/>
                <a:tab pos="6275388" algn="l"/>
                <a:tab pos="6724650" algn="l"/>
                <a:tab pos="7173913" algn="l"/>
                <a:tab pos="7623175" algn="l"/>
                <a:tab pos="8072438" algn="l"/>
                <a:tab pos="8521700" algn="l"/>
                <a:tab pos="8970963" algn="l"/>
              </a:tabLst>
            </a:pPr>
            <a:r>
              <a:rPr lang="it-IT" altLang="it-IT" sz="2800" dirty="0">
                <a:solidFill>
                  <a:schemeClr val="tx1"/>
                </a:solidFill>
                <a:latin typeface="Copperplate" panose="02000504000000020004" pitchFamily="2" charset="77"/>
              </a:rPr>
              <a:t>CLASSIFICAZIONE IN BASE ALLA LORO </a:t>
            </a:r>
            <a:r>
              <a:rPr lang="it-IT" altLang="it-IT" sz="2800" u="sng" dirty="0">
                <a:solidFill>
                  <a:schemeClr val="tx1"/>
                </a:solidFill>
                <a:latin typeface="Copperplate" panose="02000504000000020004" pitchFamily="2" charset="77"/>
              </a:rPr>
              <a:t>FUNZIONE</a:t>
            </a:r>
            <a:r>
              <a:rPr lang="it-IT" altLang="it-IT" sz="2800" dirty="0">
                <a:solidFill>
                  <a:schemeClr val="tx1"/>
                </a:solidFill>
                <a:latin typeface="Copperplate" panose="02000504000000020004" pitchFamily="2" charset="77"/>
              </a:rPr>
              <a:t> (es: mm. Flessori, estensori, etc.) e, conseguentemente in AGONISTI ed ANTAGONISTI</a:t>
            </a:r>
          </a:p>
          <a:p>
            <a:pPr marL="341313" indent="-330200">
              <a:lnSpc>
                <a:spcPct val="90000"/>
              </a:lnSpc>
              <a:spcBef>
                <a:spcPts val="700"/>
              </a:spcBef>
              <a:buClrTx/>
              <a:buSzPct val="70000"/>
              <a:buFontTx/>
              <a:buNone/>
              <a:tabLst>
                <a:tab pos="330200" algn="l"/>
                <a:tab pos="434975" algn="l"/>
                <a:tab pos="884238" algn="l"/>
                <a:tab pos="1333500" algn="l"/>
                <a:tab pos="1782763" algn="l"/>
                <a:tab pos="2232025" algn="l"/>
                <a:tab pos="2681288" algn="l"/>
                <a:tab pos="3130550" algn="l"/>
                <a:tab pos="3579813" algn="l"/>
                <a:tab pos="4029075" algn="l"/>
                <a:tab pos="4478338" algn="l"/>
                <a:tab pos="4927600" algn="l"/>
                <a:tab pos="5376863" algn="l"/>
                <a:tab pos="5826125" algn="l"/>
                <a:tab pos="6275388" algn="l"/>
                <a:tab pos="6724650" algn="l"/>
                <a:tab pos="7173913" algn="l"/>
                <a:tab pos="7623175" algn="l"/>
                <a:tab pos="8072438" algn="l"/>
                <a:tab pos="8521700" algn="l"/>
                <a:tab pos="8970963" algn="l"/>
              </a:tabLst>
            </a:pPr>
            <a:endParaRPr lang="it-IT" altLang="it-IT" sz="2800" b="1" dirty="0">
              <a:solidFill>
                <a:schemeClr val="tx1"/>
              </a:solidFill>
              <a:latin typeface="Comic Sans MS" panose="030F0902030302020204" pitchFamily="66" charset="0"/>
            </a:endParaRPr>
          </a:p>
          <a:p>
            <a:pPr marL="330200" indent="-330200">
              <a:lnSpc>
                <a:spcPct val="90000"/>
              </a:lnSpc>
              <a:spcBef>
                <a:spcPts val="700"/>
              </a:spcBef>
              <a:buClr>
                <a:srgbClr val="FFCC00"/>
              </a:buClr>
              <a:buSzPct val="70000"/>
              <a:buFont typeface="Wingdings" panose="05000000000000000000" pitchFamily="2" charset="2"/>
              <a:buChar char=""/>
              <a:tabLst>
                <a:tab pos="330200" algn="l"/>
                <a:tab pos="434975" algn="l"/>
                <a:tab pos="884238" algn="l"/>
                <a:tab pos="1333500" algn="l"/>
                <a:tab pos="1782763" algn="l"/>
                <a:tab pos="2232025" algn="l"/>
                <a:tab pos="2681288" algn="l"/>
                <a:tab pos="3130550" algn="l"/>
                <a:tab pos="3579813" algn="l"/>
                <a:tab pos="4029075" algn="l"/>
                <a:tab pos="4478338" algn="l"/>
                <a:tab pos="4927600" algn="l"/>
                <a:tab pos="5376863" algn="l"/>
                <a:tab pos="5826125" algn="l"/>
                <a:tab pos="6275388" algn="l"/>
                <a:tab pos="6724650" algn="l"/>
                <a:tab pos="7173913" algn="l"/>
                <a:tab pos="7623175" algn="l"/>
                <a:tab pos="8072438" algn="l"/>
                <a:tab pos="8521700" algn="l"/>
                <a:tab pos="8970963" algn="l"/>
              </a:tabLst>
            </a:pPr>
            <a:r>
              <a:rPr lang="it-IT" altLang="it-IT" sz="2800" dirty="0">
                <a:solidFill>
                  <a:schemeClr val="tx1"/>
                </a:solidFill>
                <a:latin typeface="Tahoma" panose="020B0604030504040204" pitchFamily="34" charset="0"/>
                <a:ea typeface="Tahoma" panose="020B0604030504040204" pitchFamily="34" charset="0"/>
                <a:cs typeface="Tahoma" panose="020B0604030504040204" pitchFamily="34" charset="0"/>
              </a:rPr>
              <a:t>CLASSIFICAZIONE in BASE alla loro MORFOLOGIA MACROSCOPICA</a:t>
            </a:r>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601" name="Rectangle 1"/>
          <p:cNvSpPr>
            <a:spLocks noGrp="1" noChangeArrowheads="1"/>
          </p:cNvSpPr>
          <p:nvPr>
            <p:ph type="title" idx="4294967295"/>
          </p:nvPr>
        </p:nvSpPr>
        <p:spPr>
          <a:xfrm>
            <a:off x="228600" y="16099"/>
            <a:ext cx="89154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0" dirty="0">
                <a:solidFill>
                  <a:schemeClr val="tx1"/>
                </a:solidFill>
                <a:latin typeface="Gurmukhi MN" panose="02020600050405020304" pitchFamily="18" charset="0"/>
                <a:cs typeface="Gurmukhi MN" panose="02020600050405020304" pitchFamily="18" charset="0"/>
              </a:rPr>
              <a:t>GENERALITA’ SISTEMATICHE SUI MUSCOLI SCHELETRICI (2)</a:t>
            </a:r>
          </a:p>
        </p:txBody>
      </p:sp>
      <p:sp>
        <p:nvSpPr>
          <p:cNvPr id="25602" name="Rectangle 2"/>
          <p:cNvSpPr>
            <a:spLocks noGrp="1" noChangeArrowheads="1"/>
          </p:cNvSpPr>
          <p:nvPr>
            <p:ph type="body" idx="4294967295"/>
          </p:nvPr>
        </p:nvSpPr>
        <p:spPr>
          <a:xfrm>
            <a:off x="107504" y="572753"/>
            <a:ext cx="8928992" cy="5832648"/>
          </a:xfrm>
          <a:ln/>
        </p:spPr>
        <p:txBody>
          <a:bodyPr/>
          <a:lstStyle/>
          <a:p>
            <a:pPr indent="-330200">
              <a:lnSpc>
                <a:spcPct val="90000"/>
              </a:lnSpc>
              <a:spcBef>
                <a:spcPts val="700"/>
              </a:spcBef>
              <a:buClrTx/>
              <a:buSzPct val="70000"/>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altLang="it-IT" sz="2800" b="1" dirty="0">
              <a:solidFill>
                <a:srgbClr val="FFFF00"/>
              </a:solidFill>
            </a:endParaRPr>
          </a:p>
          <a:p>
            <a:pPr marL="331788" indent="-319088">
              <a:lnSpc>
                <a:spcPct val="90000"/>
              </a:lnSpc>
              <a:spcBef>
                <a:spcPts val="600"/>
              </a:spcBef>
              <a:buClr>
                <a:srgbClr val="FFCC00"/>
              </a:buClr>
              <a:buSzPct val="70000"/>
              <a:buFont typeface="Wingdings" panose="05000000000000000000" pitchFamily="2" charset="2"/>
              <a:buChar char=""/>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400" dirty="0">
                <a:solidFill>
                  <a:schemeClr val="tx1"/>
                </a:solidFill>
                <a:latin typeface="Copperplate" panose="02000504000000020004" pitchFamily="2" charset="77"/>
              </a:rPr>
              <a:t>CLASSIFICAZIONE in BASE alla loro MORFOLOGIA MACROSCOPICA, ossia:</a:t>
            </a:r>
          </a:p>
          <a:p>
            <a:pPr indent="-330200">
              <a:lnSpc>
                <a:spcPct val="90000"/>
              </a:lnSpc>
              <a:spcBef>
                <a:spcPts val="600"/>
              </a:spcBef>
              <a:buClrTx/>
              <a:buSzPct val="70000"/>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altLang="it-IT" sz="2400" b="1" dirty="0">
              <a:solidFill>
                <a:schemeClr val="tx1"/>
              </a:solidFill>
            </a:endParaRPr>
          </a:p>
          <a:p>
            <a:pPr indent="-330200">
              <a:lnSpc>
                <a:spcPct val="90000"/>
              </a:lnSpc>
              <a:spcBef>
                <a:spcPts val="600"/>
              </a:spcBef>
              <a:buClrTx/>
              <a:buSzPct val="70000"/>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400" b="1" dirty="0">
                <a:solidFill>
                  <a:schemeClr val="tx1"/>
                </a:solidFill>
              </a:rPr>
              <a:t>   </a:t>
            </a:r>
            <a:r>
              <a:rPr lang="it-IT" altLang="it-IT" sz="2600" b="1" dirty="0">
                <a:solidFill>
                  <a:schemeClr val="tx1"/>
                </a:solidFill>
              </a:rPr>
              <a:t>- </a:t>
            </a:r>
            <a:r>
              <a:rPr lang="it-IT" altLang="it-IT" sz="2600" b="1" dirty="0">
                <a:solidFill>
                  <a:schemeClr val="tx1"/>
                </a:solidFill>
                <a:latin typeface="Comic Sans MS" panose="030F0902030302020204" pitchFamily="66" charset="0"/>
              </a:rPr>
              <a:t>PUNTI DI ATTACCO (es. sterno-</a:t>
            </a:r>
            <a:r>
              <a:rPr lang="it-IT" altLang="it-IT" sz="2600" b="1" dirty="0" err="1">
                <a:solidFill>
                  <a:schemeClr val="tx1"/>
                </a:solidFill>
                <a:latin typeface="Comic Sans MS" panose="030F0902030302020204" pitchFamily="66" charset="0"/>
              </a:rPr>
              <a:t>cleido</a:t>
            </a:r>
            <a:r>
              <a:rPr lang="it-IT" altLang="it-IT" sz="2600" b="1" dirty="0">
                <a:solidFill>
                  <a:schemeClr val="tx1"/>
                </a:solidFill>
                <a:latin typeface="Comic Sans MS" panose="030F0902030302020204" pitchFamily="66" charset="0"/>
              </a:rPr>
              <a:t>-mastoideo)</a:t>
            </a:r>
          </a:p>
          <a:p>
            <a:pPr indent="-330200">
              <a:lnSpc>
                <a:spcPct val="90000"/>
              </a:lnSpc>
              <a:spcBef>
                <a:spcPts val="600"/>
              </a:spcBef>
              <a:buClrTx/>
              <a:buSzPct val="70000"/>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600" b="1" dirty="0">
                <a:solidFill>
                  <a:schemeClr val="tx1"/>
                </a:solidFill>
              </a:rPr>
              <a:t>    - </a:t>
            </a:r>
            <a:r>
              <a:rPr lang="it-IT" altLang="it-IT" sz="2600" dirty="0">
                <a:solidFill>
                  <a:schemeClr val="tx1"/>
                </a:solidFill>
                <a:latin typeface="Tahoma" panose="020B0604030504040204" pitchFamily="34" charset="0"/>
                <a:ea typeface="Tahoma" panose="020B0604030504040204" pitchFamily="34" charset="0"/>
                <a:cs typeface="Tahoma" panose="020B0604030504040204" pitchFamily="34" charset="0"/>
              </a:rPr>
              <a:t>NUMERO DI CAPI o VENTRI CARNOSI (bicipite, digastrico..)</a:t>
            </a:r>
          </a:p>
          <a:p>
            <a:pPr indent="-330200">
              <a:lnSpc>
                <a:spcPct val="90000"/>
              </a:lnSpc>
              <a:spcBef>
                <a:spcPts val="600"/>
              </a:spcBef>
              <a:buClrTx/>
              <a:buSzPct val="70000"/>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600" dirty="0">
                <a:solidFill>
                  <a:schemeClr val="tx1"/>
                </a:solidFill>
              </a:rPr>
              <a:t>   - </a:t>
            </a:r>
            <a:r>
              <a:rPr lang="it-IT" altLang="it-IT" sz="2600" dirty="0">
                <a:solidFill>
                  <a:schemeClr val="tx1"/>
                </a:solidFill>
                <a:latin typeface="Comic Sans MS" panose="030F0902030302020204" pitchFamily="66" charset="0"/>
              </a:rPr>
              <a:t>INTIMA MORFOLOGIA in base ad empirici parametri geometrici (larghi, rotondi, romboidali, circolari, etc.)</a:t>
            </a:r>
          </a:p>
          <a:p>
            <a:pPr indent="-330200">
              <a:lnSpc>
                <a:spcPct val="90000"/>
              </a:lnSpc>
              <a:spcBef>
                <a:spcPts val="600"/>
              </a:spcBef>
              <a:buClrTx/>
              <a:buSzPct val="70000"/>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600" dirty="0">
                <a:solidFill>
                  <a:schemeClr val="tx1"/>
                </a:solidFill>
              </a:rPr>
              <a:t>   - </a:t>
            </a:r>
            <a:r>
              <a:rPr lang="it-IT" altLang="it-IT" sz="2600" dirty="0">
                <a:solidFill>
                  <a:schemeClr val="tx1"/>
                </a:solidFill>
                <a:latin typeface="Corsiva Hebrew" pitchFamily="2" charset="-79"/>
                <a:cs typeface="Corsiva Hebrew" pitchFamily="2" charset="-79"/>
              </a:rPr>
              <a:t>DISPOSIZIONE delle FIBRE in rapporto alle strutture connettivali</a:t>
            </a:r>
          </a:p>
          <a:p>
            <a:pPr indent="-330200">
              <a:lnSpc>
                <a:spcPct val="90000"/>
              </a:lnSpc>
              <a:spcBef>
                <a:spcPts val="600"/>
              </a:spcBef>
              <a:buClrTx/>
              <a:buSzPct val="70000"/>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600" b="1" dirty="0">
                <a:solidFill>
                  <a:schemeClr val="tx1"/>
                </a:solidFill>
              </a:rPr>
              <a:t>   - </a:t>
            </a:r>
            <a:r>
              <a:rPr lang="it-IT" altLang="it-IT" sz="2600" dirty="0">
                <a:solidFill>
                  <a:schemeClr val="tx1"/>
                </a:solidFill>
                <a:latin typeface="Chalkduster" panose="03050602040202020205" pitchFamily="66" charset="77"/>
              </a:rPr>
              <a:t>NOMI DI ASSOLUTA FANTASIA (gastrocnemio, soleo ...)</a:t>
            </a:r>
          </a:p>
          <a:p>
            <a:pPr indent="-330200">
              <a:lnSpc>
                <a:spcPct val="90000"/>
              </a:lnSpc>
              <a:spcBef>
                <a:spcPts val="700"/>
              </a:spcBef>
              <a:buClrTx/>
              <a:buSzPct val="70000"/>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800" dirty="0">
                <a:latin typeface="Chalkduster" panose="03050602040202020205" pitchFamily="66" charset="77"/>
              </a:rPr>
              <a:t>   </a:t>
            </a:r>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FD2F02D-7C6E-4947-B222-E12AE86617F7}"/>
              </a:ext>
            </a:extLst>
          </p:cNvPr>
          <p:cNvSpPr>
            <a:spLocks noGrp="1"/>
          </p:cNvSpPr>
          <p:nvPr>
            <p:ph type="title"/>
          </p:nvPr>
        </p:nvSpPr>
        <p:spPr>
          <a:xfrm>
            <a:off x="107504" y="128588"/>
            <a:ext cx="8928992" cy="1422400"/>
          </a:xfrm>
        </p:spPr>
        <p:txBody>
          <a:bodyPr/>
          <a:lstStyle/>
          <a:p>
            <a:r>
              <a:rPr lang="it-IT" sz="2800" dirty="0">
                <a:solidFill>
                  <a:schemeClr val="tx1"/>
                </a:solidFill>
                <a:latin typeface="Gurmukhi MN" panose="02020600050405020304" pitchFamily="18" charset="0"/>
                <a:cs typeface="Gurmukhi MN" panose="02020600050405020304" pitchFamily="18" charset="0"/>
              </a:rPr>
              <a:t>RICHIAMI DI ISTOLOGIA DEL TESSUTO OSSEO</a:t>
            </a:r>
          </a:p>
        </p:txBody>
      </p:sp>
      <p:sp>
        <p:nvSpPr>
          <p:cNvPr id="3" name="Segnaposto contenuto 2">
            <a:extLst>
              <a:ext uri="{FF2B5EF4-FFF2-40B4-BE49-F238E27FC236}">
                <a16:creationId xmlns:a16="http://schemas.microsoft.com/office/drawing/2014/main" id="{2826809A-A1A4-D240-8E5F-415C1097ECFC}"/>
              </a:ext>
            </a:extLst>
          </p:cNvPr>
          <p:cNvSpPr>
            <a:spLocks noGrp="1"/>
          </p:cNvSpPr>
          <p:nvPr>
            <p:ph idx="1"/>
          </p:nvPr>
        </p:nvSpPr>
        <p:spPr>
          <a:xfrm>
            <a:off x="0" y="1550988"/>
            <a:ext cx="9036496" cy="4902348"/>
          </a:xfrm>
        </p:spPr>
        <p:txBody>
          <a:bodyPr/>
          <a:lstStyle/>
          <a:p>
            <a:r>
              <a:rPr lang="it-IT" sz="2600" dirty="0">
                <a:solidFill>
                  <a:schemeClr val="tx1"/>
                </a:solidFill>
                <a:latin typeface="Comic Sans MS" panose="030F0902030302020204" pitchFamily="66" charset="0"/>
              </a:rPr>
              <a:t>Le CELLULE del TESSUTO OSSEO sono:</a:t>
            </a:r>
          </a:p>
          <a:p>
            <a:pPr marL="457200" indent="-457200">
              <a:buFontTx/>
              <a:buChar char="-"/>
            </a:pPr>
            <a:r>
              <a:rPr lang="it-IT" sz="2600" dirty="0">
                <a:solidFill>
                  <a:schemeClr val="tx1"/>
                </a:solidFill>
                <a:latin typeface="Chalkboard" panose="03050602040202020205" pitchFamily="66" charset="77"/>
              </a:rPr>
              <a:t>OSTEOBLASTI, deputati a produrre la MATRICE EXTRACELLULARE ORGANICA (o OSTEOIDE)</a:t>
            </a:r>
          </a:p>
          <a:p>
            <a:pPr marL="0" indent="0"/>
            <a:endParaRPr lang="it-IT" sz="2600" dirty="0">
              <a:solidFill>
                <a:schemeClr val="tx1"/>
              </a:solidFill>
              <a:latin typeface="Chalkboard" panose="03050602040202020205" pitchFamily="66" charset="77"/>
            </a:endParaRPr>
          </a:p>
          <a:p>
            <a:pPr marL="457200" indent="-457200">
              <a:buFontTx/>
              <a:buChar char="-"/>
            </a:pPr>
            <a:r>
              <a:rPr lang="it-IT" sz="2600" dirty="0">
                <a:solidFill>
                  <a:schemeClr val="tx1"/>
                </a:solidFill>
                <a:latin typeface="Copperplate Gothic Bold" panose="020E0705020206020404" pitchFamily="34" charset="77"/>
              </a:rPr>
              <a:t>OSTEOCITI, cellule metabolicamente non sintetizzanti la matrice osteoide</a:t>
            </a:r>
          </a:p>
          <a:p>
            <a:pPr marL="0" indent="0"/>
            <a:endParaRPr lang="it-IT" sz="2600" dirty="0">
              <a:solidFill>
                <a:schemeClr val="tx1"/>
              </a:solidFill>
              <a:latin typeface="Copperplate Gothic Bold" panose="020E0705020206020404" pitchFamily="34" charset="77"/>
            </a:endParaRPr>
          </a:p>
          <a:p>
            <a:pPr marL="457200" indent="-457200">
              <a:buFontTx/>
              <a:buChar char="-"/>
            </a:pPr>
            <a:r>
              <a:rPr lang="it-IT" sz="2600" dirty="0">
                <a:solidFill>
                  <a:schemeClr val="tx1"/>
                </a:solidFill>
                <a:latin typeface="Gurmukhi MN" panose="02020600050405020304" pitchFamily="18" charset="0"/>
                <a:cs typeface="Gurmukhi MN" panose="02020600050405020304" pitchFamily="18" charset="0"/>
              </a:rPr>
              <a:t>OSTEOCLASTI, cellule PLURINUCLEATE di derivazione MONOCITO-MACROFAGICA, coinvolte nei processi di demolizione e riassorbimento della matrice ossea</a:t>
            </a:r>
          </a:p>
        </p:txBody>
      </p:sp>
    </p:spTree>
    <p:extLst>
      <p:ext uri="{BB962C8B-B14F-4D97-AF65-F5344CB8AC3E}">
        <p14:creationId xmlns:p14="http://schemas.microsoft.com/office/powerpoint/2010/main" val="20240769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912"/>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958850" y="0"/>
            <a:ext cx="7226300" cy="6858000"/>
          </a:xfrm>
          <a:prstGeom prst="rect">
            <a:avLst/>
          </a:prstGeom>
          <a:noFill/>
          <a:ln>
            <a:noFill/>
          </a:ln>
        </p:spPr>
      </p:pic>
    </p:spTree>
    <p:extLst>
      <p:ext uri="{BB962C8B-B14F-4D97-AF65-F5344CB8AC3E}">
        <p14:creationId xmlns:p14="http://schemas.microsoft.com/office/powerpoint/2010/main" val="325734281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673" name="Rectangle 1"/>
          <p:cNvSpPr>
            <a:spLocks noGrp="1" noChangeArrowheads="1"/>
          </p:cNvSpPr>
          <p:nvPr>
            <p:ph type="title" idx="4294967295"/>
          </p:nvPr>
        </p:nvSpPr>
        <p:spPr>
          <a:xfrm>
            <a:off x="228675" y="29152"/>
            <a:ext cx="8686800" cy="735552"/>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0" dirty="0">
                <a:solidFill>
                  <a:schemeClr val="tx1"/>
                </a:solidFill>
                <a:latin typeface="Comic Sans MS" panose="030F0902030302020204" pitchFamily="66" charset="0"/>
              </a:rPr>
              <a:t>ORIGINI ed INSERZIONI MUSCOLARI</a:t>
            </a:r>
          </a:p>
        </p:txBody>
      </p:sp>
      <p:sp>
        <p:nvSpPr>
          <p:cNvPr id="28674" name="Rectangle 2"/>
          <p:cNvSpPr>
            <a:spLocks noGrp="1" noChangeArrowheads="1"/>
          </p:cNvSpPr>
          <p:nvPr>
            <p:ph type="body" idx="4294967295"/>
          </p:nvPr>
        </p:nvSpPr>
        <p:spPr>
          <a:xfrm>
            <a:off x="143583" y="759024"/>
            <a:ext cx="8856984" cy="5544616"/>
          </a:xfrm>
          <a:ln/>
        </p:spPr>
        <p:txBody>
          <a:bodyPr/>
          <a:lstStyle/>
          <a:p>
            <a:pPr marL="330200" indent="-330200">
              <a:buClr>
                <a:srgbClr val="FFCC00"/>
              </a:buClr>
              <a:buSzPct val="70000"/>
              <a:buFont typeface="Wingdings" panose="05000000000000000000" pitchFamily="2" charset="2"/>
              <a:buChar char=""/>
              <a:tabLst>
                <a:tab pos="330200" algn="l"/>
                <a:tab pos="434975" algn="l"/>
                <a:tab pos="884238" algn="l"/>
                <a:tab pos="1333500" algn="l"/>
                <a:tab pos="1782763" algn="l"/>
                <a:tab pos="2232025" algn="l"/>
                <a:tab pos="2681288" algn="l"/>
                <a:tab pos="3130550" algn="l"/>
                <a:tab pos="3579813" algn="l"/>
                <a:tab pos="4029075" algn="l"/>
                <a:tab pos="4478338" algn="l"/>
                <a:tab pos="4927600" algn="l"/>
                <a:tab pos="5376863" algn="l"/>
                <a:tab pos="5826125" algn="l"/>
                <a:tab pos="6275388" algn="l"/>
                <a:tab pos="6724650" algn="l"/>
                <a:tab pos="7173913" algn="l"/>
                <a:tab pos="7623175" algn="l"/>
                <a:tab pos="8072438" algn="l"/>
                <a:tab pos="8521700" algn="l"/>
                <a:tab pos="8970963" algn="l"/>
              </a:tabLst>
            </a:pPr>
            <a:r>
              <a:rPr lang="it-IT" altLang="it-IT" sz="2800" dirty="0">
                <a:solidFill>
                  <a:schemeClr val="tx1"/>
                </a:solidFill>
                <a:latin typeface="Gurmukhi MN" panose="02020600050405020304" pitchFamily="18" charset="0"/>
                <a:cs typeface="Gurmukhi MN" panose="02020600050405020304" pitchFamily="18" charset="0"/>
              </a:rPr>
              <a:t>ORIGINE: punto di attacco ad un segmento scheletrico (od altra struttura connettivale) sul quale il muscolo fa il cosiddetto “PUNTO FISSO” durante la sua azione.</a:t>
            </a:r>
          </a:p>
          <a:p>
            <a:pPr marL="0" indent="0">
              <a:buClr>
                <a:srgbClr val="FFCC00"/>
              </a:buClr>
              <a:buSzPct val="70000"/>
              <a:tabLst>
                <a:tab pos="330200" algn="l"/>
                <a:tab pos="434975" algn="l"/>
                <a:tab pos="884238" algn="l"/>
                <a:tab pos="1333500" algn="l"/>
                <a:tab pos="1782763" algn="l"/>
                <a:tab pos="2232025" algn="l"/>
                <a:tab pos="2681288" algn="l"/>
                <a:tab pos="3130550" algn="l"/>
                <a:tab pos="3579813" algn="l"/>
                <a:tab pos="4029075" algn="l"/>
                <a:tab pos="4478338" algn="l"/>
                <a:tab pos="4927600" algn="l"/>
                <a:tab pos="5376863" algn="l"/>
                <a:tab pos="5826125" algn="l"/>
                <a:tab pos="6275388" algn="l"/>
                <a:tab pos="6724650" algn="l"/>
                <a:tab pos="7173913" algn="l"/>
                <a:tab pos="7623175" algn="l"/>
                <a:tab pos="8072438" algn="l"/>
                <a:tab pos="8521700" algn="l"/>
                <a:tab pos="8970963" algn="l"/>
              </a:tabLst>
            </a:pPr>
            <a:endParaRPr lang="it-IT" altLang="it-IT" sz="2800" dirty="0">
              <a:solidFill>
                <a:schemeClr val="tx1"/>
              </a:solidFill>
              <a:latin typeface="Gurmukhi MN" panose="02020600050405020304" pitchFamily="18" charset="0"/>
              <a:cs typeface="Gurmukhi MN" panose="02020600050405020304" pitchFamily="18" charset="0"/>
            </a:endParaRPr>
          </a:p>
          <a:p>
            <a:pPr marL="330200" indent="-330200">
              <a:buClr>
                <a:srgbClr val="FFCC00"/>
              </a:buClr>
              <a:buSzPct val="70000"/>
              <a:buFont typeface="Wingdings" panose="05000000000000000000" pitchFamily="2" charset="2"/>
              <a:buChar char=""/>
              <a:tabLst>
                <a:tab pos="330200" algn="l"/>
                <a:tab pos="434975" algn="l"/>
                <a:tab pos="884238" algn="l"/>
                <a:tab pos="1333500" algn="l"/>
                <a:tab pos="1782763" algn="l"/>
                <a:tab pos="2232025" algn="l"/>
                <a:tab pos="2681288" algn="l"/>
                <a:tab pos="3130550" algn="l"/>
                <a:tab pos="3579813" algn="l"/>
                <a:tab pos="4029075" algn="l"/>
                <a:tab pos="4478338" algn="l"/>
                <a:tab pos="4927600" algn="l"/>
                <a:tab pos="5376863" algn="l"/>
                <a:tab pos="5826125" algn="l"/>
                <a:tab pos="6275388" algn="l"/>
                <a:tab pos="6724650" algn="l"/>
                <a:tab pos="7173913" algn="l"/>
                <a:tab pos="7623175" algn="l"/>
                <a:tab pos="8072438" algn="l"/>
                <a:tab pos="8521700" algn="l"/>
                <a:tab pos="8970963" algn="l"/>
              </a:tabLst>
            </a:pPr>
            <a:r>
              <a:rPr lang="it-IT" altLang="it-IT" sz="2800" dirty="0">
                <a:solidFill>
                  <a:schemeClr val="tx1"/>
                </a:solidFill>
                <a:latin typeface="Chalkboard" panose="03050602040202020205" pitchFamily="66" charset="77"/>
              </a:rPr>
              <a:t>INSERZIONE: punto di attacco ad un segmento scheletrico (od altra struttura connettivale), che, per effetto dell’ azione del muscolo, viene a MODIFICARE la SUA POSIZIONE NELLO SPAZIO. </a:t>
            </a:r>
          </a:p>
          <a:p>
            <a:pPr marL="0" indent="0">
              <a:buClr>
                <a:srgbClr val="FFCC00"/>
              </a:buClr>
              <a:buSzPct val="70000"/>
              <a:tabLst>
                <a:tab pos="330200" algn="l"/>
                <a:tab pos="434975" algn="l"/>
                <a:tab pos="884238" algn="l"/>
                <a:tab pos="1333500" algn="l"/>
                <a:tab pos="1782763" algn="l"/>
                <a:tab pos="2232025" algn="l"/>
                <a:tab pos="2681288" algn="l"/>
                <a:tab pos="3130550" algn="l"/>
                <a:tab pos="3579813" algn="l"/>
                <a:tab pos="4029075" algn="l"/>
                <a:tab pos="4478338" algn="l"/>
                <a:tab pos="4927600" algn="l"/>
                <a:tab pos="5376863" algn="l"/>
                <a:tab pos="5826125" algn="l"/>
                <a:tab pos="6275388" algn="l"/>
                <a:tab pos="6724650" algn="l"/>
                <a:tab pos="7173913" algn="l"/>
                <a:tab pos="7623175" algn="l"/>
                <a:tab pos="8072438" algn="l"/>
                <a:tab pos="8521700" algn="l"/>
                <a:tab pos="8970963" algn="l"/>
              </a:tabLst>
            </a:pPr>
            <a:r>
              <a:rPr lang="it-IT" altLang="it-IT" sz="2600" dirty="0">
                <a:solidFill>
                  <a:schemeClr val="tx1"/>
                </a:solidFill>
                <a:latin typeface="Copperplate" panose="02000504000000020004" pitchFamily="2" charset="77"/>
              </a:rPr>
              <a:t>Tuttavia, in molte situazioni, il significato morfo-funzionale di origine ed inserzione si </a:t>
            </a:r>
            <a:r>
              <a:rPr lang="it-IT" altLang="it-IT" sz="2600" dirty="0" err="1">
                <a:solidFill>
                  <a:schemeClr val="tx1"/>
                </a:solidFill>
                <a:latin typeface="Copperplate" panose="02000504000000020004" pitchFamily="2" charset="77"/>
              </a:rPr>
              <a:t>puo’</a:t>
            </a:r>
            <a:r>
              <a:rPr lang="it-IT" altLang="it-IT" sz="2600" dirty="0">
                <a:solidFill>
                  <a:schemeClr val="tx1"/>
                </a:solidFill>
                <a:latin typeface="Copperplate" panose="02000504000000020004" pitchFamily="2" charset="77"/>
              </a:rPr>
              <a:t> invertire, per la possibilità di cambiare il «Punto Fisso» del muscolo considerato</a:t>
            </a:r>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697" name="Rectangle 1"/>
          <p:cNvSpPr>
            <a:spLocks noGrp="1" noChangeArrowheads="1"/>
          </p:cNvSpPr>
          <p:nvPr>
            <p:ph type="title" idx="4294967295"/>
          </p:nvPr>
        </p:nvSpPr>
        <p:spPr>
          <a:xfrm>
            <a:off x="228600" y="128588"/>
            <a:ext cx="8915400" cy="1190625"/>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DISPOSITIVI CONNETTIVALI ANNESSI AI MUSCOLI STRIATI SCHELETRICI</a:t>
            </a:r>
          </a:p>
        </p:txBody>
      </p:sp>
      <p:sp>
        <p:nvSpPr>
          <p:cNvPr id="29698" name="Rectangle 2"/>
          <p:cNvSpPr>
            <a:spLocks noGrp="1" noChangeArrowheads="1"/>
          </p:cNvSpPr>
          <p:nvPr>
            <p:ph type="body" idx="4294967295"/>
          </p:nvPr>
        </p:nvSpPr>
        <p:spPr>
          <a:xfrm>
            <a:off x="228600" y="1295400"/>
            <a:ext cx="8686800" cy="4876800"/>
          </a:xfrm>
          <a:ln/>
        </p:spPr>
        <p:txBody>
          <a:bodyPr/>
          <a:lstStyle/>
          <a:p>
            <a:pPr marL="330200" indent="-330200">
              <a:lnSpc>
                <a:spcPct val="90000"/>
              </a:lnSpc>
              <a:spcBef>
                <a:spcPts val="700"/>
              </a:spcBef>
              <a:buClr>
                <a:srgbClr val="FFCC00"/>
              </a:buClr>
              <a:buSzPct val="70000"/>
              <a:buFont typeface="Wingdings" panose="05000000000000000000" pitchFamily="2" charset="2"/>
              <a:buChar char=""/>
              <a:tabLst>
                <a:tab pos="330200" algn="l"/>
                <a:tab pos="434975" algn="l"/>
                <a:tab pos="884238" algn="l"/>
                <a:tab pos="1333500" algn="l"/>
                <a:tab pos="1782763" algn="l"/>
                <a:tab pos="2232025" algn="l"/>
                <a:tab pos="2681288" algn="l"/>
                <a:tab pos="3130550" algn="l"/>
                <a:tab pos="3579813" algn="l"/>
                <a:tab pos="4029075" algn="l"/>
                <a:tab pos="4478338" algn="l"/>
                <a:tab pos="4927600" algn="l"/>
                <a:tab pos="5376863" algn="l"/>
                <a:tab pos="5826125" algn="l"/>
                <a:tab pos="6275388" algn="l"/>
                <a:tab pos="6724650" algn="l"/>
                <a:tab pos="7173913" algn="l"/>
                <a:tab pos="7623175" algn="l"/>
                <a:tab pos="8072438" algn="l"/>
                <a:tab pos="8521700" algn="l"/>
                <a:tab pos="8970963" algn="l"/>
              </a:tabLst>
            </a:pPr>
            <a:r>
              <a:rPr lang="it-IT" altLang="it-IT" sz="2800" dirty="0">
                <a:solidFill>
                  <a:schemeClr val="tx1"/>
                </a:solidFill>
              </a:rPr>
              <a:t>Sono strutture di TESSUTO CONNETTIVO FIBRILLARE DENSO e si definiscono:</a:t>
            </a:r>
          </a:p>
          <a:p>
            <a:pPr marL="330200" indent="-330200">
              <a:lnSpc>
                <a:spcPct val="90000"/>
              </a:lnSpc>
              <a:spcBef>
                <a:spcPts val="700"/>
              </a:spcBef>
              <a:buClr>
                <a:srgbClr val="FFCC00"/>
              </a:buClr>
              <a:buSzPct val="70000"/>
              <a:buFont typeface="Garamond" panose="02020404030301010803" pitchFamily="18" charset="0"/>
              <a:buChar char="-"/>
              <a:tabLst>
                <a:tab pos="330200" algn="l"/>
                <a:tab pos="434975" algn="l"/>
                <a:tab pos="884238" algn="l"/>
                <a:tab pos="1333500" algn="l"/>
                <a:tab pos="1782763" algn="l"/>
                <a:tab pos="2232025" algn="l"/>
                <a:tab pos="2681288" algn="l"/>
                <a:tab pos="3130550" algn="l"/>
                <a:tab pos="3579813" algn="l"/>
                <a:tab pos="4029075" algn="l"/>
                <a:tab pos="4478338" algn="l"/>
                <a:tab pos="4927600" algn="l"/>
                <a:tab pos="5376863" algn="l"/>
                <a:tab pos="5826125" algn="l"/>
                <a:tab pos="6275388" algn="l"/>
                <a:tab pos="6724650" algn="l"/>
                <a:tab pos="7173913" algn="l"/>
                <a:tab pos="7623175" algn="l"/>
                <a:tab pos="8072438" algn="l"/>
                <a:tab pos="8521700" algn="l"/>
                <a:tab pos="8970963" algn="l"/>
              </a:tabLst>
            </a:pPr>
            <a:r>
              <a:rPr lang="it-IT" altLang="it-IT" sz="2800" dirty="0">
                <a:solidFill>
                  <a:schemeClr val="tx1"/>
                </a:solidFill>
                <a:latin typeface="Copperplate" panose="02000504000000020004" pitchFamily="2" charset="77"/>
              </a:rPr>
              <a:t>TENDINI: </a:t>
            </a:r>
            <a:r>
              <a:rPr lang="it-IT" altLang="it-IT" sz="2800" dirty="0" err="1">
                <a:solidFill>
                  <a:schemeClr val="tx1"/>
                </a:solidFill>
                <a:latin typeface="Copperplate" panose="02000504000000020004" pitchFamily="2" charset="77"/>
              </a:rPr>
              <a:t>stutture</a:t>
            </a:r>
            <a:r>
              <a:rPr lang="it-IT" altLang="it-IT" sz="2800" dirty="0">
                <a:solidFill>
                  <a:schemeClr val="tx1"/>
                </a:solidFill>
                <a:latin typeface="Copperplate" panose="02000504000000020004" pitchFamily="2" charset="77"/>
              </a:rPr>
              <a:t> connettivali CILINDRICHE che connettono capi muscolari allo scheletro</a:t>
            </a:r>
          </a:p>
          <a:p>
            <a:pPr marL="330200" indent="-330200">
              <a:lnSpc>
                <a:spcPct val="90000"/>
              </a:lnSpc>
              <a:spcBef>
                <a:spcPts val="700"/>
              </a:spcBef>
              <a:buClr>
                <a:srgbClr val="FFCC00"/>
              </a:buClr>
              <a:buSzPct val="70000"/>
              <a:buFont typeface="Garamond" panose="02020404030301010803" pitchFamily="18" charset="0"/>
              <a:buChar char="-"/>
              <a:tabLst>
                <a:tab pos="330200" algn="l"/>
                <a:tab pos="434975" algn="l"/>
                <a:tab pos="884238" algn="l"/>
                <a:tab pos="1333500" algn="l"/>
                <a:tab pos="1782763" algn="l"/>
                <a:tab pos="2232025" algn="l"/>
                <a:tab pos="2681288" algn="l"/>
                <a:tab pos="3130550" algn="l"/>
                <a:tab pos="3579813" algn="l"/>
                <a:tab pos="4029075" algn="l"/>
                <a:tab pos="4478338" algn="l"/>
                <a:tab pos="4927600" algn="l"/>
                <a:tab pos="5376863" algn="l"/>
                <a:tab pos="5826125" algn="l"/>
                <a:tab pos="6275388" algn="l"/>
                <a:tab pos="6724650" algn="l"/>
                <a:tab pos="7173913" algn="l"/>
                <a:tab pos="7623175" algn="l"/>
                <a:tab pos="8072438" algn="l"/>
                <a:tab pos="8521700" algn="l"/>
                <a:tab pos="8970963" algn="l"/>
              </a:tabLst>
            </a:pPr>
            <a:r>
              <a:rPr lang="it-IT" altLang="it-IT" sz="2800" dirty="0">
                <a:solidFill>
                  <a:schemeClr val="tx1"/>
                </a:solidFill>
                <a:latin typeface="Chalkboard" panose="03050602040202020205" pitchFamily="66" charset="77"/>
              </a:rPr>
              <a:t>APONEUROSI: strutture connettivali AMPIE ed ESTESE («SLARGATE»), che connettono muscoli o allo scheletro o ad altre strutture non ossee (es.: tessuto connettivo lasso sottocutaneo per i </a:t>
            </a:r>
            <a:r>
              <a:rPr lang="it-IT" altLang="it-IT" sz="2800" dirty="0" err="1">
                <a:solidFill>
                  <a:schemeClr val="tx1"/>
                </a:solidFill>
                <a:latin typeface="Chalkboard" panose="03050602040202020205" pitchFamily="66" charset="77"/>
              </a:rPr>
              <a:t>mm.mimici</a:t>
            </a:r>
            <a:r>
              <a:rPr lang="it-IT" altLang="it-IT" sz="2800" dirty="0">
                <a:solidFill>
                  <a:schemeClr val="tx1"/>
                </a:solidFill>
                <a:latin typeface="Chalkboard" panose="03050602040202020205" pitchFamily="66" charset="77"/>
              </a:rPr>
              <a:t>)</a:t>
            </a:r>
          </a:p>
          <a:p>
            <a:pPr marL="330200" indent="-330200">
              <a:lnSpc>
                <a:spcPct val="90000"/>
              </a:lnSpc>
              <a:spcBef>
                <a:spcPts val="700"/>
              </a:spcBef>
              <a:buClr>
                <a:srgbClr val="FFCC00"/>
              </a:buClr>
              <a:buSzPct val="70000"/>
              <a:buFont typeface="Garamond" panose="02020404030301010803" pitchFamily="18" charset="0"/>
              <a:buChar char="-"/>
              <a:tabLst>
                <a:tab pos="330200" algn="l"/>
                <a:tab pos="434975" algn="l"/>
                <a:tab pos="884238" algn="l"/>
                <a:tab pos="1333500" algn="l"/>
                <a:tab pos="1782763" algn="l"/>
                <a:tab pos="2232025" algn="l"/>
                <a:tab pos="2681288" algn="l"/>
                <a:tab pos="3130550" algn="l"/>
                <a:tab pos="3579813" algn="l"/>
                <a:tab pos="4029075" algn="l"/>
                <a:tab pos="4478338" algn="l"/>
                <a:tab pos="4927600" algn="l"/>
                <a:tab pos="5376863" algn="l"/>
                <a:tab pos="5826125" algn="l"/>
                <a:tab pos="6275388" algn="l"/>
                <a:tab pos="6724650" algn="l"/>
                <a:tab pos="7173913" algn="l"/>
                <a:tab pos="7623175" algn="l"/>
                <a:tab pos="8072438" algn="l"/>
                <a:tab pos="8521700" algn="l"/>
                <a:tab pos="8970963" algn="l"/>
              </a:tabLst>
            </a:pPr>
            <a:r>
              <a:rPr lang="it-IT" altLang="it-IT" sz="2800" dirty="0">
                <a:solidFill>
                  <a:schemeClr val="tx1"/>
                </a:solidFill>
                <a:latin typeface="Tahoma" panose="020B0604030504040204" pitchFamily="34" charset="0"/>
                <a:ea typeface="Tahoma" panose="020B0604030504040204" pitchFamily="34" charset="0"/>
                <a:cs typeface="Tahoma" panose="020B0604030504040204" pitchFamily="34" charset="0"/>
              </a:rPr>
              <a:t>FASCE FIBROSE: strutture traslucide che rivestono i muscoli, suddividendone vari gruppi in LOGGE topografiche nelle regioni di competenza</a:t>
            </a:r>
            <a:r>
              <a:rPr lang="it-IT" altLang="it-IT" sz="2800" dirty="0">
                <a:solidFill>
                  <a:schemeClr val="tx1"/>
                </a:solidFill>
              </a:rPr>
              <a:t>.</a:t>
            </a:r>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a:extLst>
              <a:ext uri="{FF2B5EF4-FFF2-40B4-BE49-F238E27FC236}">
                <a16:creationId xmlns:a16="http://schemas.microsoft.com/office/drawing/2014/main" id="{E0C60302-9849-3946-9EF1-438620520CB8}"/>
              </a:ext>
            </a:extLst>
          </p:cNvPr>
          <p:cNvSpPr>
            <a:spLocks noGrp="1"/>
          </p:cNvSpPr>
          <p:nvPr>
            <p:ph type="title"/>
          </p:nvPr>
        </p:nvSpPr>
        <p:spPr>
          <a:xfrm>
            <a:off x="107504" y="1988840"/>
            <a:ext cx="8928992" cy="1728192"/>
          </a:xfrm>
        </p:spPr>
        <p:txBody>
          <a:bodyPr/>
          <a:lstStyle/>
          <a:p>
            <a:r>
              <a:rPr lang="it-IT" sz="3200" dirty="0">
                <a:solidFill>
                  <a:schemeClr val="tx1"/>
                </a:solidFill>
                <a:latin typeface="Gurmukhi MN" panose="02020600050405020304" pitchFamily="18" charset="0"/>
                <a:cs typeface="Gurmukhi MN" panose="02020600050405020304" pitchFamily="18" charset="0"/>
              </a:rPr>
              <a:t>ELEMENTI DI SISTEMATICA </a:t>
            </a:r>
            <a:br>
              <a:rPr lang="it-IT" sz="3200" dirty="0">
                <a:solidFill>
                  <a:schemeClr val="tx1"/>
                </a:solidFill>
                <a:latin typeface="Gurmukhi MN" panose="02020600050405020304" pitchFamily="18" charset="0"/>
                <a:cs typeface="Gurmukhi MN" panose="02020600050405020304" pitchFamily="18" charset="0"/>
              </a:rPr>
            </a:br>
            <a:r>
              <a:rPr lang="it-IT" sz="3200" dirty="0">
                <a:solidFill>
                  <a:schemeClr val="tx1"/>
                </a:solidFill>
                <a:latin typeface="Gurmukhi MN" panose="02020600050405020304" pitchFamily="18" charset="0"/>
                <a:cs typeface="Gurmukhi MN" panose="02020600050405020304" pitchFamily="18" charset="0"/>
              </a:rPr>
              <a:t>del </a:t>
            </a:r>
            <a:br>
              <a:rPr lang="it-IT" sz="3200" dirty="0">
                <a:solidFill>
                  <a:schemeClr val="tx1"/>
                </a:solidFill>
                <a:latin typeface="Gurmukhi MN" panose="02020600050405020304" pitchFamily="18" charset="0"/>
                <a:cs typeface="Gurmukhi MN" panose="02020600050405020304" pitchFamily="18" charset="0"/>
              </a:rPr>
            </a:br>
            <a:r>
              <a:rPr lang="it-IT" sz="3200" dirty="0">
                <a:solidFill>
                  <a:schemeClr val="tx1"/>
                </a:solidFill>
                <a:latin typeface="Gurmukhi MN" panose="02020600050405020304" pitchFamily="18" charset="0"/>
                <a:cs typeface="Gurmukhi MN" panose="02020600050405020304" pitchFamily="18" charset="0"/>
              </a:rPr>
              <a:t>SISTEMA LOCOMOTORE</a:t>
            </a:r>
          </a:p>
        </p:txBody>
      </p:sp>
    </p:spTree>
    <p:extLst>
      <p:ext uri="{BB962C8B-B14F-4D97-AF65-F5344CB8AC3E}">
        <p14:creationId xmlns:p14="http://schemas.microsoft.com/office/powerpoint/2010/main" val="16155977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5473B17-7FB2-5A43-BAE0-3D15DD36EC9C}"/>
              </a:ext>
            </a:extLst>
          </p:cNvPr>
          <p:cNvSpPr>
            <a:spLocks noGrp="1"/>
          </p:cNvSpPr>
          <p:nvPr>
            <p:ph type="title"/>
          </p:nvPr>
        </p:nvSpPr>
        <p:spPr>
          <a:xfrm>
            <a:off x="323528" y="2132856"/>
            <a:ext cx="8216900" cy="1422400"/>
          </a:xfrm>
        </p:spPr>
        <p:txBody>
          <a:bodyPr/>
          <a:lstStyle/>
          <a:p>
            <a:r>
              <a:rPr lang="it-IT" dirty="0">
                <a:solidFill>
                  <a:schemeClr val="tx1"/>
                </a:solidFill>
                <a:latin typeface="Gurmukhi MN" panose="02020600050405020304" pitchFamily="18" charset="0"/>
                <a:cs typeface="Gurmukhi MN" panose="02020600050405020304" pitchFamily="18" charset="0"/>
              </a:rPr>
              <a:t>SCHELETRO </a:t>
            </a:r>
            <a:r>
              <a:rPr lang="it-IT">
                <a:solidFill>
                  <a:schemeClr val="tx1"/>
                </a:solidFill>
                <a:latin typeface="Gurmukhi MN" panose="02020600050405020304" pitchFamily="18" charset="0"/>
                <a:cs typeface="Gurmukhi MN" panose="02020600050405020304" pitchFamily="18" charset="0"/>
              </a:rPr>
              <a:t>ASSILE </a:t>
            </a:r>
            <a:br>
              <a:rPr lang="it-IT">
                <a:solidFill>
                  <a:schemeClr val="tx1"/>
                </a:solidFill>
                <a:latin typeface="Gurmukhi MN" panose="02020600050405020304" pitchFamily="18" charset="0"/>
                <a:cs typeface="Gurmukhi MN" panose="02020600050405020304" pitchFamily="18" charset="0"/>
              </a:rPr>
            </a:br>
            <a:r>
              <a:rPr lang="it-IT">
                <a:solidFill>
                  <a:schemeClr val="tx1"/>
                </a:solidFill>
                <a:latin typeface="Gurmukhi MN" panose="02020600050405020304" pitchFamily="18" charset="0"/>
                <a:cs typeface="Gurmukhi MN" panose="02020600050405020304" pitchFamily="18" charset="0"/>
              </a:rPr>
              <a:t>e </a:t>
            </a:r>
            <a:br>
              <a:rPr lang="it-IT">
                <a:solidFill>
                  <a:schemeClr val="tx1"/>
                </a:solidFill>
                <a:latin typeface="Gurmukhi MN" panose="02020600050405020304" pitchFamily="18" charset="0"/>
                <a:cs typeface="Gurmukhi MN" panose="02020600050405020304" pitchFamily="18" charset="0"/>
              </a:rPr>
            </a:br>
            <a:r>
              <a:rPr lang="it-IT">
                <a:solidFill>
                  <a:schemeClr val="tx1"/>
                </a:solidFill>
                <a:latin typeface="Gurmukhi MN" panose="02020600050405020304" pitchFamily="18" charset="0"/>
                <a:cs typeface="Gurmukhi MN" panose="02020600050405020304" pitchFamily="18" charset="0"/>
              </a:rPr>
              <a:t>SCHELETRO </a:t>
            </a:r>
            <a:r>
              <a:rPr lang="it-IT" dirty="0">
                <a:solidFill>
                  <a:schemeClr val="tx1"/>
                </a:solidFill>
                <a:latin typeface="Gurmukhi MN" panose="02020600050405020304" pitchFamily="18" charset="0"/>
                <a:cs typeface="Gurmukhi MN" panose="02020600050405020304" pitchFamily="18" charset="0"/>
              </a:rPr>
              <a:t>APPENDICOLARE</a:t>
            </a:r>
          </a:p>
        </p:txBody>
      </p:sp>
    </p:spTree>
    <p:extLst>
      <p:ext uri="{BB962C8B-B14F-4D97-AF65-F5344CB8AC3E}">
        <p14:creationId xmlns:p14="http://schemas.microsoft.com/office/powerpoint/2010/main" val="174916785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392472F5-7C1D-434C-AE9B-C676CC3F562C}"/>
              </a:ext>
            </a:extLst>
          </p:cNvPr>
          <p:cNvSpPr>
            <a:spLocks noGrp="1"/>
          </p:cNvSpPr>
          <p:nvPr>
            <p:ph type="title"/>
          </p:nvPr>
        </p:nvSpPr>
        <p:spPr/>
        <p:txBody>
          <a:bodyPr/>
          <a:lstStyle/>
          <a:p>
            <a:r>
              <a:rPr lang="it-IT" sz="3200" dirty="0">
                <a:solidFill>
                  <a:schemeClr val="tx1"/>
                </a:solidFill>
              </a:rPr>
              <a:t>SCHELETRO ASSILE</a:t>
            </a:r>
          </a:p>
        </p:txBody>
      </p:sp>
      <p:sp>
        <p:nvSpPr>
          <p:cNvPr id="4" name="Segnaposto contenuto 3">
            <a:extLst>
              <a:ext uri="{FF2B5EF4-FFF2-40B4-BE49-F238E27FC236}">
                <a16:creationId xmlns:a16="http://schemas.microsoft.com/office/drawing/2014/main" id="{88B65EFC-440C-4D4E-8FB6-30856298E012}"/>
              </a:ext>
            </a:extLst>
          </p:cNvPr>
          <p:cNvSpPr>
            <a:spLocks noGrp="1"/>
          </p:cNvSpPr>
          <p:nvPr>
            <p:ph idx="1"/>
          </p:nvPr>
        </p:nvSpPr>
        <p:spPr/>
        <p:txBody>
          <a:bodyPr/>
          <a:lstStyle/>
          <a:p>
            <a:r>
              <a:rPr lang="it-IT" dirty="0">
                <a:solidFill>
                  <a:schemeClr val="tx1"/>
                </a:solidFill>
                <a:latin typeface="Gurmukhi MN" panose="02020600050405020304" pitchFamily="18" charset="0"/>
                <a:cs typeface="Gurmukhi MN" panose="02020600050405020304" pitchFamily="18" charset="0"/>
              </a:rPr>
              <a:t>Consta delle strutture </a:t>
            </a:r>
            <a:r>
              <a:rPr lang="it-IT" dirty="0" err="1">
                <a:solidFill>
                  <a:schemeClr val="tx1"/>
                </a:solidFill>
                <a:latin typeface="Gurmukhi MN" panose="02020600050405020304" pitchFamily="18" charset="0"/>
                <a:cs typeface="Gurmukhi MN" panose="02020600050405020304" pitchFamily="18" charset="0"/>
              </a:rPr>
              <a:t>osteo</a:t>
            </a:r>
            <a:r>
              <a:rPr lang="it-IT" dirty="0">
                <a:solidFill>
                  <a:schemeClr val="tx1"/>
                </a:solidFill>
                <a:latin typeface="Gurmukhi MN" panose="02020600050405020304" pitchFamily="18" charset="0"/>
                <a:cs typeface="Gurmukhi MN" panose="02020600050405020304" pitchFamily="18" charset="0"/>
              </a:rPr>
              <a:t>-articolari di:</a:t>
            </a:r>
          </a:p>
          <a:p>
            <a:pPr marL="457200" indent="-457200">
              <a:buFontTx/>
              <a:buChar char="-"/>
            </a:pPr>
            <a:r>
              <a:rPr lang="it-IT" dirty="0">
                <a:solidFill>
                  <a:schemeClr val="tx1"/>
                </a:solidFill>
                <a:latin typeface="Gurmukhi MN" panose="02020600050405020304" pitchFamily="18" charset="0"/>
                <a:cs typeface="Gurmukhi MN" panose="02020600050405020304" pitchFamily="18" charset="0"/>
              </a:rPr>
              <a:t>CRANIO</a:t>
            </a:r>
          </a:p>
          <a:p>
            <a:pPr marL="457200" indent="-457200">
              <a:buFontTx/>
              <a:buChar char="-"/>
            </a:pPr>
            <a:r>
              <a:rPr lang="it-IT" dirty="0">
                <a:solidFill>
                  <a:schemeClr val="tx1"/>
                </a:solidFill>
                <a:latin typeface="Gurmukhi MN" panose="02020600050405020304" pitchFamily="18" charset="0"/>
                <a:cs typeface="Gurmukhi MN" panose="02020600050405020304" pitchFamily="18" charset="0"/>
              </a:rPr>
              <a:t>COLLO</a:t>
            </a:r>
          </a:p>
          <a:p>
            <a:pPr marL="457200" indent="-457200">
              <a:buFontTx/>
              <a:buChar char="-"/>
            </a:pPr>
            <a:r>
              <a:rPr lang="it-IT" dirty="0">
                <a:solidFill>
                  <a:schemeClr val="tx1"/>
                </a:solidFill>
                <a:latin typeface="Gurmukhi MN" panose="02020600050405020304" pitchFamily="18" charset="0"/>
                <a:cs typeface="Gurmukhi MN" panose="02020600050405020304" pitchFamily="18" charset="0"/>
              </a:rPr>
              <a:t>TORACE</a:t>
            </a:r>
          </a:p>
          <a:p>
            <a:pPr marL="457200" indent="-457200">
              <a:buFontTx/>
              <a:buChar char="-"/>
            </a:pPr>
            <a:r>
              <a:rPr lang="it-IT" dirty="0">
                <a:solidFill>
                  <a:schemeClr val="tx1"/>
                </a:solidFill>
                <a:latin typeface="Gurmukhi MN" panose="02020600050405020304" pitchFamily="18" charset="0"/>
                <a:cs typeface="Gurmukhi MN" panose="02020600050405020304" pitchFamily="18" charset="0"/>
              </a:rPr>
              <a:t>ADDOME e PELVI</a:t>
            </a:r>
          </a:p>
        </p:txBody>
      </p:sp>
    </p:spTree>
    <p:extLst>
      <p:ext uri="{BB962C8B-B14F-4D97-AF65-F5344CB8AC3E}">
        <p14:creationId xmlns:p14="http://schemas.microsoft.com/office/powerpoint/2010/main" val="375561273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A7CD8CE-4E8A-284A-9D48-3170424101ED}"/>
              </a:ext>
            </a:extLst>
          </p:cNvPr>
          <p:cNvSpPr>
            <a:spLocks noGrp="1"/>
          </p:cNvSpPr>
          <p:nvPr>
            <p:ph type="title"/>
          </p:nvPr>
        </p:nvSpPr>
        <p:spPr>
          <a:xfrm>
            <a:off x="457200" y="128588"/>
            <a:ext cx="8216900" cy="636116"/>
          </a:xfrm>
        </p:spPr>
        <p:txBody>
          <a:bodyPr/>
          <a:lstStyle/>
          <a:p>
            <a:r>
              <a:rPr lang="it-IT" sz="3200" dirty="0">
                <a:solidFill>
                  <a:schemeClr val="tx1"/>
                </a:solidFill>
                <a:latin typeface="Gurmukhi MN" panose="02020600050405020304" pitchFamily="18" charset="0"/>
                <a:cs typeface="Gurmukhi MN" panose="02020600050405020304" pitchFamily="18" charset="0"/>
              </a:rPr>
              <a:t>SCHELETRO  DEL  CRANIO</a:t>
            </a:r>
          </a:p>
        </p:txBody>
      </p:sp>
      <p:sp>
        <p:nvSpPr>
          <p:cNvPr id="3" name="Segnaposto contenuto 2">
            <a:extLst>
              <a:ext uri="{FF2B5EF4-FFF2-40B4-BE49-F238E27FC236}">
                <a16:creationId xmlns:a16="http://schemas.microsoft.com/office/drawing/2014/main" id="{CEE4D7BC-9CAC-4E48-B29A-6520DB86974A}"/>
              </a:ext>
            </a:extLst>
          </p:cNvPr>
          <p:cNvSpPr>
            <a:spLocks noGrp="1"/>
          </p:cNvSpPr>
          <p:nvPr>
            <p:ph idx="1"/>
          </p:nvPr>
        </p:nvSpPr>
        <p:spPr>
          <a:xfrm>
            <a:off x="137158" y="764704"/>
            <a:ext cx="8856984" cy="5256584"/>
          </a:xfrm>
        </p:spPr>
        <p:txBody>
          <a:bodyPr/>
          <a:lstStyle/>
          <a:p>
            <a:r>
              <a:rPr lang="it-IT" dirty="0">
                <a:solidFill>
                  <a:schemeClr val="tx1"/>
                </a:solidFill>
              </a:rPr>
              <a:t>Consta delle seguenti suddivisioni morfologiche:</a:t>
            </a:r>
          </a:p>
          <a:p>
            <a:pPr marL="457200" indent="-457200">
              <a:buFontTx/>
              <a:buChar char="-"/>
            </a:pPr>
            <a:r>
              <a:rPr lang="it-IT" sz="3000" dirty="0">
                <a:solidFill>
                  <a:schemeClr val="tx1"/>
                </a:solidFill>
                <a:latin typeface="Chalkboard" panose="03050602040202020205" pitchFamily="66" charset="77"/>
              </a:rPr>
              <a:t>NEUROCRANIO, costituente una cavità contenente l’ ENCEFALO del Sistema Nervoso Centrale con strutture ad esso correlate (nervi encefalici o cranici del Sistema Nervoso Periferico e vasi sanguiferi)</a:t>
            </a:r>
          </a:p>
          <a:p>
            <a:pPr marL="457200" indent="-457200">
              <a:buFontTx/>
              <a:buChar char="-"/>
            </a:pPr>
            <a:endParaRPr lang="it-IT" sz="3000" dirty="0">
              <a:solidFill>
                <a:schemeClr val="tx1"/>
              </a:solidFill>
              <a:latin typeface="Chalkboard" panose="03050602040202020205" pitchFamily="66" charset="77"/>
            </a:endParaRPr>
          </a:p>
          <a:p>
            <a:pPr marL="457200" indent="-457200">
              <a:buFontTx/>
              <a:buChar char="-"/>
            </a:pPr>
            <a:r>
              <a:rPr lang="it-IT" sz="3000" dirty="0">
                <a:solidFill>
                  <a:schemeClr val="tx1"/>
                </a:solidFill>
                <a:latin typeface="Corsiva Hebrew" pitchFamily="2" charset="-79"/>
                <a:cs typeface="Corsiva Hebrew" pitchFamily="2" charset="-79"/>
              </a:rPr>
              <a:t>SPLANCNOCRANIO, dove sono localizzate le Cavità Orale, Nasali ed Orbitarie, nonché  le Fosse Laterali ( Temporale, </a:t>
            </a:r>
            <a:r>
              <a:rPr lang="it-IT" sz="3000" dirty="0" err="1">
                <a:solidFill>
                  <a:schemeClr val="tx1"/>
                </a:solidFill>
                <a:latin typeface="Corsiva Hebrew" pitchFamily="2" charset="-79"/>
                <a:cs typeface="Corsiva Hebrew" pitchFamily="2" charset="-79"/>
              </a:rPr>
              <a:t>Infratemporale</a:t>
            </a:r>
            <a:r>
              <a:rPr lang="it-IT" sz="3000" dirty="0">
                <a:solidFill>
                  <a:schemeClr val="tx1"/>
                </a:solidFill>
                <a:latin typeface="Corsiva Hebrew" pitchFamily="2" charset="-79"/>
                <a:cs typeface="Corsiva Hebrew" pitchFamily="2" charset="-79"/>
              </a:rPr>
              <a:t> e Pterigopalatina ), dove si localizzano rilevanti strutture muscolari, vascolari e nervose.</a:t>
            </a:r>
          </a:p>
        </p:txBody>
      </p:sp>
    </p:spTree>
    <p:extLst>
      <p:ext uri="{BB962C8B-B14F-4D97-AF65-F5344CB8AC3E}">
        <p14:creationId xmlns:p14="http://schemas.microsoft.com/office/powerpoint/2010/main" val="4273626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5841" name="Rectangle 1"/>
          <p:cNvSpPr>
            <a:spLocks noGrp="1" noChangeArrowheads="1"/>
          </p:cNvSpPr>
          <p:nvPr>
            <p:ph type="title" idx="4294967295"/>
          </p:nvPr>
        </p:nvSpPr>
        <p:spPr>
          <a:xfrm>
            <a:off x="468313" y="0"/>
            <a:ext cx="82296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800" b="0" dirty="0">
                <a:solidFill>
                  <a:schemeClr val="tx1"/>
                </a:solidFill>
                <a:latin typeface="Gurmukhi MN" panose="02020600050405020304" pitchFamily="18" charset="0"/>
                <a:cs typeface="Gurmukhi MN" panose="02020600050405020304" pitchFamily="18" charset="0"/>
              </a:rPr>
              <a:t>CRANIO: SEZIONE SAGITTALE</a:t>
            </a:r>
            <a:br>
              <a:rPr lang="it-IT" altLang="it-IT" sz="2800" b="0" dirty="0">
                <a:solidFill>
                  <a:schemeClr val="tx1"/>
                </a:solidFill>
                <a:latin typeface="Gurmukhi MN" panose="02020600050405020304" pitchFamily="18" charset="0"/>
                <a:cs typeface="Gurmukhi MN" panose="02020600050405020304" pitchFamily="18" charset="0"/>
              </a:rPr>
            </a:br>
            <a:r>
              <a:rPr lang="it-IT" altLang="it-IT" sz="2800" b="0" dirty="0">
                <a:solidFill>
                  <a:schemeClr val="tx1"/>
                </a:solidFill>
                <a:latin typeface="Gurmukhi MN" panose="02020600050405020304" pitchFamily="18" charset="0"/>
                <a:cs typeface="Gurmukhi MN" panose="02020600050405020304" pitchFamily="18" charset="0"/>
              </a:rPr>
              <a:t>NEUROCRANIO e SPLANCNOCRANIO</a:t>
            </a:r>
          </a:p>
        </p:txBody>
      </p:sp>
      <p:pic>
        <p:nvPicPr>
          <p:cNvPr id="358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550" y="960438"/>
            <a:ext cx="7272338" cy="57673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5843" name="Line 3"/>
          <p:cNvSpPr>
            <a:spLocks noChangeShapeType="1"/>
          </p:cNvSpPr>
          <p:nvPr/>
        </p:nvSpPr>
        <p:spPr bwMode="auto">
          <a:xfrm>
            <a:off x="2339975" y="4221163"/>
            <a:ext cx="1800225" cy="215900"/>
          </a:xfrm>
          <a:prstGeom prst="line">
            <a:avLst/>
          </a:prstGeom>
          <a:noFill/>
          <a:ln w="76320" cap="sq">
            <a:solidFill>
              <a:srgbClr val="66FF33"/>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35844" name="Text Box 4"/>
          <p:cNvSpPr txBox="1">
            <a:spLocks noChangeArrowheads="1"/>
          </p:cNvSpPr>
          <p:nvPr/>
        </p:nvSpPr>
        <p:spPr bwMode="auto">
          <a:xfrm>
            <a:off x="2768600" y="2781300"/>
            <a:ext cx="3763963"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9pPr>
          </a:lstStyle>
          <a:p>
            <a:pPr>
              <a:buClrTx/>
              <a:buFontTx/>
              <a:buNone/>
            </a:pPr>
            <a:r>
              <a:rPr lang="it-IT" altLang="it-IT">
                <a:latin typeface="Arial Black" panose="020B0A04020102020204" pitchFamily="34" charset="0"/>
                <a:cs typeface="Arial" panose="020B0604020202020204" pitchFamily="34" charset="0"/>
              </a:rPr>
              <a:t>N E U R O C R A N I O</a:t>
            </a:r>
          </a:p>
        </p:txBody>
      </p:sp>
      <p:sp>
        <p:nvSpPr>
          <p:cNvPr id="35845" name="Text Box 5"/>
          <p:cNvSpPr txBox="1">
            <a:spLocks noChangeArrowheads="1"/>
          </p:cNvSpPr>
          <p:nvPr/>
        </p:nvSpPr>
        <p:spPr bwMode="auto">
          <a:xfrm>
            <a:off x="2320925" y="4608513"/>
            <a:ext cx="1590675" cy="6429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9pPr>
          </a:lstStyle>
          <a:p>
            <a:pPr algn="ctr">
              <a:buClrTx/>
              <a:buFontTx/>
              <a:buNone/>
            </a:pPr>
            <a:r>
              <a:rPr lang="it-IT" altLang="it-IT" sz="1800">
                <a:solidFill>
                  <a:srgbClr val="006600"/>
                </a:solidFill>
                <a:latin typeface="Arial Black" panose="020B0A04020102020204" pitchFamily="34" charset="0"/>
                <a:cs typeface="Arial" panose="020B0604020202020204" pitchFamily="34" charset="0"/>
              </a:rPr>
              <a:t>SPLANCNO</a:t>
            </a:r>
          </a:p>
          <a:p>
            <a:pPr algn="ctr">
              <a:buClrTx/>
              <a:buFontTx/>
              <a:buNone/>
            </a:pPr>
            <a:r>
              <a:rPr lang="it-IT" altLang="it-IT" sz="1800">
                <a:solidFill>
                  <a:srgbClr val="006600"/>
                </a:solidFill>
                <a:latin typeface="Arial Black" panose="020B0A04020102020204" pitchFamily="34" charset="0"/>
                <a:cs typeface="Arial" panose="020B0604020202020204" pitchFamily="34" charset="0"/>
              </a:rPr>
              <a:t>CRANIO</a:t>
            </a:r>
          </a:p>
        </p:txBody>
      </p:sp>
      <p:sp>
        <p:nvSpPr>
          <p:cNvPr id="35846" name="Line 6"/>
          <p:cNvSpPr>
            <a:spLocks noChangeShapeType="1"/>
          </p:cNvSpPr>
          <p:nvPr/>
        </p:nvSpPr>
        <p:spPr bwMode="auto">
          <a:xfrm flipH="1">
            <a:off x="3838575" y="4437063"/>
            <a:ext cx="314325" cy="1439862"/>
          </a:xfrm>
          <a:prstGeom prst="line">
            <a:avLst/>
          </a:prstGeom>
          <a:noFill/>
          <a:ln w="76320" cap="sq">
            <a:solidFill>
              <a:srgbClr val="66FF33"/>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9B51B12-7392-0246-B41F-399212F46EDE}"/>
              </a:ext>
            </a:extLst>
          </p:cNvPr>
          <p:cNvSpPr>
            <a:spLocks noGrp="1"/>
          </p:cNvSpPr>
          <p:nvPr>
            <p:ph type="title"/>
          </p:nvPr>
        </p:nvSpPr>
        <p:spPr>
          <a:xfrm>
            <a:off x="457200" y="0"/>
            <a:ext cx="8216900" cy="764704"/>
          </a:xfrm>
        </p:spPr>
        <p:txBody>
          <a:bodyPr/>
          <a:lstStyle/>
          <a:p>
            <a:r>
              <a:rPr lang="it-IT" sz="3200" dirty="0">
                <a:solidFill>
                  <a:schemeClr val="tx1"/>
                </a:solidFill>
                <a:latin typeface="Gurmukhi MN" panose="02020600050405020304" pitchFamily="18" charset="0"/>
                <a:cs typeface="Gurmukhi MN" panose="02020600050405020304" pitchFamily="18" charset="0"/>
              </a:rPr>
              <a:t>NEUROCRANIO</a:t>
            </a:r>
          </a:p>
        </p:txBody>
      </p:sp>
      <p:sp>
        <p:nvSpPr>
          <p:cNvPr id="3" name="Segnaposto contenuto 2">
            <a:extLst>
              <a:ext uri="{FF2B5EF4-FFF2-40B4-BE49-F238E27FC236}">
                <a16:creationId xmlns:a16="http://schemas.microsoft.com/office/drawing/2014/main" id="{B8C66F75-D1B1-B842-8D41-72CE1C83B42E}"/>
              </a:ext>
            </a:extLst>
          </p:cNvPr>
          <p:cNvSpPr>
            <a:spLocks noGrp="1"/>
          </p:cNvSpPr>
          <p:nvPr>
            <p:ph idx="1"/>
          </p:nvPr>
        </p:nvSpPr>
        <p:spPr>
          <a:xfrm>
            <a:off x="107504" y="1052736"/>
            <a:ext cx="9036496" cy="5805264"/>
          </a:xfrm>
        </p:spPr>
        <p:txBody>
          <a:bodyPr/>
          <a:lstStyle/>
          <a:p>
            <a:r>
              <a:rPr lang="it-IT" dirty="0">
                <a:solidFill>
                  <a:schemeClr val="tx1"/>
                </a:solidFill>
                <a:latin typeface="Corsiva Hebrew" pitchFamily="2" charset="-79"/>
                <a:cs typeface="Corsiva Hebrew" pitchFamily="2" charset="-79"/>
              </a:rPr>
              <a:t>La CAVITA’ del Neurocranio è delimitata </a:t>
            </a:r>
            <a:r>
              <a:rPr lang="it-IT" dirty="0" err="1">
                <a:solidFill>
                  <a:schemeClr val="tx1"/>
                </a:solidFill>
                <a:latin typeface="Corsiva Hebrew" pitchFamily="2" charset="-79"/>
                <a:cs typeface="Corsiva Hebrew" pitchFamily="2" charset="-79"/>
              </a:rPr>
              <a:t>antero</a:t>
            </a:r>
            <a:r>
              <a:rPr lang="it-IT" dirty="0">
                <a:solidFill>
                  <a:schemeClr val="tx1"/>
                </a:solidFill>
                <a:latin typeface="Corsiva Hebrew" pitchFamily="2" charset="-79"/>
                <a:cs typeface="Corsiva Hebrew" pitchFamily="2" charset="-79"/>
              </a:rPr>
              <a:t>-latero-supero-posteriormente dalla VOLTA, costituita da COMPONENTI di OSSO PIATTO (denominate SQUAME o </a:t>
            </a:r>
            <a:r>
              <a:rPr lang="it-IT" dirty="0" err="1">
                <a:solidFill>
                  <a:schemeClr val="tx1"/>
                </a:solidFill>
                <a:latin typeface="Corsiva Hebrew" pitchFamily="2" charset="-79"/>
                <a:cs typeface="Corsiva Hebrew" pitchFamily="2" charset="-79"/>
              </a:rPr>
              <a:t>Squamme</a:t>
            </a:r>
            <a:r>
              <a:rPr lang="it-IT" dirty="0">
                <a:solidFill>
                  <a:schemeClr val="tx1"/>
                </a:solidFill>
                <a:latin typeface="Corsiva Hebrew" pitchFamily="2" charset="-79"/>
                <a:cs typeface="Corsiva Hebrew" pitchFamily="2" charset="-79"/>
              </a:rPr>
              <a:t>) di Ossa Irregolari (ed anche Pneumatiche) delle seguenti ossa, descritte in senso </a:t>
            </a:r>
            <a:r>
              <a:rPr lang="it-IT" dirty="0" err="1">
                <a:solidFill>
                  <a:schemeClr val="tx1"/>
                </a:solidFill>
                <a:latin typeface="Corsiva Hebrew" pitchFamily="2" charset="-79"/>
                <a:cs typeface="Corsiva Hebrew" pitchFamily="2" charset="-79"/>
              </a:rPr>
              <a:t>antero</a:t>
            </a:r>
            <a:r>
              <a:rPr lang="it-IT" dirty="0">
                <a:solidFill>
                  <a:schemeClr val="tx1"/>
                </a:solidFill>
                <a:latin typeface="Corsiva Hebrew" pitchFamily="2" charset="-79"/>
                <a:cs typeface="Corsiva Hebrew" pitchFamily="2" charset="-79"/>
              </a:rPr>
              <a:t>-posteriore:</a:t>
            </a:r>
          </a:p>
          <a:p>
            <a:r>
              <a:rPr lang="it-IT" dirty="0">
                <a:solidFill>
                  <a:schemeClr val="tx1"/>
                </a:solidFill>
                <a:latin typeface="Corsiva Hebrew" pitchFamily="2" charset="-79"/>
                <a:cs typeface="Corsiva Hebrew" pitchFamily="2" charset="-79"/>
              </a:rPr>
              <a:t>   FRONTALE, PARIETALE, TEMPORALE, SFENOIDE (Grande Ala), OCCIPITALE</a:t>
            </a:r>
          </a:p>
        </p:txBody>
      </p:sp>
    </p:spTree>
    <p:extLst>
      <p:ext uri="{BB962C8B-B14F-4D97-AF65-F5344CB8AC3E}">
        <p14:creationId xmlns:p14="http://schemas.microsoft.com/office/powerpoint/2010/main" val="139828919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9B51B12-7392-0246-B41F-399212F46EDE}"/>
              </a:ext>
            </a:extLst>
          </p:cNvPr>
          <p:cNvSpPr>
            <a:spLocks noGrp="1"/>
          </p:cNvSpPr>
          <p:nvPr>
            <p:ph type="title"/>
          </p:nvPr>
        </p:nvSpPr>
        <p:spPr>
          <a:xfrm>
            <a:off x="457200" y="0"/>
            <a:ext cx="8216900" cy="764704"/>
          </a:xfrm>
        </p:spPr>
        <p:txBody>
          <a:bodyPr/>
          <a:lstStyle/>
          <a:p>
            <a:r>
              <a:rPr lang="it-IT" sz="3200" dirty="0">
                <a:solidFill>
                  <a:schemeClr val="tx1"/>
                </a:solidFill>
                <a:latin typeface="Gurmukhi MN" panose="02020600050405020304" pitchFamily="18" charset="0"/>
                <a:cs typeface="Gurmukhi MN" panose="02020600050405020304" pitchFamily="18" charset="0"/>
              </a:rPr>
              <a:t>VOLTA  del NEUROCRANIO</a:t>
            </a:r>
          </a:p>
        </p:txBody>
      </p:sp>
      <p:sp>
        <p:nvSpPr>
          <p:cNvPr id="3" name="Segnaposto contenuto 2">
            <a:extLst>
              <a:ext uri="{FF2B5EF4-FFF2-40B4-BE49-F238E27FC236}">
                <a16:creationId xmlns:a16="http://schemas.microsoft.com/office/drawing/2014/main" id="{B8C66F75-D1B1-B842-8D41-72CE1C83B42E}"/>
              </a:ext>
            </a:extLst>
          </p:cNvPr>
          <p:cNvSpPr>
            <a:spLocks noGrp="1"/>
          </p:cNvSpPr>
          <p:nvPr>
            <p:ph idx="1"/>
          </p:nvPr>
        </p:nvSpPr>
        <p:spPr>
          <a:xfrm>
            <a:off x="47402" y="786082"/>
            <a:ext cx="9036496" cy="5805264"/>
          </a:xfrm>
        </p:spPr>
        <p:txBody>
          <a:bodyPr/>
          <a:lstStyle/>
          <a:p>
            <a:r>
              <a:rPr lang="it-IT" sz="2400" dirty="0">
                <a:solidFill>
                  <a:schemeClr val="tx1"/>
                </a:solidFill>
                <a:latin typeface="Chalkboard" panose="03050602040202020205" pitchFamily="66" charset="77"/>
                <a:cs typeface="Corsiva Hebrew" pitchFamily="2" charset="-79"/>
              </a:rPr>
              <a:t>Il FRONTALE (impari, irregolare e pneumatico con il Seno Frontale), delimita ANTERIORMENTE la VOLTA, contribuendo anche a formare la VOLTA della Cavità Orbitaria e delle Cavità Nasali. Si articola tramite suture con le ossa MASCELLARE, ZIGOMATICO e NASALI, posteriormente con i PARIETALI (ossa pari piatte) e con la Grande Ala dello SFENOIDE. Il Parietale si articola con la Grande Ala dello Sfenoide, con il TEMPORALE (pari, pneumatico) tramite la SQUAMMA e PROCESSO MASTOIDEO e con la </a:t>
            </a:r>
            <a:r>
              <a:rPr lang="it-IT" sz="2400" dirty="0" err="1">
                <a:solidFill>
                  <a:schemeClr val="tx1"/>
                </a:solidFill>
                <a:latin typeface="Chalkboard" panose="03050602040202020205" pitchFamily="66" charset="77"/>
                <a:cs typeface="Corsiva Hebrew" pitchFamily="2" charset="-79"/>
              </a:rPr>
              <a:t>Squamma</a:t>
            </a:r>
            <a:r>
              <a:rPr lang="it-IT" sz="2400" dirty="0">
                <a:solidFill>
                  <a:schemeClr val="tx1"/>
                </a:solidFill>
                <a:latin typeface="Chalkboard" panose="03050602040202020205" pitchFamily="66" charset="77"/>
                <a:cs typeface="Corsiva Hebrew" pitchFamily="2" charset="-79"/>
              </a:rPr>
              <a:t> dell’ OCCIPITALE.</a:t>
            </a:r>
          </a:p>
          <a:p>
            <a:r>
              <a:rPr lang="it-IT" sz="2400" dirty="0">
                <a:solidFill>
                  <a:schemeClr val="tx1"/>
                </a:solidFill>
                <a:latin typeface="Tahoma" panose="020B0604030504040204" pitchFamily="34" charset="0"/>
                <a:ea typeface="Tahoma" panose="020B0604030504040204" pitchFamily="34" charset="0"/>
                <a:cs typeface="Tahoma" panose="020B0604030504040204" pitchFamily="34" charset="0"/>
              </a:rPr>
              <a:t>Le articolazioni per continuità tramite SUTURE (tra le quali la CORONALE, SAGITTALE e LAMBDOIDEA tra Parietali e </a:t>
            </a:r>
            <a:r>
              <a:rPr lang="it-IT" sz="2400" dirty="0" err="1">
                <a:solidFill>
                  <a:schemeClr val="tx1"/>
                </a:solidFill>
                <a:latin typeface="Tahoma" panose="020B0604030504040204" pitchFamily="34" charset="0"/>
                <a:ea typeface="Tahoma" panose="020B0604030504040204" pitchFamily="34" charset="0"/>
                <a:cs typeface="Tahoma" panose="020B0604030504040204" pitchFamily="34" charset="0"/>
              </a:rPr>
              <a:t>Squamma</a:t>
            </a:r>
            <a:r>
              <a:rPr lang="it-IT" sz="2400" dirty="0">
                <a:solidFill>
                  <a:schemeClr val="tx1"/>
                </a:solidFill>
                <a:latin typeface="Tahoma" panose="020B0604030504040204" pitchFamily="34" charset="0"/>
                <a:ea typeface="Tahoma" panose="020B0604030504040204" pitchFamily="34" charset="0"/>
                <a:cs typeface="Tahoma" panose="020B0604030504040204" pitchFamily="34" charset="0"/>
              </a:rPr>
              <a:t> dell’Occipitale) si sviluppano dalle cosiddette FONTANELLE di tessuto connettivo fibroso, che via scompaiono verso il secondo anno di vita post-natale.</a:t>
            </a:r>
          </a:p>
          <a:p>
            <a:r>
              <a:rPr lang="it-IT" sz="2800" dirty="0">
                <a:solidFill>
                  <a:schemeClr val="tx1"/>
                </a:solidFill>
                <a:latin typeface="Chalkboard" panose="03050602040202020205" pitchFamily="66" charset="77"/>
                <a:cs typeface="Corsiva Hebrew" pitchFamily="2" charset="-79"/>
              </a:rPr>
              <a:t> </a:t>
            </a:r>
          </a:p>
        </p:txBody>
      </p:sp>
    </p:spTree>
    <p:extLst>
      <p:ext uri="{BB962C8B-B14F-4D97-AF65-F5344CB8AC3E}">
        <p14:creationId xmlns:p14="http://schemas.microsoft.com/office/powerpoint/2010/main" val="29888692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6ACC3867-E595-014F-B9EC-67F6C393B2F5}"/>
              </a:ext>
            </a:extLst>
          </p:cNvPr>
          <p:cNvSpPr>
            <a:spLocks noGrp="1"/>
          </p:cNvSpPr>
          <p:nvPr>
            <p:ph idx="1"/>
          </p:nvPr>
        </p:nvSpPr>
        <p:spPr>
          <a:xfrm>
            <a:off x="107504" y="620688"/>
            <a:ext cx="8784976" cy="5832648"/>
          </a:xfrm>
        </p:spPr>
        <p:txBody>
          <a:bodyPr/>
          <a:lstStyle/>
          <a:p>
            <a:r>
              <a:rPr lang="it-IT" sz="2800" dirty="0">
                <a:solidFill>
                  <a:schemeClr val="tx1"/>
                </a:solidFill>
                <a:latin typeface="Gurmukhi MN" panose="02020600050405020304" pitchFamily="18" charset="0"/>
                <a:cs typeface="Gurmukhi MN" panose="02020600050405020304" pitchFamily="18" charset="0"/>
              </a:rPr>
              <a:t>Nell’ Uomo si riscontra la presenza del cosiddetto OSSO LAMELLARE, in cui le cosiddette LAMELLE (o SPICOLE) si organizzano a formare:</a:t>
            </a:r>
          </a:p>
          <a:p>
            <a:pPr marL="457200" indent="-457200">
              <a:buFontTx/>
              <a:buChar char="-"/>
            </a:pPr>
            <a:r>
              <a:rPr lang="it-IT" sz="2800" dirty="0">
                <a:solidFill>
                  <a:schemeClr val="tx1"/>
                </a:solidFill>
                <a:latin typeface="Gurmukhi MN" panose="02020600050405020304" pitchFamily="18" charset="0"/>
                <a:cs typeface="Gurmukhi MN" panose="02020600050405020304" pitchFamily="18" charset="0"/>
              </a:rPr>
              <a:t>OSSO COMPATTO, disponendosi concentricamente attorno a un canale centrale di </a:t>
            </a:r>
            <a:r>
              <a:rPr lang="it-IT" sz="2800" dirty="0" err="1">
                <a:solidFill>
                  <a:schemeClr val="tx1"/>
                </a:solidFill>
                <a:latin typeface="Gurmukhi MN" panose="02020600050405020304" pitchFamily="18" charset="0"/>
                <a:cs typeface="Gurmukhi MN" panose="02020600050405020304" pitchFamily="18" charset="0"/>
              </a:rPr>
              <a:t>Havers</a:t>
            </a:r>
            <a:r>
              <a:rPr lang="it-IT" sz="2800" dirty="0">
                <a:solidFill>
                  <a:schemeClr val="tx1"/>
                </a:solidFill>
                <a:latin typeface="Gurmukhi MN" panose="02020600050405020304" pitchFamily="18" charset="0"/>
                <a:cs typeface="Gurmukhi MN" panose="02020600050405020304" pitchFamily="18" charset="0"/>
              </a:rPr>
              <a:t>, formando gli OSTEONI;</a:t>
            </a:r>
          </a:p>
          <a:p>
            <a:pPr marL="457200" indent="-457200">
              <a:buFontTx/>
              <a:buChar char="-"/>
            </a:pPr>
            <a:r>
              <a:rPr lang="it-IT" sz="2800" dirty="0">
                <a:solidFill>
                  <a:schemeClr val="tx1"/>
                </a:solidFill>
                <a:latin typeface="Gurmukhi MN" panose="02020600050405020304" pitchFamily="18" charset="0"/>
                <a:cs typeface="Gurmukhi MN" panose="02020600050405020304" pitchFamily="18" charset="0"/>
              </a:rPr>
              <a:t>OSSO SPUGNOSO, in cui le lamelle formano una trama intrecciata delimitando degli spazi occupati da Midollo Osseo.</a:t>
            </a:r>
          </a:p>
          <a:p>
            <a:pPr marL="0" indent="0"/>
            <a:r>
              <a:rPr lang="it-IT" sz="2800" dirty="0">
                <a:solidFill>
                  <a:schemeClr val="tx1"/>
                </a:solidFill>
                <a:latin typeface="Gurmukhi MN" panose="02020600050405020304" pitchFamily="18" charset="0"/>
                <a:cs typeface="Gurmukhi MN" panose="02020600050405020304" pitchFamily="18" charset="0"/>
              </a:rPr>
              <a:t>In sintesi, l’ OSSO COMPATTO si dispone alla superficie esterna dei segmenti scheletrici, mentre l’ OSSO SPUGNOSO si pone in profondità.</a:t>
            </a:r>
          </a:p>
        </p:txBody>
      </p:sp>
    </p:spTree>
    <p:extLst>
      <p:ext uri="{BB962C8B-B14F-4D97-AF65-F5344CB8AC3E}">
        <p14:creationId xmlns:p14="http://schemas.microsoft.com/office/powerpoint/2010/main" val="377365536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3793" name="Rectangle 1"/>
          <p:cNvSpPr>
            <a:spLocks noGrp="1" noChangeArrowheads="1"/>
          </p:cNvSpPr>
          <p:nvPr>
            <p:ph type="title" idx="4294967295"/>
          </p:nvPr>
        </p:nvSpPr>
        <p:spPr>
          <a:xfrm>
            <a:off x="323850" y="188913"/>
            <a:ext cx="77724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0" dirty="0">
                <a:solidFill>
                  <a:schemeClr val="tx1"/>
                </a:solidFill>
                <a:latin typeface="Gurmukhi MN" panose="02020600050405020304" pitchFamily="18" charset="0"/>
                <a:cs typeface="Gurmukhi MN" panose="02020600050405020304" pitchFamily="18" charset="0"/>
              </a:rPr>
              <a:t>SCHELETRICO DEL CRANIO:</a:t>
            </a:r>
            <a:br>
              <a:rPr lang="it-IT" altLang="it-IT" sz="3200" b="0" dirty="0">
                <a:solidFill>
                  <a:schemeClr val="tx1"/>
                </a:solidFill>
                <a:latin typeface="Gurmukhi MN" panose="02020600050405020304" pitchFamily="18" charset="0"/>
                <a:cs typeface="Gurmukhi MN" panose="02020600050405020304" pitchFamily="18" charset="0"/>
              </a:rPr>
            </a:br>
            <a:r>
              <a:rPr lang="it-IT" altLang="it-IT" sz="3200" b="0" dirty="0">
                <a:solidFill>
                  <a:schemeClr val="tx1"/>
                </a:solidFill>
                <a:latin typeface="Gurmukhi MN" panose="02020600050405020304" pitchFamily="18" charset="0"/>
                <a:cs typeface="Gurmukhi MN" panose="02020600050405020304" pitchFamily="18" charset="0"/>
              </a:rPr>
              <a:t>VISIONE ANTERIORE</a:t>
            </a:r>
          </a:p>
        </p:txBody>
      </p:sp>
      <p:pic>
        <p:nvPicPr>
          <p:cNvPr id="337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813" y="1341438"/>
            <a:ext cx="6337300" cy="54689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4817" name="Rectangle 1"/>
          <p:cNvSpPr>
            <a:spLocks noGrp="1" noChangeArrowheads="1"/>
          </p:cNvSpPr>
          <p:nvPr>
            <p:ph type="title" idx="4294967295"/>
          </p:nvPr>
        </p:nvSpPr>
        <p:spPr>
          <a:xfrm>
            <a:off x="323850" y="260350"/>
            <a:ext cx="882015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0" dirty="0">
                <a:solidFill>
                  <a:schemeClr val="tx1"/>
                </a:solidFill>
                <a:latin typeface="Gurmukhi MN" panose="02020600050405020304" pitchFamily="18" charset="0"/>
                <a:cs typeface="Gurmukhi MN" panose="02020600050405020304" pitchFamily="18" charset="0"/>
              </a:rPr>
              <a:t>SCHELETRO DEL CRANIO: </a:t>
            </a:r>
            <a:br>
              <a:rPr lang="it-IT" altLang="it-IT" sz="3200" b="0" dirty="0">
                <a:solidFill>
                  <a:schemeClr val="tx1"/>
                </a:solidFill>
                <a:latin typeface="Gurmukhi MN" panose="02020600050405020304" pitchFamily="18" charset="0"/>
                <a:cs typeface="Gurmukhi MN" panose="02020600050405020304" pitchFamily="18" charset="0"/>
              </a:rPr>
            </a:br>
            <a:r>
              <a:rPr lang="it-IT" altLang="it-IT" sz="3200" b="0" dirty="0">
                <a:solidFill>
                  <a:schemeClr val="tx1"/>
                </a:solidFill>
                <a:latin typeface="Gurmukhi MN" panose="02020600050405020304" pitchFamily="18" charset="0"/>
                <a:cs typeface="Gurmukhi MN" panose="02020600050405020304" pitchFamily="18" charset="0"/>
              </a:rPr>
              <a:t>VISIONE LATERALE</a:t>
            </a:r>
          </a:p>
        </p:txBody>
      </p:sp>
      <p:pic>
        <p:nvPicPr>
          <p:cNvPr id="348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5150" y="1484313"/>
            <a:ext cx="6530975" cy="52292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618"/>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238250" y="0"/>
            <a:ext cx="6667500" cy="6858000"/>
          </a:xfrm>
          <a:prstGeom prst="rect">
            <a:avLst/>
          </a:prstGeom>
          <a:noFill/>
          <a:ln>
            <a:noFill/>
          </a:ln>
        </p:spPr>
      </p:pic>
    </p:spTree>
    <p:extLst>
      <p:ext uri="{BB962C8B-B14F-4D97-AF65-F5344CB8AC3E}">
        <p14:creationId xmlns:p14="http://schemas.microsoft.com/office/powerpoint/2010/main" val="112744296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02FCAAA-7C68-234E-B5EE-8ED0310E202E}"/>
              </a:ext>
            </a:extLst>
          </p:cNvPr>
          <p:cNvSpPr>
            <a:spLocks noGrp="1"/>
          </p:cNvSpPr>
          <p:nvPr>
            <p:ph type="title"/>
          </p:nvPr>
        </p:nvSpPr>
        <p:spPr>
          <a:xfrm>
            <a:off x="457200" y="128588"/>
            <a:ext cx="8216900" cy="852140"/>
          </a:xfrm>
        </p:spPr>
        <p:txBody>
          <a:bodyPr/>
          <a:lstStyle/>
          <a:p>
            <a:r>
              <a:rPr lang="it-IT" sz="3200" b="0" dirty="0">
                <a:solidFill>
                  <a:schemeClr val="tx1"/>
                </a:solidFill>
                <a:latin typeface="Gurmukhi MN" panose="02020600050405020304" pitchFamily="18" charset="0"/>
                <a:cs typeface="Gurmukhi MN" panose="02020600050405020304" pitchFamily="18" charset="0"/>
              </a:rPr>
              <a:t>BASE del NEUROCRANIO</a:t>
            </a:r>
          </a:p>
        </p:txBody>
      </p:sp>
      <p:sp>
        <p:nvSpPr>
          <p:cNvPr id="3" name="Segnaposto contenuto 2">
            <a:extLst>
              <a:ext uri="{FF2B5EF4-FFF2-40B4-BE49-F238E27FC236}">
                <a16:creationId xmlns:a16="http://schemas.microsoft.com/office/drawing/2014/main" id="{65936CD5-9092-B844-8BBF-DF5B4C3ADDEB}"/>
              </a:ext>
            </a:extLst>
          </p:cNvPr>
          <p:cNvSpPr>
            <a:spLocks noGrp="1"/>
          </p:cNvSpPr>
          <p:nvPr>
            <p:ph idx="1"/>
          </p:nvPr>
        </p:nvSpPr>
        <p:spPr>
          <a:xfrm>
            <a:off x="107504" y="1196752"/>
            <a:ext cx="9036496" cy="5661248"/>
          </a:xfrm>
        </p:spPr>
        <p:txBody>
          <a:bodyPr/>
          <a:lstStyle/>
          <a:p>
            <a:r>
              <a:rPr lang="it-IT" dirty="0">
                <a:solidFill>
                  <a:schemeClr val="tx1"/>
                </a:solidFill>
                <a:latin typeface="Chalkboard" panose="03050602040202020205" pitchFamily="66" charset="77"/>
              </a:rPr>
              <a:t>E’ una struttura che si dispone indicativamente su un Piano Orizzontale, ma molto irregolare e frastagliata</a:t>
            </a:r>
          </a:p>
          <a:p>
            <a:endParaRPr lang="it-IT" dirty="0">
              <a:solidFill>
                <a:schemeClr val="tx1"/>
              </a:solidFill>
            </a:endParaRPr>
          </a:p>
          <a:p>
            <a:r>
              <a:rPr lang="it-IT" dirty="0">
                <a:solidFill>
                  <a:schemeClr val="tx1"/>
                </a:solidFill>
                <a:latin typeface="Comic Sans MS" panose="030F0902030302020204" pitchFamily="66" charset="0"/>
              </a:rPr>
              <a:t>Vi si distinguono TRE FOSSE in cui si suddivide la Cavità:</a:t>
            </a:r>
          </a:p>
          <a:p>
            <a:pPr marL="457200" indent="-457200">
              <a:buFontTx/>
              <a:buChar char="-"/>
            </a:pPr>
            <a:r>
              <a:rPr lang="it-IT" dirty="0">
                <a:solidFill>
                  <a:schemeClr val="tx1"/>
                </a:solidFill>
                <a:latin typeface="Comic Sans MS" panose="030F0902030302020204" pitchFamily="66" charset="0"/>
              </a:rPr>
              <a:t>FOSSA NEUROCRANICA ANTERIORE</a:t>
            </a:r>
          </a:p>
          <a:p>
            <a:pPr marL="457200" indent="-457200">
              <a:buFontTx/>
              <a:buChar char="-"/>
            </a:pPr>
            <a:r>
              <a:rPr lang="it-IT" dirty="0">
                <a:solidFill>
                  <a:schemeClr val="tx1"/>
                </a:solidFill>
                <a:latin typeface="Comic Sans MS" panose="030F0902030302020204" pitchFamily="66" charset="0"/>
              </a:rPr>
              <a:t>FOSSA NEUROCRANICA MEDIA</a:t>
            </a:r>
          </a:p>
          <a:p>
            <a:pPr marL="457200" indent="-457200">
              <a:buFontTx/>
              <a:buChar char="-"/>
            </a:pPr>
            <a:r>
              <a:rPr lang="it-IT" dirty="0">
                <a:solidFill>
                  <a:schemeClr val="tx1"/>
                </a:solidFill>
                <a:latin typeface="Comic Sans MS" panose="030F0902030302020204" pitchFamily="66" charset="0"/>
              </a:rPr>
              <a:t>FOSSA NEUROCRANICA POSTERIORE</a:t>
            </a:r>
          </a:p>
        </p:txBody>
      </p:sp>
    </p:spTree>
    <p:extLst>
      <p:ext uri="{BB962C8B-B14F-4D97-AF65-F5344CB8AC3E}">
        <p14:creationId xmlns:p14="http://schemas.microsoft.com/office/powerpoint/2010/main" val="277711989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02FCAAA-7C68-234E-B5EE-8ED0310E202E}"/>
              </a:ext>
            </a:extLst>
          </p:cNvPr>
          <p:cNvSpPr>
            <a:spLocks noGrp="1"/>
          </p:cNvSpPr>
          <p:nvPr>
            <p:ph type="title"/>
          </p:nvPr>
        </p:nvSpPr>
        <p:spPr>
          <a:xfrm>
            <a:off x="457200" y="128588"/>
            <a:ext cx="8216900" cy="852140"/>
          </a:xfrm>
        </p:spPr>
        <p:txBody>
          <a:bodyPr/>
          <a:lstStyle/>
          <a:p>
            <a:r>
              <a:rPr lang="it-IT" sz="3200" b="0" dirty="0">
                <a:solidFill>
                  <a:schemeClr val="tx1"/>
                </a:solidFill>
                <a:latin typeface="Gurmukhi MN" panose="02020600050405020304" pitchFamily="18" charset="0"/>
                <a:cs typeface="Gurmukhi MN" panose="02020600050405020304" pitchFamily="18" charset="0"/>
              </a:rPr>
              <a:t>BASE del NEUROCRANIO</a:t>
            </a:r>
          </a:p>
        </p:txBody>
      </p:sp>
      <p:sp>
        <p:nvSpPr>
          <p:cNvPr id="3" name="Segnaposto contenuto 2">
            <a:extLst>
              <a:ext uri="{FF2B5EF4-FFF2-40B4-BE49-F238E27FC236}">
                <a16:creationId xmlns:a16="http://schemas.microsoft.com/office/drawing/2014/main" id="{65936CD5-9092-B844-8BBF-DF5B4C3ADDEB}"/>
              </a:ext>
            </a:extLst>
          </p:cNvPr>
          <p:cNvSpPr>
            <a:spLocks noGrp="1"/>
          </p:cNvSpPr>
          <p:nvPr>
            <p:ph idx="1"/>
          </p:nvPr>
        </p:nvSpPr>
        <p:spPr>
          <a:xfrm>
            <a:off x="107504" y="1196752"/>
            <a:ext cx="9036496" cy="5661248"/>
          </a:xfrm>
        </p:spPr>
        <p:txBody>
          <a:bodyPr/>
          <a:lstStyle/>
          <a:p>
            <a:r>
              <a:rPr lang="it-IT" dirty="0">
                <a:solidFill>
                  <a:schemeClr val="tx1"/>
                </a:solidFill>
                <a:latin typeface="Chalkboard" panose="03050602040202020205" pitchFamily="66" charset="77"/>
              </a:rPr>
              <a:t>La </a:t>
            </a:r>
            <a:r>
              <a:rPr lang="it-IT" dirty="0">
                <a:solidFill>
                  <a:schemeClr val="tx1"/>
                </a:solidFill>
                <a:latin typeface="Comic Sans MS" panose="030F0902030302020204" pitchFamily="66" charset="0"/>
              </a:rPr>
              <a:t>FOSSA NEUROCRANICA ANTERIORE è costituita dal FRONTALE e dall’ ETMOIDE con la sua Lamina Cribrosa, attraverso cui transitano le fibre del Nervo Olfattivo (I paio di nervi encefalici), con limite posteriore sulle Piccole Ali dello SFENOIDE, dove si descrive il FORO OTTICO per il Nervo Ottico (II paio) e l’ Arteria Oftalmica.</a:t>
            </a:r>
          </a:p>
        </p:txBody>
      </p:sp>
    </p:spTree>
    <p:extLst>
      <p:ext uri="{BB962C8B-B14F-4D97-AF65-F5344CB8AC3E}">
        <p14:creationId xmlns:p14="http://schemas.microsoft.com/office/powerpoint/2010/main" val="196051423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02FCAAA-7C68-234E-B5EE-8ED0310E202E}"/>
              </a:ext>
            </a:extLst>
          </p:cNvPr>
          <p:cNvSpPr>
            <a:spLocks noGrp="1"/>
          </p:cNvSpPr>
          <p:nvPr>
            <p:ph type="title"/>
          </p:nvPr>
        </p:nvSpPr>
        <p:spPr>
          <a:xfrm>
            <a:off x="501905" y="-26387"/>
            <a:ext cx="8216900" cy="852140"/>
          </a:xfrm>
        </p:spPr>
        <p:txBody>
          <a:bodyPr/>
          <a:lstStyle/>
          <a:p>
            <a:r>
              <a:rPr lang="it-IT" sz="3200" b="0" dirty="0">
                <a:solidFill>
                  <a:schemeClr val="tx1"/>
                </a:solidFill>
                <a:latin typeface="Gurmukhi MN" panose="02020600050405020304" pitchFamily="18" charset="0"/>
                <a:cs typeface="Gurmukhi MN" panose="02020600050405020304" pitchFamily="18" charset="0"/>
              </a:rPr>
              <a:t>BASE del NEUROCRANIO</a:t>
            </a:r>
          </a:p>
        </p:txBody>
      </p:sp>
      <p:sp>
        <p:nvSpPr>
          <p:cNvPr id="3" name="Segnaposto contenuto 2">
            <a:extLst>
              <a:ext uri="{FF2B5EF4-FFF2-40B4-BE49-F238E27FC236}">
                <a16:creationId xmlns:a16="http://schemas.microsoft.com/office/drawing/2014/main" id="{65936CD5-9092-B844-8BBF-DF5B4C3ADDEB}"/>
              </a:ext>
            </a:extLst>
          </p:cNvPr>
          <p:cNvSpPr>
            <a:spLocks noGrp="1"/>
          </p:cNvSpPr>
          <p:nvPr>
            <p:ph idx="1"/>
          </p:nvPr>
        </p:nvSpPr>
        <p:spPr>
          <a:xfrm>
            <a:off x="92107" y="825753"/>
            <a:ext cx="9036496" cy="5661248"/>
          </a:xfrm>
        </p:spPr>
        <p:txBody>
          <a:bodyPr/>
          <a:lstStyle/>
          <a:p>
            <a:r>
              <a:rPr lang="it-IT" sz="2600" dirty="0">
                <a:solidFill>
                  <a:schemeClr val="tx1"/>
                </a:solidFill>
                <a:latin typeface="Copperplate" panose="02000504000000020004" pitchFamily="2" charset="77"/>
              </a:rPr>
              <a:t>La FOSSA NEUROCRANICA MEDIA è formata dallo SFENOIDE, osso irregolare e pneumatico, in cui si nota il CORPO (contenente il Seno Sfenoidale e che presenta la SELLA TURCICA per l’ IPOFISI) e le GRANDI ALI; dal TEMPORALE con la SQUAMMA e dalla FACCIA ANTERIORE della RUPE (o PIRAMIDE o ROCCA PETROSA). Vi si notano diverse FESSURE (ORBITARIA SUPERIORE) e FORI (ROTONDO, OVALE e SPINOSO) per il PASSAGGIO di NERVI (III, IV, VI paio-NERVI OCULOMOTORI, le TRE BRANCHE del V paio-NERVO TRIGEMINO e VASI SANGUIFERI), come pure il CANALE CAROTIDEO (Arteria Carotide Interna).</a:t>
            </a:r>
          </a:p>
        </p:txBody>
      </p:sp>
    </p:spTree>
    <p:extLst>
      <p:ext uri="{BB962C8B-B14F-4D97-AF65-F5344CB8AC3E}">
        <p14:creationId xmlns:p14="http://schemas.microsoft.com/office/powerpoint/2010/main" val="240059213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02FCAAA-7C68-234E-B5EE-8ED0310E202E}"/>
              </a:ext>
            </a:extLst>
          </p:cNvPr>
          <p:cNvSpPr>
            <a:spLocks noGrp="1"/>
          </p:cNvSpPr>
          <p:nvPr>
            <p:ph type="title"/>
          </p:nvPr>
        </p:nvSpPr>
        <p:spPr>
          <a:xfrm>
            <a:off x="457200" y="128588"/>
            <a:ext cx="8216900" cy="852140"/>
          </a:xfrm>
        </p:spPr>
        <p:txBody>
          <a:bodyPr/>
          <a:lstStyle/>
          <a:p>
            <a:r>
              <a:rPr lang="it-IT" sz="3200" b="0" dirty="0">
                <a:solidFill>
                  <a:schemeClr val="tx1"/>
                </a:solidFill>
                <a:latin typeface="Gurmukhi MN" panose="02020600050405020304" pitchFamily="18" charset="0"/>
                <a:cs typeface="Gurmukhi MN" panose="02020600050405020304" pitchFamily="18" charset="0"/>
              </a:rPr>
              <a:t>BASE del NEUROCRANIO</a:t>
            </a:r>
          </a:p>
        </p:txBody>
      </p:sp>
      <p:sp>
        <p:nvSpPr>
          <p:cNvPr id="3" name="Segnaposto contenuto 2">
            <a:extLst>
              <a:ext uri="{FF2B5EF4-FFF2-40B4-BE49-F238E27FC236}">
                <a16:creationId xmlns:a16="http://schemas.microsoft.com/office/drawing/2014/main" id="{65936CD5-9092-B844-8BBF-DF5B4C3ADDEB}"/>
              </a:ext>
            </a:extLst>
          </p:cNvPr>
          <p:cNvSpPr>
            <a:spLocks noGrp="1"/>
          </p:cNvSpPr>
          <p:nvPr>
            <p:ph idx="1"/>
          </p:nvPr>
        </p:nvSpPr>
        <p:spPr>
          <a:xfrm>
            <a:off x="107504" y="1196752"/>
            <a:ext cx="9036496" cy="5661248"/>
          </a:xfrm>
        </p:spPr>
        <p:txBody>
          <a:bodyPr/>
          <a:lstStyle/>
          <a:p>
            <a:r>
              <a:rPr lang="it-IT" sz="2600" dirty="0">
                <a:solidFill>
                  <a:schemeClr val="tx1"/>
                </a:solidFill>
                <a:latin typeface="Chalkboard" panose="03050602040202020205" pitchFamily="66" charset="77"/>
              </a:rPr>
              <a:t>La </a:t>
            </a:r>
            <a:r>
              <a:rPr lang="it-IT" sz="2600" dirty="0">
                <a:solidFill>
                  <a:schemeClr val="tx1"/>
                </a:solidFill>
                <a:latin typeface="Comic Sans MS" panose="030F0902030302020204" pitchFamily="66" charset="0"/>
              </a:rPr>
              <a:t>FOSSA NEUROCRANICA POSTERIORE è costituita dal TEMPORALE (Faccia Posteriore della Rupe), SFENOIDE e OCCIPITALE. Vi si descrivono il MEATO ACUSTICO o UDITIVO INTERNO (Nervo Faciale-VII paio, Nervo Acustico o Vestibolo-Cocleare-VIII paio e Vasi Uditivi Interni), il FORO GIUGULARE (Vena Giugulare Interna alla confluenza dei Seni Venosi della Dura Meninge, Nervi </a:t>
            </a:r>
            <a:r>
              <a:rPr lang="it-IT" sz="2600" dirty="0" err="1">
                <a:solidFill>
                  <a:schemeClr val="tx1"/>
                </a:solidFill>
                <a:latin typeface="Comic Sans MS" panose="030F0902030302020204" pitchFamily="66" charset="0"/>
              </a:rPr>
              <a:t>GlossoFaringeo</a:t>
            </a:r>
            <a:r>
              <a:rPr lang="it-IT" sz="2600" dirty="0">
                <a:solidFill>
                  <a:schemeClr val="tx1"/>
                </a:solidFill>
                <a:latin typeface="Comic Sans MS" panose="030F0902030302020204" pitchFamily="66" charset="0"/>
              </a:rPr>
              <a:t>-IX, Vago-X ed Accessorio Spinale-XI), GRANDE FORO OCCIPITALE o FORAME MAGNO (limite tra Midollo Spinale e Bulbo del Tronco Encefalico), CANALE del NERVO IPOGLOSSO (XII paio).</a:t>
            </a:r>
          </a:p>
        </p:txBody>
      </p:sp>
    </p:spTree>
    <p:extLst>
      <p:ext uri="{BB962C8B-B14F-4D97-AF65-F5344CB8AC3E}">
        <p14:creationId xmlns:p14="http://schemas.microsoft.com/office/powerpoint/2010/main" val="333527986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604"/>
          <p:cNvPicPr>
            <a:picLocks noGrp="1" noChangeAspect="1"/>
          </p:cNvPicPr>
          <p:nvPr isPhoto="1"/>
        </p:nvPicPr>
        <p:blipFill rotWithShape="1">
          <a:blip r:embed="rId2">
            <a:lum/>
            <a:extLst>
              <a:ext uri="{28A0092B-C50C-407E-A947-70E740481C1C}">
                <a14:useLocalDpi xmlns:a14="http://schemas.microsoft.com/office/drawing/2010/main" val="0"/>
              </a:ext>
            </a:extLst>
          </a:blip>
          <a:srcRect t="-1" b="37400"/>
          <a:stretch/>
        </p:blipFill>
        <p:spPr>
          <a:xfrm>
            <a:off x="539552" y="-7695"/>
            <a:ext cx="8604449" cy="6833808"/>
          </a:xfrm>
          <a:prstGeom prst="rect">
            <a:avLst/>
          </a:prstGeom>
          <a:noFill/>
          <a:ln>
            <a:noFill/>
          </a:ln>
        </p:spPr>
      </p:pic>
      <p:pic>
        <p:nvPicPr>
          <p:cNvPr id="4" name="Picture 1" descr="0604">
            <a:extLst>
              <a:ext uri="{FF2B5EF4-FFF2-40B4-BE49-F238E27FC236}">
                <a16:creationId xmlns:a16="http://schemas.microsoft.com/office/drawing/2014/main" id="{9B8618BF-9314-5F42-B99D-DFEC0BBA1D90}"/>
              </a:ext>
            </a:extLst>
          </p:cNvPr>
          <p:cNvPicPr>
            <a:picLocks noGrp="1" noChangeAspect="1"/>
          </p:cNvPicPr>
          <p:nvPr isPhoto="1"/>
        </p:nvPicPr>
        <p:blipFill rotWithShape="1">
          <a:blip r:embed="rId2">
            <a:lum/>
            <a:extLst>
              <a:ext uri="{28A0092B-C50C-407E-A947-70E740481C1C}">
                <a14:useLocalDpi xmlns:a14="http://schemas.microsoft.com/office/drawing/2010/main" val="0"/>
              </a:ext>
            </a:extLst>
          </a:blip>
          <a:srcRect t="94027" r="69361" b="1773"/>
          <a:stretch/>
        </p:blipFill>
        <p:spPr>
          <a:xfrm>
            <a:off x="7487816" y="620688"/>
            <a:ext cx="1656184" cy="288032"/>
          </a:xfrm>
          <a:prstGeom prst="rect">
            <a:avLst/>
          </a:prstGeom>
          <a:noFill/>
          <a:ln>
            <a:noFill/>
          </a:ln>
        </p:spPr>
      </p:pic>
    </p:spTree>
    <p:extLst>
      <p:ext uri="{BB962C8B-B14F-4D97-AF65-F5344CB8AC3E}">
        <p14:creationId xmlns:p14="http://schemas.microsoft.com/office/powerpoint/2010/main" val="331584101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F192D4B-58C2-C94B-B6EE-47EA628CC689}"/>
              </a:ext>
            </a:extLst>
          </p:cNvPr>
          <p:cNvSpPr>
            <a:spLocks noGrp="1"/>
          </p:cNvSpPr>
          <p:nvPr>
            <p:ph type="title"/>
          </p:nvPr>
        </p:nvSpPr>
        <p:spPr/>
        <p:txBody>
          <a:bodyPr/>
          <a:lstStyle/>
          <a:p>
            <a:r>
              <a:rPr lang="it-IT" dirty="0">
                <a:solidFill>
                  <a:schemeClr val="tx1"/>
                </a:solidFill>
                <a:latin typeface="Gurmukhi MN" panose="02020600050405020304" pitchFamily="18" charset="0"/>
                <a:cs typeface="Gurmukhi MN" panose="02020600050405020304" pitchFamily="18" charset="0"/>
              </a:rPr>
              <a:t>SPLANCNOCRANIO</a:t>
            </a:r>
          </a:p>
        </p:txBody>
      </p:sp>
    </p:spTree>
    <p:extLst>
      <p:ext uri="{BB962C8B-B14F-4D97-AF65-F5344CB8AC3E}">
        <p14:creationId xmlns:p14="http://schemas.microsoft.com/office/powerpoint/2010/main" val="18627107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8647566-5B9F-A94A-8D97-6C291406068B}"/>
              </a:ext>
            </a:extLst>
          </p:cNvPr>
          <p:cNvSpPr>
            <a:spLocks noGrp="1"/>
          </p:cNvSpPr>
          <p:nvPr>
            <p:ph type="title"/>
          </p:nvPr>
        </p:nvSpPr>
        <p:spPr/>
        <p:txBody>
          <a:bodyPr/>
          <a:lstStyle/>
          <a:p>
            <a:r>
              <a:rPr lang="it-IT" sz="3200" dirty="0">
                <a:solidFill>
                  <a:schemeClr val="tx1"/>
                </a:solidFill>
                <a:latin typeface="Gurmukhi MN" panose="02020600050405020304" pitchFamily="18" charset="0"/>
                <a:cs typeface="Gurmukhi MN" panose="02020600050405020304" pitchFamily="18" charset="0"/>
              </a:rPr>
              <a:t>Il cosiddetto «MASSICCIO FACIALE»</a:t>
            </a:r>
          </a:p>
        </p:txBody>
      </p:sp>
      <p:sp>
        <p:nvSpPr>
          <p:cNvPr id="3" name="Segnaposto contenuto 2">
            <a:extLst>
              <a:ext uri="{FF2B5EF4-FFF2-40B4-BE49-F238E27FC236}">
                <a16:creationId xmlns:a16="http://schemas.microsoft.com/office/drawing/2014/main" id="{B9CF13F9-C69E-1F4E-9CE4-B870F127DECC}"/>
              </a:ext>
            </a:extLst>
          </p:cNvPr>
          <p:cNvSpPr>
            <a:spLocks noGrp="1"/>
          </p:cNvSpPr>
          <p:nvPr>
            <p:ph idx="1"/>
          </p:nvPr>
        </p:nvSpPr>
        <p:spPr>
          <a:xfrm>
            <a:off x="107504" y="1412776"/>
            <a:ext cx="8856984" cy="5328592"/>
          </a:xfrm>
        </p:spPr>
        <p:txBody>
          <a:bodyPr/>
          <a:lstStyle/>
          <a:p>
            <a:r>
              <a:rPr lang="it-IT" dirty="0">
                <a:solidFill>
                  <a:schemeClr val="tx1"/>
                </a:solidFill>
                <a:latin typeface="Copperplate" panose="02000504000000020004" pitchFamily="2" charset="77"/>
              </a:rPr>
              <a:t>È</a:t>
            </a:r>
            <a:r>
              <a:rPr lang="it-IT" dirty="0">
                <a:latin typeface="Copperplate" panose="02000504000000020004" pitchFamily="2" charset="77"/>
              </a:rPr>
              <a:t> </a:t>
            </a:r>
            <a:r>
              <a:rPr lang="it-IT" dirty="0">
                <a:solidFill>
                  <a:schemeClr val="tx1"/>
                </a:solidFill>
                <a:latin typeface="Copperplate" panose="02000504000000020004" pitchFamily="2" charset="77"/>
              </a:rPr>
              <a:t>apprezzabile in proiezione frontale anteriore.</a:t>
            </a:r>
          </a:p>
          <a:p>
            <a:r>
              <a:rPr lang="it-IT" dirty="0">
                <a:solidFill>
                  <a:schemeClr val="tx1"/>
                </a:solidFill>
                <a:latin typeface="Copperplate" panose="02000504000000020004" pitchFamily="2" charset="77"/>
              </a:rPr>
              <a:t>È costituito dall’ OSSO MASCELLARE, dallo ZIGOMATICO, dalle OSSA NASALI e dalla MANDIBOLA (o Mascellare Inferiore)</a:t>
            </a:r>
          </a:p>
          <a:p>
            <a:r>
              <a:rPr lang="it-IT" dirty="0">
                <a:solidFill>
                  <a:schemeClr val="tx1"/>
                </a:solidFill>
                <a:latin typeface="Copperplate" panose="02000504000000020004" pitchFamily="2" charset="77"/>
              </a:rPr>
              <a:t>Presenta gli orifici delle Cavità Orbitarie, delle </a:t>
            </a:r>
            <a:r>
              <a:rPr lang="it-IT" dirty="0" err="1">
                <a:solidFill>
                  <a:schemeClr val="tx1"/>
                </a:solidFill>
                <a:latin typeface="Copperplate" panose="02000504000000020004" pitchFamily="2" charset="77"/>
              </a:rPr>
              <a:t>Cavita’</a:t>
            </a:r>
            <a:r>
              <a:rPr lang="it-IT" dirty="0">
                <a:solidFill>
                  <a:schemeClr val="tx1"/>
                </a:solidFill>
                <a:latin typeface="Copperplate" panose="02000504000000020004" pitchFamily="2" charset="77"/>
              </a:rPr>
              <a:t> Nasali (Apertura Piriforme) e della </a:t>
            </a:r>
            <a:r>
              <a:rPr lang="it-IT" dirty="0" err="1">
                <a:solidFill>
                  <a:schemeClr val="tx1"/>
                </a:solidFill>
                <a:latin typeface="Copperplate" panose="02000504000000020004" pitchFamily="2" charset="77"/>
              </a:rPr>
              <a:t>Cavita’</a:t>
            </a:r>
            <a:r>
              <a:rPr lang="it-IT" dirty="0">
                <a:solidFill>
                  <a:schemeClr val="tx1"/>
                </a:solidFill>
                <a:latin typeface="Copperplate" panose="02000504000000020004" pitchFamily="2" charset="77"/>
              </a:rPr>
              <a:t> Orale.</a:t>
            </a:r>
            <a:endParaRPr lang="it-IT" dirty="0">
              <a:latin typeface="Copperplate" panose="02000504000000020004" pitchFamily="2" charset="77"/>
            </a:endParaRPr>
          </a:p>
        </p:txBody>
      </p:sp>
    </p:spTree>
    <p:extLst>
      <p:ext uri="{BB962C8B-B14F-4D97-AF65-F5344CB8AC3E}">
        <p14:creationId xmlns:p14="http://schemas.microsoft.com/office/powerpoint/2010/main" val="25959536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l="2316" t="1443" r="4570"/>
          <a:stretch>
            <a:fillRect/>
          </a:stretch>
        </p:blipFill>
        <p:spPr bwMode="auto">
          <a:xfrm>
            <a:off x="0" y="0"/>
            <a:ext cx="9072563" cy="6827838"/>
          </a:xfrm>
          <a:prstGeom prst="rect">
            <a:avLst/>
          </a:prstGeom>
          <a:noFill/>
          <a:ln>
            <a:noFill/>
          </a:ln>
          <a:effectLst/>
          <a:extLst>
            <a:ext uri="{909E8E84-426E-40DD-AFC4-6F175D3DCCD1}">
              <a14:hiddenFill xmlns:a14="http://schemas.microsoft.com/office/drawing/2010/main">
                <a:blipFill dpi="0" rotWithShape="0">
                  <a:blip/>
                  <a:srcRect l="2316" t="1443" r="4570"/>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1"/>
          <p:cNvSpPr>
            <a:spLocks noGrp="1" noChangeArrowheads="1"/>
          </p:cNvSpPr>
          <p:nvPr>
            <p:ph type="title" idx="4294967295"/>
          </p:nvPr>
        </p:nvSpPr>
        <p:spPr>
          <a:xfrm>
            <a:off x="323850" y="188913"/>
            <a:ext cx="77724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800" dirty="0">
                <a:solidFill>
                  <a:schemeClr val="tx1"/>
                </a:solidFill>
                <a:latin typeface="Arial Black" panose="020B0A04020102020204" pitchFamily="34" charset="0"/>
              </a:rPr>
              <a:t>SCHELETRICO DEL CRANIO:</a:t>
            </a:r>
            <a:br>
              <a:rPr lang="it-IT" altLang="it-IT" sz="2800" dirty="0">
                <a:solidFill>
                  <a:schemeClr val="tx1"/>
                </a:solidFill>
                <a:latin typeface="Arial Black" panose="020B0A04020102020204" pitchFamily="34" charset="0"/>
              </a:rPr>
            </a:br>
            <a:r>
              <a:rPr lang="it-IT" altLang="it-IT" sz="2800" dirty="0">
                <a:solidFill>
                  <a:schemeClr val="tx1"/>
                </a:solidFill>
                <a:latin typeface="Arial Black" panose="020B0A04020102020204" pitchFamily="34" charset="0"/>
              </a:rPr>
              <a:t>VISIONE FRONTALE ANTERIORE</a:t>
            </a:r>
          </a:p>
        </p:txBody>
      </p:sp>
      <p:pic>
        <p:nvPicPr>
          <p:cNvPr id="337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813" y="1341438"/>
            <a:ext cx="6337300" cy="54689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62167053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C995C17-A580-7749-B721-F1F41ECC165F}"/>
              </a:ext>
            </a:extLst>
          </p:cNvPr>
          <p:cNvSpPr>
            <a:spLocks noGrp="1"/>
          </p:cNvSpPr>
          <p:nvPr>
            <p:ph type="title"/>
          </p:nvPr>
        </p:nvSpPr>
        <p:spPr>
          <a:xfrm>
            <a:off x="539552" y="1988840"/>
            <a:ext cx="8216900" cy="1422400"/>
          </a:xfrm>
        </p:spPr>
        <p:txBody>
          <a:bodyPr/>
          <a:lstStyle/>
          <a:p>
            <a:r>
              <a:rPr lang="it-IT" sz="3600" dirty="0">
                <a:solidFill>
                  <a:schemeClr val="tx1"/>
                </a:solidFill>
                <a:latin typeface="Gurmukhi MN" panose="02020600050405020304" pitchFamily="18" charset="0"/>
                <a:cs typeface="Gurmukhi MN" panose="02020600050405020304" pitchFamily="18" charset="0"/>
              </a:rPr>
              <a:t>CAVITA’ DELLO SPLANCNOCRANIO</a:t>
            </a:r>
          </a:p>
        </p:txBody>
      </p:sp>
    </p:spTree>
    <p:extLst>
      <p:ext uri="{BB962C8B-B14F-4D97-AF65-F5344CB8AC3E}">
        <p14:creationId xmlns:p14="http://schemas.microsoft.com/office/powerpoint/2010/main" val="48061333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C995C17-A580-7749-B721-F1F41ECC165F}"/>
              </a:ext>
            </a:extLst>
          </p:cNvPr>
          <p:cNvSpPr>
            <a:spLocks noGrp="1"/>
          </p:cNvSpPr>
          <p:nvPr>
            <p:ph type="title"/>
          </p:nvPr>
        </p:nvSpPr>
        <p:spPr>
          <a:xfrm>
            <a:off x="359024" y="188640"/>
            <a:ext cx="8784976" cy="792088"/>
          </a:xfrm>
        </p:spPr>
        <p:txBody>
          <a:bodyPr/>
          <a:lstStyle/>
          <a:p>
            <a:r>
              <a:rPr lang="it-IT" sz="3600" dirty="0">
                <a:solidFill>
                  <a:schemeClr val="tx1"/>
                </a:solidFill>
                <a:latin typeface="Gurmukhi MN" panose="02020600050405020304" pitchFamily="18" charset="0"/>
                <a:cs typeface="Gurmukhi MN" panose="02020600050405020304" pitchFamily="18" charset="0"/>
              </a:rPr>
              <a:t>CAVITA’  ORBITARIA</a:t>
            </a:r>
          </a:p>
        </p:txBody>
      </p:sp>
      <p:sp>
        <p:nvSpPr>
          <p:cNvPr id="3" name="CasellaDiTesto 2">
            <a:extLst>
              <a:ext uri="{FF2B5EF4-FFF2-40B4-BE49-F238E27FC236}">
                <a16:creationId xmlns:a16="http://schemas.microsoft.com/office/drawing/2014/main" id="{BF7EC631-197B-7F44-962D-58DDB02E8C72}"/>
              </a:ext>
            </a:extLst>
          </p:cNvPr>
          <p:cNvSpPr txBox="1"/>
          <p:nvPr/>
        </p:nvSpPr>
        <p:spPr>
          <a:xfrm>
            <a:off x="251520" y="980728"/>
            <a:ext cx="8662129" cy="5632311"/>
          </a:xfrm>
          <a:prstGeom prst="rect">
            <a:avLst/>
          </a:prstGeom>
          <a:noFill/>
        </p:spPr>
        <p:txBody>
          <a:bodyPr wrap="square" rtlCol="0">
            <a:spAutoFit/>
          </a:bodyPr>
          <a:lstStyle/>
          <a:p>
            <a:r>
              <a:rPr lang="it-IT" dirty="0">
                <a:solidFill>
                  <a:schemeClr val="tx1"/>
                </a:solidFill>
                <a:latin typeface="Comic Sans MS" panose="030F0902030302020204" pitchFamily="66" charset="0"/>
              </a:rPr>
              <a:t>Cavità PARI dello SPLANCNOCRANIO, contenente il BULBO OCULARE</a:t>
            </a:r>
          </a:p>
          <a:p>
            <a:r>
              <a:rPr lang="it-IT" dirty="0">
                <a:solidFill>
                  <a:schemeClr val="tx1"/>
                </a:solidFill>
                <a:latin typeface="Comic Sans MS" panose="030F0902030302020204" pitchFamily="66" charset="0"/>
              </a:rPr>
              <a:t>Ha una forma grossolanamente CONICA con base anteriore ed apice posteriore, dov’è localizzato il Foro Ottico.</a:t>
            </a:r>
          </a:p>
          <a:p>
            <a:r>
              <a:rPr lang="it-IT" dirty="0">
                <a:solidFill>
                  <a:schemeClr val="tx1"/>
                </a:solidFill>
                <a:latin typeface="Comic Sans MS" panose="030F0902030302020204" pitchFamily="66" charset="0"/>
              </a:rPr>
              <a:t>Vi si descrivono:</a:t>
            </a:r>
          </a:p>
          <a:p>
            <a:r>
              <a:rPr lang="it-IT" dirty="0">
                <a:solidFill>
                  <a:schemeClr val="tx1"/>
                </a:solidFill>
                <a:latin typeface="Comic Sans MS" panose="030F0902030302020204" pitchFamily="66" charset="0"/>
              </a:rPr>
              <a:t>- CONTORNO ANTERIORE con Ossa MASCELLARE, FRONTALE e ZIGOMATICO;</a:t>
            </a:r>
          </a:p>
          <a:p>
            <a:pPr marL="342900" indent="-342900">
              <a:buFontTx/>
              <a:buChar char="-"/>
            </a:pPr>
            <a:r>
              <a:rPr lang="it-IT" dirty="0">
                <a:solidFill>
                  <a:schemeClr val="tx1"/>
                </a:solidFill>
                <a:latin typeface="Comic Sans MS" panose="030F0902030302020204" pitchFamily="66" charset="0"/>
              </a:rPr>
              <a:t>PARETE MEDIALE con Ossa MASCELLARE, LACRIMALE ed ETMOIDE (con la sua Lamina Papiracea);</a:t>
            </a:r>
          </a:p>
          <a:p>
            <a:pPr marL="342900" indent="-342900">
              <a:buFontTx/>
              <a:buChar char="-"/>
            </a:pPr>
            <a:r>
              <a:rPr lang="it-IT" dirty="0">
                <a:solidFill>
                  <a:schemeClr val="tx1"/>
                </a:solidFill>
                <a:latin typeface="Comic Sans MS" panose="030F0902030302020204" pitchFamily="66" charset="0"/>
              </a:rPr>
              <a:t>VOLTA, con Ossa FRONTALE e SFENOIDE (Piccola Ala con Foro Ottico);</a:t>
            </a:r>
          </a:p>
          <a:p>
            <a:pPr marL="342900" indent="-342900">
              <a:buFontTx/>
              <a:buChar char="-"/>
            </a:pPr>
            <a:r>
              <a:rPr lang="it-IT" dirty="0">
                <a:solidFill>
                  <a:schemeClr val="tx1"/>
                </a:solidFill>
                <a:latin typeface="Comic Sans MS" panose="030F0902030302020204" pitchFamily="66" charset="0"/>
              </a:rPr>
              <a:t>PARETE LATERALE, con Ossa SFENOIDE (Grande Ala) e ZIGOMATICO</a:t>
            </a:r>
          </a:p>
          <a:p>
            <a:pPr marL="342900" indent="-342900">
              <a:buFontTx/>
              <a:buChar char="-"/>
            </a:pPr>
            <a:r>
              <a:rPr lang="it-IT" dirty="0">
                <a:solidFill>
                  <a:schemeClr val="tx1"/>
                </a:solidFill>
                <a:latin typeface="Comic Sans MS" panose="030F0902030302020204" pitchFamily="66" charset="0"/>
              </a:rPr>
              <a:t>PAVIMENTO, con Ossa MASCELLARE e PALATINO (Processo Orbitario). </a:t>
            </a:r>
          </a:p>
        </p:txBody>
      </p:sp>
    </p:spTree>
    <p:extLst>
      <p:ext uri="{BB962C8B-B14F-4D97-AF65-F5344CB8AC3E}">
        <p14:creationId xmlns:p14="http://schemas.microsoft.com/office/powerpoint/2010/main" val="293167409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9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20788"/>
            <a:ext cx="9144000" cy="56372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1986" name="Rectangle 2"/>
          <p:cNvSpPr>
            <a:spLocks noGrp="1" noChangeArrowheads="1"/>
          </p:cNvSpPr>
          <p:nvPr>
            <p:ph type="title" idx="4294967295"/>
          </p:nvPr>
        </p:nvSpPr>
        <p:spPr>
          <a:xfrm>
            <a:off x="606425" y="350838"/>
            <a:ext cx="7489825" cy="8382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0" dirty="0">
                <a:solidFill>
                  <a:schemeClr val="tx1"/>
                </a:solidFill>
                <a:latin typeface="Gurmukhi MN" panose="02020600050405020304" pitchFamily="18" charset="0"/>
                <a:cs typeface="Gurmukhi MN" panose="02020600050405020304" pitchFamily="18" charset="0"/>
              </a:rPr>
              <a:t>CAVITA’ ORBITARIA</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DD59F36-F1A2-FB4F-A759-2B05DE93EEA5}"/>
              </a:ext>
            </a:extLst>
          </p:cNvPr>
          <p:cNvSpPr>
            <a:spLocks noGrp="1"/>
          </p:cNvSpPr>
          <p:nvPr>
            <p:ph type="title"/>
          </p:nvPr>
        </p:nvSpPr>
        <p:spPr>
          <a:xfrm>
            <a:off x="0" y="128588"/>
            <a:ext cx="9036496" cy="780132"/>
          </a:xfrm>
        </p:spPr>
        <p:txBody>
          <a:bodyPr/>
          <a:lstStyle/>
          <a:p>
            <a:r>
              <a:rPr lang="it-IT" sz="3200" b="0" dirty="0">
                <a:solidFill>
                  <a:schemeClr val="tx1"/>
                </a:solidFill>
                <a:latin typeface="Gurmukhi MN" panose="02020600050405020304" pitchFamily="18" charset="0"/>
                <a:cs typeface="Gurmukhi MN" panose="02020600050405020304" pitchFamily="18" charset="0"/>
              </a:rPr>
              <a:t>CAVITA’  NASALE</a:t>
            </a:r>
          </a:p>
        </p:txBody>
      </p:sp>
      <p:sp>
        <p:nvSpPr>
          <p:cNvPr id="3" name="Segnaposto contenuto 2">
            <a:extLst>
              <a:ext uri="{FF2B5EF4-FFF2-40B4-BE49-F238E27FC236}">
                <a16:creationId xmlns:a16="http://schemas.microsoft.com/office/drawing/2014/main" id="{B7613AEC-FD67-2D49-BBF2-C6FB3F0D4D87}"/>
              </a:ext>
            </a:extLst>
          </p:cNvPr>
          <p:cNvSpPr>
            <a:spLocks noGrp="1"/>
          </p:cNvSpPr>
          <p:nvPr>
            <p:ph idx="1"/>
          </p:nvPr>
        </p:nvSpPr>
        <p:spPr>
          <a:xfrm>
            <a:off x="0" y="1124744"/>
            <a:ext cx="9144000" cy="5616624"/>
          </a:xfrm>
        </p:spPr>
        <p:txBody>
          <a:bodyPr/>
          <a:lstStyle/>
          <a:p>
            <a:r>
              <a:rPr lang="it-IT" sz="2400" dirty="0">
                <a:solidFill>
                  <a:schemeClr val="tx1"/>
                </a:solidFill>
                <a:latin typeface="Copperplate" panose="02000504000000020004" pitchFamily="2" charset="77"/>
              </a:rPr>
              <a:t>Cavità PARI dello Splancnocranio. Vi si descrivono:</a:t>
            </a:r>
          </a:p>
          <a:p>
            <a:r>
              <a:rPr lang="it-IT" sz="2400" dirty="0">
                <a:solidFill>
                  <a:schemeClr val="tx1"/>
                </a:solidFill>
                <a:latin typeface="Copperplate" panose="02000504000000020004" pitchFamily="2" charset="77"/>
              </a:rPr>
              <a:t>-APERTURA PIRIFORME, delimitata da Ossa MASCELLARI e Nasali</a:t>
            </a:r>
          </a:p>
          <a:p>
            <a:pPr>
              <a:buFontTx/>
              <a:buChar char="-"/>
            </a:pPr>
            <a:r>
              <a:rPr lang="it-IT" sz="2400" dirty="0">
                <a:solidFill>
                  <a:schemeClr val="tx1"/>
                </a:solidFill>
                <a:latin typeface="Copperplate" panose="02000504000000020004" pitchFamily="2" charset="77"/>
              </a:rPr>
              <a:t>PAVIMENTO (coincidente con la Volta della Cavità Orale o Palato Duro), con Ossa Mascellari e Palatini;</a:t>
            </a:r>
          </a:p>
          <a:p>
            <a:pPr>
              <a:buFontTx/>
              <a:buChar char="-"/>
            </a:pPr>
            <a:r>
              <a:rPr lang="it-IT" sz="2400" dirty="0">
                <a:solidFill>
                  <a:schemeClr val="tx1"/>
                </a:solidFill>
                <a:latin typeface="Copperplate" panose="02000504000000020004" pitchFamily="2" charset="77"/>
              </a:rPr>
              <a:t>VOLTA, con Ossa NASALI, FRONTALE, ETMOIDE (Lamina Cribrosa), SFENOIDE (Corpo);</a:t>
            </a:r>
          </a:p>
          <a:p>
            <a:pPr>
              <a:buFontTx/>
              <a:buChar char="-"/>
            </a:pPr>
            <a:r>
              <a:rPr lang="it-IT" sz="2400" dirty="0">
                <a:solidFill>
                  <a:schemeClr val="tx1"/>
                </a:solidFill>
                <a:latin typeface="Copperplate" panose="02000504000000020004" pitchFamily="2" charset="77"/>
              </a:rPr>
              <a:t>PARETE LATERALE suddivisa in 2 porzioni, una «</a:t>
            </a:r>
            <a:r>
              <a:rPr lang="it-IT" sz="2400" dirty="0" err="1">
                <a:solidFill>
                  <a:schemeClr val="tx1"/>
                </a:solidFill>
                <a:latin typeface="Copperplate" panose="02000504000000020004" pitchFamily="2" charset="77"/>
              </a:rPr>
              <a:t>piu’</a:t>
            </a:r>
            <a:r>
              <a:rPr lang="it-IT" sz="2400" dirty="0">
                <a:solidFill>
                  <a:schemeClr val="tx1"/>
                </a:solidFill>
                <a:latin typeface="Copperplate" panose="02000504000000020004" pitchFamily="2" charset="77"/>
              </a:rPr>
              <a:t> laterale» con Ossa MASCELLARE (Orifizio del Seno),LACRIMALE, PALATINO (Lamina Verticale) e SFENOIDE (Processo Pterigoideo); ed una «più mediale» con i CORNETTI NASALI (costituenti i «TURBINATI» della O.R.L.)</a:t>
            </a:r>
          </a:p>
        </p:txBody>
      </p:sp>
    </p:spTree>
    <p:extLst>
      <p:ext uri="{BB962C8B-B14F-4D97-AF65-F5344CB8AC3E}">
        <p14:creationId xmlns:p14="http://schemas.microsoft.com/office/powerpoint/2010/main" val="320194609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DD59F36-F1A2-FB4F-A759-2B05DE93EEA5}"/>
              </a:ext>
            </a:extLst>
          </p:cNvPr>
          <p:cNvSpPr>
            <a:spLocks noGrp="1"/>
          </p:cNvSpPr>
          <p:nvPr>
            <p:ph type="title"/>
          </p:nvPr>
        </p:nvSpPr>
        <p:spPr>
          <a:xfrm>
            <a:off x="0" y="128588"/>
            <a:ext cx="9036496" cy="780132"/>
          </a:xfrm>
        </p:spPr>
        <p:txBody>
          <a:bodyPr/>
          <a:lstStyle/>
          <a:p>
            <a:r>
              <a:rPr lang="it-IT" sz="3200" b="0" dirty="0">
                <a:solidFill>
                  <a:schemeClr val="tx1"/>
                </a:solidFill>
                <a:latin typeface="Gurmukhi MN" panose="02020600050405020304" pitchFamily="18" charset="0"/>
                <a:cs typeface="Gurmukhi MN" panose="02020600050405020304" pitchFamily="18" charset="0"/>
              </a:rPr>
              <a:t>CAVITA’  NASALE</a:t>
            </a:r>
          </a:p>
        </p:txBody>
      </p:sp>
      <p:sp>
        <p:nvSpPr>
          <p:cNvPr id="3" name="Segnaposto contenuto 2">
            <a:extLst>
              <a:ext uri="{FF2B5EF4-FFF2-40B4-BE49-F238E27FC236}">
                <a16:creationId xmlns:a16="http://schemas.microsoft.com/office/drawing/2014/main" id="{B7613AEC-FD67-2D49-BBF2-C6FB3F0D4D87}"/>
              </a:ext>
            </a:extLst>
          </p:cNvPr>
          <p:cNvSpPr>
            <a:spLocks noGrp="1"/>
          </p:cNvSpPr>
          <p:nvPr>
            <p:ph idx="1"/>
          </p:nvPr>
        </p:nvSpPr>
        <p:spPr>
          <a:xfrm>
            <a:off x="0" y="1124744"/>
            <a:ext cx="9144000" cy="5616624"/>
          </a:xfrm>
        </p:spPr>
        <p:txBody>
          <a:bodyPr/>
          <a:lstStyle/>
          <a:p>
            <a:pPr>
              <a:buFontTx/>
              <a:buChar char="-"/>
            </a:pPr>
            <a:r>
              <a:rPr lang="it-IT" sz="2400" dirty="0">
                <a:solidFill>
                  <a:schemeClr val="tx1"/>
                </a:solidFill>
                <a:latin typeface="Copperplate" panose="02000504000000020004" pitchFamily="2" charset="77"/>
              </a:rPr>
              <a:t>PARETE MEDIALE, con ETMOIDE (Lamina Perpendicolare) e VOMERE, costituenti il SETTO NASALE OSSEO, anteriormente al quale si dispone il SETTO NASALE CARTILAGINEO, che contribuisce, nel vivente, alla formazione della PIRAMIDE NASALE o NASO ESTERNO (con ulteriori strutture cartilaginee e tessuto adiposo).</a:t>
            </a:r>
          </a:p>
          <a:p>
            <a:pPr>
              <a:buFontTx/>
              <a:buChar char="-"/>
            </a:pPr>
            <a:r>
              <a:rPr lang="it-IT" sz="2400" dirty="0">
                <a:solidFill>
                  <a:schemeClr val="tx1"/>
                </a:solidFill>
                <a:latin typeface="Copperplate" panose="02000504000000020004" pitchFamily="2" charset="77"/>
              </a:rPr>
              <a:t>APERTURA POSTERIORE delle COANE, delimitate dalle Ossa SFENOIDE (Processo Pterigoideo e Corpo) e PALATINO, che rappresenta la comunicazione con la RINOFARINGE</a:t>
            </a:r>
          </a:p>
        </p:txBody>
      </p:sp>
    </p:spTree>
    <p:extLst>
      <p:ext uri="{BB962C8B-B14F-4D97-AF65-F5344CB8AC3E}">
        <p14:creationId xmlns:p14="http://schemas.microsoft.com/office/powerpoint/2010/main" val="392349937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3009" name="Object 1"/>
          <p:cNvGraphicFramePr>
            <a:graphicFrameLocks noChangeAspect="1"/>
          </p:cNvGraphicFramePr>
          <p:nvPr>
            <p:extLst>
              <p:ext uri="{D42A27DB-BD31-4B8C-83A1-F6EECF244321}">
                <p14:modId xmlns:p14="http://schemas.microsoft.com/office/powerpoint/2010/main" val="190373157"/>
              </p:ext>
            </p:extLst>
          </p:nvPr>
        </p:nvGraphicFramePr>
        <p:xfrm>
          <a:off x="18093" y="1052736"/>
          <a:ext cx="9125907" cy="5803835"/>
        </p:xfrm>
        <a:graphic>
          <a:graphicData uri="http://schemas.openxmlformats.org/presentationml/2006/ole">
            <mc:AlternateContent xmlns:mc="http://schemas.openxmlformats.org/markup-compatibility/2006">
              <mc:Choice xmlns:v="urn:schemas-microsoft-com:vml" Requires="v">
                <p:oleObj spid="_x0000_s43149" r:id="rId4" imgW="5717575" imgH="3394617" progId="">
                  <p:embed/>
                </p:oleObj>
              </mc:Choice>
              <mc:Fallback>
                <p:oleObj r:id="rId4" imgW="5717575" imgH="3394617" progId="">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093" y="1052736"/>
                        <a:ext cx="9125907" cy="5803835"/>
                      </a:xfrm>
                      <a:prstGeom prst="rect">
                        <a:avLst/>
                      </a:prstGeom>
                      <a:noFill/>
                      <a:effectLst/>
                      <a:extLst/>
                    </p:spPr>
                  </p:pic>
                </p:oleObj>
              </mc:Fallback>
            </mc:AlternateContent>
          </a:graphicData>
        </a:graphic>
      </p:graphicFrame>
      <p:sp>
        <p:nvSpPr>
          <p:cNvPr id="43010" name="Text Box 2"/>
          <p:cNvSpPr txBox="1">
            <a:spLocks noChangeArrowheads="1"/>
          </p:cNvSpPr>
          <p:nvPr/>
        </p:nvSpPr>
        <p:spPr bwMode="auto">
          <a:xfrm>
            <a:off x="1331640" y="332656"/>
            <a:ext cx="7057038" cy="5869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9pPr>
          </a:lstStyle>
          <a:p>
            <a:pPr>
              <a:buClrTx/>
              <a:buFontTx/>
              <a:buNone/>
            </a:pPr>
            <a:r>
              <a:rPr lang="it-IT" altLang="it-IT" sz="3200" dirty="0">
                <a:solidFill>
                  <a:schemeClr val="tx1"/>
                </a:solidFill>
                <a:latin typeface="Gurmukhi MN" panose="02020600050405020304" pitchFamily="18" charset="0"/>
                <a:cs typeface="Gurmukhi MN" panose="02020600050405020304" pitchFamily="18" charset="0"/>
              </a:rPr>
              <a:t>CAVITA’ NASALI - PARETE LATERALE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033" name="Rectangle 1"/>
          <p:cNvSpPr>
            <a:spLocks noGrp="1" noChangeArrowheads="1"/>
          </p:cNvSpPr>
          <p:nvPr>
            <p:ph type="title" idx="4294967295"/>
          </p:nvPr>
        </p:nvSpPr>
        <p:spPr>
          <a:xfrm>
            <a:off x="415925" y="26732"/>
            <a:ext cx="82296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CAVITA’ NASALI  </a:t>
            </a:r>
            <a:br>
              <a:rPr lang="it-IT" altLang="it-IT" sz="3200" dirty="0">
                <a:solidFill>
                  <a:schemeClr val="tx1"/>
                </a:solidFill>
                <a:latin typeface="Gurmukhi MN" panose="02020600050405020304" pitchFamily="18" charset="0"/>
                <a:cs typeface="Gurmukhi MN" panose="02020600050405020304" pitchFamily="18" charset="0"/>
              </a:rPr>
            </a:br>
            <a:r>
              <a:rPr lang="it-IT" altLang="it-IT" sz="3200" dirty="0">
                <a:solidFill>
                  <a:schemeClr val="tx1"/>
                </a:solidFill>
                <a:latin typeface="Gurmukhi MN" panose="02020600050405020304" pitchFamily="18" charset="0"/>
                <a:cs typeface="Gurmukhi MN" panose="02020600050405020304" pitchFamily="18" charset="0"/>
              </a:rPr>
              <a:t>PARETE MEDIALE</a:t>
            </a:r>
          </a:p>
        </p:txBody>
      </p:sp>
      <p:pic>
        <p:nvPicPr>
          <p:cNvPr id="44034" name="Picture 2"/>
          <p:cNvPicPr>
            <a:picLocks noChangeAspect="1" noChangeArrowheads="1"/>
          </p:cNvPicPr>
          <p:nvPr/>
        </p:nvPicPr>
        <p:blipFill>
          <a:blip r:embed="rId3">
            <a:lum bright="-18000" contrast="18000"/>
            <a:extLst>
              <a:ext uri="{28A0092B-C50C-407E-A947-70E740481C1C}">
                <a14:useLocalDpi xmlns:a14="http://schemas.microsoft.com/office/drawing/2010/main" val="0"/>
              </a:ext>
            </a:extLst>
          </a:blip>
          <a:srcRect/>
          <a:stretch>
            <a:fillRect/>
          </a:stretch>
        </p:blipFill>
        <p:spPr bwMode="auto">
          <a:xfrm>
            <a:off x="0" y="1052736"/>
            <a:ext cx="9144000" cy="5958212"/>
          </a:xfrm>
          <a:prstGeom prst="rect">
            <a:avLst/>
          </a:prstGeom>
          <a:noFill/>
          <a:ln>
            <a:noFill/>
          </a:ln>
          <a:effectLst/>
          <a:extLst>
            <a:ext uri="{909E8E84-426E-40DD-AFC4-6F175D3DCCD1}">
              <a14:hiddenFill xmlns:a14="http://schemas.microsoft.com/office/drawing/2010/main">
                <a:blipFill dpi="0" rotWithShape="0">
                  <a:blip>
                    <a:lum bright="-18000" contrast="18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D45BE58-BF5C-CE49-84EF-B36DA981174C}"/>
              </a:ext>
            </a:extLst>
          </p:cNvPr>
          <p:cNvSpPr>
            <a:spLocks noGrp="1"/>
          </p:cNvSpPr>
          <p:nvPr>
            <p:ph type="title"/>
          </p:nvPr>
        </p:nvSpPr>
        <p:spPr>
          <a:xfrm>
            <a:off x="0" y="7372"/>
            <a:ext cx="8964488" cy="1422400"/>
          </a:xfrm>
        </p:spPr>
        <p:txBody>
          <a:bodyPr/>
          <a:lstStyle/>
          <a:p>
            <a:r>
              <a:rPr lang="it-IT" sz="3200" b="0" dirty="0">
                <a:solidFill>
                  <a:schemeClr val="tx1"/>
                </a:solidFill>
                <a:latin typeface="Gurmukhi MN" panose="02020600050405020304" pitchFamily="18" charset="0"/>
                <a:cs typeface="Gurmukhi MN" panose="02020600050405020304" pitchFamily="18" charset="0"/>
              </a:rPr>
              <a:t>SENI PARANASALI</a:t>
            </a:r>
            <a:br>
              <a:rPr lang="it-IT" sz="3200" b="0" dirty="0">
                <a:solidFill>
                  <a:schemeClr val="tx1"/>
                </a:solidFill>
                <a:latin typeface="Gurmukhi MN" panose="02020600050405020304" pitchFamily="18" charset="0"/>
                <a:cs typeface="Gurmukhi MN" panose="02020600050405020304" pitchFamily="18" charset="0"/>
              </a:rPr>
            </a:br>
            <a:r>
              <a:rPr lang="it-IT" sz="3200" b="0" dirty="0">
                <a:solidFill>
                  <a:schemeClr val="tx1"/>
                </a:solidFill>
                <a:latin typeface="Gurmukhi MN" panose="02020600050405020304" pitchFamily="18" charset="0"/>
                <a:cs typeface="Gurmukhi MN" panose="02020600050405020304" pitchFamily="18" charset="0"/>
              </a:rPr>
              <a:t>o</a:t>
            </a:r>
            <a:br>
              <a:rPr lang="it-IT" sz="3200" b="0" dirty="0">
                <a:solidFill>
                  <a:schemeClr val="tx1"/>
                </a:solidFill>
                <a:latin typeface="Gurmukhi MN" panose="02020600050405020304" pitchFamily="18" charset="0"/>
                <a:cs typeface="Gurmukhi MN" panose="02020600050405020304" pitchFamily="18" charset="0"/>
              </a:rPr>
            </a:br>
            <a:r>
              <a:rPr lang="it-IT" sz="3200" b="0" dirty="0">
                <a:solidFill>
                  <a:schemeClr val="tx1"/>
                </a:solidFill>
                <a:latin typeface="Gurmukhi MN" panose="02020600050405020304" pitchFamily="18" charset="0"/>
                <a:cs typeface="Gurmukhi MN" panose="02020600050405020304" pitchFamily="18" charset="0"/>
              </a:rPr>
              <a:t>CAVITA’ NASALI ACCESSORIE</a:t>
            </a:r>
          </a:p>
        </p:txBody>
      </p:sp>
      <p:sp>
        <p:nvSpPr>
          <p:cNvPr id="3" name="Segnaposto contenuto 2">
            <a:extLst>
              <a:ext uri="{FF2B5EF4-FFF2-40B4-BE49-F238E27FC236}">
                <a16:creationId xmlns:a16="http://schemas.microsoft.com/office/drawing/2014/main" id="{3E508AC9-7A26-104C-B159-224140C245FE}"/>
              </a:ext>
            </a:extLst>
          </p:cNvPr>
          <p:cNvSpPr>
            <a:spLocks noGrp="1"/>
          </p:cNvSpPr>
          <p:nvPr>
            <p:ph idx="1"/>
          </p:nvPr>
        </p:nvSpPr>
        <p:spPr>
          <a:xfrm>
            <a:off x="107504" y="1700808"/>
            <a:ext cx="9036496" cy="5301208"/>
          </a:xfrm>
        </p:spPr>
        <p:txBody>
          <a:bodyPr/>
          <a:lstStyle/>
          <a:p>
            <a:r>
              <a:rPr lang="it-IT" sz="2800" dirty="0">
                <a:solidFill>
                  <a:schemeClr val="tx1"/>
                </a:solidFill>
                <a:latin typeface="Chalkduster" panose="03050602040202020205" pitchFamily="66" charset="77"/>
              </a:rPr>
              <a:t>Sono cavità scavate nell’ambito di Ossa Pneumatiche del Cranio:</a:t>
            </a:r>
          </a:p>
          <a:p>
            <a:pPr marL="457200" indent="-457200">
              <a:buFontTx/>
              <a:buChar char="-"/>
            </a:pPr>
            <a:r>
              <a:rPr lang="it-IT" sz="2800" dirty="0">
                <a:solidFill>
                  <a:schemeClr val="tx1"/>
                </a:solidFill>
                <a:latin typeface="Chalkduster" panose="03050602040202020205" pitchFamily="66" charset="77"/>
              </a:rPr>
              <a:t>SENO FRONTALE</a:t>
            </a:r>
          </a:p>
          <a:p>
            <a:pPr marL="457200" indent="-457200">
              <a:buFontTx/>
              <a:buChar char="-"/>
            </a:pPr>
            <a:r>
              <a:rPr lang="it-IT" sz="2800" dirty="0">
                <a:solidFill>
                  <a:schemeClr val="tx1"/>
                </a:solidFill>
                <a:latin typeface="Chalkduster" panose="03050602040202020205" pitchFamily="66" charset="77"/>
              </a:rPr>
              <a:t>CELLETTE ETMOIDALI</a:t>
            </a:r>
          </a:p>
          <a:p>
            <a:pPr marL="457200" indent="-457200">
              <a:buFontTx/>
              <a:buChar char="-"/>
            </a:pPr>
            <a:r>
              <a:rPr lang="it-IT" sz="2800" dirty="0">
                <a:solidFill>
                  <a:schemeClr val="tx1"/>
                </a:solidFill>
                <a:latin typeface="Chalkduster" panose="03050602040202020205" pitchFamily="66" charset="77"/>
              </a:rPr>
              <a:t>SENO SFENOIDALE</a:t>
            </a:r>
          </a:p>
          <a:p>
            <a:pPr marL="457200" indent="-457200">
              <a:buFontTx/>
              <a:buChar char="-"/>
            </a:pPr>
            <a:r>
              <a:rPr lang="it-IT" sz="2800" dirty="0">
                <a:solidFill>
                  <a:schemeClr val="tx1"/>
                </a:solidFill>
                <a:latin typeface="Chalkduster" panose="03050602040202020205" pitchFamily="66" charset="77"/>
              </a:rPr>
              <a:t>SENO MASCELLARE</a:t>
            </a:r>
          </a:p>
          <a:p>
            <a:pPr marL="0" indent="0"/>
            <a:r>
              <a:rPr lang="it-IT" sz="2800" dirty="0">
                <a:solidFill>
                  <a:schemeClr val="tx1"/>
                </a:solidFill>
                <a:latin typeface="Chalkduster" panose="03050602040202020205" pitchFamily="66" charset="77"/>
              </a:rPr>
              <a:t>Comunicano con le Cavità Nasali tramite i MEATI NASALI Superiore, Medio ed Inferiore</a:t>
            </a:r>
          </a:p>
        </p:txBody>
      </p:sp>
    </p:spTree>
    <p:extLst>
      <p:ext uri="{BB962C8B-B14F-4D97-AF65-F5344CB8AC3E}">
        <p14:creationId xmlns:p14="http://schemas.microsoft.com/office/powerpoint/2010/main" val="172294539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057" name="Rectangle 1"/>
          <p:cNvSpPr>
            <a:spLocks noGrp="1" noChangeArrowheads="1"/>
          </p:cNvSpPr>
          <p:nvPr>
            <p:ph type="title" idx="4294967295"/>
          </p:nvPr>
        </p:nvSpPr>
        <p:spPr>
          <a:xfrm>
            <a:off x="457200" y="274638"/>
            <a:ext cx="82296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0" dirty="0">
                <a:solidFill>
                  <a:schemeClr val="tx1"/>
                </a:solidFill>
                <a:latin typeface="Chalkboard" panose="03050602040202020205" pitchFamily="66" charset="77"/>
              </a:rPr>
              <a:t>SENI PARANASALI</a:t>
            </a:r>
            <a:br>
              <a:rPr lang="it-IT" altLang="it-IT" sz="3200" b="0" dirty="0">
                <a:solidFill>
                  <a:schemeClr val="tx1"/>
                </a:solidFill>
                <a:latin typeface="Chalkboard" panose="03050602040202020205" pitchFamily="66" charset="77"/>
              </a:rPr>
            </a:br>
            <a:r>
              <a:rPr lang="it-IT" altLang="it-IT" sz="3200" b="0" dirty="0">
                <a:solidFill>
                  <a:schemeClr val="tx1"/>
                </a:solidFill>
                <a:latin typeface="Chalkboard" panose="03050602040202020205" pitchFamily="66" charset="77"/>
              </a:rPr>
              <a:t>(CAVITA’ NASALI ACCESSORIE)</a:t>
            </a:r>
          </a:p>
        </p:txBody>
      </p:sp>
      <p:pic>
        <p:nvPicPr>
          <p:cNvPr id="45058" name="Picture 2"/>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250825" y="1412875"/>
            <a:ext cx="4165600" cy="5445125"/>
          </a:xfrm>
          <a:prstGeom prst="rect">
            <a:avLst/>
          </a:prstGeom>
          <a:noFill/>
          <a:ln>
            <a:noFill/>
          </a:ln>
          <a:effectLst/>
          <a:extLst>
            <a:ext uri="{909E8E84-426E-40DD-AFC4-6F175D3DCCD1}">
              <a14:hiddenFill xmlns:a14="http://schemas.microsoft.com/office/drawing/2010/main">
                <a:blipFill dpi="0" rotWithShape="0">
                  <a:blip>
                    <a:lum brigh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5059" name="Picture 3"/>
          <p:cNvPicPr>
            <a:picLocks noChangeAspect="1" noChangeArrowheads="1"/>
          </p:cNvPicPr>
          <p:nvPr/>
        </p:nvPicPr>
        <p:blipFill>
          <a:blip r:embed="rId4">
            <a:lum bright="6000"/>
            <a:extLst>
              <a:ext uri="{28A0092B-C50C-407E-A947-70E740481C1C}">
                <a14:useLocalDpi xmlns:a14="http://schemas.microsoft.com/office/drawing/2010/main" val="0"/>
              </a:ext>
            </a:extLst>
          </a:blip>
          <a:srcRect/>
          <a:stretch>
            <a:fillRect/>
          </a:stretch>
        </p:blipFill>
        <p:spPr bwMode="auto">
          <a:xfrm>
            <a:off x="4911725" y="1412875"/>
            <a:ext cx="4232275" cy="5445125"/>
          </a:xfrm>
          <a:prstGeom prst="rect">
            <a:avLst/>
          </a:prstGeom>
          <a:noFill/>
          <a:ln>
            <a:noFill/>
          </a:ln>
          <a:effectLst/>
          <a:extLst>
            <a:ext uri="{909E8E84-426E-40DD-AFC4-6F175D3DCCD1}">
              <a14:hiddenFill xmlns:a14="http://schemas.microsoft.com/office/drawing/2010/main">
                <a:blipFill dpi="0" rotWithShape="0">
                  <a:blip>
                    <a:lum brigh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l="3146" t="2121" r="6296" b="14055"/>
          <a:stretch>
            <a:fillRect/>
          </a:stretch>
        </p:blipFill>
        <p:spPr bwMode="auto">
          <a:xfrm>
            <a:off x="71438" y="71438"/>
            <a:ext cx="9072562" cy="6767512"/>
          </a:xfrm>
          <a:prstGeom prst="rect">
            <a:avLst/>
          </a:prstGeom>
          <a:noFill/>
          <a:ln>
            <a:noFill/>
          </a:ln>
          <a:effectLst/>
          <a:extLst>
            <a:ext uri="{909E8E84-426E-40DD-AFC4-6F175D3DCCD1}">
              <a14:hiddenFill xmlns:a14="http://schemas.microsoft.com/office/drawing/2010/main">
                <a:blipFill dpi="0" rotWithShape="0">
                  <a:blip/>
                  <a:srcRect l="3146" t="2121" r="6296" b="14055"/>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DD0D3FA-3A29-A043-A9E9-4827062F7F1B}"/>
              </a:ext>
            </a:extLst>
          </p:cNvPr>
          <p:cNvSpPr>
            <a:spLocks noGrp="1"/>
          </p:cNvSpPr>
          <p:nvPr>
            <p:ph type="title"/>
          </p:nvPr>
        </p:nvSpPr>
        <p:spPr>
          <a:xfrm>
            <a:off x="101154" y="0"/>
            <a:ext cx="8928992" cy="764704"/>
          </a:xfrm>
        </p:spPr>
        <p:txBody>
          <a:bodyPr/>
          <a:lstStyle/>
          <a:p>
            <a:r>
              <a:rPr lang="it-IT" sz="3200" b="0" dirty="0">
                <a:solidFill>
                  <a:schemeClr val="tx1"/>
                </a:solidFill>
                <a:latin typeface="Gurmukhi MN" panose="02020600050405020304" pitchFamily="18" charset="0"/>
                <a:cs typeface="Gurmukhi MN" panose="02020600050405020304" pitchFamily="18" charset="0"/>
              </a:rPr>
              <a:t>FOSSE LATERALI dello SPLANCNOCRANIO</a:t>
            </a:r>
          </a:p>
        </p:txBody>
      </p:sp>
      <p:sp>
        <p:nvSpPr>
          <p:cNvPr id="3" name="Segnaposto contenuto 2">
            <a:extLst>
              <a:ext uri="{FF2B5EF4-FFF2-40B4-BE49-F238E27FC236}">
                <a16:creationId xmlns:a16="http://schemas.microsoft.com/office/drawing/2014/main" id="{719C7000-F6F7-4640-9EC4-A4D7CFAF8B25}"/>
              </a:ext>
            </a:extLst>
          </p:cNvPr>
          <p:cNvSpPr>
            <a:spLocks noGrp="1"/>
          </p:cNvSpPr>
          <p:nvPr>
            <p:ph idx="1"/>
          </p:nvPr>
        </p:nvSpPr>
        <p:spPr>
          <a:xfrm>
            <a:off x="101154" y="980728"/>
            <a:ext cx="9042846" cy="5589240"/>
          </a:xfrm>
        </p:spPr>
        <p:txBody>
          <a:bodyPr/>
          <a:lstStyle/>
          <a:p>
            <a:r>
              <a:rPr lang="it-IT" dirty="0">
                <a:solidFill>
                  <a:schemeClr val="tx1"/>
                </a:solidFill>
                <a:latin typeface="Copperplate" panose="02000504000000020004" pitchFamily="2" charset="77"/>
              </a:rPr>
              <a:t>FOSSA TEMPORALE: localizzata superiormente alla Arcata Zigomatica, formata da porzioni delle Ossa ZIGOMATICO e TEMPORALE. Contiene il Muscolo Temporale.</a:t>
            </a:r>
          </a:p>
          <a:p>
            <a:endParaRPr lang="it-IT" dirty="0">
              <a:solidFill>
                <a:schemeClr val="tx1"/>
              </a:solidFill>
              <a:latin typeface="Copperplate" panose="02000504000000020004" pitchFamily="2" charset="77"/>
            </a:endParaRPr>
          </a:p>
          <a:p>
            <a:r>
              <a:rPr lang="it-IT" dirty="0">
                <a:solidFill>
                  <a:schemeClr val="tx1"/>
                </a:solidFill>
                <a:latin typeface="Chalkboard" panose="03050602040202020205" pitchFamily="66" charset="77"/>
              </a:rPr>
              <a:t>FOSSA INFRATEMPORALE: situata inferiormente alla Arcata Zigomatica. Medialmente ad essa si localizza la Fossa </a:t>
            </a:r>
            <a:r>
              <a:rPr lang="it-IT" dirty="0" err="1">
                <a:solidFill>
                  <a:schemeClr val="tx1"/>
                </a:solidFill>
                <a:latin typeface="Chalkboard" panose="03050602040202020205" pitchFamily="66" charset="77"/>
              </a:rPr>
              <a:t>Pterigo</a:t>
            </a:r>
            <a:r>
              <a:rPr lang="it-IT" dirty="0">
                <a:solidFill>
                  <a:schemeClr val="tx1"/>
                </a:solidFill>
                <a:latin typeface="Chalkboard" panose="03050602040202020205" pitchFamily="66" charset="77"/>
              </a:rPr>
              <a:t>-</a:t>
            </a:r>
            <a:r>
              <a:rPr lang="it-IT" dirty="0" err="1">
                <a:solidFill>
                  <a:schemeClr val="tx1"/>
                </a:solidFill>
                <a:latin typeface="Chalkboard" panose="03050602040202020205" pitchFamily="66" charset="77"/>
              </a:rPr>
              <a:t>Maxillo</a:t>
            </a:r>
            <a:r>
              <a:rPr lang="it-IT" dirty="0">
                <a:solidFill>
                  <a:schemeClr val="tx1"/>
                </a:solidFill>
                <a:latin typeface="Chalkboard" panose="03050602040202020205" pitchFamily="66" charset="77"/>
              </a:rPr>
              <a:t>-Palatina</a:t>
            </a:r>
          </a:p>
        </p:txBody>
      </p:sp>
    </p:spTree>
    <p:extLst>
      <p:ext uri="{BB962C8B-B14F-4D97-AF65-F5344CB8AC3E}">
        <p14:creationId xmlns:p14="http://schemas.microsoft.com/office/powerpoint/2010/main" val="123872888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6081" name="Rectangle 1"/>
          <p:cNvSpPr>
            <a:spLocks noGrp="1" noChangeArrowheads="1"/>
          </p:cNvSpPr>
          <p:nvPr>
            <p:ph type="title" idx="4294967295"/>
          </p:nvPr>
        </p:nvSpPr>
        <p:spPr>
          <a:xfrm>
            <a:off x="6156325" y="723900"/>
            <a:ext cx="2987675" cy="1800225"/>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800" b="0" dirty="0">
                <a:solidFill>
                  <a:schemeClr val="tx1"/>
                </a:solidFill>
                <a:latin typeface="Gurmukhi MN" panose="02020600050405020304" pitchFamily="18" charset="0"/>
                <a:cs typeface="Gurmukhi MN" panose="02020600050405020304" pitchFamily="18" charset="0"/>
              </a:rPr>
              <a:t>FOSSE</a:t>
            </a:r>
            <a:br>
              <a:rPr lang="it-IT" altLang="it-IT" sz="2800" b="0" dirty="0">
                <a:solidFill>
                  <a:schemeClr val="tx1"/>
                </a:solidFill>
                <a:latin typeface="Gurmukhi MN" panose="02020600050405020304" pitchFamily="18" charset="0"/>
                <a:cs typeface="Gurmukhi MN" panose="02020600050405020304" pitchFamily="18" charset="0"/>
              </a:rPr>
            </a:br>
            <a:r>
              <a:rPr lang="it-IT" altLang="it-IT" sz="2800" b="0" dirty="0">
                <a:solidFill>
                  <a:schemeClr val="tx1"/>
                </a:solidFill>
                <a:latin typeface="Gurmukhi MN" panose="02020600050405020304" pitchFamily="18" charset="0"/>
                <a:cs typeface="Gurmukhi MN" panose="02020600050405020304" pitchFamily="18" charset="0"/>
              </a:rPr>
              <a:t>LATERALI</a:t>
            </a:r>
            <a:br>
              <a:rPr lang="it-IT" altLang="it-IT" sz="2800" b="0" dirty="0">
                <a:solidFill>
                  <a:schemeClr val="tx1"/>
                </a:solidFill>
                <a:latin typeface="Gurmukhi MN" panose="02020600050405020304" pitchFamily="18" charset="0"/>
                <a:cs typeface="Gurmukhi MN" panose="02020600050405020304" pitchFamily="18" charset="0"/>
              </a:rPr>
            </a:br>
            <a:r>
              <a:rPr lang="it-IT" altLang="it-IT" sz="2800" b="0" dirty="0">
                <a:solidFill>
                  <a:schemeClr val="tx1"/>
                </a:solidFill>
                <a:latin typeface="Gurmukhi MN" panose="02020600050405020304" pitchFamily="18" charset="0"/>
                <a:cs typeface="Gurmukhi MN" panose="02020600050405020304" pitchFamily="18" charset="0"/>
              </a:rPr>
              <a:t>del</a:t>
            </a:r>
            <a:br>
              <a:rPr lang="it-IT" altLang="it-IT" sz="2800" b="0" dirty="0">
                <a:solidFill>
                  <a:schemeClr val="tx1"/>
                </a:solidFill>
                <a:latin typeface="Gurmukhi MN" panose="02020600050405020304" pitchFamily="18" charset="0"/>
                <a:cs typeface="Gurmukhi MN" panose="02020600050405020304" pitchFamily="18" charset="0"/>
              </a:rPr>
            </a:br>
            <a:r>
              <a:rPr lang="it-IT" altLang="it-IT" sz="2800" b="0" dirty="0">
                <a:solidFill>
                  <a:schemeClr val="tx1"/>
                </a:solidFill>
                <a:latin typeface="Gurmukhi MN" panose="02020600050405020304" pitchFamily="18" charset="0"/>
                <a:cs typeface="Gurmukhi MN" panose="02020600050405020304" pitchFamily="18" charset="0"/>
              </a:rPr>
              <a:t>CRANIO</a:t>
            </a:r>
          </a:p>
        </p:txBody>
      </p:sp>
      <p:pic>
        <p:nvPicPr>
          <p:cNvPr id="46082" name="Picture 2"/>
          <p:cNvPicPr>
            <a:picLocks noChangeAspect="1" noChangeArrowheads="1"/>
          </p:cNvPicPr>
          <p:nvPr/>
        </p:nvPicPr>
        <p:blipFill>
          <a:blip r:embed="rId3">
            <a:extLst>
              <a:ext uri="{28A0092B-C50C-407E-A947-70E740481C1C}">
                <a14:useLocalDpi xmlns:a14="http://schemas.microsoft.com/office/drawing/2010/main" val="0"/>
              </a:ext>
            </a:extLst>
          </a:blip>
          <a:srcRect t="4544"/>
          <a:stretch>
            <a:fillRect/>
          </a:stretch>
        </p:blipFill>
        <p:spPr bwMode="auto">
          <a:xfrm>
            <a:off x="0" y="0"/>
            <a:ext cx="5940425" cy="3970338"/>
          </a:xfrm>
          <a:prstGeom prst="rect">
            <a:avLst/>
          </a:prstGeom>
          <a:noFill/>
          <a:ln>
            <a:noFill/>
          </a:ln>
          <a:effectLst/>
          <a:extLst>
            <a:ext uri="{909E8E84-426E-40DD-AFC4-6F175D3DCCD1}">
              <a14:hiddenFill xmlns:a14="http://schemas.microsoft.com/office/drawing/2010/main">
                <a:blipFill dpi="0" rotWithShape="0">
                  <a:blip/>
                  <a:srcRect t="4544"/>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608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08400" y="4005263"/>
            <a:ext cx="5435600" cy="2636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6084" name="Text Box 4"/>
          <p:cNvSpPr txBox="1">
            <a:spLocks noChangeArrowheads="1"/>
          </p:cNvSpPr>
          <p:nvPr/>
        </p:nvSpPr>
        <p:spPr bwMode="auto">
          <a:xfrm>
            <a:off x="325438" y="4508500"/>
            <a:ext cx="3349625" cy="1922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9pPr>
          </a:lstStyle>
          <a:p>
            <a:pPr algn="ctr">
              <a:buClrTx/>
              <a:buFontTx/>
              <a:buNone/>
            </a:pPr>
            <a:r>
              <a:rPr lang="it-IT" altLang="it-IT" dirty="0">
                <a:latin typeface="Arial Black" panose="020B0A04020102020204" pitchFamily="34" charset="0"/>
                <a:cs typeface="Arial" panose="020B0604020202020204" pitchFamily="34" charset="0"/>
              </a:rPr>
              <a:t>FOSSA </a:t>
            </a:r>
          </a:p>
          <a:p>
            <a:pPr algn="ctr">
              <a:buClrTx/>
              <a:buFontTx/>
              <a:buNone/>
            </a:pPr>
            <a:r>
              <a:rPr lang="it-IT" altLang="it-IT" dirty="0">
                <a:latin typeface="Arial Black" panose="020B0A04020102020204" pitchFamily="34" charset="0"/>
                <a:cs typeface="Arial" panose="020B0604020202020204" pitchFamily="34" charset="0"/>
              </a:rPr>
              <a:t>PTERIGO-MAXILLO</a:t>
            </a:r>
          </a:p>
          <a:p>
            <a:pPr algn="ctr">
              <a:buClrTx/>
              <a:buFontTx/>
              <a:buNone/>
            </a:pPr>
            <a:r>
              <a:rPr lang="it-IT" altLang="it-IT" dirty="0">
                <a:latin typeface="Arial Black" panose="020B0A04020102020204" pitchFamily="34" charset="0"/>
                <a:cs typeface="Arial" panose="020B0604020202020204" pitchFamily="34" charset="0"/>
              </a:rPr>
              <a:t>-PALATINA</a:t>
            </a:r>
          </a:p>
          <a:p>
            <a:pPr algn="ctr">
              <a:buClrTx/>
              <a:buFontTx/>
              <a:buNone/>
            </a:pPr>
            <a:r>
              <a:rPr lang="it-IT" altLang="it-IT" dirty="0">
                <a:latin typeface="Arial Black" panose="020B0A04020102020204" pitchFamily="34" charset="0"/>
                <a:cs typeface="Arial" panose="020B0604020202020204" pitchFamily="34" charset="0"/>
              </a:rPr>
              <a:t>(</a:t>
            </a:r>
            <a:r>
              <a:rPr lang="it-IT" altLang="it-IT" dirty="0" err="1">
                <a:latin typeface="Arial Black" panose="020B0A04020102020204" pitchFamily="34" charset="0"/>
                <a:cs typeface="Arial" panose="020B0604020202020204" pitchFamily="34" charset="0"/>
              </a:rPr>
              <a:t>Pterigo</a:t>
            </a:r>
            <a:r>
              <a:rPr lang="it-IT" altLang="it-IT" dirty="0">
                <a:latin typeface="Arial Black" panose="020B0A04020102020204" pitchFamily="34" charset="0"/>
                <a:cs typeface="Arial" panose="020B0604020202020204" pitchFamily="34" charset="0"/>
              </a:rPr>
              <a:t>-Palatina, </a:t>
            </a:r>
          </a:p>
          <a:p>
            <a:pPr algn="ctr">
              <a:buClrTx/>
              <a:buFontTx/>
              <a:buNone/>
            </a:pPr>
            <a:r>
              <a:rPr lang="it-IT" altLang="it-IT" dirty="0" err="1">
                <a:latin typeface="Arial Black" panose="020B0A04020102020204" pitchFamily="34" charset="0"/>
                <a:cs typeface="Arial" panose="020B0604020202020204" pitchFamily="34" charset="0"/>
              </a:rPr>
              <a:t>Sfeno</a:t>
            </a:r>
            <a:r>
              <a:rPr lang="it-IT" altLang="it-IT" dirty="0">
                <a:latin typeface="Arial Black" panose="020B0A04020102020204" pitchFamily="34" charset="0"/>
                <a:cs typeface="Arial" panose="020B0604020202020204" pitchFamily="34" charset="0"/>
              </a:rPr>
              <a:t>-Palatina)</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F912C0F-0159-4247-9435-5BFAF9DD97DC}"/>
              </a:ext>
            </a:extLst>
          </p:cNvPr>
          <p:cNvSpPr>
            <a:spLocks noGrp="1"/>
          </p:cNvSpPr>
          <p:nvPr>
            <p:ph type="title"/>
          </p:nvPr>
        </p:nvSpPr>
        <p:spPr>
          <a:xfrm>
            <a:off x="-25002" y="627"/>
            <a:ext cx="4139952" cy="1652736"/>
          </a:xfrm>
        </p:spPr>
        <p:txBody>
          <a:bodyPr/>
          <a:lstStyle/>
          <a:p>
            <a:r>
              <a:rPr lang="it-IT" dirty="0">
                <a:solidFill>
                  <a:schemeClr val="tx1"/>
                </a:solidFill>
                <a:latin typeface="Gurmukhi MN" panose="02020600050405020304" pitchFamily="18" charset="0"/>
                <a:cs typeface="Gurmukhi MN" panose="02020600050405020304" pitchFamily="18" charset="0"/>
              </a:rPr>
              <a:t>ARTICOLAZIONE TEMPORO-MANDIBOLARE</a:t>
            </a:r>
          </a:p>
        </p:txBody>
      </p:sp>
      <p:sp>
        <p:nvSpPr>
          <p:cNvPr id="4" name="Segnaposto testo 3">
            <a:extLst>
              <a:ext uri="{FF2B5EF4-FFF2-40B4-BE49-F238E27FC236}">
                <a16:creationId xmlns:a16="http://schemas.microsoft.com/office/drawing/2014/main" id="{E74225CF-BBC2-9749-8155-BB197A283AC5}"/>
              </a:ext>
            </a:extLst>
          </p:cNvPr>
          <p:cNvSpPr>
            <a:spLocks noGrp="1"/>
          </p:cNvSpPr>
          <p:nvPr>
            <p:ph type="body" sz="half" idx="2"/>
          </p:nvPr>
        </p:nvSpPr>
        <p:spPr>
          <a:xfrm>
            <a:off x="107504" y="1772816"/>
            <a:ext cx="3780284" cy="4096172"/>
          </a:xfrm>
        </p:spPr>
        <p:txBody>
          <a:bodyPr/>
          <a:lstStyle/>
          <a:p>
            <a:r>
              <a:rPr lang="it-IT" sz="2200" dirty="0">
                <a:solidFill>
                  <a:schemeClr val="tx1"/>
                </a:solidFill>
                <a:latin typeface="Copperplate" panose="02000504000000020004" pitchFamily="2" charset="77"/>
              </a:rPr>
              <a:t>DIARTROSI dello SPLANCNOCRANIO, CLASSIFICATA come BI-CONDILOARTROSI, coinvolta nei meccanismi di APERTURA e CHIUSURA della BOCCA, come pure nei MOVIMENTI DI LATERALITA’ essenziali per un’adeguata masticazione</a:t>
            </a:r>
          </a:p>
        </p:txBody>
      </p:sp>
      <p:pic>
        <p:nvPicPr>
          <p:cNvPr id="5" name="Picture 2">
            <a:extLst>
              <a:ext uri="{FF2B5EF4-FFF2-40B4-BE49-F238E27FC236}">
                <a16:creationId xmlns:a16="http://schemas.microsoft.com/office/drawing/2014/main" id="{F1EACE9B-681F-554E-9FF2-1532EA0A2F1E}"/>
              </a:ext>
            </a:extLst>
          </p:cNvPr>
          <p:cNvPicPr>
            <a:picLocks noGrp="1" noChangeAspect="1" noChangeArrowheads="1"/>
          </p:cNvPicPr>
          <p:nvPr>
            <p:ph type="pic" idx="1"/>
          </p:nvPr>
        </p:nvPicPr>
        <p:blipFill>
          <a:blip r:embed="rId2">
            <a:lum bright="-12000" contrast="12000"/>
            <a:extLst>
              <a:ext uri="{28A0092B-C50C-407E-A947-70E740481C1C}">
                <a14:useLocalDpi xmlns:a14="http://schemas.microsoft.com/office/drawing/2010/main" val="0"/>
              </a:ext>
            </a:extLst>
          </a:blip>
          <a:srcRect l="18408" r="18408"/>
          <a:stretch>
            <a:fillRect/>
          </a:stretch>
        </p:blipFill>
        <p:spPr bwMode="auto">
          <a:xfrm>
            <a:off x="3887788" y="440429"/>
            <a:ext cx="5148708" cy="5420622"/>
          </a:xfrm>
          <a:prstGeom prst="rect">
            <a:avLst/>
          </a:prstGeom>
          <a:noFill/>
          <a:ln>
            <a:noFill/>
          </a:ln>
          <a:effectLst/>
          <a:extLst>
            <a:ext uri="{909E8E84-426E-40DD-AFC4-6F175D3DCCD1}">
              <a14:hiddenFill xmlns:a14="http://schemas.microsoft.com/office/drawing/2010/main">
                <a:blipFill dpi="0" rotWithShape="0">
                  <a:blip>
                    <a:lum bright="-12000"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57581807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1"/>
          <p:cNvSpPr>
            <a:spLocks noGrp="1" noChangeArrowheads="1"/>
          </p:cNvSpPr>
          <p:nvPr>
            <p:ph type="title" idx="4294967295"/>
          </p:nvPr>
        </p:nvSpPr>
        <p:spPr>
          <a:xfrm>
            <a:off x="0" y="0"/>
            <a:ext cx="8991600" cy="9906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0" dirty="0">
                <a:solidFill>
                  <a:schemeClr val="tx1"/>
                </a:solidFill>
                <a:latin typeface="Gurmukhi MN" panose="02020600050405020304" pitchFamily="18" charset="0"/>
                <a:cs typeface="Gurmukhi MN" panose="02020600050405020304" pitchFamily="18" charset="0"/>
              </a:rPr>
              <a:t>ARTICOLAZIONE TEMPORO-MANDIBOLARE</a:t>
            </a:r>
            <a:br>
              <a:rPr lang="it-IT" altLang="it-IT" sz="3200" b="0" dirty="0">
                <a:solidFill>
                  <a:schemeClr val="tx1"/>
                </a:solidFill>
                <a:latin typeface="Gurmukhi MN" panose="02020600050405020304" pitchFamily="18" charset="0"/>
                <a:cs typeface="Gurmukhi MN" panose="02020600050405020304" pitchFamily="18" charset="0"/>
              </a:rPr>
            </a:br>
            <a:r>
              <a:rPr lang="it-IT" altLang="it-IT" sz="3200" b="0" dirty="0">
                <a:solidFill>
                  <a:schemeClr val="tx1"/>
                </a:solidFill>
                <a:latin typeface="Gurmukhi MN" panose="02020600050405020304" pitchFamily="18" charset="0"/>
                <a:cs typeface="Gurmukhi MN" panose="02020600050405020304" pitchFamily="18" charset="0"/>
              </a:rPr>
              <a:t>( A. T. M.)</a:t>
            </a:r>
          </a:p>
        </p:txBody>
      </p:sp>
      <p:pic>
        <p:nvPicPr>
          <p:cNvPr id="71682" name="Picture 2"/>
          <p:cNvPicPr>
            <a:picLocks noChangeAspect="1" noChangeArrowheads="1"/>
          </p:cNvPicPr>
          <p:nvPr/>
        </p:nvPicPr>
        <p:blipFill>
          <a:blip r:embed="rId3">
            <a:lum bright="-18000" contrast="12000"/>
            <a:extLst>
              <a:ext uri="{28A0092B-C50C-407E-A947-70E740481C1C}">
                <a14:useLocalDpi xmlns:a14="http://schemas.microsoft.com/office/drawing/2010/main" val="0"/>
              </a:ext>
            </a:extLst>
          </a:blip>
          <a:srcRect/>
          <a:stretch>
            <a:fillRect/>
          </a:stretch>
        </p:blipFill>
        <p:spPr bwMode="auto">
          <a:xfrm>
            <a:off x="152400" y="1350963"/>
            <a:ext cx="8839200" cy="5146675"/>
          </a:xfrm>
          <a:prstGeom prst="rect">
            <a:avLst/>
          </a:prstGeom>
          <a:noFill/>
          <a:ln>
            <a:noFill/>
          </a:ln>
          <a:effectLst/>
          <a:extLst>
            <a:ext uri="{909E8E84-426E-40DD-AFC4-6F175D3DCCD1}">
              <a14:hiddenFill xmlns:a14="http://schemas.microsoft.com/office/drawing/2010/main">
                <a:blipFill dpi="0" rotWithShape="0">
                  <a:blip>
                    <a:lum bright="-18000"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445484335"/>
      </p:ext>
    </p:extLst>
  </p:cSld>
  <p:clrMapOvr>
    <a:masterClrMapping/>
  </p:clrMapOvr>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0DE8DB8C-44C6-064C-BC05-573430624517}"/>
              </a:ext>
            </a:extLst>
          </p:cNvPr>
          <p:cNvSpPr>
            <a:spLocks noGrp="1"/>
          </p:cNvSpPr>
          <p:nvPr>
            <p:ph type="title"/>
          </p:nvPr>
        </p:nvSpPr>
        <p:spPr>
          <a:xfrm>
            <a:off x="107504" y="44624"/>
            <a:ext cx="3960440" cy="1600200"/>
          </a:xfrm>
        </p:spPr>
        <p:txBody>
          <a:bodyPr/>
          <a:lstStyle/>
          <a:p>
            <a:r>
              <a:rPr lang="it-IT" dirty="0">
                <a:solidFill>
                  <a:schemeClr val="tx1"/>
                </a:solidFill>
                <a:latin typeface="Gurmukhi MN" panose="02020600050405020304" pitchFamily="18" charset="0"/>
                <a:cs typeface="Gurmukhi MN" panose="02020600050405020304" pitchFamily="18" charset="0"/>
              </a:rPr>
              <a:t>MUSCOLI CHE AGISCONO SULLA  A.T.M.</a:t>
            </a:r>
          </a:p>
        </p:txBody>
      </p:sp>
      <p:sp>
        <p:nvSpPr>
          <p:cNvPr id="6" name="Segnaposto testo 5">
            <a:extLst>
              <a:ext uri="{FF2B5EF4-FFF2-40B4-BE49-F238E27FC236}">
                <a16:creationId xmlns:a16="http://schemas.microsoft.com/office/drawing/2014/main" id="{726D7C0C-F43C-044F-A085-92D3F487E1E1}"/>
              </a:ext>
            </a:extLst>
          </p:cNvPr>
          <p:cNvSpPr>
            <a:spLocks noGrp="1"/>
          </p:cNvSpPr>
          <p:nvPr>
            <p:ph type="body" sz="half" idx="2"/>
          </p:nvPr>
        </p:nvSpPr>
        <p:spPr>
          <a:xfrm>
            <a:off x="105544" y="1644824"/>
            <a:ext cx="4394448" cy="5024536"/>
          </a:xfrm>
        </p:spPr>
        <p:txBody>
          <a:bodyPr/>
          <a:lstStyle/>
          <a:p>
            <a:r>
              <a:rPr lang="it-IT" sz="2400" dirty="0">
                <a:solidFill>
                  <a:schemeClr val="tx1"/>
                </a:solidFill>
                <a:latin typeface="Copperplate" panose="02000504000000020004" pitchFamily="2" charset="77"/>
              </a:rPr>
              <a:t>I muscoli MASTICATORI innalzano la mandibola e provvedono ai suoi spostamenti laterali e di protrusione e retrusione</a:t>
            </a:r>
          </a:p>
          <a:p>
            <a:r>
              <a:rPr lang="it-IT" sz="2400" dirty="0">
                <a:solidFill>
                  <a:schemeClr val="tx1"/>
                </a:solidFill>
                <a:latin typeface="Copperplate" panose="02000504000000020004" pitchFamily="2" charset="77"/>
              </a:rPr>
              <a:t>I MUSCOLI SOPRAIOIDEI, che si inseriscono sulla struttura ossea associata al cranio, che è l’osso IOIDE, provvedono ad abbassare la mandibola nella APERTURA della bocca.</a:t>
            </a:r>
          </a:p>
        </p:txBody>
      </p:sp>
      <p:pic>
        <p:nvPicPr>
          <p:cNvPr id="11" name="Picture 1" descr="1006">
            <a:extLst>
              <a:ext uri="{FF2B5EF4-FFF2-40B4-BE49-F238E27FC236}">
                <a16:creationId xmlns:a16="http://schemas.microsoft.com/office/drawing/2014/main" id="{B8517A1A-96C5-5C4D-8BC7-4E7C99D1DB95}"/>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4355976" y="0"/>
            <a:ext cx="4788024" cy="3757359"/>
          </a:xfrm>
          <a:prstGeom prst="rect">
            <a:avLst/>
          </a:prstGeom>
          <a:noFill/>
          <a:ln>
            <a:noFill/>
          </a:ln>
        </p:spPr>
      </p:pic>
      <p:pic>
        <p:nvPicPr>
          <p:cNvPr id="12" name="Picture 1" descr="1009">
            <a:extLst>
              <a:ext uri="{FF2B5EF4-FFF2-40B4-BE49-F238E27FC236}">
                <a16:creationId xmlns:a16="http://schemas.microsoft.com/office/drawing/2014/main" id="{A4CA69B2-D5FA-9B4C-9718-9D5B025463A9}"/>
              </a:ext>
            </a:extLst>
          </p:cNvPr>
          <p:cNvPicPr>
            <a:picLocks noGrp="1" noChangeAspect="1"/>
          </p:cNvPicPr>
          <p:nvPr isPhoto="1"/>
        </p:nvPicPr>
        <p:blipFill rotWithShape="1">
          <a:blip r:embed="rId3">
            <a:lum/>
            <a:extLst>
              <a:ext uri="{28A0092B-C50C-407E-A947-70E740481C1C}">
                <a14:useLocalDpi xmlns:a14="http://schemas.microsoft.com/office/drawing/2010/main" val="0"/>
              </a:ext>
            </a:extLst>
          </a:blip>
          <a:srcRect r="37299"/>
          <a:stretch/>
        </p:blipFill>
        <p:spPr>
          <a:xfrm>
            <a:off x="6405632" y="3356992"/>
            <a:ext cx="2738367" cy="3519302"/>
          </a:xfrm>
          <a:prstGeom prst="rect">
            <a:avLst/>
          </a:prstGeom>
          <a:noFill/>
          <a:ln>
            <a:noFill/>
          </a:ln>
        </p:spPr>
      </p:pic>
    </p:spTree>
    <p:extLst>
      <p:ext uri="{BB962C8B-B14F-4D97-AF65-F5344CB8AC3E}">
        <p14:creationId xmlns:p14="http://schemas.microsoft.com/office/powerpoint/2010/main" val="335337463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1"/>
          <p:cNvSpPr>
            <a:spLocks noGrp="1" noChangeArrowheads="1"/>
          </p:cNvSpPr>
          <p:nvPr>
            <p:ph type="title" idx="4294967295"/>
          </p:nvPr>
        </p:nvSpPr>
        <p:spPr>
          <a:xfrm>
            <a:off x="690562" y="188640"/>
            <a:ext cx="77724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800" b="0" dirty="0">
                <a:solidFill>
                  <a:schemeClr val="tx1"/>
                </a:solidFill>
                <a:latin typeface="Copperplate" panose="02000504000000020004" pitchFamily="2" charset="77"/>
              </a:rPr>
              <a:t>MUSCOLI ABBASSATORI ed INNALZATORI (MASTICATORI) della MANDIBOLA</a:t>
            </a:r>
          </a:p>
        </p:txBody>
      </p:sp>
      <p:pic>
        <p:nvPicPr>
          <p:cNvPr id="64514" name="Picture 2"/>
          <p:cNvPicPr>
            <a:picLocks noChangeAspect="1" noChangeArrowheads="1"/>
          </p:cNvPicPr>
          <p:nvPr/>
        </p:nvPicPr>
        <p:blipFill>
          <a:blip r:embed="rId3">
            <a:lum bright="-12000" contrast="18000"/>
            <a:extLst>
              <a:ext uri="{28A0092B-C50C-407E-A947-70E740481C1C}">
                <a14:useLocalDpi xmlns:a14="http://schemas.microsoft.com/office/drawing/2010/main" val="0"/>
              </a:ext>
            </a:extLst>
          </a:blip>
          <a:srcRect/>
          <a:stretch>
            <a:fillRect/>
          </a:stretch>
        </p:blipFill>
        <p:spPr bwMode="auto">
          <a:xfrm>
            <a:off x="0" y="1567782"/>
            <a:ext cx="9133783" cy="5285863"/>
          </a:xfrm>
          <a:prstGeom prst="rect">
            <a:avLst/>
          </a:prstGeom>
          <a:noFill/>
          <a:ln>
            <a:noFill/>
          </a:ln>
          <a:effectLst/>
          <a:extLst>
            <a:ext uri="{909E8E84-426E-40DD-AFC4-6F175D3DCCD1}">
              <a14:hiddenFill xmlns:a14="http://schemas.microsoft.com/office/drawing/2010/main">
                <a:blipFill dpi="0" rotWithShape="0">
                  <a:blip>
                    <a:lum bright="-12000" contrast="18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270325346"/>
      </p:ext>
    </p:extLst>
  </p:cSld>
  <p:clrMapOvr>
    <a:masterClrMapping/>
  </p:clrMapOvr>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ABC58E4-E8FA-4F49-9599-437CFB89A099}"/>
              </a:ext>
            </a:extLst>
          </p:cNvPr>
          <p:cNvSpPr>
            <a:spLocks noGrp="1"/>
          </p:cNvSpPr>
          <p:nvPr>
            <p:ph type="title"/>
          </p:nvPr>
        </p:nvSpPr>
        <p:spPr>
          <a:xfrm>
            <a:off x="101154" y="0"/>
            <a:ext cx="8928992" cy="924148"/>
          </a:xfrm>
        </p:spPr>
        <p:txBody>
          <a:bodyPr/>
          <a:lstStyle/>
          <a:p>
            <a:r>
              <a:rPr lang="it-IT" sz="3200" dirty="0">
                <a:solidFill>
                  <a:schemeClr val="tx1"/>
                </a:solidFill>
                <a:latin typeface="Gurmukhi MN" panose="02020600050405020304" pitchFamily="18" charset="0"/>
                <a:cs typeface="Gurmukhi MN" panose="02020600050405020304" pitchFamily="18" charset="0"/>
              </a:rPr>
              <a:t>MUSCOLI MIMICI DEL MASSICCIO FACIALE e DEL COLLO</a:t>
            </a:r>
          </a:p>
        </p:txBody>
      </p:sp>
      <p:sp>
        <p:nvSpPr>
          <p:cNvPr id="3" name="Segnaposto contenuto 2">
            <a:extLst>
              <a:ext uri="{FF2B5EF4-FFF2-40B4-BE49-F238E27FC236}">
                <a16:creationId xmlns:a16="http://schemas.microsoft.com/office/drawing/2014/main" id="{E56CAB37-9957-C749-A7B7-126BE2F6E5CD}"/>
              </a:ext>
            </a:extLst>
          </p:cNvPr>
          <p:cNvSpPr>
            <a:spLocks noGrp="1"/>
          </p:cNvSpPr>
          <p:nvPr>
            <p:ph idx="1"/>
          </p:nvPr>
        </p:nvSpPr>
        <p:spPr>
          <a:xfrm>
            <a:off x="101154" y="1124744"/>
            <a:ext cx="9042846" cy="5616624"/>
          </a:xfrm>
        </p:spPr>
        <p:txBody>
          <a:bodyPr/>
          <a:lstStyle/>
          <a:p>
            <a:r>
              <a:rPr lang="it-IT" dirty="0">
                <a:solidFill>
                  <a:schemeClr val="tx1"/>
                </a:solidFill>
                <a:latin typeface="Chalkboard" panose="03050602040202020205" pitchFamily="66" charset="77"/>
              </a:rPr>
              <a:t>Sono strutture muscolari striate scheletriche che provvedono a modificare la morfologia della cute della regione del massiccio faciale (ossia del volto), al fine non solo di modificarne la cosiddetta mimica, ma anche di garantire funzioni biologiche essenziali, quale è l’ atto della SUZIONE esplicato dal Muscolo BUCCINATORE, localizzato nella guancia.</a:t>
            </a:r>
          </a:p>
        </p:txBody>
      </p:sp>
    </p:spTree>
    <p:extLst>
      <p:ext uri="{BB962C8B-B14F-4D97-AF65-F5344CB8AC3E}">
        <p14:creationId xmlns:p14="http://schemas.microsoft.com/office/powerpoint/2010/main" val="66963363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5" name="Rectangle 1"/>
          <p:cNvSpPr>
            <a:spLocks noGrp="1" noChangeArrowheads="1"/>
          </p:cNvSpPr>
          <p:nvPr>
            <p:ph type="title" idx="4294967295"/>
          </p:nvPr>
        </p:nvSpPr>
        <p:spPr>
          <a:xfrm>
            <a:off x="539750" y="0"/>
            <a:ext cx="77724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0" dirty="0">
                <a:solidFill>
                  <a:schemeClr val="tx1"/>
                </a:solidFill>
                <a:latin typeface="Gurmukhi MN" panose="02020600050405020304" pitchFamily="18" charset="0"/>
                <a:cs typeface="Gurmukhi MN" panose="02020600050405020304" pitchFamily="18" charset="0"/>
              </a:rPr>
              <a:t>ASPETTI della MIMICA FACIALE</a:t>
            </a:r>
          </a:p>
        </p:txBody>
      </p:sp>
      <p:pic>
        <p:nvPicPr>
          <p:cNvPr id="471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80728"/>
            <a:ext cx="3563888" cy="42626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7107" name="Picture 3"/>
          <p:cNvPicPr>
            <a:picLocks noChangeAspect="1" noChangeArrowheads="1"/>
          </p:cNvPicPr>
          <p:nvPr/>
        </p:nvPicPr>
        <p:blipFill>
          <a:blip r:embed="rId4">
            <a:lum bright="-6000" contrast="6000"/>
            <a:extLst>
              <a:ext uri="{28A0092B-C50C-407E-A947-70E740481C1C}">
                <a14:useLocalDpi xmlns:a14="http://schemas.microsoft.com/office/drawing/2010/main" val="0"/>
              </a:ext>
            </a:extLst>
          </a:blip>
          <a:srcRect/>
          <a:stretch>
            <a:fillRect/>
          </a:stretch>
        </p:blipFill>
        <p:spPr bwMode="auto">
          <a:xfrm>
            <a:off x="3579798" y="1491488"/>
            <a:ext cx="5564201" cy="3774134"/>
          </a:xfrm>
          <a:prstGeom prst="rect">
            <a:avLst/>
          </a:prstGeom>
          <a:noFill/>
          <a:ln>
            <a:noFill/>
          </a:ln>
          <a:effectLst/>
          <a:extLst>
            <a:ext uri="{909E8E84-426E-40DD-AFC4-6F175D3DCCD1}">
              <a14:hiddenFill xmlns:a14="http://schemas.microsoft.com/office/drawing/2010/main">
                <a:blipFill dpi="0" rotWithShape="0">
                  <a:blip>
                    <a:lum bright="-6000" contras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2225" name="Rectangle 1"/>
          <p:cNvSpPr>
            <a:spLocks noGrp="1" noChangeArrowheads="1"/>
          </p:cNvSpPr>
          <p:nvPr>
            <p:ph type="title" idx="4294967295"/>
          </p:nvPr>
        </p:nvSpPr>
        <p:spPr>
          <a:xfrm>
            <a:off x="457200" y="274638"/>
            <a:ext cx="8229600" cy="762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MUSCOLO  PLATISMA</a:t>
            </a:r>
          </a:p>
        </p:txBody>
      </p:sp>
      <p:pic>
        <p:nvPicPr>
          <p:cNvPr id="522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550" y="1700213"/>
            <a:ext cx="7632700" cy="48577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8129" name="Rectangle 1"/>
          <p:cNvSpPr>
            <a:spLocks noGrp="1" noChangeArrowheads="1"/>
          </p:cNvSpPr>
          <p:nvPr>
            <p:ph type="title" idx="4294967295"/>
          </p:nvPr>
        </p:nvSpPr>
        <p:spPr>
          <a:xfrm>
            <a:off x="457200" y="274638"/>
            <a:ext cx="82296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0" dirty="0">
                <a:solidFill>
                  <a:schemeClr val="tx1"/>
                </a:solidFill>
                <a:latin typeface="Gurmukhi MN" panose="02020600050405020304" pitchFamily="18" charset="0"/>
                <a:cs typeface="Gurmukhi MN" panose="02020600050405020304" pitchFamily="18" charset="0"/>
              </a:rPr>
              <a:t>SCHELETRO ASSILE: </a:t>
            </a:r>
            <a:br>
              <a:rPr lang="it-IT" altLang="it-IT" sz="3200" b="0" dirty="0">
                <a:solidFill>
                  <a:schemeClr val="tx1"/>
                </a:solidFill>
                <a:latin typeface="Gurmukhi MN" panose="02020600050405020304" pitchFamily="18" charset="0"/>
                <a:cs typeface="Gurmukhi MN" panose="02020600050405020304" pitchFamily="18" charset="0"/>
              </a:rPr>
            </a:br>
            <a:r>
              <a:rPr lang="it-IT" altLang="it-IT" sz="3200" b="0" dirty="0">
                <a:solidFill>
                  <a:schemeClr val="tx1"/>
                </a:solidFill>
                <a:latin typeface="Gurmukhi MN" panose="02020600050405020304" pitchFamily="18" charset="0"/>
                <a:cs typeface="Gurmukhi MN" panose="02020600050405020304" pitchFamily="18" charset="0"/>
              </a:rPr>
              <a:t>COLONNA VERTEBRALE</a:t>
            </a:r>
          </a:p>
        </p:txBody>
      </p:sp>
      <p:pic>
        <p:nvPicPr>
          <p:cNvPr id="481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41438"/>
            <a:ext cx="5003800" cy="37877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813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3800" y="4243388"/>
            <a:ext cx="4140200" cy="26146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8132" name="Rectangle 4"/>
          <p:cNvSpPr>
            <a:spLocks noChangeArrowheads="1"/>
          </p:cNvSpPr>
          <p:nvPr/>
        </p:nvSpPr>
        <p:spPr bwMode="auto">
          <a:xfrm>
            <a:off x="2195513" y="4797425"/>
            <a:ext cx="2736850" cy="360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48133" name="Rectangle 5"/>
          <p:cNvSpPr>
            <a:spLocks noChangeArrowheads="1"/>
          </p:cNvSpPr>
          <p:nvPr/>
        </p:nvSpPr>
        <p:spPr bwMode="auto">
          <a:xfrm>
            <a:off x="2124075" y="4652963"/>
            <a:ext cx="2663825" cy="504825"/>
          </a:xfrm>
          <a:prstGeom prst="rect">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48134" name="Text Box 6"/>
          <p:cNvSpPr txBox="1">
            <a:spLocks noChangeArrowheads="1"/>
          </p:cNvSpPr>
          <p:nvPr/>
        </p:nvSpPr>
        <p:spPr bwMode="auto">
          <a:xfrm>
            <a:off x="5370513" y="3284538"/>
            <a:ext cx="3582987" cy="8239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9pPr>
          </a:lstStyle>
          <a:p>
            <a:pPr algn="ctr">
              <a:buClrTx/>
              <a:buFontTx/>
              <a:buNone/>
            </a:pPr>
            <a:r>
              <a:rPr lang="it-IT" altLang="it-IT" sz="1600">
                <a:latin typeface="Arial Black" panose="020B0A04020102020204" pitchFamily="34" charset="0"/>
                <a:cs typeface="Arial" panose="020B0604020202020204" pitchFamily="34" charset="0"/>
              </a:rPr>
              <a:t>DIFFERENZE MORFOLOGICHE </a:t>
            </a:r>
          </a:p>
          <a:p>
            <a:pPr algn="ctr">
              <a:buClrTx/>
              <a:buFontTx/>
              <a:buNone/>
            </a:pPr>
            <a:r>
              <a:rPr lang="it-IT" altLang="it-IT" sz="1600">
                <a:latin typeface="Arial Black" panose="020B0A04020102020204" pitchFamily="34" charset="0"/>
                <a:cs typeface="Arial" panose="020B0604020202020204" pitchFamily="34" charset="0"/>
              </a:rPr>
              <a:t>negli</a:t>
            </a:r>
          </a:p>
          <a:p>
            <a:pPr algn="ctr">
              <a:buClrTx/>
              <a:buFontTx/>
              <a:buNone/>
            </a:pPr>
            <a:r>
              <a:rPr lang="it-IT" altLang="it-IT" sz="1600">
                <a:latin typeface="Arial Black" panose="020B0A04020102020204" pitchFamily="34" charset="0"/>
                <a:cs typeface="Arial" panose="020B0604020202020204" pitchFamily="34" charset="0"/>
              </a:rPr>
              <a:t> STADI ORGANOGENETICI</a:t>
            </a:r>
          </a:p>
        </p:txBody>
      </p:sp>
      <p:sp>
        <p:nvSpPr>
          <p:cNvPr id="48135" name="Text Box 7"/>
          <p:cNvSpPr txBox="1">
            <a:spLocks noChangeArrowheads="1"/>
          </p:cNvSpPr>
          <p:nvPr/>
        </p:nvSpPr>
        <p:spPr bwMode="auto">
          <a:xfrm>
            <a:off x="231775" y="5129213"/>
            <a:ext cx="3660775" cy="703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9pPr>
          </a:lstStyle>
          <a:p>
            <a:pPr algn="ctr">
              <a:buClrTx/>
              <a:buFontTx/>
              <a:buNone/>
            </a:pPr>
            <a:r>
              <a:rPr lang="it-IT" altLang="it-IT" sz="2000">
                <a:latin typeface="Arial Black" panose="020B0A04020102020204" pitchFamily="34" charset="0"/>
                <a:cs typeface="Arial" panose="020B0604020202020204" pitchFamily="34" charset="0"/>
              </a:rPr>
              <a:t>COLONNA VERTEBRALE </a:t>
            </a:r>
          </a:p>
          <a:p>
            <a:pPr algn="ctr">
              <a:buClrTx/>
              <a:buFontTx/>
              <a:buNone/>
            </a:pPr>
            <a:r>
              <a:rPr lang="it-IT" altLang="it-IT" sz="2000">
                <a:latin typeface="Arial Black" panose="020B0A04020102020204" pitchFamily="34" charset="0"/>
                <a:cs typeface="Arial" panose="020B0604020202020204" pitchFamily="34" charset="0"/>
              </a:rPr>
              <a:t>“IN SITU”</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l="5013" t="1987" r="3305" b="6450"/>
          <a:stretch>
            <a:fillRect/>
          </a:stretch>
        </p:blipFill>
        <p:spPr bwMode="auto">
          <a:xfrm>
            <a:off x="0" y="0"/>
            <a:ext cx="9072563" cy="6773863"/>
          </a:xfrm>
          <a:prstGeom prst="rect">
            <a:avLst/>
          </a:prstGeom>
          <a:noFill/>
          <a:ln>
            <a:noFill/>
          </a:ln>
          <a:effectLst/>
          <a:extLst>
            <a:ext uri="{909E8E84-426E-40DD-AFC4-6F175D3DCCD1}">
              <a14:hiddenFill xmlns:a14="http://schemas.microsoft.com/office/drawing/2010/main">
                <a:blipFill dpi="0" rotWithShape="0">
                  <a:blip/>
                  <a:srcRect l="5013" t="1987" r="3305" b="6450"/>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092E7B7-36E4-9648-8FD8-A58538214DDA}"/>
              </a:ext>
            </a:extLst>
          </p:cNvPr>
          <p:cNvSpPr>
            <a:spLocks noGrp="1"/>
          </p:cNvSpPr>
          <p:nvPr>
            <p:ph type="title"/>
          </p:nvPr>
        </p:nvSpPr>
        <p:spPr>
          <a:xfrm>
            <a:off x="517302" y="-20583"/>
            <a:ext cx="8216900" cy="929303"/>
          </a:xfrm>
        </p:spPr>
        <p:txBody>
          <a:bodyPr/>
          <a:lstStyle/>
          <a:p>
            <a:r>
              <a:rPr lang="it-IT" sz="3200" b="0" dirty="0">
                <a:solidFill>
                  <a:schemeClr val="tx1"/>
                </a:solidFill>
                <a:latin typeface="Gurmukhi MN" panose="02020600050405020304" pitchFamily="18" charset="0"/>
                <a:cs typeface="Gurmukhi MN" panose="02020600050405020304" pitchFamily="18" charset="0"/>
              </a:rPr>
              <a:t>COLONNA  VERTEBRALE</a:t>
            </a:r>
          </a:p>
        </p:txBody>
      </p:sp>
      <p:sp>
        <p:nvSpPr>
          <p:cNvPr id="3" name="Segnaposto contenuto 2">
            <a:extLst>
              <a:ext uri="{FF2B5EF4-FFF2-40B4-BE49-F238E27FC236}">
                <a16:creationId xmlns:a16="http://schemas.microsoft.com/office/drawing/2014/main" id="{0B67AF43-623E-9149-A7BD-9F9B94244D65}"/>
              </a:ext>
            </a:extLst>
          </p:cNvPr>
          <p:cNvSpPr>
            <a:spLocks noGrp="1"/>
          </p:cNvSpPr>
          <p:nvPr>
            <p:ph idx="1"/>
          </p:nvPr>
        </p:nvSpPr>
        <p:spPr>
          <a:xfrm>
            <a:off x="107504" y="764704"/>
            <a:ext cx="9036496" cy="5976664"/>
          </a:xfrm>
        </p:spPr>
        <p:txBody>
          <a:bodyPr/>
          <a:lstStyle/>
          <a:p>
            <a:r>
              <a:rPr lang="it-IT" sz="2400" dirty="0">
                <a:solidFill>
                  <a:schemeClr val="tx1"/>
                </a:solidFill>
                <a:latin typeface="Copperplate" panose="02000504000000020004" pitchFamily="2" charset="77"/>
              </a:rPr>
              <a:t>Formazione scheletrica dello Scheletro Assile, costituita dal sovrapporsi di 33 o 34 ossa irregolari (VERTEBRE).</a:t>
            </a:r>
          </a:p>
          <a:p>
            <a:r>
              <a:rPr lang="it-IT" sz="2400" dirty="0">
                <a:solidFill>
                  <a:schemeClr val="tx1"/>
                </a:solidFill>
                <a:latin typeface="Copperplate" panose="02000504000000020004" pitchFamily="2" charset="77"/>
              </a:rPr>
              <a:t>È situata sul piano sagittale nella parte posteriore del tronco e presenta delle curvature fisiologiche (LORDOSI CERVICALE e LOMBARE, CIFOSI TORACICA e SACRO-COCCIGEA), atte a meglio distribuire le forze </a:t>
            </a:r>
            <a:r>
              <a:rPr lang="it-IT" sz="2400" dirty="0" err="1">
                <a:solidFill>
                  <a:schemeClr val="tx1"/>
                </a:solidFill>
                <a:latin typeface="Copperplate" panose="02000504000000020004" pitchFamily="2" charset="77"/>
              </a:rPr>
              <a:t>gravitarie</a:t>
            </a:r>
            <a:r>
              <a:rPr lang="it-IT" sz="2400" dirty="0">
                <a:solidFill>
                  <a:schemeClr val="tx1"/>
                </a:solidFill>
                <a:latin typeface="Copperplate" panose="02000504000000020004" pitchFamily="2" charset="77"/>
              </a:rPr>
              <a:t> nella stazione eretta e non solo. </a:t>
            </a:r>
          </a:p>
          <a:p>
            <a:r>
              <a:rPr lang="it-IT" sz="2400" dirty="0">
                <a:solidFill>
                  <a:schemeClr val="tx1"/>
                </a:solidFill>
                <a:latin typeface="Copperplate" panose="02000504000000020004" pitchFamily="2" charset="77"/>
              </a:rPr>
              <a:t>Le VERTEBRE mantengono la loro </a:t>
            </a:r>
            <a:r>
              <a:rPr lang="it-IT" sz="2400" dirty="0" err="1">
                <a:solidFill>
                  <a:schemeClr val="tx1"/>
                </a:solidFill>
                <a:latin typeface="Copperplate" panose="02000504000000020004" pitchFamily="2" charset="77"/>
              </a:rPr>
              <a:t>individualita’</a:t>
            </a:r>
            <a:r>
              <a:rPr lang="it-IT" sz="2400" dirty="0">
                <a:solidFill>
                  <a:schemeClr val="tx1"/>
                </a:solidFill>
                <a:latin typeface="Copperplate" panose="02000504000000020004" pitchFamily="2" charset="77"/>
              </a:rPr>
              <a:t> nei tratti cervicale ( C ), toracico ( T ) e LOMBARE ( L ), mentre nei tratti SACRALE ( </a:t>
            </a:r>
            <a:r>
              <a:rPr lang="it-IT" sz="2400" dirty="0" err="1">
                <a:solidFill>
                  <a:schemeClr val="tx1"/>
                </a:solidFill>
                <a:latin typeface="Copperplate" panose="02000504000000020004" pitchFamily="2" charset="77"/>
              </a:rPr>
              <a:t>S</a:t>
            </a:r>
            <a:r>
              <a:rPr lang="it-IT" sz="2400" dirty="0">
                <a:solidFill>
                  <a:schemeClr val="tx1"/>
                </a:solidFill>
                <a:latin typeface="Copperplate" panose="02000504000000020004" pitchFamily="2" charset="77"/>
              </a:rPr>
              <a:t> ) e COCCIGEO ( Co) si fondono a formare rispettivamente il SACRO ed il COCCIGE.</a:t>
            </a:r>
          </a:p>
          <a:p>
            <a:r>
              <a:rPr lang="it-IT" sz="2400" dirty="0">
                <a:solidFill>
                  <a:schemeClr val="tx1"/>
                </a:solidFill>
                <a:latin typeface="Copperplate" panose="02000504000000020004" pitchFamily="2" charset="77"/>
              </a:rPr>
              <a:t>E’ coinvolta nella struttura scheletrica del collo, della gabbia toracica e del bacino (o pelvi).</a:t>
            </a:r>
          </a:p>
        </p:txBody>
      </p:sp>
    </p:spTree>
    <p:extLst>
      <p:ext uri="{BB962C8B-B14F-4D97-AF65-F5344CB8AC3E}">
        <p14:creationId xmlns:p14="http://schemas.microsoft.com/office/powerpoint/2010/main" val="353349710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9153" name="Rectangle 1"/>
          <p:cNvSpPr>
            <a:spLocks noGrp="1" noChangeArrowheads="1"/>
          </p:cNvSpPr>
          <p:nvPr>
            <p:ph type="title" idx="4294967295"/>
          </p:nvPr>
        </p:nvSpPr>
        <p:spPr>
          <a:xfrm>
            <a:off x="0" y="1106488"/>
            <a:ext cx="3348038" cy="2043112"/>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SCHELETRO ASSILE: </a:t>
            </a:r>
            <a:br>
              <a:rPr lang="it-IT" altLang="it-IT" sz="3200" dirty="0">
                <a:solidFill>
                  <a:schemeClr val="tx1"/>
                </a:solidFill>
                <a:latin typeface="Gurmukhi MN" panose="02020600050405020304" pitchFamily="18" charset="0"/>
                <a:cs typeface="Gurmukhi MN" panose="02020600050405020304" pitchFamily="18" charset="0"/>
              </a:rPr>
            </a:br>
            <a:r>
              <a:rPr lang="it-IT" altLang="it-IT" sz="3200" dirty="0">
                <a:solidFill>
                  <a:schemeClr val="tx1"/>
                </a:solidFill>
                <a:latin typeface="Gurmukhi MN" panose="02020600050405020304" pitchFamily="18" charset="0"/>
                <a:cs typeface="Gurmukhi MN" panose="02020600050405020304" pitchFamily="18" charset="0"/>
              </a:rPr>
              <a:t>COLONNA VERTEBRALE</a:t>
            </a:r>
          </a:p>
        </p:txBody>
      </p:sp>
      <p:pic>
        <p:nvPicPr>
          <p:cNvPr id="49154" name="Picture 2"/>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3486150" y="0"/>
            <a:ext cx="5657850" cy="6858000"/>
          </a:xfrm>
          <a:prstGeom prst="rect">
            <a:avLst/>
          </a:prstGeom>
          <a:noFill/>
          <a:ln>
            <a:noFill/>
          </a:ln>
          <a:effectLst/>
          <a:extLst>
            <a:ext uri="{909E8E84-426E-40DD-AFC4-6F175D3DCCD1}">
              <a14:hiddenFill xmlns:a14="http://schemas.microsoft.com/office/drawing/2010/main">
                <a:blipFill dpi="0" rotWithShape="0">
                  <a:blip>
                    <a:lum brigh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9155" name="Line 3"/>
          <p:cNvSpPr>
            <a:spLocks noChangeShapeType="1"/>
          </p:cNvSpPr>
          <p:nvPr/>
        </p:nvSpPr>
        <p:spPr bwMode="auto">
          <a:xfrm>
            <a:off x="4500563" y="2133600"/>
            <a:ext cx="576262" cy="1588"/>
          </a:xfrm>
          <a:prstGeom prst="line">
            <a:avLst/>
          </a:prstGeom>
          <a:noFill/>
          <a:ln w="57240" cap="sq">
            <a:solidFill>
              <a:srgbClr val="FF33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49156" name="Text Box 4"/>
          <p:cNvSpPr txBox="1">
            <a:spLocks noChangeArrowheads="1"/>
          </p:cNvSpPr>
          <p:nvPr/>
        </p:nvSpPr>
        <p:spPr bwMode="auto">
          <a:xfrm>
            <a:off x="4284663" y="1773238"/>
            <a:ext cx="942975" cy="3063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9pPr>
          </a:lstStyle>
          <a:p>
            <a:pPr algn="ctr">
              <a:buClrTx/>
              <a:buFontTx/>
              <a:buNone/>
            </a:pPr>
            <a:r>
              <a:rPr lang="it-IT" altLang="it-IT" sz="1400">
                <a:solidFill>
                  <a:srgbClr val="FF3300"/>
                </a:solidFill>
                <a:latin typeface="Arial Black" panose="020B0A04020102020204" pitchFamily="34" charset="0"/>
                <a:cs typeface="Arial" panose="020B0604020202020204" pitchFamily="34" charset="0"/>
              </a:rPr>
              <a:t>AVANTI</a:t>
            </a:r>
          </a:p>
        </p:txBody>
      </p:sp>
      <p:sp>
        <p:nvSpPr>
          <p:cNvPr id="49157" name="Line 5"/>
          <p:cNvSpPr>
            <a:spLocks noChangeShapeType="1"/>
          </p:cNvSpPr>
          <p:nvPr/>
        </p:nvSpPr>
        <p:spPr bwMode="auto">
          <a:xfrm flipH="1">
            <a:off x="3622675" y="836613"/>
            <a:ext cx="314325" cy="1587"/>
          </a:xfrm>
          <a:prstGeom prst="line">
            <a:avLst/>
          </a:prstGeom>
          <a:noFill/>
          <a:ln w="57240" cap="sq">
            <a:solidFill>
              <a:srgbClr val="0066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49158" name="Text Box 6"/>
          <p:cNvSpPr txBox="1">
            <a:spLocks noChangeArrowheads="1"/>
          </p:cNvSpPr>
          <p:nvPr/>
        </p:nvSpPr>
        <p:spPr bwMode="auto">
          <a:xfrm>
            <a:off x="3246438" y="481013"/>
            <a:ext cx="931862" cy="3063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9pPr>
          </a:lstStyle>
          <a:p>
            <a:pPr algn="ctr">
              <a:buClrTx/>
              <a:buFontTx/>
              <a:buNone/>
            </a:pPr>
            <a:r>
              <a:rPr lang="it-IT" altLang="it-IT" sz="1400">
                <a:solidFill>
                  <a:srgbClr val="FF9900"/>
                </a:solidFill>
                <a:latin typeface="Arial Black" panose="020B0A04020102020204" pitchFamily="34" charset="0"/>
                <a:cs typeface="Arial" panose="020B0604020202020204" pitchFamily="34" charset="0"/>
              </a:rPr>
              <a:t>DIETRO</a:t>
            </a:r>
          </a:p>
        </p:txBody>
      </p:sp>
      <p:sp>
        <p:nvSpPr>
          <p:cNvPr id="49159" name="Text Box 7"/>
          <p:cNvSpPr txBox="1">
            <a:spLocks noChangeArrowheads="1"/>
          </p:cNvSpPr>
          <p:nvPr/>
        </p:nvSpPr>
        <p:spPr bwMode="auto">
          <a:xfrm>
            <a:off x="5583238" y="6537325"/>
            <a:ext cx="1427162" cy="322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9pPr>
          </a:lstStyle>
          <a:p>
            <a:pPr algn="ctr">
              <a:buClrTx/>
              <a:buFontTx/>
              <a:buNone/>
            </a:pPr>
            <a:r>
              <a:rPr lang="it-IT" altLang="it-IT" sz="1500">
                <a:solidFill>
                  <a:srgbClr val="003399"/>
                </a:solidFill>
                <a:latin typeface="Arial Black" panose="020B0A04020102020204" pitchFamily="34" charset="0"/>
                <a:cs typeface="Arial" panose="020B0604020202020204" pitchFamily="34" charset="0"/>
              </a:rPr>
              <a:t>ANTERIORE</a:t>
            </a:r>
          </a:p>
        </p:txBody>
      </p:sp>
      <p:sp>
        <p:nvSpPr>
          <p:cNvPr id="49160" name="Text Box 8"/>
          <p:cNvSpPr txBox="1">
            <a:spLocks noChangeArrowheads="1"/>
          </p:cNvSpPr>
          <p:nvPr/>
        </p:nvSpPr>
        <p:spPr bwMode="auto">
          <a:xfrm>
            <a:off x="7651750" y="6537325"/>
            <a:ext cx="1554163" cy="322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9pPr>
          </a:lstStyle>
          <a:p>
            <a:pPr algn="ctr">
              <a:buClrTx/>
              <a:buFontTx/>
              <a:buNone/>
            </a:pPr>
            <a:r>
              <a:rPr lang="it-IT" altLang="it-IT" sz="1500">
                <a:solidFill>
                  <a:srgbClr val="FF3300"/>
                </a:solidFill>
                <a:latin typeface="Arial Black" panose="020B0A04020102020204" pitchFamily="34" charset="0"/>
                <a:cs typeface="Arial" panose="020B0604020202020204" pitchFamily="34" charset="0"/>
              </a:rPr>
              <a:t>POSTERIORE</a:t>
            </a:r>
          </a:p>
        </p:txBody>
      </p:sp>
      <p:grpSp>
        <p:nvGrpSpPr>
          <p:cNvPr id="49161" name="Group 9"/>
          <p:cNvGrpSpPr>
            <a:grpSpLocks/>
          </p:cNvGrpSpPr>
          <p:nvPr/>
        </p:nvGrpSpPr>
        <p:grpSpPr bwMode="auto">
          <a:xfrm>
            <a:off x="323850" y="3357563"/>
            <a:ext cx="2378075" cy="2724150"/>
            <a:chOff x="204" y="2115"/>
            <a:chExt cx="1498" cy="1716"/>
          </a:xfrm>
        </p:grpSpPr>
        <p:pic>
          <p:nvPicPr>
            <p:cNvPr id="49162"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4" y="2115"/>
              <a:ext cx="1498" cy="17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9163" name="Text Box 11"/>
            <p:cNvSpPr txBox="1">
              <a:spLocks noChangeArrowheads="1"/>
            </p:cNvSpPr>
            <p:nvPr/>
          </p:nvSpPr>
          <p:spPr bwMode="auto">
            <a:xfrm>
              <a:off x="204" y="2115"/>
              <a:ext cx="1498" cy="17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grpSp>
      <p:sp>
        <p:nvSpPr>
          <p:cNvPr id="49164" name="Line 12"/>
          <p:cNvSpPr>
            <a:spLocks noChangeShapeType="1"/>
          </p:cNvSpPr>
          <p:nvPr/>
        </p:nvSpPr>
        <p:spPr bwMode="auto">
          <a:xfrm flipV="1">
            <a:off x="1547813" y="4208463"/>
            <a:ext cx="2087562" cy="601662"/>
          </a:xfrm>
          <a:prstGeom prst="line">
            <a:avLst/>
          </a:prstGeom>
          <a:noFill/>
          <a:ln w="76320" cap="sq">
            <a:solidFill>
              <a:srgbClr val="FFCC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953E3C5-22AF-C746-859E-7CBA49A73476}"/>
              </a:ext>
            </a:extLst>
          </p:cNvPr>
          <p:cNvSpPr>
            <a:spLocks noGrp="1"/>
          </p:cNvSpPr>
          <p:nvPr>
            <p:ph type="title"/>
          </p:nvPr>
        </p:nvSpPr>
        <p:spPr>
          <a:xfrm>
            <a:off x="107504" y="44624"/>
            <a:ext cx="9036496" cy="1422400"/>
          </a:xfrm>
        </p:spPr>
        <p:txBody>
          <a:bodyPr/>
          <a:lstStyle/>
          <a:p>
            <a:r>
              <a:rPr lang="it-IT" sz="3200" b="0" dirty="0">
                <a:solidFill>
                  <a:schemeClr val="tx1"/>
                </a:solidFill>
                <a:latin typeface="Gurmukhi MN" panose="02020600050405020304" pitchFamily="18" charset="0"/>
                <a:cs typeface="Gurmukhi MN" panose="02020600050405020304" pitchFamily="18" charset="0"/>
              </a:rPr>
              <a:t>CARATTERISTICHE MORFOLOGICHE DI UNA VERTEBRA TIPO</a:t>
            </a:r>
          </a:p>
        </p:txBody>
      </p:sp>
      <p:sp>
        <p:nvSpPr>
          <p:cNvPr id="3" name="CasellaDiTesto 2">
            <a:extLst>
              <a:ext uri="{FF2B5EF4-FFF2-40B4-BE49-F238E27FC236}">
                <a16:creationId xmlns:a16="http://schemas.microsoft.com/office/drawing/2014/main" id="{DEF57E08-A8F2-5F46-8971-6E09259635E0}"/>
              </a:ext>
            </a:extLst>
          </p:cNvPr>
          <p:cNvSpPr txBox="1"/>
          <p:nvPr/>
        </p:nvSpPr>
        <p:spPr>
          <a:xfrm>
            <a:off x="323528" y="1196752"/>
            <a:ext cx="8640960" cy="5632311"/>
          </a:xfrm>
          <a:prstGeom prst="rect">
            <a:avLst/>
          </a:prstGeom>
          <a:noFill/>
        </p:spPr>
        <p:txBody>
          <a:bodyPr wrap="square" rtlCol="0">
            <a:spAutoFit/>
          </a:bodyPr>
          <a:lstStyle/>
          <a:p>
            <a:pPr marL="342900" indent="-342900">
              <a:buFontTx/>
              <a:buChar char="-"/>
            </a:pPr>
            <a:r>
              <a:rPr lang="it-IT" b="1" dirty="0">
                <a:solidFill>
                  <a:schemeClr val="tx1"/>
                </a:solidFill>
                <a:latin typeface="Gurmukhi MN" panose="02020600050405020304" pitchFamily="18" charset="0"/>
                <a:cs typeface="Gurmukhi MN" panose="02020600050405020304" pitchFamily="18" charset="0"/>
              </a:rPr>
              <a:t>CORPO VERTEBRALE</a:t>
            </a:r>
          </a:p>
          <a:p>
            <a:pPr marL="342900" indent="-342900">
              <a:buFontTx/>
              <a:buChar char="-"/>
            </a:pPr>
            <a:r>
              <a:rPr lang="it-IT" b="1" dirty="0">
                <a:solidFill>
                  <a:schemeClr val="tx1"/>
                </a:solidFill>
                <a:latin typeface="Gurmukhi MN" panose="02020600050405020304" pitchFamily="18" charset="0"/>
                <a:cs typeface="Gurmukhi MN" panose="02020600050405020304" pitchFamily="18" charset="0"/>
              </a:rPr>
              <a:t>PEDUNCOLI</a:t>
            </a:r>
          </a:p>
          <a:p>
            <a:pPr marL="342900" indent="-342900">
              <a:buFontTx/>
              <a:buChar char="-"/>
            </a:pPr>
            <a:r>
              <a:rPr lang="it-IT" b="1" dirty="0">
                <a:solidFill>
                  <a:schemeClr val="tx1"/>
                </a:solidFill>
                <a:latin typeface="Gurmukhi MN" panose="02020600050405020304" pitchFamily="18" charset="0"/>
                <a:cs typeface="Gurmukhi MN" panose="02020600050405020304" pitchFamily="18" charset="0"/>
              </a:rPr>
              <a:t>ARCO o LAMINA</a:t>
            </a:r>
          </a:p>
          <a:p>
            <a:pPr marL="342900" indent="-342900">
              <a:buFontTx/>
              <a:buChar char="-"/>
            </a:pPr>
            <a:r>
              <a:rPr lang="it-IT" b="1" dirty="0">
                <a:solidFill>
                  <a:schemeClr val="tx1"/>
                </a:solidFill>
                <a:latin typeface="Gurmukhi MN" panose="02020600050405020304" pitchFamily="18" charset="0"/>
                <a:cs typeface="Gurmukhi MN" panose="02020600050405020304" pitchFamily="18" charset="0"/>
              </a:rPr>
              <a:t>FORO VERTEBRALE (a formare il Canale Vertebrale)</a:t>
            </a:r>
          </a:p>
          <a:p>
            <a:pPr marL="342900" indent="-342900">
              <a:buFontTx/>
              <a:buChar char="-"/>
            </a:pPr>
            <a:r>
              <a:rPr lang="it-IT" b="1" dirty="0">
                <a:solidFill>
                  <a:schemeClr val="tx1"/>
                </a:solidFill>
                <a:latin typeface="Gurmukhi MN" panose="02020600050405020304" pitchFamily="18" charset="0"/>
                <a:cs typeface="Gurmukhi MN" panose="02020600050405020304" pitchFamily="18" charset="0"/>
              </a:rPr>
              <a:t>PROCESSO SPINOSO (formano la «Spina Dorsale»)</a:t>
            </a:r>
          </a:p>
          <a:p>
            <a:pPr marL="342900" indent="-342900">
              <a:buFontTx/>
              <a:buChar char="-"/>
            </a:pPr>
            <a:r>
              <a:rPr lang="it-IT" b="1" dirty="0">
                <a:solidFill>
                  <a:schemeClr val="tx1"/>
                </a:solidFill>
                <a:latin typeface="Gurmukhi MN" panose="02020600050405020304" pitchFamily="18" charset="0"/>
                <a:cs typeface="Gurmukhi MN" panose="02020600050405020304" pitchFamily="18" charset="0"/>
              </a:rPr>
              <a:t>PROCESSI TRASVERSI</a:t>
            </a:r>
          </a:p>
          <a:p>
            <a:endParaRPr lang="it-IT" b="1" dirty="0">
              <a:solidFill>
                <a:schemeClr val="tx1"/>
              </a:solidFill>
              <a:latin typeface="Gurmukhi MN" panose="02020600050405020304" pitchFamily="18" charset="0"/>
              <a:cs typeface="Gurmukhi MN" panose="02020600050405020304" pitchFamily="18" charset="0"/>
            </a:endParaRPr>
          </a:p>
          <a:p>
            <a:r>
              <a:rPr lang="it-IT" b="1" dirty="0">
                <a:solidFill>
                  <a:schemeClr val="tx1"/>
                </a:solidFill>
                <a:latin typeface="Gurmukhi MN" panose="02020600050405020304" pitchFamily="18" charset="0"/>
                <a:cs typeface="Gurmukhi MN" panose="02020600050405020304" pitchFamily="18" charset="0"/>
              </a:rPr>
              <a:t>Nel TRATTO CERVICALE, le 7 VERTEBRE presentano fori nei processi trasversi per il decorso dei Vasi Vertebrali. La PRIMA VERTEBRA CERVICALE (C1 o ATLANTE) è PRIVA di CORPO, per consentire l’ Articolazione tramite TROCOIDE con il DENTE della SECONDA (C2 o EPISTROFEO), che permette la ROTAZIONE della Prima sulla Seconda e, di conseguenza, della Testa sulla Colonna Vertebrale</a:t>
            </a:r>
            <a:r>
              <a:rPr lang="it-IT" dirty="0">
                <a:solidFill>
                  <a:schemeClr val="tx1"/>
                </a:solidFill>
              </a:rPr>
              <a:t> </a:t>
            </a:r>
          </a:p>
        </p:txBody>
      </p:sp>
    </p:spTree>
    <p:extLst>
      <p:ext uri="{BB962C8B-B14F-4D97-AF65-F5344CB8AC3E}">
        <p14:creationId xmlns:p14="http://schemas.microsoft.com/office/powerpoint/2010/main" val="63451252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0177" name="Rectangle 1"/>
          <p:cNvSpPr>
            <a:spLocks noGrp="1" noChangeArrowheads="1"/>
          </p:cNvSpPr>
          <p:nvPr>
            <p:ph type="title" idx="4294967295"/>
          </p:nvPr>
        </p:nvSpPr>
        <p:spPr>
          <a:xfrm>
            <a:off x="0" y="158750"/>
            <a:ext cx="9144000" cy="1373188"/>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800" b="0" dirty="0">
                <a:solidFill>
                  <a:schemeClr val="tx1"/>
                </a:solidFill>
                <a:latin typeface="Gurmukhi MN" panose="02020600050405020304" pitchFamily="18" charset="0"/>
                <a:cs typeface="Gurmukhi MN" panose="02020600050405020304" pitchFamily="18" charset="0"/>
              </a:rPr>
              <a:t>VERTEBRA-TIPO: </a:t>
            </a:r>
            <a:br>
              <a:rPr lang="it-IT" altLang="it-IT" sz="2800" b="0" dirty="0">
                <a:solidFill>
                  <a:schemeClr val="tx1"/>
                </a:solidFill>
                <a:latin typeface="Gurmukhi MN" panose="02020600050405020304" pitchFamily="18" charset="0"/>
                <a:cs typeface="Gurmukhi MN" panose="02020600050405020304" pitchFamily="18" charset="0"/>
              </a:rPr>
            </a:br>
            <a:r>
              <a:rPr lang="it-IT" altLang="it-IT" sz="2800" b="0" dirty="0">
                <a:solidFill>
                  <a:schemeClr val="tx1"/>
                </a:solidFill>
                <a:latin typeface="Gurmukhi MN" panose="02020600050405020304" pitchFamily="18" charset="0"/>
                <a:cs typeface="Gurmukhi MN" panose="02020600050405020304" pitchFamily="18" charset="0"/>
              </a:rPr>
              <a:t>CARATTERISTICHE MORFOLOGICHE GENERALI</a:t>
            </a:r>
          </a:p>
        </p:txBody>
      </p:sp>
      <p:grpSp>
        <p:nvGrpSpPr>
          <p:cNvPr id="50178" name="Group 2"/>
          <p:cNvGrpSpPr>
            <a:grpSpLocks/>
          </p:cNvGrpSpPr>
          <p:nvPr/>
        </p:nvGrpSpPr>
        <p:grpSpPr bwMode="auto">
          <a:xfrm>
            <a:off x="323850" y="2349500"/>
            <a:ext cx="8340725" cy="4451350"/>
            <a:chOff x="204" y="1480"/>
            <a:chExt cx="5254" cy="2804"/>
          </a:xfrm>
        </p:grpSpPr>
        <p:pic>
          <p:nvPicPr>
            <p:cNvPr id="50179" name="Picture 3"/>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204" y="1480"/>
              <a:ext cx="5254" cy="2804"/>
            </a:xfrm>
            <a:prstGeom prst="rect">
              <a:avLst/>
            </a:prstGeom>
            <a:noFill/>
            <a:ln>
              <a:noFill/>
            </a:ln>
            <a:effectLst/>
            <a:extLst>
              <a:ext uri="{909E8E84-426E-40DD-AFC4-6F175D3DCCD1}">
                <a14:hiddenFill xmlns:a14="http://schemas.microsoft.com/office/drawing/2010/main">
                  <a:blipFill dpi="0" rotWithShape="0">
                    <a:blip>
                      <a:lum brigh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0180" name="Text Box 4"/>
            <p:cNvSpPr txBox="1">
              <a:spLocks noChangeArrowheads="1"/>
            </p:cNvSpPr>
            <p:nvPr/>
          </p:nvSpPr>
          <p:spPr bwMode="auto">
            <a:xfrm>
              <a:off x="204" y="1480"/>
              <a:ext cx="5254" cy="28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grpSp>
      <p:sp>
        <p:nvSpPr>
          <p:cNvPr id="50181" name="Text Box 5"/>
          <p:cNvSpPr txBox="1">
            <a:spLocks noChangeArrowheads="1"/>
          </p:cNvSpPr>
          <p:nvPr/>
        </p:nvSpPr>
        <p:spPr bwMode="auto">
          <a:xfrm>
            <a:off x="2924175" y="5513388"/>
            <a:ext cx="723900" cy="276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9pPr>
          </a:lstStyle>
          <a:p>
            <a:pPr algn="ctr">
              <a:buClrTx/>
              <a:buFontTx/>
              <a:buNone/>
            </a:pPr>
            <a:r>
              <a:rPr lang="it-IT" altLang="it-IT" sz="1200">
                <a:solidFill>
                  <a:srgbClr val="000514"/>
                </a:solidFill>
                <a:latin typeface="Arial Black" panose="020B0A04020102020204" pitchFamily="34" charset="0"/>
                <a:cs typeface="Arial" panose="020B0604020202020204" pitchFamily="34" charset="0"/>
              </a:rPr>
              <a:t>o Arco</a:t>
            </a:r>
          </a:p>
        </p:txBody>
      </p:sp>
      <p:sp>
        <p:nvSpPr>
          <p:cNvPr id="50182" name="Text Box 6"/>
          <p:cNvSpPr txBox="1">
            <a:spLocks noChangeArrowheads="1"/>
          </p:cNvSpPr>
          <p:nvPr/>
        </p:nvSpPr>
        <p:spPr bwMode="auto">
          <a:xfrm>
            <a:off x="1588" y="4581525"/>
            <a:ext cx="1220787" cy="458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9pPr>
          </a:lstStyle>
          <a:p>
            <a:pPr algn="ctr">
              <a:buClrTx/>
              <a:buFontTx/>
              <a:buNone/>
            </a:pPr>
            <a:r>
              <a:rPr lang="it-IT" altLang="it-IT" sz="1200">
                <a:solidFill>
                  <a:srgbClr val="FF3300"/>
                </a:solidFill>
                <a:latin typeface="Arial Black" panose="020B0A04020102020204" pitchFamily="34" charset="0"/>
                <a:cs typeface="Arial" panose="020B0604020202020204" pitchFamily="34" charset="0"/>
              </a:rPr>
              <a:t>PROCESSO</a:t>
            </a:r>
          </a:p>
          <a:p>
            <a:pPr algn="ctr">
              <a:buClrTx/>
              <a:buFontTx/>
              <a:buNone/>
            </a:pPr>
            <a:r>
              <a:rPr lang="it-IT" altLang="it-IT" sz="1200">
                <a:solidFill>
                  <a:srgbClr val="FF3300"/>
                </a:solidFill>
                <a:latin typeface="Arial Black" panose="020B0A04020102020204" pitchFamily="34" charset="0"/>
                <a:cs typeface="Arial" panose="020B0604020202020204" pitchFamily="34" charset="0"/>
              </a:rPr>
              <a:t>TRASVERSO</a:t>
            </a:r>
          </a:p>
        </p:txBody>
      </p:sp>
      <p:sp>
        <p:nvSpPr>
          <p:cNvPr id="50183" name="Line 7"/>
          <p:cNvSpPr>
            <a:spLocks noChangeShapeType="1"/>
          </p:cNvSpPr>
          <p:nvPr/>
        </p:nvSpPr>
        <p:spPr bwMode="auto">
          <a:xfrm>
            <a:off x="1116013" y="4724400"/>
            <a:ext cx="576262" cy="144463"/>
          </a:xfrm>
          <a:prstGeom prst="line">
            <a:avLst/>
          </a:prstGeom>
          <a:noFill/>
          <a:ln w="12600" cap="sq">
            <a:solidFill>
              <a:srgbClr val="FF33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621"/>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2771775" y="0"/>
            <a:ext cx="3598863" cy="6858000"/>
          </a:xfrm>
          <a:prstGeom prst="rect">
            <a:avLst/>
          </a:prstGeom>
          <a:noFill/>
          <a:ln>
            <a:noFill/>
          </a:ln>
        </p:spPr>
      </p:pic>
    </p:spTree>
    <p:extLst>
      <p:ext uri="{BB962C8B-B14F-4D97-AF65-F5344CB8AC3E}">
        <p14:creationId xmlns:p14="http://schemas.microsoft.com/office/powerpoint/2010/main" val="46368994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622"/>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744663" y="0"/>
            <a:ext cx="5653087" cy="6858000"/>
          </a:xfrm>
          <a:prstGeom prst="rect">
            <a:avLst/>
          </a:prstGeom>
          <a:noFill/>
          <a:ln>
            <a:noFill/>
          </a:ln>
        </p:spPr>
      </p:pic>
    </p:spTree>
    <p:extLst>
      <p:ext uri="{BB962C8B-B14F-4D97-AF65-F5344CB8AC3E}">
        <p14:creationId xmlns:p14="http://schemas.microsoft.com/office/powerpoint/2010/main" val="109272182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623"/>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319213" y="0"/>
            <a:ext cx="6505575" cy="6858000"/>
          </a:xfrm>
          <a:prstGeom prst="rect">
            <a:avLst/>
          </a:prstGeom>
          <a:noFill/>
          <a:ln>
            <a:noFill/>
          </a:ln>
        </p:spPr>
      </p:pic>
    </p:spTree>
    <p:extLst>
      <p:ext uri="{BB962C8B-B14F-4D97-AF65-F5344CB8AC3E}">
        <p14:creationId xmlns:p14="http://schemas.microsoft.com/office/powerpoint/2010/main" val="11255387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624"/>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284163" y="0"/>
            <a:ext cx="8574087" cy="6858000"/>
          </a:xfrm>
          <a:prstGeom prst="rect">
            <a:avLst/>
          </a:prstGeom>
          <a:noFill/>
          <a:ln>
            <a:noFill/>
          </a:ln>
        </p:spPr>
      </p:pic>
    </p:spTree>
    <p:extLst>
      <p:ext uri="{BB962C8B-B14F-4D97-AF65-F5344CB8AC3E}">
        <p14:creationId xmlns:p14="http://schemas.microsoft.com/office/powerpoint/2010/main" val="343398150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620"/>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246188" y="0"/>
            <a:ext cx="6651625" cy="6858000"/>
          </a:xfrm>
          <a:prstGeom prst="rect">
            <a:avLst/>
          </a:prstGeom>
          <a:noFill/>
          <a:ln>
            <a:noFill/>
          </a:ln>
        </p:spPr>
      </p:pic>
    </p:spTree>
    <p:extLst>
      <p:ext uri="{BB962C8B-B14F-4D97-AF65-F5344CB8AC3E}">
        <p14:creationId xmlns:p14="http://schemas.microsoft.com/office/powerpoint/2010/main" val="276338014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625"/>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819150"/>
            <a:ext cx="9144000" cy="5218113"/>
          </a:xfrm>
          <a:prstGeom prst="rect">
            <a:avLst/>
          </a:prstGeom>
          <a:noFill/>
          <a:ln>
            <a:noFill/>
          </a:ln>
        </p:spPr>
      </p:pic>
    </p:spTree>
    <p:extLst>
      <p:ext uri="{BB962C8B-B14F-4D97-AF65-F5344CB8AC3E}">
        <p14:creationId xmlns:p14="http://schemas.microsoft.com/office/powerpoint/2010/main" val="9567104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46563E0-B89D-7540-BB80-A697F1405217}"/>
              </a:ext>
            </a:extLst>
          </p:cNvPr>
          <p:cNvSpPr>
            <a:spLocks noGrp="1"/>
          </p:cNvSpPr>
          <p:nvPr>
            <p:ph type="title"/>
          </p:nvPr>
        </p:nvSpPr>
        <p:spPr/>
        <p:txBody>
          <a:bodyPr/>
          <a:lstStyle/>
          <a:p>
            <a:r>
              <a:rPr lang="it-IT" sz="3200" dirty="0">
                <a:solidFill>
                  <a:schemeClr val="tx1"/>
                </a:solidFill>
                <a:latin typeface="Gurmukhi MN" panose="02020600050405020304" pitchFamily="18" charset="0"/>
                <a:cs typeface="Gurmukhi MN" panose="02020600050405020304" pitchFamily="18" charset="0"/>
              </a:rPr>
              <a:t>OSSA</a:t>
            </a:r>
            <a:br>
              <a:rPr lang="it-IT" sz="3200" dirty="0">
                <a:solidFill>
                  <a:schemeClr val="tx1"/>
                </a:solidFill>
                <a:latin typeface="Gurmukhi MN" panose="02020600050405020304" pitchFamily="18" charset="0"/>
                <a:cs typeface="Gurmukhi MN" panose="02020600050405020304" pitchFamily="18" charset="0"/>
              </a:rPr>
            </a:br>
            <a:r>
              <a:rPr lang="it-IT" sz="3200" dirty="0">
                <a:solidFill>
                  <a:schemeClr val="tx1"/>
                </a:solidFill>
                <a:latin typeface="Gurmukhi MN" panose="02020600050405020304" pitchFamily="18" charset="0"/>
                <a:cs typeface="Gurmukhi MN" panose="02020600050405020304" pitchFamily="18" charset="0"/>
              </a:rPr>
              <a:t>TIPI  MORFOLOGICI</a:t>
            </a:r>
          </a:p>
        </p:txBody>
      </p:sp>
    </p:spTree>
    <p:extLst>
      <p:ext uri="{BB962C8B-B14F-4D97-AF65-F5344CB8AC3E}">
        <p14:creationId xmlns:p14="http://schemas.microsoft.com/office/powerpoint/2010/main" val="118914920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D4A9B6F-3573-A34E-820D-388823D320F9}"/>
              </a:ext>
            </a:extLst>
          </p:cNvPr>
          <p:cNvSpPr>
            <a:spLocks noGrp="1"/>
          </p:cNvSpPr>
          <p:nvPr>
            <p:ph type="title"/>
          </p:nvPr>
        </p:nvSpPr>
        <p:spPr>
          <a:xfrm>
            <a:off x="457200" y="128588"/>
            <a:ext cx="8216900" cy="852140"/>
          </a:xfrm>
        </p:spPr>
        <p:txBody>
          <a:bodyPr/>
          <a:lstStyle/>
          <a:p>
            <a:r>
              <a:rPr lang="it-IT" sz="3600" b="0" dirty="0">
                <a:solidFill>
                  <a:schemeClr val="tx1"/>
                </a:solidFill>
                <a:latin typeface="Gurmukhi MN" panose="02020600050405020304" pitchFamily="18" charset="0"/>
                <a:cs typeface="Gurmukhi MN" panose="02020600050405020304" pitchFamily="18" charset="0"/>
              </a:rPr>
              <a:t>GABBIA  TORACICA</a:t>
            </a:r>
          </a:p>
        </p:txBody>
      </p:sp>
      <p:sp>
        <p:nvSpPr>
          <p:cNvPr id="3" name="Segnaposto contenuto 2">
            <a:extLst>
              <a:ext uri="{FF2B5EF4-FFF2-40B4-BE49-F238E27FC236}">
                <a16:creationId xmlns:a16="http://schemas.microsoft.com/office/drawing/2014/main" id="{46752DEE-40D7-E646-B849-03E82C6AD18F}"/>
              </a:ext>
            </a:extLst>
          </p:cNvPr>
          <p:cNvSpPr>
            <a:spLocks noGrp="1"/>
          </p:cNvSpPr>
          <p:nvPr>
            <p:ph idx="1"/>
          </p:nvPr>
        </p:nvSpPr>
        <p:spPr>
          <a:xfrm>
            <a:off x="107504" y="1268760"/>
            <a:ext cx="9036496" cy="5589240"/>
          </a:xfrm>
        </p:spPr>
        <p:txBody>
          <a:bodyPr/>
          <a:lstStyle/>
          <a:p>
            <a:r>
              <a:rPr lang="it-IT" sz="3000" dirty="0">
                <a:solidFill>
                  <a:schemeClr val="tx1"/>
                </a:solidFill>
                <a:latin typeface="Chalkboard" panose="03050602040202020205" pitchFamily="66" charset="77"/>
              </a:rPr>
              <a:t>Struttura scheletrica di forma tronco-conica, delimitata, sul piano sagittale, ANTERIORMENTE dallo STERNO (Osso Piatto) e POSTERIORMENTE dalle VERTEBRE TORACICHE (T1-T12). La struttura è completata Antero-Latero-Posteriormente da 10 paia di Ossa Piatte (COSTE), mentre altre 2 paia di Coste, molto </a:t>
            </a:r>
            <a:r>
              <a:rPr lang="it-IT" sz="3000" dirty="0" err="1">
                <a:solidFill>
                  <a:schemeClr val="tx1"/>
                </a:solidFill>
                <a:latin typeface="Chalkboard" panose="03050602040202020205" pitchFamily="66" charset="77"/>
              </a:rPr>
              <a:t>piu’</a:t>
            </a:r>
            <a:r>
              <a:rPr lang="it-IT" sz="3000" dirty="0">
                <a:solidFill>
                  <a:schemeClr val="tx1"/>
                </a:solidFill>
                <a:latin typeface="Chalkboard" panose="03050602040202020205" pitchFamily="66" charset="77"/>
              </a:rPr>
              <a:t> corte, si limitano alla parte posteriore e vengono definite Coste Libere</a:t>
            </a:r>
          </a:p>
        </p:txBody>
      </p:sp>
    </p:spTree>
    <p:extLst>
      <p:ext uri="{BB962C8B-B14F-4D97-AF65-F5344CB8AC3E}">
        <p14:creationId xmlns:p14="http://schemas.microsoft.com/office/powerpoint/2010/main" val="379201097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3249" name="Rectangle 1"/>
          <p:cNvSpPr>
            <a:spLocks noGrp="1" noChangeArrowheads="1"/>
          </p:cNvSpPr>
          <p:nvPr>
            <p:ph type="title" idx="4294967295"/>
          </p:nvPr>
        </p:nvSpPr>
        <p:spPr>
          <a:xfrm>
            <a:off x="-323850" y="188913"/>
            <a:ext cx="6551613" cy="8636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600" b="0" dirty="0">
                <a:solidFill>
                  <a:schemeClr val="tx1"/>
                </a:solidFill>
                <a:latin typeface="Gurmukhi MN" panose="02020600050405020304" pitchFamily="18" charset="0"/>
                <a:cs typeface="Gurmukhi MN" panose="02020600050405020304" pitchFamily="18" charset="0"/>
              </a:rPr>
              <a:t>GABBIA TORACICA</a:t>
            </a:r>
          </a:p>
        </p:txBody>
      </p:sp>
      <p:sp>
        <p:nvSpPr>
          <p:cNvPr id="53250" name="Rectangle 2"/>
          <p:cNvSpPr>
            <a:spLocks noChangeArrowheads="1"/>
          </p:cNvSpPr>
          <p:nvPr/>
        </p:nvSpPr>
        <p:spPr bwMode="auto">
          <a:xfrm>
            <a:off x="2195513" y="4797425"/>
            <a:ext cx="2736850" cy="360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pic>
        <p:nvPicPr>
          <p:cNvPr id="53251" name="Picture 3"/>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0" y="1773238"/>
            <a:ext cx="5867400" cy="3448050"/>
          </a:xfrm>
          <a:prstGeom prst="rect">
            <a:avLst/>
          </a:prstGeom>
          <a:noFill/>
          <a:ln>
            <a:noFill/>
          </a:ln>
          <a:effectLst/>
          <a:extLst>
            <a:ext uri="{909E8E84-426E-40DD-AFC4-6F175D3DCCD1}">
              <a14:hiddenFill xmlns:a14="http://schemas.microsoft.com/office/drawing/2010/main">
                <a:blipFill dpi="0" rotWithShape="0">
                  <a:blip>
                    <a:lum brigh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32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4427538"/>
            <a:ext cx="3276600" cy="24304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32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16688" y="981075"/>
            <a:ext cx="2627312" cy="34321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3254" name="Text Box 6"/>
          <p:cNvSpPr txBox="1">
            <a:spLocks noChangeArrowheads="1"/>
          </p:cNvSpPr>
          <p:nvPr/>
        </p:nvSpPr>
        <p:spPr bwMode="auto">
          <a:xfrm>
            <a:off x="252413" y="1125538"/>
            <a:ext cx="2179637"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9pPr>
          </a:lstStyle>
          <a:p>
            <a:pPr algn="ctr">
              <a:buClrTx/>
              <a:buFontTx/>
              <a:buNone/>
            </a:pPr>
            <a:r>
              <a:rPr lang="it-IT" altLang="it-IT">
                <a:latin typeface="Arial Black" panose="020B0A04020102020204" pitchFamily="34" charset="0"/>
                <a:cs typeface="Arial" panose="020B0604020202020204" pitchFamily="34" charset="0"/>
              </a:rPr>
              <a:t>ANTERIORE</a:t>
            </a:r>
          </a:p>
        </p:txBody>
      </p:sp>
      <p:sp>
        <p:nvSpPr>
          <p:cNvPr id="53255" name="Text Box 7"/>
          <p:cNvSpPr txBox="1">
            <a:spLocks noChangeArrowheads="1"/>
          </p:cNvSpPr>
          <p:nvPr/>
        </p:nvSpPr>
        <p:spPr bwMode="auto">
          <a:xfrm>
            <a:off x="2960688" y="1125538"/>
            <a:ext cx="2381250"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9pPr>
          </a:lstStyle>
          <a:p>
            <a:pPr algn="ctr">
              <a:buClrTx/>
              <a:buFontTx/>
              <a:buNone/>
            </a:pPr>
            <a:r>
              <a:rPr lang="it-IT" altLang="it-IT">
                <a:latin typeface="Arial Black" panose="020B0A04020102020204" pitchFamily="34" charset="0"/>
                <a:cs typeface="Arial" panose="020B0604020202020204" pitchFamily="34" charset="0"/>
              </a:rPr>
              <a:t>POSTERIORE</a:t>
            </a:r>
          </a:p>
        </p:txBody>
      </p:sp>
      <p:sp>
        <p:nvSpPr>
          <p:cNvPr id="53256" name="Text Box 8"/>
          <p:cNvSpPr txBox="1">
            <a:spLocks noChangeArrowheads="1"/>
          </p:cNvSpPr>
          <p:nvPr/>
        </p:nvSpPr>
        <p:spPr bwMode="auto">
          <a:xfrm>
            <a:off x="6770688" y="404813"/>
            <a:ext cx="1957387"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9pPr>
          </a:lstStyle>
          <a:p>
            <a:pPr algn="ctr">
              <a:buClrTx/>
              <a:buFontTx/>
              <a:buNone/>
            </a:pPr>
            <a:r>
              <a:rPr lang="it-IT" altLang="it-IT">
                <a:latin typeface="Arial Black" panose="020B0A04020102020204" pitchFamily="34" charset="0"/>
                <a:cs typeface="Arial" panose="020B0604020202020204" pitchFamily="34" charset="0"/>
              </a:rPr>
              <a:t>LATERALE</a:t>
            </a:r>
          </a:p>
        </p:txBody>
      </p:sp>
      <p:sp>
        <p:nvSpPr>
          <p:cNvPr id="53257" name="Text Box 9"/>
          <p:cNvSpPr txBox="1">
            <a:spLocks noChangeArrowheads="1"/>
          </p:cNvSpPr>
          <p:nvPr/>
        </p:nvSpPr>
        <p:spPr bwMode="auto">
          <a:xfrm>
            <a:off x="3070225" y="5949950"/>
            <a:ext cx="2162175"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9pPr>
          </a:lstStyle>
          <a:p>
            <a:pPr algn="ctr">
              <a:buClrTx/>
              <a:buFontTx/>
              <a:buNone/>
            </a:pPr>
            <a:r>
              <a:rPr lang="it-IT" altLang="it-IT">
                <a:latin typeface="Arial Black" panose="020B0A04020102020204" pitchFamily="34" charset="0"/>
                <a:cs typeface="Arial" panose="020B0604020202020204" pitchFamily="34" charset="0"/>
              </a:rPr>
              <a:t>SUPERIORE</a:t>
            </a:r>
          </a:p>
        </p:txBody>
      </p:sp>
      <p:sp>
        <p:nvSpPr>
          <p:cNvPr id="53258" name="Line 10"/>
          <p:cNvSpPr>
            <a:spLocks noChangeShapeType="1"/>
          </p:cNvSpPr>
          <p:nvPr/>
        </p:nvSpPr>
        <p:spPr bwMode="auto">
          <a:xfrm flipH="1" flipV="1">
            <a:off x="1463675" y="2192338"/>
            <a:ext cx="5784850" cy="3409950"/>
          </a:xfrm>
          <a:prstGeom prst="line">
            <a:avLst/>
          </a:prstGeom>
          <a:noFill/>
          <a:ln w="76320" cap="sq">
            <a:solidFill>
              <a:srgbClr val="006600"/>
            </a:solidFill>
            <a:miter lim="800000"/>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C54FFEA-48BE-A048-BB5B-C0A1076BB471}"/>
              </a:ext>
            </a:extLst>
          </p:cNvPr>
          <p:cNvSpPr>
            <a:spLocks noGrp="1"/>
          </p:cNvSpPr>
          <p:nvPr>
            <p:ph type="title"/>
          </p:nvPr>
        </p:nvSpPr>
        <p:spPr>
          <a:xfrm>
            <a:off x="107504" y="-99392"/>
            <a:ext cx="8928992" cy="792088"/>
          </a:xfrm>
        </p:spPr>
        <p:txBody>
          <a:bodyPr/>
          <a:lstStyle/>
          <a:p>
            <a:r>
              <a:rPr lang="it-IT" sz="3200" dirty="0">
                <a:solidFill>
                  <a:schemeClr val="tx1"/>
                </a:solidFill>
                <a:latin typeface="Gurmukhi MN" panose="02020600050405020304" pitchFamily="18" charset="0"/>
                <a:cs typeface="Gurmukhi MN" panose="02020600050405020304" pitchFamily="18" charset="0"/>
              </a:rPr>
              <a:t>MUSCOLI della GABBIA TORACICA</a:t>
            </a:r>
          </a:p>
        </p:txBody>
      </p:sp>
      <p:sp>
        <p:nvSpPr>
          <p:cNvPr id="3" name="CasellaDiTesto 2">
            <a:extLst>
              <a:ext uri="{FF2B5EF4-FFF2-40B4-BE49-F238E27FC236}">
                <a16:creationId xmlns:a16="http://schemas.microsoft.com/office/drawing/2014/main" id="{A48AD78E-2E28-D549-AB89-47F1B6DD7118}"/>
              </a:ext>
            </a:extLst>
          </p:cNvPr>
          <p:cNvSpPr txBox="1"/>
          <p:nvPr/>
        </p:nvSpPr>
        <p:spPr>
          <a:xfrm>
            <a:off x="107504" y="1052736"/>
            <a:ext cx="8928992" cy="5693866"/>
          </a:xfrm>
          <a:prstGeom prst="rect">
            <a:avLst/>
          </a:prstGeom>
          <a:noFill/>
        </p:spPr>
        <p:txBody>
          <a:bodyPr wrap="square" rtlCol="0">
            <a:spAutoFit/>
          </a:bodyPr>
          <a:lstStyle/>
          <a:p>
            <a:r>
              <a:rPr lang="it-IT" sz="2600" dirty="0">
                <a:solidFill>
                  <a:schemeClr val="tx1"/>
                </a:solidFill>
                <a:latin typeface="Comic Sans MS" panose="030F0902030302020204" pitchFamily="66" charset="0"/>
              </a:rPr>
              <a:t>DIAFRAMMA: struttura muscolare striata scheletrica che separa la cavità toracica dalla cavità addominale e contribuisce alla Parete Addominale Posteriore, assieme al Quadrato dei Lombi e Grande Psoas..</a:t>
            </a:r>
          </a:p>
          <a:p>
            <a:endParaRPr lang="it-IT" sz="2600" dirty="0">
              <a:solidFill>
                <a:schemeClr val="tx1"/>
              </a:solidFill>
              <a:latin typeface="Comic Sans MS" panose="030F0902030302020204" pitchFamily="66" charset="0"/>
            </a:endParaRPr>
          </a:p>
          <a:p>
            <a:r>
              <a:rPr lang="it-IT" sz="2600" dirty="0">
                <a:solidFill>
                  <a:schemeClr val="tx1"/>
                </a:solidFill>
                <a:latin typeface="Comic Sans MS" panose="030F0902030302020204" pitchFamily="66" charset="0"/>
              </a:rPr>
              <a:t>A forma di cupola, presenta centralmente un CENTRO FRENICO o APONEUROTICO, nell’ ambito del quale si localizzano gli orifizi per l’ Esofago, l’ Aorta ed il Dotto Toracico e la Vena Cava Inferiore. È un Muscolo INSPIRATORIO.</a:t>
            </a:r>
          </a:p>
          <a:p>
            <a:endParaRPr lang="it-IT" sz="2600" dirty="0">
              <a:solidFill>
                <a:schemeClr val="tx1"/>
              </a:solidFill>
              <a:latin typeface="Comic Sans MS" panose="030F0902030302020204" pitchFamily="66" charset="0"/>
            </a:endParaRPr>
          </a:p>
          <a:p>
            <a:r>
              <a:rPr lang="it-IT" sz="2600" dirty="0">
                <a:solidFill>
                  <a:schemeClr val="tx1"/>
                </a:solidFill>
                <a:latin typeface="Chalkboard" panose="03050602040202020205" pitchFamily="66" charset="77"/>
              </a:rPr>
              <a:t>I Muscoli INTERCOSTALI si pongono negli Spazi Intercostali: gli ESTERNI sono Inspiratori, gli INTERNI sono Espiratori</a:t>
            </a:r>
          </a:p>
        </p:txBody>
      </p:sp>
    </p:spTree>
    <p:extLst>
      <p:ext uri="{BB962C8B-B14F-4D97-AF65-F5344CB8AC3E}">
        <p14:creationId xmlns:p14="http://schemas.microsoft.com/office/powerpoint/2010/main" val="414235062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012"/>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758950" y="0"/>
            <a:ext cx="5624513" cy="6858000"/>
          </a:xfrm>
          <a:prstGeom prst="rect">
            <a:avLst/>
          </a:prstGeom>
          <a:noFill/>
          <a:ln>
            <a:noFill/>
          </a:ln>
        </p:spPr>
      </p:pic>
    </p:spTree>
    <p:extLst>
      <p:ext uri="{BB962C8B-B14F-4D97-AF65-F5344CB8AC3E}">
        <p14:creationId xmlns:p14="http://schemas.microsoft.com/office/powerpoint/2010/main" val="286145329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084F86F-897E-9B46-A143-588DFD4D9E02}"/>
              </a:ext>
            </a:extLst>
          </p:cNvPr>
          <p:cNvSpPr>
            <a:spLocks noGrp="1"/>
          </p:cNvSpPr>
          <p:nvPr>
            <p:ph type="title"/>
          </p:nvPr>
        </p:nvSpPr>
        <p:spPr>
          <a:xfrm>
            <a:off x="457200" y="0"/>
            <a:ext cx="8216900" cy="764704"/>
          </a:xfrm>
        </p:spPr>
        <p:txBody>
          <a:bodyPr/>
          <a:lstStyle/>
          <a:p>
            <a:r>
              <a:rPr lang="it-IT" sz="3200" dirty="0">
                <a:solidFill>
                  <a:schemeClr val="tx1"/>
                </a:solidFill>
                <a:latin typeface="Gurmukhi MN" panose="02020600050405020304" pitchFamily="18" charset="0"/>
                <a:cs typeface="Gurmukhi MN" panose="02020600050405020304" pitchFamily="18" charset="0"/>
              </a:rPr>
              <a:t>ALTRI MUSCOLI DELL’ ADDOME</a:t>
            </a:r>
          </a:p>
        </p:txBody>
      </p:sp>
      <p:sp>
        <p:nvSpPr>
          <p:cNvPr id="3" name="Segnaposto contenuto 2">
            <a:extLst>
              <a:ext uri="{FF2B5EF4-FFF2-40B4-BE49-F238E27FC236}">
                <a16:creationId xmlns:a16="http://schemas.microsoft.com/office/drawing/2014/main" id="{DAC72D3B-6FC1-354B-85C9-1096B117FDB0}"/>
              </a:ext>
            </a:extLst>
          </p:cNvPr>
          <p:cNvSpPr>
            <a:spLocks noGrp="1"/>
          </p:cNvSpPr>
          <p:nvPr>
            <p:ph idx="1"/>
          </p:nvPr>
        </p:nvSpPr>
        <p:spPr>
          <a:xfrm>
            <a:off x="107504" y="620688"/>
            <a:ext cx="9036496" cy="6093296"/>
          </a:xfrm>
        </p:spPr>
        <p:txBody>
          <a:bodyPr/>
          <a:lstStyle/>
          <a:p>
            <a:r>
              <a:rPr lang="it-IT" sz="2600" dirty="0">
                <a:solidFill>
                  <a:schemeClr val="tx1"/>
                </a:solidFill>
                <a:latin typeface="Copperplate" panose="02000504000000020004" pitchFamily="2" charset="77"/>
              </a:rPr>
              <a:t>Nella Parete ADDOMINALE ANTERO-LATERALE possiamo descrivere:</a:t>
            </a:r>
          </a:p>
          <a:p>
            <a:endParaRPr lang="it-IT" sz="2600" dirty="0">
              <a:solidFill>
                <a:schemeClr val="tx1"/>
              </a:solidFill>
              <a:latin typeface="Copperplate" panose="02000504000000020004" pitchFamily="2" charset="77"/>
            </a:endParaRPr>
          </a:p>
          <a:p>
            <a:pPr marL="457200" indent="-457200">
              <a:buFontTx/>
              <a:buChar char="-"/>
            </a:pPr>
            <a:r>
              <a:rPr lang="it-IT" sz="2600" dirty="0">
                <a:solidFill>
                  <a:schemeClr val="tx1"/>
                </a:solidFill>
                <a:latin typeface="Copperplate" panose="02000504000000020004" pitchFamily="2" charset="77"/>
              </a:rPr>
              <a:t>MUSCOLO RETTO ADDOMINALE e MUSCOLO PIRAMIDALE</a:t>
            </a:r>
          </a:p>
          <a:p>
            <a:pPr marL="457200" indent="-457200">
              <a:buFontTx/>
              <a:buChar char="-"/>
            </a:pPr>
            <a:r>
              <a:rPr lang="it-IT" sz="2600" dirty="0">
                <a:solidFill>
                  <a:schemeClr val="tx1"/>
                </a:solidFill>
                <a:latin typeface="Copperplate" panose="02000504000000020004" pitchFamily="2" charset="77"/>
              </a:rPr>
              <a:t>MUSCOLO OBLIQUO ESTERNO</a:t>
            </a:r>
          </a:p>
          <a:p>
            <a:pPr marL="457200" indent="-457200">
              <a:buFontTx/>
              <a:buChar char="-"/>
            </a:pPr>
            <a:r>
              <a:rPr lang="it-IT" sz="2600" dirty="0">
                <a:solidFill>
                  <a:schemeClr val="tx1"/>
                </a:solidFill>
                <a:latin typeface="Copperplate" panose="02000504000000020004" pitchFamily="2" charset="77"/>
              </a:rPr>
              <a:t>MUSCOLO OBLIQUO INTERNO</a:t>
            </a:r>
          </a:p>
          <a:p>
            <a:pPr marL="457200" indent="-457200">
              <a:buFontTx/>
              <a:buChar char="-"/>
            </a:pPr>
            <a:r>
              <a:rPr lang="it-IT" sz="2600" dirty="0">
                <a:solidFill>
                  <a:schemeClr val="tx1"/>
                </a:solidFill>
                <a:latin typeface="Copperplate" panose="02000504000000020004" pitchFamily="2" charset="77"/>
              </a:rPr>
              <a:t>MUSCOLO TRASVERSO DELL’ADDOME</a:t>
            </a:r>
          </a:p>
          <a:p>
            <a:pPr marL="0" indent="0"/>
            <a:r>
              <a:rPr lang="it-IT" sz="2600" dirty="0">
                <a:solidFill>
                  <a:schemeClr val="tx1"/>
                </a:solidFill>
                <a:latin typeface="Copperplate" panose="02000504000000020004" pitchFamily="2" charset="77"/>
              </a:rPr>
              <a:t>Le GUAINE FIBROSE formano formazioni essenziali al contenimento dei visceri addominali</a:t>
            </a:r>
          </a:p>
          <a:p>
            <a:pPr marL="0" indent="0"/>
            <a:r>
              <a:rPr lang="it-IT" sz="2600" dirty="0">
                <a:solidFill>
                  <a:schemeClr val="tx1"/>
                </a:solidFill>
                <a:latin typeface="Copperplate" panose="02000504000000020004" pitchFamily="2" charset="77"/>
              </a:rPr>
              <a:t>Inferiormente viene a formarsi il CANALE INGUINALE (passaggio Legamento Rotondo dell’ Utero o Funicolo Spermatico).</a:t>
            </a:r>
          </a:p>
          <a:p>
            <a:pPr marL="0" indent="0"/>
            <a:r>
              <a:rPr lang="it-IT" dirty="0">
                <a:solidFill>
                  <a:schemeClr val="tx1"/>
                </a:solidFill>
                <a:latin typeface="Copperplate" panose="02000504000000020004" pitchFamily="2" charset="77"/>
              </a:rPr>
              <a:t> </a:t>
            </a:r>
          </a:p>
        </p:txBody>
      </p:sp>
    </p:spTree>
    <p:extLst>
      <p:ext uri="{BB962C8B-B14F-4D97-AF65-F5344CB8AC3E}">
        <p14:creationId xmlns:p14="http://schemas.microsoft.com/office/powerpoint/2010/main" val="94650178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0417" name="Rectangle 1"/>
          <p:cNvSpPr>
            <a:spLocks noGrp="1" noChangeArrowheads="1"/>
          </p:cNvSpPr>
          <p:nvPr>
            <p:ph type="title" idx="4294967295"/>
          </p:nvPr>
        </p:nvSpPr>
        <p:spPr>
          <a:xfrm>
            <a:off x="228600" y="228600"/>
            <a:ext cx="89154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PARETE ADDOMINALE ANTERO-LATERALE</a:t>
            </a:r>
          </a:p>
        </p:txBody>
      </p:sp>
      <p:pic>
        <p:nvPicPr>
          <p:cNvPr id="60418" name="Picture 2"/>
          <p:cNvPicPr>
            <a:picLocks noChangeAspect="1" noChangeArrowheads="1"/>
          </p:cNvPicPr>
          <p:nvPr/>
        </p:nvPicPr>
        <p:blipFill>
          <a:blip r:embed="rId3">
            <a:lum bright="-6000" contrast="12000"/>
            <a:extLst>
              <a:ext uri="{28A0092B-C50C-407E-A947-70E740481C1C}">
                <a14:useLocalDpi xmlns:a14="http://schemas.microsoft.com/office/drawing/2010/main" val="0"/>
              </a:ext>
            </a:extLst>
          </a:blip>
          <a:srcRect/>
          <a:stretch>
            <a:fillRect/>
          </a:stretch>
        </p:blipFill>
        <p:spPr bwMode="auto">
          <a:xfrm>
            <a:off x="1752600" y="1308100"/>
            <a:ext cx="5638800" cy="5461000"/>
          </a:xfrm>
          <a:prstGeom prst="rect">
            <a:avLst/>
          </a:prstGeom>
          <a:noFill/>
          <a:ln>
            <a:noFill/>
          </a:ln>
          <a:effectLst/>
          <a:extLst>
            <a:ext uri="{909E8E84-426E-40DD-AFC4-6F175D3DCCD1}">
              <a14:hiddenFill xmlns:a14="http://schemas.microsoft.com/office/drawing/2010/main">
                <a:blipFill dpi="0" rotWithShape="0">
                  <a:blip>
                    <a:lum bright="-6000"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41" name="Rectangle 1"/>
          <p:cNvSpPr>
            <a:spLocks noGrp="1" noChangeArrowheads="1"/>
          </p:cNvSpPr>
          <p:nvPr>
            <p:ph type="title" idx="4294967295"/>
          </p:nvPr>
        </p:nvSpPr>
        <p:spPr>
          <a:xfrm>
            <a:off x="0" y="116632"/>
            <a:ext cx="9144000" cy="32008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800" b="0" dirty="0">
                <a:solidFill>
                  <a:schemeClr val="tx1"/>
                </a:solidFill>
                <a:latin typeface="Gurmukhi MN" panose="02020600050405020304" pitchFamily="18" charset="0"/>
                <a:cs typeface="Gurmukhi MN" panose="02020600050405020304" pitchFamily="18" charset="0"/>
              </a:rPr>
              <a:t>CANALE e TRAGITTO INGUINALE</a:t>
            </a:r>
          </a:p>
        </p:txBody>
      </p:sp>
      <p:pic>
        <p:nvPicPr>
          <p:cNvPr id="61442" name="Picture 2"/>
          <p:cNvPicPr>
            <a:picLocks noChangeAspect="1" noChangeArrowheads="1"/>
          </p:cNvPicPr>
          <p:nvPr/>
        </p:nvPicPr>
        <p:blipFill>
          <a:blip r:embed="rId3">
            <a:lum bright="-12000" contrast="12000"/>
            <a:extLst>
              <a:ext uri="{28A0092B-C50C-407E-A947-70E740481C1C}">
                <a14:useLocalDpi xmlns:a14="http://schemas.microsoft.com/office/drawing/2010/main" val="0"/>
              </a:ext>
            </a:extLst>
          </a:blip>
          <a:srcRect/>
          <a:stretch>
            <a:fillRect/>
          </a:stretch>
        </p:blipFill>
        <p:spPr bwMode="auto">
          <a:xfrm>
            <a:off x="323528" y="475804"/>
            <a:ext cx="7848872" cy="6483535"/>
          </a:xfrm>
          <a:prstGeom prst="rect">
            <a:avLst/>
          </a:prstGeom>
          <a:noFill/>
          <a:ln>
            <a:noFill/>
          </a:ln>
          <a:effectLst/>
          <a:extLst>
            <a:ext uri="{909E8E84-426E-40DD-AFC4-6F175D3DCCD1}">
              <a14:hiddenFill xmlns:a14="http://schemas.microsoft.com/office/drawing/2010/main">
                <a:blipFill dpi="0" rotWithShape="0">
                  <a:blip>
                    <a:lum bright="-12000"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2465" name="Rectangle 1"/>
          <p:cNvSpPr>
            <a:spLocks noGrp="1" noChangeArrowheads="1"/>
          </p:cNvSpPr>
          <p:nvPr>
            <p:ph type="title"/>
          </p:nvPr>
        </p:nvSpPr>
        <p:spPr>
          <a:xfrm>
            <a:off x="0" y="1844824"/>
            <a:ext cx="9036496" cy="2008063"/>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ARTO SUPERIORE</a:t>
            </a:r>
            <a:br>
              <a:rPr lang="it-IT" altLang="it-IT" sz="3200" dirty="0">
                <a:solidFill>
                  <a:schemeClr val="tx1"/>
                </a:solidFill>
                <a:latin typeface="Gurmukhi MN" panose="02020600050405020304" pitchFamily="18" charset="0"/>
                <a:cs typeface="Gurmukhi MN" panose="02020600050405020304" pitchFamily="18" charset="0"/>
              </a:rPr>
            </a:br>
            <a:r>
              <a:rPr lang="it-IT" altLang="it-IT" sz="3200" dirty="0">
                <a:solidFill>
                  <a:schemeClr val="tx1"/>
                </a:solidFill>
                <a:latin typeface="Gurmukhi MN" panose="02020600050405020304" pitchFamily="18" charset="0"/>
                <a:cs typeface="Gurmukhi MN" panose="02020600050405020304" pitchFamily="18" charset="0"/>
              </a:rPr>
              <a:t>e </a:t>
            </a:r>
            <a:br>
              <a:rPr lang="it-IT" altLang="it-IT" sz="3200" dirty="0">
                <a:solidFill>
                  <a:schemeClr val="tx1"/>
                </a:solidFill>
                <a:latin typeface="Gurmukhi MN" panose="02020600050405020304" pitchFamily="18" charset="0"/>
                <a:cs typeface="Gurmukhi MN" panose="02020600050405020304" pitchFamily="18" charset="0"/>
              </a:rPr>
            </a:br>
            <a:r>
              <a:rPr lang="it-IT" altLang="it-IT" sz="3200" dirty="0">
                <a:solidFill>
                  <a:schemeClr val="tx1"/>
                </a:solidFill>
                <a:latin typeface="Gurmukhi MN" panose="02020600050405020304" pitchFamily="18" charset="0"/>
                <a:cs typeface="Gurmukhi MN" panose="02020600050405020304" pitchFamily="18" charset="0"/>
              </a:rPr>
              <a:t>CINGOLO SCAPOLARE</a:t>
            </a:r>
            <a:br>
              <a:rPr lang="it-IT" altLang="it-IT" sz="5400" dirty="0">
                <a:solidFill>
                  <a:srgbClr val="FFFF00"/>
                </a:solidFill>
                <a:latin typeface="Arial Black" panose="020B0A04020102020204" pitchFamily="34" charset="0"/>
              </a:rPr>
            </a:br>
            <a:endParaRPr lang="it-IT" altLang="it-IT" sz="5400" dirty="0">
              <a:solidFill>
                <a:srgbClr val="FFFF00"/>
              </a:solidFill>
              <a:latin typeface="Arial Black" panose="020B0A040201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contenuto 3">
            <a:extLst>
              <a:ext uri="{FF2B5EF4-FFF2-40B4-BE49-F238E27FC236}">
                <a16:creationId xmlns:a16="http://schemas.microsoft.com/office/drawing/2014/main" id="{711B8834-1DCE-2547-AC12-6ED0A8860B23}"/>
              </a:ext>
            </a:extLst>
          </p:cNvPr>
          <p:cNvSpPr>
            <a:spLocks noGrp="1"/>
          </p:cNvSpPr>
          <p:nvPr>
            <p:ph idx="1"/>
          </p:nvPr>
        </p:nvSpPr>
        <p:spPr>
          <a:xfrm>
            <a:off x="128330" y="476672"/>
            <a:ext cx="9015670" cy="5760640"/>
          </a:xfrm>
        </p:spPr>
        <p:txBody>
          <a:bodyPr/>
          <a:lstStyle/>
          <a:p>
            <a:r>
              <a:rPr lang="it-IT" sz="2400" dirty="0">
                <a:solidFill>
                  <a:schemeClr val="tx1"/>
                </a:solidFill>
                <a:latin typeface="Copperplate" panose="02000504000000020004" pitchFamily="2" charset="77"/>
              </a:rPr>
              <a:t>In direzione Prossimo-Distale si descrivono la SCAPOLA (Osso Irregolare con Componente Piatta) e la CLAVICOLA (Osso Piatto), che formano il CINGOLO SCAPOLARE.</a:t>
            </a:r>
          </a:p>
          <a:p>
            <a:r>
              <a:rPr lang="it-IT" sz="2400" dirty="0">
                <a:solidFill>
                  <a:schemeClr val="tx1"/>
                </a:solidFill>
                <a:latin typeface="Copperplate" panose="02000504000000020004" pitchFamily="2" charset="77"/>
              </a:rPr>
              <a:t>L’ OMERO (Osso Lungo) costituisce lo scheletro del BRACCIO.</a:t>
            </a:r>
          </a:p>
          <a:p>
            <a:r>
              <a:rPr lang="it-IT" sz="2400" dirty="0">
                <a:solidFill>
                  <a:schemeClr val="tx1"/>
                </a:solidFill>
                <a:latin typeface="Copperplate" panose="02000504000000020004" pitchFamily="2" charset="77"/>
              </a:rPr>
              <a:t>L’AVAMBRACCIO presenta le Ossa Lunghe ULNA e RADIO</a:t>
            </a:r>
          </a:p>
          <a:p>
            <a:r>
              <a:rPr lang="it-IT" sz="2400" dirty="0">
                <a:solidFill>
                  <a:schemeClr val="tx1"/>
                </a:solidFill>
                <a:latin typeface="Copperplate" panose="02000504000000020004" pitchFamily="2" charset="77"/>
              </a:rPr>
              <a:t>Il CARPO è formato da 8 OSSA BREVI</a:t>
            </a:r>
          </a:p>
          <a:p>
            <a:r>
              <a:rPr lang="it-IT" sz="2400" dirty="0">
                <a:solidFill>
                  <a:schemeClr val="tx1"/>
                </a:solidFill>
                <a:latin typeface="Copperplate" panose="02000504000000020004" pitchFamily="2" charset="77"/>
              </a:rPr>
              <a:t>Lo Scheletro della Mano consta delle 5 Ossa Lunghe del METACARPO e le DITA presentano le FALANGI (Ossa Lunghe), denominate Prossimale, Intermedia e Distale (o Ungueale), ad eccezione del Primo Dito (Pollice), che presenta Falange Prossimale e Falange Distale (Ungueale)</a:t>
            </a:r>
          </a:p>
        </p:txBody>
      </p:sp>
    </p:spTree>
    <p:extLst>
      <p:ext uri="{BB962C8B-B14F-4D97-AF65-F5344CB8AC3E}">
        <p14:creationId xmlns:p14="http://schemas.microsoft.com/office/powerpoint/2010/main" val="427667455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4513" name="Rectangle 1"/>
          <p:cNvSpPr>
            <a:spLocks noGrp="1" noChangeArrowheads="1"/>
          </p:cNvSpPr>
          <p:nvPr>
            <p:ph type="title" idx="4294967295"/>
          </p:nvPr>
        </p:nvSpPr>
        <p:spPr>
          <a:xfrm>
            <a:off x="3779838" y="661988"/>
            <a:ext cx="5122862" cy="1922462"/>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4000" dirty="0">
                <a:solidFill>
                  <a:schemeClr val="tx1"/>
                </a:solidFill>
                <a:latin typeface="Gurmukhi MN" panose="02020600050405020304" pitchFamily="18" charset="0"/>
                <a:cs typeface="Gurmukhi MN" panose="02020600050405020304" pitchFamily="18" charset="0"/>
              </a:rPr>
              <a:t>Arto Superiore e</a:t>
            </a:r>
            <a:br>
              <a:rPr lang="it-IT" altLang="it-IT" sz="4000" dirty="0">
                <a:solidFill>
                  <a:schemeClr val="tx1"/>
                </a:solidFill>
                <a:latin typeface="Gurmukhi MN" panose="02020600050405020304" pitchFamily="18" charset="0"/>
                <a:cs typeface="Gurmukhi MN" panose="02020600050405020304" pitchFamily="18" charset="0"/>
              </a:rPr>
            </a:br>
            <a:r>
              <a:rPr lang="it-IT" altLang="it-IT" sz="4000" dirty="0">
                <a:solidFill>
                  <a:schemeClr val="tx1"/>
                </a:solidFill>
                <a:latin typeface="Gurmukhi MN" panose="02020600050405020304" pitchFamily="18" charset="0"/>
                <a:cs typeface="Gurmukhi MN" panose="02020600050405020304" pitchFamily="18" charset="0"/>
              </a:rPr>
              <a:t>Cingolo Scapolare</a:t>
            </a:r>
          </a:p>
        </p:txBody>
      </p:sp>
      <p:pic>
        <p:nvPicPr>
          <p:cNvPr id="64514" name="Picture 2"/>
          <p:cNvPicPr>
            <a:picLocks noChangeAspect="1" noChangeArrowheads="1"/>
          </p:cNvPicPr>
          <p:nvPr/>
        </p:nvPicPr>
        <p:blipFill>
          <a:blip r:embed="rId3">
            <a:lum bright="-6000" contrast="6000"/>
            <a:extLst>
              <a:ext uri="{28A0092B-C50C-407E-A947-70E740481C1C}">
                <a14:useLocalDpi xmlns:a14="http://schemas.microsoft.com/office/drawing/2010/main" val="0"/>
              </a:ext>
            </a:extLst>
          </a:blip>
          <a:srcRect/>
          <a:stretch>
            <a:fillRect/>
          </a:stretch>
        </p:blipFill>
        <p:spPr bwMode="auto">
          <a:xfrm>
            <a:off x="0" y="0"/>
            <a:ext cx="3525838" cy="5876925"/>
          </a:xfrm>
          <a:prstGeom prst="rect">
            <a:avLst/>
          </a:prstGeom>
          <a:noFill/>
          <a:ln>
            <a:noFill/>
          </a:ln>
          <a:effectLst/>
          <a:extLst>
            <a:ext uri="{909E8E84-426E-40DD-AFC4-6F175D3DCCD1}">
              <a14:hiddenFill xmlns:a14="http://schemas.microsoft.com/office/drawing/2010/main">
                <a:blipFill dpi="0" rotWithShape="0">
                  <a:blip>
                    <a:lum bright="-6000" contras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4515" name="Picture 3"/>
          <p:cNvPicPr>
            <a:picLocks noChangeAspect="1" noChangeArrowheads="1"/>
          </p:cNvPicPr>
          <p:nvPr/>
        </p:nvPicPr>
        <p:blipFill>
          <a:blip r:embed="rId4">
            <a:lum bright="-12000" contrast="6000"/>
            <a:extLst>
              <a:ext uri="{28A0092B-C50C-407E-A947-70E740481C1C}">
                <a14:useLocalDpi xmlns:a14="http://schemas.microsoft.com/office/drawing/2010/main" val="0"/>
              </a:ext>
            </a:extLst>
          </a:blip>
          <a:srcRect/>
          <a:stretch>
            <a:fillRect/>
          </a:stretch>
        </p:blipFill>
        <p:spPr bwMode="auto">
          <a:xfrm>
            <a:off x="3563938" y="2895600"/>
            <a:ext cx="5580062" cy="3962400"/>
          </a:xfrm>
          <a:prstGeom prst="rect">
            <a:avLst/>
          </a:prstGeom>
          <a:noFill/>
          <a:ln>
            <a:noFill/>
          </a:ln>
          <a:effectLst/>
          <a:extLst>
            <a:ext uri="{909E8E84-426E-40DD-AFC4-6F175D3DCCD1}">
              <a14:hiddenFill xmlns:a14="http://schemas.microsoft.com/office/drawing/2010/main">
                <a:blipFill dpi="0" rotWithShape="0">
                  <a:blip>
                    <a:lum bright="-12000" contras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ma di Office">
  <a:themeElements>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i Office">
      <a:majorFont>
        <a:latin typeface="Garamond"/>
        <a:ea typeface=""/>
        <a:cs typeface="Arial"/>
      </a:majorFont>
      <a:minorFont>
        <a:latin typeface="Garamond"/>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2400" b="0" i="0" u="none" strike="noStrike" cap="none" normalizeH="0" baseline="0" smtClean="0">
            <a:ln>
              <a:noFill/>
            </a:ln>
            <a:solidFill>
              <a:schemeClr val="bg1"/>
            </a:solidFill>
            <a:effectLst/>
            <a:latin typeface="Times New Roman" panose="02020603050405020304" pitchFamily="18" charset="0"/>
            <a:ea typeface="SimSun" panose="02010600030101010101" pitchFamily="2"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2400" b="0" i="0" u="none" strike="noStrike" cap="none" normalizeH="0" baseline="0" smtClean="0">
            <a:ln>
              <a:noFill/>
            </a:ln>
            <a:solidFill>
              <a:schemeClr val="bg1"/>
            </a:solidFill>
            <a:effectLst/>
            <a:latin typeface="Times New Roman" panose="02020603050405020304" pitchFamily="18" charset="0"/>
            <a:ea typeface="SimSun" panose="02010600030101010101" pitchFamily="2" charset="-122"/>
          </a:defRPr>
        </a:defPPr>
      </a:lstStyle>
    </a:lnDef>
  </a:objectDefaults>
  <a:extraClrSchemeLst>
    <a:extraClrScheme>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i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i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i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i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i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i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i Office">
      <a:majorFont>
        <a:latin typeface="Garamond"/>
        <a:ea typeface=""/>
        <a:cs typeface="Arial"/>
      </a:majorFont>
      <a:minorFont>
        <a:latin typeface="Garamond"/>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2400" b="0" i="0" u="none" strike="noStrike" cap="none" normalizeH="0" baseline="0" smtClean="0">
            <a:ln>
              <a:noFill/>
            </a:ln>
            <a:solidFill>
              <a:schemeClr val="bg1"/>
            </a:solidFill>
            <a:effectLst/>
            <a:latin typeface="Times New Roman" panose="02020603050405020304" pitchFamily="18" charset="0"/>
            <a:ea typeface="SimSun" panose="02010600030101010101" pitchFamily="2"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2400" b="0" i="0" u="none" strike="noStrike" cap="none" normalizeH="0" baseline="0" smtClean="0">
            <a:ln>
              <a:noFill/>
            </a:ln>
            <a:solidFill>
              <a:schemeClr val="bg1"/>
            </a:solidFill>
            <a:effectLst/>
            <a:latin typeface="Times New Roman" panose="02020603050405020304" pitchFamily="18" charset="0"/>
            <a:ea typeface="SimSun" panose="02010600030101010101" pitchFamily="2" charset="-122"/>
          </a:defRPr>
        </a:defPPr>
      </a:lstStyle>
    </a:lnDef>
  </a:objectDefaults>
  <a:extraClrSchemeLst>
    <a:extraClrScheme>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i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i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i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i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i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i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10879</TotalTime>
  <Words>4229</Words>
  <Application>Microsoft Macintosh PowerPoint</Application>
  <PresentationFormat>Presentazione su schermo (4:3)</PresentationFormat>
  <Paragraphs>395</Paragraphs>
  <Slides>124</Slides>
  <Notes>43</Notes>
  <HiddenSlides>0</HiddenSlides>
  <MMClips>0</MMClips>
  <ScaleCrop>false</ScaleCrop>
  <HeadingPairs>
    <vt:vector size="8" baseType="variant">
      <vt:variant>
        <vt:lpstr>Caratteri utilizzati</vt:lpstr>
      </vt:variant>
      <vt:variant>
        <vt:i4>19</vt:i4>
      </vt:variant>
      <vt:variant>
        <vt:lpstr>Tema</vt:lpstr>
      </vt:variant>
      <vt:variant>
        <vt:i4>2</vt:i4>
      </vt:variant>
      <vt:variant>
        <vt:lpstr>Server OLE incorporati</vt:lpstr>
      </vt:variant>
      <vt:variant>
        <vt:i4>0</vt:i4>
      </vt:variant>
      <vt:variant>
        <vt:lpstr>Titoli diapositive</vt:lpstr>
      </vt:variant>
      <vt:variant>
        <vt:i4>124</vt:i4>
      </vt:variant>
    </vt:vector>
  </HeadingPairs>
  <TitlesOfParts>
    <vt:vector size="145" baseType="lpstr">
      <vt:lpstr>Arial Unicode MS</vt:lpstr>
      <vt:lpstr>Gurmukhi MN</vt:lpstr>
      <vt:lpstr>Microsoft YaHei</vt:lpstr>
      <vt:lpstr>SimSun</vt:lpstr>
      <vt:lpstr>Arial</vt:lpstr>
      <vt:lpstr>Arial Black</vt:lpstr>
      <vt:lpstr>Britannic Bold</vt:lpstr>
      <vt:lpstr>Chalkboard</vt:lpstr>
      <vt:lpstr>Chalkduster</vt:lpstr>
      <vt:lpstr>Comic Sans MS</vt:lpstr>
      <vt:lpstr>Copperplate</vt:lpstr>
      <vt:lpstr>Copperplate Gothic Bold</vt:lpstr>
      <vt:lpstr>Corsiva Hebrew</vt:lpstr>
      <vt:lpstr>Franklin Gothic Medium</vt:lpstr>
      <vt:lpstr>Garamond</vt:lpstr>
      <vt:lpstr>Helvetica</vt:lpstr>
      <vt:lpstr>Tahoma</vt:lpstr>
      <vt:lpstr>Times New Roman</vt:lpstr>
      <vt:lpstr>Wingdings</vt:lpstr>
      <vt:lpstr>Tema di Office</vt:lpstr>
      <vt:lpstr>Tema di Office</vt:lpstr>
      <vt:lpstr>SISTEMA LOCOMOTORE</vt:lpstr>
      <vt:lpstr>SISTEMA LOCOMOTORE</vt:lpstr>
      <vt:lpstr>RICHIAMI DI ISTOLOGIA DEL TESSUTO OSSEO</vt:lpstr>
      <vt:lpstr>RICHIAMI DI ISTOLOGIA DEL TESSUTO OSSEO</vt:lpstr>
      <vt:lpstr>Presentazione standard di PowerPoint</vt:lpstr>
      <vt:lpstr>Presentazione standard di PowerPoint</vt:lpstr>
      <vt:lpstr>Presentazione standard di PowerPoint</vt:lpstr>
      <vt:lpstr>Presentazione standard di PowerPoint</vt:lpstr>
      <vt:lpstr>OSSA TIPI  MORFOLOGICI</vt:lpstr>
      <vt:lpstr>Presentazione standard di PowerPoint</vt:lpstr>
      <vt:lpstr>Presentazione standard di PowerPoint</vt:lpstr>
      <vt:lpstr>CLASSIFICAZIONE MORFOLOGICA delle OSSA</vt:lpstr>
      <vt:lpstr>Presentazione standard di PowerPoint</vt:lpstr>
      <vt:lpstr>CLASSIFICAZIONE MORFOLOGICA delle OSSA</vt:lpstr>
      <vt:lpstr>CLASSIFICAZIONE MORFOLOGICA delle OSSA</vt:lpstr>
      <vt:lpstr>CLASSIFICAZIONE MORFOLOGICA delle OSSA</vt:lpstr>
      <vt:lpstr>CLASSIFICAZIONE MORFOLOGICA delle OSSA</vt:lpstr>
      <vt:lpstr>RAPPORTI FRA SEGMENTI SCHELETRICI: ARTICOLAZIONI [1]</vt:lpstr>
      <vt:lpstr>RAPPORTI FRA SEGMENTI SCHELETRICI: ARTICOLAZIONI [2]</vt:lpstr>
      <vt:lpstr>CARATTERI MORFOLOGICI GENERALI delle ARTICOLAZIONI per CONTINUITA’ </vt:lpstr>
      <vt:lpstr>CARATTERI MORFOLOGICI GENERALI delle ARTICOLAZIONI per CONTIGUITA’ </vt:lpstr>
      <vt:lpstr>Presentazione standard di PowerPoint</vt:lpstr>
      <vt:lpstr>ELEMENTI DI CHINESIOLOGIA (la Chinesiologia si occupa dello studio dei movimenti)</vt:lpstr>
      <vt:lpstr>TIPI di MOVIMENTO</vt:lpstr>
      <vt:lpstr>Presentazione standard di PowerPoint</vt:lpstr>
      <vt:lpstr>Presentazione standard di PowerPoint</vt:lpstr>
      <vt:lpstr>Presentazione standard di PowerPoint</vt:lpstr>
      <vt:lpstr>Presentazione standard di PowerPoint</vt:lpstr>
      <vt:lpstr>Presentazione standard di PowerPoint</vt:lpstr>
      <vt:lpstr>CARATTERI MORFO-FUNZIONALI delle ARTICOLAZIONI SINOVIALI</vt:lpstr>
      <vt:lpstr>Presentazione standard di PowerPoint</vt:lpstr>
      <vt:lpstr>Presentazione standard di PowerPoint</vt:lpstr>
      <vt:lpstr>SISTEMA MUSCOLARE SCHELETRICO</vt:lpstr>
      <vt:lpstr>Presentazione standard di PowerPoint</vt:lpstr>
      <vt:lpstr>MIOLOGIA</vt:lpstr>
      <vt:lpstr>Presentazione standard di PowerPoint</vt:lpstr>
      <vt:lpstr>MUSCOLI STRIATI SCHELETRICI</vt:lpstr>
      <vt:lpstr>GENERALITA’ SISTEMATICHE SUI MUSCOLI SCHELETRICI (1)</vt:lpstr>
      <vt:lpstr>GENERALITA’ SISTEMATICHE SUI MUSCOLI SCHELETRICI (2)</vt:lpstr>
      <vt:lpstr>Presentazione standard di PowerPoint</vt:lpstr>
      <vt:lpstr>ORIGINI ed INSERZIONI MUSCOLARI</vt:lpstr>
      <vt:lpstr>DISPOSITIVI CONNETTIVALI ANNESSI AI MUSCOLI STRIATI SCHELETRICI</vt:lpstr>
      <vt:lpstr>ELEMENTI DI SISTEMATICA  del  SISTEMA LOCOMOTORE</vt:lpstr>
      <vt:lpstr>SCHELETRO ASSILE  e  SCHELETRO APPENDICOLARE</vt:lpstr>
      <vt:lpstr>SCHELETRO ASSILE</vt:lpstr>
      <vt:lpstr>SCHELETRO  DEL  CRANIO</vt:lpstr>
      <vt:lpstr>CRANIO: SEZIONE SAGITTALE NEUROCRANIO e SPLANCNOCRANIO</vt:lpstr>
      <vt:lpstr>NEUROCRANIO</vt:lpstr>
      <vt:lpstr>VOLTA  del NEUROCRANIO</vt:lpstr>
      <vt:lpstr>SCHELETRICO DEL CRANIO: VISIONE ANTERIORE</vt:lpstr>
      <vt:lpstr>SCHELETRO DEL CRANIO:  VISIONE LATERALE</vt:lpstr>
      <vt:lpstr>Presentazione standard di PowerPoint</vt:lpstr>
      <vt:lpstr>BASE del NEUROCRANIO</vt:lpstr>
      <vt:lpstr>BASE del NEUROCRANIO</vt:lpstr>
      <vt:lpstr>BASE del NEUROCRANIO</vt:lpstr>
      <vt:lpstr>BASE del NEUROCRANIO</vt:lpstr>
      <vt:lpstr>Presentazione standard di PowerPoint</vt:lpstr>
      <vt:lpstr>SPLANCNOCRANIO</vt:lpstr>
      <vt:lpstr>Il cosiddetto «MASSICCIO FACIALE»</vt:lpstr>
      <vt:lpstr>SCHELETRICO DEL CRANIO: VISIONE FRONTALE ANTERIORE</vt:lpstr>
      <vt:lpstr>CAVITA’ DELLO SPLANCNOCRANIO</vt:lpstr>
      <vt:lpstr>CAVITA’  ORBITARIA</vt:lpstr>
      <vt:lpstr>CAVITA’ ORBITARIA</vt:lpstr>
      <vt:lpstr>CAVITA’  NASALE</vt:lpstr>
      <vt:lpstr>CAVITA’  NASALE</vt:lpstr>
      <vt:lpstr>Presentazione standard di PowerPoint</vt:lpstr>
      <vt:lpstr>CAVITA’ NASALI   PARETE MEDIALE</vt:lpstr>
      <vt:lpstr>SENI PARANASALI o CAVITA’ NASALI ACCESSORIE</vt:lpstr>
      <vt:lpstr>SENI PARANASALI (CAVITA’ NASALI ACCESSORIE)</vt:lpstr>
      <vt:lpstr>FOSSE LATERALI dello SPLANCNOCRANIO</vt:lpstr>
      <vt:lpstr>FOSSE LATERALI del CRANIO</vt:lpstr>
      <vt:lpstr>ARTICOLAZIONE TEMPORO-MANDIBOLARE</vt:lpstr>
      <vt:lpstr>ARTICOLAZIONE TEMPORO-MANDIBOLARE ( A. T. M.)</vt:lpstr>
      <vt:lpstr>MUSCOLI CHE AGISCONO SULLA  A.T.M.</vt:lpstr>
      <vt:lpstr>MUSCOLI ABBASSATORI ed INNALZATORI (MASTICATORI) della MANDIBOLA</vt:lpstr>
      <vt:lpstr>MUSCOLI MIMICI DEL MASSICCIO FACIALE e DEL COLLO</vt:lpstr>
      <vt:lpstr>ASPETTI della MIMICA FACIALE</vt:lpstr>
      <vt:lpstr>MUSCOLO  PLATISMA</vt:lpstr>
      <vt:lpstr>SCHELETRO ASSILE:  COLONNA VERTEBRALE</vt:lpstr>
      <vt:lpstr>COLONNA  VERTEBRALE</vt:lpstr>
      <vt:lpstr>SCHELETRO ASSILE:  COLONNA VERTEBRALE</vt:lpstr>
      <vt:lpstr>CARATTERISTICHE MORFOLOGICHE DI UNA VERTEBRA TIPO</vt:lpstr>
      <vt:lpstr>VERTEBRA-TIPO:  CARATTERISTICHE MORFOLOGICHE GENERALI</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GABBIA  TORACICA</vt:lpstr>
      <vt:lpstr>GABBIA TORACICA</vt:lpstr>
      <vt:lpstr>MUSCOLI della GABBIA TORACICA</vt:lpstr>
      <vt:lpstr>Presentazione standard di PowerPoint</vt:lpstr>
      <vt:lpstr>ALTRI MUSCOLI DELL’ ADDOME</vt:lpstr>
      <vt:lpstr>PARETE ADDOMINALE ANTERO-LATERALE</vt:lpstr>
      <vt:lpstr>CANALE e TRAGITTO INGUINALE</vt:lpstr>
      <vt:lpstr>ARTO SUPERIORE e  CINGOLO SCAPOLARE </vt:lpstr>
      <vt:lpstr>Presentazione standard di PowerPoint</vt:lpstr>
      <vt:lpstr>Arto Superiore e Cingolo Scapolare</vt:lpstr>
      <vt:lpstr>ARTICOLAZIONI dell’ ARTO SUPERIORE e PRINCIPALI MUSCOLI</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ARTO INFERIORE e  CINGOLO PELVICO  (BACINO) </vt:lpstr>
      <vt:lpstr>SCHELETRO DEL CINGOLO PELVICO (BACINO)</vt:lpstr>
      <vt:lpstr>BACINO</vt:lpstr>
      <vt:lpstr>MUSCOLI DELLA REGIONE PELVICA</vt:lpstr>
      <vt:lpstr>ARTICOLAZIONI DEL CINGOLO PELVICO (BACINO)</vt:lpstr>
      <vt:lpstr>REGIONE DELLA COSCIA</vt:lpstr>
      <vt:lpstr>REGIONE DELLA GAMBA</vt:lpstr>
      <vt:lpstr>Presentazione standard di PowerPoint</vt:lpstr>
      <vt:lpstr>Presentazione standard di PowerPoint</vt:lpstr>
      <vt:lpstr>ARTICOLAZIONE COXO-FEMORALE</vt:lpstr>
      <vt:lpstr>Presentazione standard di PowerPoint</vt:lpstr>
      <vt:lpstr>ARTICOLAZIONE DEL GINOCCHIO</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16.0011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Nessun titolo diapositiva</dc:title>
  <dc:creator>Pallette</dc:creator>
  <cp:lastModifiedBy>Utente di Microsoft Office</cp:lastModifiedBy>
  <cp:revision>216</cp:revision>
  <cp:lastPrinted>1601-01-01T00:00:00Z</cp:lastPrinted>
  <dcterms:created xsi:type="dcterms:W3CDTF">2000-11-22T09:35:33Z</dcterms:created>
  <dcterms:modified xsi:type="dcterms:W3CDTF">2020-02-13T10:51:39Z</dcterms:modified>
</cp:coreProperties>
</file>