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7" r:id="rId4"/>
    <p:sldId id="291" r:id="rId5"/>
    <p:sldId id="258" r:id="rId6"/>
    <p:sldId id="259" r:id="rId7"/>
    <p:sldId id="260" r:id="rId8"/>
    <p:sldId id="261" r:id="rId9"/>
    <p:sldId id="294" r:id="rId10"/>
    <p:sldId id="264" r:id="rId11"/>
    <p:sldId id="265" r:id="rId12"/>
    <p:sldId id="292" r:id="rId13"/>
    <p:sldId id="289" r:id="rId14"/>
    <p:sldId id="263" r:id="rId15"/>
    <p:sldId id="266" r:id="rId16"/>
    <p:sldId id="267" r:id="rId17"/>
    <p:sldId id="268" r:id="rId18"/>
    <p:sldId id="269" r:id="rId19"/>
    <p:sldId id="295" r:id="rId20"/>
    <p:sldId id="272" r:id="rId21"/>
    <p:sldId id="271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86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62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60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27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62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29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17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66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73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02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1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66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45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9A2EE-488C-4255-A11E-47BC3B2ED1AB}" type="datetimeFigureOut">
              <a:rPr lang="it-IT" smtClean="0"/>
              <a:pPr/>
              <a:t>08/03/2020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C6631-481D-419A-B942-7F4C6E92E5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20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ooc-list.com/course/world-difference-exploring-intercultural-communication-udem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%20barbara.chaparro@wichita.edu" TargetMode="External"/><Relationship Id="rId2" Type="http://schemas.openxmlformats.org/officeDocument/2006/relationships/hyperlink" Target="mailto:%20christinemichelle.phillips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rl.org/usabilitynews/112/aesthetic.asp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pubblica.it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naafoundation.org/Research/Foundation/Youth-Content/Teens-Know-What-They-Want-From-Online-News.asp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d.ted.com/on/1DF8SSY2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Prof. </a:t>
            </a:r>
            <a:r>
              <a:rPr lang="it-IT" dirty="0" err="1" smtClean="0"/>
              <a:t>Gisella</a:t>
            </a:r>
            <a:r>
              <a:rPr lang="it-IT" dirty="0" smtClean="0"/>
              <a:t> </a:t>
            </a:r>
            <a:r>
              <a:rPr lang="it-IT" dirty="0" err="1" smtClean="0"/>
              <a:t>Paoletti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3100" b="1" dirty="0" smtClean="0"/>
              <a:t>272SF - TECNOLOGIE DI TRASMISSIONE DELLA CONOSCENZA - TECHNOLOGY TRANSFER OF KNOWLEDGE</a:t>
            </a:r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3100" dirty="0" smtClean="0"/>
              <a:t/>
            </a:r>
            <a:br>
              <a:rPr lang="it-IT" sz="3100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4033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Tecnologie rivoluzionarie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Cambiano il nostro modo di agire, lavorare, pensare</a:t>
            </a:r>
          </a:p>
          <a:p>
            <a:r>
              <a:rPr lang="it-IT" dirty="0" smtClean="0"/>
              <a:t>Web, internet </a:t>
            </a:r>
            <a:r>
              <a:rPr lang="it-IT" dirty="0" err="1" smtClean="0"/>
              <a:t>smartphone</a:t>
            </a:r>
            <a:r>
              <a:rPr lang="it-IT" dirty="0" smtClean="0"/>
              <a:t>, </a:t>
            </a:r>
          </a:p>
          <a:p>
            <a:r>
              <a:rPr lang="it-IT" dirty="0" err="1" smtClean="0"/>
              <a:t>Moocs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821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Mooc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Massive</a:t>
            </a:r>
          </a:p>
          <a:p>
            <a:r>
              <a:rPr lang="it-IT" dirty="0" smtClean="0"/>
              <a:t>Open</a:t>
            </a:r>
          </a:p>
          <a:p>
            <a:r>
              <a:rPr lang="it-IT" dirty="0" smtClean="0"/>
              <a:t>Online</a:t>
            </a:r>
          </a:p>
          <a:p>
            <a:endParaRPr lang="it-IT" dirty="0"/>
          </a:p>
          <a:p>
            <a:r>
              <a:rPr lang="it-IT" dirty="0" smtClean="0"/>
              <a:t>Docenti esperti,  democratizzare l’istruzione, nuovo approccio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1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700" dirty="0">
                <a:hlinkClick r:id="rId2"/>
              </a:rPr>
              <a:t>https://www.mooc-list.com/course/world-difference-exploring-intercultural-communication-udemy</a:t>
            </a:r>
            <a:r>
              <a:rPr lang="it-IT" sz="2700" dirty="0"/>
              <a:t/>
            </a:r>
            <a:br>
              <a:rPr lang="it-IT" sz="2700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1628800"/>
            <a:ext cx="10922918" cy="614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469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6030775"/>
            <a:ext cx="6059016" cy="820688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https://www.coursera.org/learn/public-speaking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16632"/>
            <a:ext cx="9663286" cy="54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475656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https://www.futurelearn.com/courses/medicines-adherence-patient-behaviour</a:t>
            </a:r>
          </a:p>
        </p:txBody>
      </p:sp>
    </p:spTree>
    <p:extLst>
      <p:ext uri="{BB962C8B-B14F-4D97-AF65-F5344CB8AC3E}">
        <p14:creationId xmlns:p14="http://schemas.microsoft.com/office/powerpoint/2010/main" val="42689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59808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2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Dal </a:t>
            </a:r>
            <a:r>
              <a:rPr lang="it-IT" dirty="0" err="1" smtClean="0"/>
              <a:t>NewYorkTimes</a:t>
            </a:r>
            <a:r>
              <a:rPr lang="it-IT" dirty="0" smtClean="0"/>
              <a:t>: il 2012 l’anno dei </a:t>
            </a:r>
            <a:r>
              <a:rPr lang="it-IT" dirty="0" err="1" smtClean="0"/>
              <a:t>Mooc</a:t>
            </a:r>
            <a:r>
              <a:rPr lang="it-IT" dirty="0" smtClean="0"/>
              <a:t> 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Prima: pochi patiti delle tecnologie, </a:t>
            </a:r>
          </a:p>
          <a:p>
            <a:r>
              <a:rPr lang="it-IT" dirty="0" smtClean="0"/>
              <a:t>Adesso:  il numero degli studenti di </a:t>
            </a:r>
            <a:r>
              <a:rPr lang="it-IT" dirty="0" err="1" smtClean="0"/>
              <a:t>edX</a:t>
            </a:r>
            <a:r>
              <a:rPr lang="it-IT" dirty="0" smtClean="0"/>
              <a:t>, </a:t>
            </a:r>
            <a:r>
              <a:rPr lang="it-IT" dirty="0" err="1" smtClean="0"/>
              <a:t>Coursera</a:t>
            </a:r>
            <a:r>
              <a:rPr lang="it-IT" dirty="0" smtClean="0"/>
              <a:t>, </a:t>
            </a:r>
            <a:r>
              <a:rPr lang="it-IT" dirty="0" err="1" smtClean="0"/>
              <a:t>Udacity</a:t>
            </a:r>
            <a:r>
              <a:rPr lang="it-IT" dirty="0" smtClean="0"/>
              <a:t> è cresciuto incredibilmente: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 err="1" smtClean="0"/>
              <a:t>piu’</a:t>
            </a:r>
            <a:r>
              <a:rPr lang="it-IT" dirty="0" smtClean="0"/>
              <a:t> di centomila iscritti per un corso. 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Cresce </a:t>
            </a:r>
            <a:r>
              <a:rPr lang="it-IT" dirty="0" err="1" smtClean="0"/>
              <a:t>piu’</a:t>
            </a:r>
            <a:r>
              <a:rPr lang="it-IT" dirty="0" smtClean="0"/>
              <a:t> di </a:t>
            </a:r>
            <a:r>
              <a:rPr lang="it-IT" dirty="0" err="1" smtClean="0"/>
              <a:t>Facebook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83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237312"/>
            <a:ext cx="15589877" cy="47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2"/>
            <a:ext cx="925252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3528" y="33265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cMooc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0241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383"/>
            <a:ext cx="8229600" cy="36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61214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804248" y="435762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xMoocs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762970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95536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https://www.futurelearn.com/courses/intercultural-communication</a:t>
            </a:r>
          </a:p>
        </p:txBody>
      </p:sp>
    </p:spTree>
    <p:extLst>
      <p:ext uri="{BB962C8B-B14F-4D97-AF65-F5344CB8AC3E}">
        <p14:creationId xmlns:p14="http://schemas.microsoft.com/office/powerpoint/2010/main" val="215216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6" y="188640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5536" y="3933056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mi occupo di formazione a distanza, di elaborazione e comprensione del testo, dei video e dei grafici, con o senza computer,  del ruolo delle figure, di distrazione, multitasking e concentrazione..…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034824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BY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3036"/>
            <a:ext cx="8492328" cy="424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11560" y="162880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seamless</a:t>
            </a:r>
            <a:endParaRPr lang="it-IT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1920" y="145199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mobile</a:t>
            </a:r>
            <a:endParaRPr lang="it-IT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47976" y="145199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cloud</a:t>
            </a:r>
            <a:endParaRPr lang="it-IT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90391" y="422108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millennials</a:t>
            </a:r>
            <a:endParaRPr lang="it-IT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328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dirty="0" smtClean="0"/>
              <a:t>Parleremo di: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400600"/>
          </a:xfrm>
        </p:spPr>
        <p:txBody>
          <a:bodyPr>
            <a:normAutofit fontScale="85000" lnSpcReduction="20000"/>
          </a:bodyPr>
          <a:lstStyle/>
          <a:p>
            <a:pPr lvl="0"/>
            <a:endParaRPr lang="it-IT" sz="4000" dirty="0"/>
          </a:p>
          <a:p>
            <a:pPr lvl="0"/>
            <a:r>
              <a:rPr lang="it-IT" sz="4000" dirty="0"/>
              <a:t>Chi sono i nostri destinatari</a:t>
            </a:r>
          </a:p>
          <a:p>
            <a:pPr lvl="1"/>
            <a:r>
              <a:rPr lang="it-IT" sz="3600" dirty="0"/>
              <a:t>Hanno modi diversi di leggere, di apprendere?</a:t>
            </a:r>
          </a:p>
          <a:p>
            <a:pPr lvl="1"/>
            <a:r>
              <a:rPr lang="it-IT" sz="3600" dirty="0"/>
              <a:t>Leggere e comprendere il testo,  il video, il </a:t>
            </a:r>
            <a:r>
              <a:rPr lang="it-IT" sz="3600" dirty="0" smtClean="0"/>
              <a:t>multimedia</a:t>
            </a:r>
          </a:p>
          <a:p>
            <a:pPr lvl="1"/>
            <a:endParaRPr lang="it-IT" sz="3600" dirty="0"/>
          </a:p>
          <a:p>
            <a:pPr lvl="0"/>
            <a:r>
              <a:rPr lang="it-IT" sz="4000" dirty="0" smtClean="0"/>
              <a:t>Problema</a:t>
            </a:r>
            <a:r>
              <a:rPr lang="it-IT" sz="4000" dirty="0"/>
              <a:t>: fare delle presentazioni efficaci, comprensibili ed </a:t>
            </a:r>
            <a:r>
              <a:rPr lang="it-IT" sz="4000" dirty="0" err="1"/>
              <a:t>engaging</a:t>
            </a:r>
            <a:r>
              <a:rPr lang="it-IT" sz="4000" dirty="0"/>
              <a:t> </a:t>
            </a:r>
          </a:p>
          <a:p>
            <a:pPr lvl="1"/>
            <a:r>
              <a:rPr lang="it-IT" sz="3600" dirty="0"/>
              <a:t>Cosa vuol dire </a:t>
            </a:r>
            <a:r>
              <a:rPr lang="it-IT" sz="3600" dirty="0" err="1"/>
              <a:t>engaging</a:t>
            </a:r>
            <a:r>
              <a:rPr lang="it-IT" sz="3600" dirty="0"/>
              <a:t>? Divertente? Attraente? Motivante</a:t>
            </a:r>
            <a:r>
              <a:rPr lang="it-IT" sz="3600" dirty="0" smtClean="0"/>
              <a:t>?</a:t>
            </a:r>
          </a:p>
          <a:p>
            <a:pPr lvl="1"/>
            <a:endParaRPr lang="it-IT" sz="3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5628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Tutte queste cose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Cura del </a:t>
            </a:r>
            <a:r>
              <a:rPr lang="it-IT" dirty="0" smtClean="0"/>
              <a:t>format</a:t>
            </a:r>
          </a:p>
          <a:p>
            <a:pPr marL="0" indent="0">
              <a:buNone/>
            </a:pPr>
            <a:r>
              <a:rPr lang="it-IT" dirty="0" smtClean="0"/>
              <a:t> per il coinvolgimento/Engagement</a:t>
            </a:r>
            <a:endParaRPr lang="it-IT" dirty="0"/>
          </a:p>
          <a:p>
            <a:endParaRPr lang="it-IT" dirty="0"/>
          </a:p>
          <a:p>
            <a:r>
              <a:rPr lang="it-IT" dirty="0" smtClean="0"/>
              <a:t>Curare leggibilità e Comprensibilità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83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it-IT" sz="4000" dirty="0"/>
              <a:t>Engagement come </a:t>
            </a:r>
            <a:r>
              <a:rPr lang="it-IT" sz="4000" dirty="0" err="1"/>
              <a:t>appealing</a:t>
            </a:r>
            <a:r>
              <a:rPr lang="it-IT" sz="4000" dirty="0"/>
              <a:t>?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Visual Appeal vs. Usability: Which One Influences User </a:t>
            </a:r>
            <a:r>
              <a:rPr lang="en-US" sz="1400" b="1" dirty="0" smtClean="0"/>
              <a:t>Perceptions of a Website More? </a:t>
            </a:r>
            <a:br>
              <a:rPr lang="en-US" sz="1400" b="1" dirty="0" smtClean="0"/>
            </a:br>
            <a:r>
              <a:rPr lang="en-US" sz="1400" b="1" dirty="0" smtClean="0">
                <a:hlinkClick r:id="rId2"/>
              </a:rPr>
              <a:t>Christine Phillips</a:t>
            </a:r>
            <a:r>
              <a:rPr lang="en-US" sz="1400" b="1" dirty="0" smtClean="0"/>
              <a:t>* &amp; </a:t>
            </a:r>
            <a:r>
              <a:rPr lang="en-US" sz="1400" b="1" dirty="0" smtClean="0">
                <a:hlinkClick r:id="rId3"/>
              </a:rPr>
              <a:t>Barbara S. </a:t>
            </a:r>
            <a:r>
              <a:rPr lang="en-US" sz="1400" b="1" dirty="0" err="1" smtClean="0">
                <a:hlinkClick r:id="rId3"/>
              </a:rPr>
              <a:t>Chaparro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1EAEB-A06E-469E-BC45-1C67867F07E0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44672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420888"/>
            <a:ext cx="49720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323528" y="578078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hlinkClick r:id="rId6"/>
              </a:rPr>
              <a:t>http://www.surl.org/</a:t>
            </a:r>
            <a:r>
              <a:rPr lang="it-IT" sz="2400" dirty="0" err="1" smtClean="0">
                <a:hlinkClick r:id="rId6"/>
              </a:rPr>
              <a:t>usabilitynews</a:t>
            </a:r>
            <a:r>
              <a:rPr lang="it-IT" sz="2400" dirty="0" smtClean="0">
                <a:hlinkClick r:id="rId6"/>
              </a:rPr>
              <a:t>/112/</a:t>
            </a:r>
            <a:r>
              <a:rPr lang="it-IT" sz="2400" dirty="0" err="1" smtClean="0">
                <a:hlinkClick r:id="rId6"/>
              </a:rPr>
              <a:t>aesthetic.asp</a:t>
            </a:r>
            <a:endParaRPr lang="it-IT" sz="2400" dirty="0" smtClean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464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Curare l’aspetto? </a:t>
            </a: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4650"/>
            <a:ext cx="822960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7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Light </a:t>
            </a:r>
            <a:r>
              <a:rPr lang="it-IT" dirty="0" err="1" smtClean="0"/>
              <a:t>reader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chi </a:t>
            </a:r>
            <a:r>
              <a:rPr lang="it-IT" dirty="0"/>
              <a:t>non ha buone capacità di lettura presta più facilmente attenzione alla pagina </a:t>
            </a:r>
            <a:r>
              <a:rPr lang="it-IT" dirty="0" smtClean="0"/>
              <a:t>che ha:</a:t>
            </a:r>
            <a:endParaRPr lang="it-IT" dirty="0"/>
          </a:p>
          <a:p>
            <a:r>
              <a:rPr lang="it-IT" dirty="0"/>
              <a:t>caratteri grandi, </a:t>
            </a:r>
          </a:p>
          <a:p>
            <a:r>
              <a:rPr lang="it-IT" dirty="0"/>
              <a:t>dai paragrafi ben spaziati, </a:t>
            </a:r>
          </a:p>
          <a:p>
            <a:r>
              <a:rPr lang="it-IT" dirty="0"/>
              <a:t>in cui il testo non è troppo denso </a:t>
            </a:r>
            <a:endParaRPr lang="it-IT" dirty="0" smtClean="0"/>
          </a:p>
          <a:p>
            <a:r>
              <a:rPr lang="it-IT" dirty="0" smtClean="0"/>
              <a:t> </a:t>
            </a:r>
            <a:r>
              <a:rPr lang="it-IT" dirty="0"/>
              <a:t>è accompagnato da un’illustrazione, da una vignetta, rappresentativa, ma anche decorativa.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hlinkClick r:id="rId2"/>
              </a:rPr>
              <a:t>www.Repubblica.it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97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it-IT" sz="2200" dirty="0" smtClean="0"/>
              <a:t>light </a:t>
            </a:r>
            <a:r>
              <a:rPr lang="it-IT" sz="2200" dirty="0" err="1" smtClean="0"/>
              <a:t>reader</a:t>
            </a:r>
            <a:r>
              <a:rPr lang="it-IT" sz="2200" dirty="0" smtClean="0"/>
              <a:t>, come dimostra ad esempio la ricerca sulla lettura delle News Online del Media Management Center:</a:t>
            </a:r>
            <a:br>
              <a:rPr lang="it-IT" sz="2200" dirty="0" smtClean="0"/>
            </a:br>
            <a:r>
              <a:rPr lang="it-IT" sz="2000" dirty="0" smtClean="0">
                <a:hlinkClick r:id="rId2"/>
              </a:rPr>
              <a:t>http://www.naafoundation.org/Research/Foundation/Youth-Content/Teens-Know-What-They-Want-From-Online-News.aspx</a:t>
            </a:r>
            <a:endParaRPr lang="it-IT" sz="2200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989138"/>
            <a:ext cx="2757487" cy="4425950"/>
          </a:xfrm>
        </p:spPr>
      </p:pic>
      <p:sp>
        <p:nvSpPr>
          <p:cNvPr id="1843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6AA55B-297E-4010-AE1F-92B3C47B82CF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it-IT" altLang="it-IT" sz="1400" smtClean="0"/>
          </a:p>
        </p:txBody>
      </p:sp>
      <p:sp>
        <p:nvSpPr>
          <p:cNvPr id="18437" name="CasellaDiTesto 5"/>
          <p:cNvSpPr txBox="1">
            <a:spLocks noChangeArrowheads="1"/>
          </p:cNvSpPr>
          <p:nvPr/>
        </p:nvSpPr>
        <p:spPr bwMode="auto">
          <a:xfrm>
            <a:off x="5148263" y="2349500"/>
            <a:ext cx="33115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Don’t Overload: selezionare poche notizie	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2. un overview nell’Home Page e riassunto di ogni notizia (notizie brevi, in segmenti)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3. Attirare L’attenzione con foto e immagini (una foto per ogni riassunto)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val="28931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675456"/>
            <a:ext cx="12075046" cy="678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1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Più comprensibile?</a:t>
            </a:r>
            <a:endParaRPr lang="it-IT" dirty="0"/>
          </a:p>
        </p:txBody>
      </p:sp>
      <p:sp>
        <p:nvSpPr>
          <p:cNvPr id="4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1800" i="1" dirty="0" smtClean="0"/>
              <a:t>Leggere vs. vedere</a:t>
            </a:r>
          </a:p>
          <a:p>
            <a:pPr>
              <a:buNone/>
            </a:pPr>
            <a:endParaRPr lang="it-IT" sz="1800" i="1" dirty="0" smtClean="0"/>
          </a:p>
          <a:p>
            <a:pPr>
              <a:buNone/>
            </a:pPr>
            <a:r>
              <a:rPr lang="it-IT" sz="1800" dirty="0" smtClean="0"/>
              <a:t>Questo sistema consiste di tre carrucole, due corde e un peso. La carrucola superiore è attaccata al soffitto. Le altre carrucole si muovono liberamente su e giù. La corda superiore è attaccata al soffitto da un lato, passa sotto la carrucola di mezzo e sopra la carrucola superiore ed è libera all’altra estremità. La corda inferiore è attaccata al soffitto con una estremità. Passa sotto la carrucola inferiore ed e’ attaccata alla carrucola di mezzo all’altra estremità. Il peso è sospeso alla carrucola inferiore. Quando l’estremità libera della corda superiore  viene tirata, la corda si muove sopra la carrucola superiore e sotto la carrucola di mezzo e tira su la carrucola di mezzo. Questo fa si che la corda inferiore si muova sotto la carrucola inferiore e tiri su il peso.&gt;&gt; (</a:t>
            </a:r>
            <a:r>
              <a:rPr lang="it-IT" sz="1800" dirty="0" err="1" smtClean="0"/>
              <a:t>Hegarty</a:t>
            </a:r>
            <a:r>
              <a:rPr lang="it-IT" sz="1800" dirty="0" smtClean="0"/>
              <a:t>, Carpenter, Just, 1991, p.655).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3667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Mostra l’oggetto</a:t>
            </a:r>
          </a:p>
          <a:p>
            <a:endParaRPr lang="it-IT" dirty="0" smtClean="0"/>
          </a:p>
        </p:txBody>
      </p:sp>
      <p:sp>
        <p:nvSpPr>
          <p:cNvPr id="1229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56E505-A8FC-47C5-8420-544AA92FCDE9}" type="slidenum">
              <a:rPr lang="it-IT" smtClean="0"/>
              <a:pPr/>
              <a:t>29</a:t>
            </a:fld>
            <a:endParaRPr lang="it-IT" smtClean="0"/>
          </a:p>
        </p:txBody>
      </p:sp>
      <p:pic>
        <p:nvPicPr>
          <p:cNvPr id="9" name="Immagine 8" descr="pulley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428605"/>
            <a:ext cx="6877998" cy="6168747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74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306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it-IT" sz="8600" dirty="0"/>
              <a:t> </a:t>
            </a:r>
          </a:p>
          <a:p>
            <a:pPr marL="0" indent="0">
              <a:buNone/>
            </a:pPr>
            <a:r>
              <a:rPr lang="it-IT" sz="8600" b="1" dirty="0" smtClean="0"/>
              <a:t>Contenuti/Programma</a:t>
            </a:r>
          </a:p>
          <a:p>
            <a:pPr marL="0" indent="0">
              <a:buNone/>
            </a:pPr>
            <a:endParaRPr lang="it-IT" sz="8600" dirty="0"/>
          </a:p>
          <a:p>
            <a:pPr marL="0" indent="0">
              <a:buNone/>
            </a:pPr>
            <a:r>
              <a:rPr lang="it-IT" sz="8600" dirty="0" smtClean="0"/>
              <a:t>Analizzeremo gli </a:t>
            </a:r>
            <a:r>
              <a:rPr lang="it-IT" sz="8600" dirty="0"/>
              <a:t>usi delle nuove tecnologie per comunicare e informare. </a:t>
            </a:r>
            <a:endParaRPr lang="it-IT" sz="8600" dirty="0" smtClean="0"/>
          </a:p>
          <a:p>
            <a:pPr marL="0" indent="0">
              <a:buNone/>
            </a:pPr>
            <a:endParaRPr lang="it-IT" sz="8600" dirty="0"/>
          </a:p>
          <a:p>
            <a:pPr marL="0" indent="0">
              <a:buNone/>
            </a:pPr>
            <a:r>
              <a:rPr lang="it-IT" sz="8600" dirty="0" smtClean="0"/>
              <a:t>Mobile</a:t>
            </a:r>
            <a:r>
              <a:rPr lang="it-IT" sz="8600" dirty="0"/>
              <a:t>, </a:t>
            </a:r>
            <a:r>
              <a:rPr lang="it-IT" sz="8600" dirty="0" err="1"/>
              <a:t>facebook</a:t>
            </a:r>
            <a:r>
              <a:rPr lang="it-IT" sz="8600" dirty="0"/>
              <a:t>   sembrano aver  modificato il modo di interagire in contesti  formali e informali. </a:t>
            </a:r>
            <a:endParaRPr lang="it-IT" sz="8600" dirty="0" smtClean="0"/>
          </a:p>
          <a:p>
            <a:pPr marL="0" indent="0">
              <a:buNone/>
            </a:pPr>
            <a:endParaRPr lang="it-IT" sz="8600" dirty="0"/>
          </a:p>
          <a:p>
            <a:pPr marL="0" indent="0">
              <a:buNone/>
            </a:pPr>
            <a:r>
              <a:rPr lang="it-IT" sz="8600" dirty="0" smtClean="0"/>
              <a:t>Multimedia</a:t>
            </a:r>
            <a:r>
              <a:rPr lang="it-IT" sz="8600" dirty="0"/>
              <a:t>, LMS e </a:t>
            </a:r>
            <a:r>
              <a:rPr lang="it-IT" sz="8600" dirty="0" err="1"/>
              <a:t>Mooc</a:t>
            </a:r>
            <a:r>
              <a:rPr lang="it-IT" sz="8600" dirty="0"/>
              <a:t> sembrano garantire a tutti l’accesso alle informazioni. </a:t>
            </a:r>
            <a:endParaRPr lang="it-IT" sz="8600" dirty="0" smtClean="0"/>
          </a:p>
          <a:p>
            <a:pPr marL="0" indent="0">
              <a:buNone/>
            </a:pPr>
            <a:endParaRPr lang="it-IT" sz="8600" dirty="0"/>
          </a:p>
          <a:p>
            <a:pPr marL="0" indent="0">
              <a:buNone/>
            </a:pPr>
            <a:r>
              <a:rPr lang="it-IT" sz="8600" dirty="0" smtClean="0"/>
              <a:t> </a:t>
            </a:r>
            <a:r>
              <a:rPr lang="it-IT" sz="8600" dirty="0"/>
              <a:t>Si sono verificati dei cambiamenti, che hanno portato alla soluzione di vecchi problemi e alla creazione di nuovi problemi </a:t>
            </a:r>
            <a:r>
              <a:rPr lang="it-IT" sz="8600" dirty="0" smtClean="0"/>
              <a:t>:</a:t>
            </a:r>
          </a:p>
          <a:p>
            <a:pPr marL="0" indent="0">
              <a:buFont typeface="Courier New" pitchFamily="49" charset="0"/>
              <a:buChar char="o"/>
            </a:pPr>
            <a:r>
              <a:rPr lang="it-IT" sz="8600" dirty="0" smtClean="0"/>
              <a:t> </a:t>
            </a:r>
            <a:r>
              <a:rPr lang="it-IT" sz="8600" dirty="0"/>
              <a:t>forme di dipendenza</a:t>
            </a:r>
            <a:r>
              <a:rPr lang="it-IT" sz="8600" dirty="0" smtClean="0"/>
              <a:t>,</a:t>
            </a:r>
          </a:p>
          <a:p>
            <a:pPr marL="0" indent="0">
              <a:buFont typeface="Courier New" pitchFamily="49" charset="0"/>
              <a:buChar char="o"/>
            </a:pPr>
            <a:r>
              <a:rPr lang="it-IT" sz="8600" dirty="0" smtClean="0"/>
              <a:t> </a:t>
            </a:r>
            <a:r>
              <a:rPr lang="it-IT" sz="8600" dirty="0"/>
              <a:t>incremento dei problemi di attenzione, </a:t>
            </a:r>
            <a:endParaRPr lang="it-IT" sz="8600" dirty="0" smtClean="0"/>
          </a:p>
          <a:p>
            <a:pPr marL="0" indent="0">
              <a:buFont typeface="Courier New" pitchFamily="49" charset="0"/>
              <a:buChar char="o"/>
            </a:pPr>
            <a:r>
              <a:rPr lang="it-IT" sz="8600" dirty="0" smtClean="0"/>
              <a:t> </a:t>
            </a:r>
            <a:r>
              <a:rPr lang="it-IT" sz="8600" dirty="0" err="1" smtClean="0"/>
              <a:t>digital</a:t>
            </a:r>
            <a:r>
              <a:rPr lang="it-IT" sz="8600" dirty="0" smtClean="0"/>
              <a:t> </a:t>
            </a:r>
            <a:r>
              <a:rPr lang="it-IT" sz="8600" dirty="0"/>
              <a:t>divide.  </a:t>
            </a:r>
            <a:endParaRPr lang="it-IT" sz="8600" dirty="0" smtClean="0"/>
          </a:p>
          <a:p>
            <a:pPr marL="0" indent="0">
              <a:buNone/>
            </a:pPr>
            <a:endParaRPr lang="it-IT" sz="9600" i="1" dirty="0"/>
          </a:p>
          <a:p>
            <a:pPr marL="0" indent="0">
              <a:buNone/>
            </a:pPr>
            <a:r>
              <a:rPr lang="it-IT" sz="9600" i="1" dirty="0" smtClean="0"/>
              <a:t>Come agiscono le ICT  </a:t>
            </a:r>
            <a:r>
              <a:rPr lang="it-IT" sz="9600" i="1" dirty="0"/>
              <a:t>sulla possibilità di leggere e ascoltare con successo, di comprendere e ricordare testi, messaggi, informazioni visive? </a:t>
            </a:r>
            <a:endParaRPr lang="it-IT" sz="9600" i="1" dirty="0" smtClean="0"/>
          </a:p>
          <a:p>
            <a:pPr marL="0" indent="0">
              <a:buNone/>
            </a:pPr>
            <a:endParaRPr lang="it-IT" sz="6400" dirty="0"/>
          </a:p>
        </p:txBody>
      </p:sp>
    </p:spTree>
    <p:extLst>
      <p:ext uri="{BB962C8B-B14F-4D97-AF65-F5344CB8AC3E}">
        <p14:creationId xmlns:p14="http://schemas.microsoft.com/office/powerpoint/2010/main" val="1192967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Video  -Quale </a:t>
            </a:r>
            <a:r>
              <a:rPr lang="it-IT" dirty="0"/>
              <a:t>è la risorsa </a:t>
            </a:r>
            <a:r>
              <a:rPr lang="it-IT" dirty="0" err="1"/>
              <a:t>piu’</a:t>
            </a:r>
            <a:r>
              <a:rPr lang="it-IT" dirty="0"/>
              <a:t> usata nei </a:t>
            </a:r>
            <a:r>
              <a:rPr lang="it-IT" dirty="0" err="1"/>
              <a:t>moocs</a:t>
            </a:r>
            <a:r>
              <a:rPr lang="it-IT" dirty="0"/>
              <a:t> </a:t>
            </a:r>
            <a:r>
              <a:rPr lang="it-IT" dirty="0" err="1"/>
              <a:t>Youtube</a:t>
            </a:r>
            <a:r>
              <a:rPr lang="it-IT" dirty="0"/>
              <a:t>, </a:t>
            </a:r>
            <a:r>
              <a:rPr lang="it-IT" dirty="0" err="1"/>
              <a:t>Ted</a:t>
            </a:r>
            <a:r>
              <a:rPr lang="it-IT" dirty="0"/>
              <a:t>?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96752"/>
            <a:ext cx="9220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588224" y="52292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http://</a:t>
            </a:r>
            <a:r>
              <a:rPr lang="it-IT" dirty="0" smtClean="0">
                <a:hlinkClick r:id="rId3"/>
              </a:rPr>
              <a:t>ed.ted.com/on/1DF8SSY2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408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finalità di questo corso: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/>
              <a:t>illustrare </a:t>
            </a:r>
            <a:r>
              <a:rPr lang="it-IT" dirty="0"/>
              <a:t>i campi di ricerca psico-pedagogica che   studiano le caratteristiche dei nuovi strumenti e che ci permettono di capire gli effetti del loro uso. 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Ci chiederemo quanto sono comprensibili ed efficaci i messaggi prodotti, e trasmessi per mezzo di vecchie e nuove tecnologie (il libro, il video, il </a:t>
            </a:r>
            <a:r>
              <a:rPr lang="it-IT" dirty="0" err="1"/>
              <a:t>podcast</a:t>
            </a:r>
            <a:r>
              <a:rPr lang="it-IT" dirty="0"/>
              <a:t>, ecc.)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Prenderemo in considerazione le caratteristiche dei diversi destinatari dei messaggio,  soprattutto quelle che sono proprie di lettori poco abili, di età avanzata o viceversa maturi e esperti.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Guarderemo a come l’attenzione, la capacità di comprensione, la memoria influiscono sui processi di lettura, comprensione, ricordo.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633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Obbiettivi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Lo </a:t>
            </a:r>
            <a:r>
              <a:rPr lang="it-IT" dirty="0"/>
              <a:t>studente rifletterà sul modo in cui </a:t>
            </a:r>
            <a:r>
              <a:rPr lang="it-IT" dirty="0" smtClean="0"/>
              <a:t>può </a:t>
            </a:r>
            <a:r>
              <a:rPr lang="it-IT" dirty="0"/>
              <a:t>migliorare l’efficacia  delle proprie comunicazioni, </a:t>
            </a:r>
            <a:r>
              <a:rPr lang="it-IT" dirty="0" smtClean="0"/>
              <a:t>la  </a:t>
            </a:r>
            <a:r>
              <a:rPr lang="it-IT" dirty="0"/>
              <a:t>loro comprensibilità e  incisività, imparando anche a organizzare l'esposizione in modo chiaro e coerente, per rendersi facilmente </a:t>
            </a:r>
            <a:r>
              <a:rPr lang="it-IT" dirty="0" smtClean="0"/>
              <a:t>intellegibile </a:t>
            </a:r>
            <a:r>
              <a:rPr lang="it-IT" dirty="0"/>
              <a:t>ad interlocutori di diverse competenze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625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 Prerequisiti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</a:t>
            </a:r>
            <a:r>
              <a:rPr lang="it-IT" dirty="0"/>
              <a:t>corso ha finalità meta cognitive, di riflessione sui problemi trattati e sui metodi usati nel campo della ricerca di tipo socio educativo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dirty="0"/>
              <a:t>Non richiede propedeuticità, ma può venire facilitato dal possesso di conoscenze sul leggere, sulle difficoltà di lettura e comprensione.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846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/>
              <a:t>Metodi</a:t>
            </a:r>
            <a:r>
              <a:rPr lang="en-US" b="1" i="1" dirty="0" smtClean="0"/>
              <a:t> </a:t>
            </a:r>
            <a:r>
              <a:rPr lang="en-US" b="1" i="1" dirty="0" err="1" smtClean="0"/>
              <a:t>didattici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i="1" dirty="0" smtClean="0"/>
              <a:t> </a:t>
            </a:r>
            <a:endParaRPr lang="it-IT" dirty="0" smtClean="0"/>
          </a:p>
          <a:p>
            <a:pPr marL="0" indent="0">
              <a:buNone/>
            </a:pPr>
            <a:r>
              <a:rPr lang="it-IT" i="1" dirty="0" smtClean="0"/>
              <a:t>Il corso prevede lezioni </a:t>
            </a:r>
            <a:r>
              <a:rPr lang="it-IT" i="1" dirty="0" smtClean="0"/>
              <a:t>frontali (A DISTANZA?), </a:t>
            </a:r>
            <a:r>
              <a:rPr lang="it-IT" i="1" dirty="0" smtClean="0"/>
              <a:t>analisi di </a:t>
            </a:r>
            <a:r>
              <a:rPr lang="it-IT" i="1" dirty="0" smtClean="0"/>
              <a:t>articoli e ricerche, </a:t>
            </a:r>
            <a:r>
              <a:rPr lang="it-IT" i="1" dirty="0" smtClean="0"/>
              <a:t>esposizioni collettive e lavoro nel piccolo gruppo.</a:t>
            </a:r>
          </a:p>
          <a:p>
            <a:pPr marL="0" indent="0">
              <a:buNone/>
            </a:pPr>
            <a:r>
              <a:rPr lang="it-IT" i="1" dirty="0" smtClean="0"/>
              <a:t> Alcune lezioni verranno proposte in modalità </a:t>
            </a:r>
            <a:r>
              <a:rPr lang="it-IT" i="1" dirty="0" err="1" smtClean="0"/>
              <a:t>blended</a:t>
            </a:r>
            <a:r>
              <a:rPr lang="it-IT" i="1" dirty="0" smtClean="0"/>
              <a:t> (visione a distanza della lezione registrata e discussione in aula dei contenuti</a:t>
            </a:r>
            <a:r>
              <a:rPr lang="it-IT" i="1" dirty="0" smtClean="0"/>
              <a:t>) </a:t>
            </a:r>
            <a:r>
              <a:rPr lang="it-IT" i="1" dirty="0"/>
              <a:t>utilizzando soprattutto il </a:t>
            </a:r>
            <a:r>
              <a:rPr lang="it-IT" i="1" dirty="0" err="1"/>
              <a:t>podcast</a:t>
            </a:r>
            <a:endParaRPr lang="it-IT" i="1" dirty="0" smtClean="0"/>
          </a:p>
          <a:p>
            <a:pPr marL="0" indent="0">
              <a:buNone/>
            </a:pPr>
            <a:r>
              <a:rPr lang="it-IT" dirty="0" smtClean="0"/>
              <a:t>Per valutare (</a:t>
            </a:r>
            <a:r>
              <a:rPr lang="it-IT" dirty="0" err="1" smtClean="0"/>
              <a:t>ppt</a:t>
            </a:r>
            <a:r>
              <a:rPr lang="it-IT" dirty="0" smtClean="0"/>
              <a:t>? poster</a:t>
            </a:r>
            <a:r>
              <a:rPr lang="it-IT" dirty="0"/>
              <a:t>? Peer </a:t>
            </a:r>
            <a:r>
              <a:rPr lang="it-IT" dirty="0" err="1"/>
              <a:t>review</a:t>
            </a:r>
            <a:r>
              <a:rPr lang="it-IT" dirty="0" smtClean="0"/>
              <a:t>?)</a:t>
            </a:r>
          </a:p>
          <a:p>
            <a:pPr marL="0" indent="0">
              <a:buNone/>
            </a:pPr>
            <a:r>
              <a:rPr lang="it-IT" dirty="0" smtClean="0"/>
              <a:t>E per interagire</a:t>
            </a:r>
            <a:r>
              <a:rPr lang="it-IT" dirty="0" smtClean="0"/>
              <a:t>: Chat, </a:t>
            </a:r>
            <a:r>
              <a:rPr lang="it-IT" dirty="0" err="1" smtClean="0"/>
              <a:t>Padlet</a:t>
            </a:r>
            <a:r>
              <a:rPr lang="it-IT" dirty="0" smtClean="0"/>
              <a:t>, </a:t>
            </a:r>
            <a:r>
              <a:rPr lang="it-IT" dirty="0" err="1" smtClean="0"/>
              <a:t>Mentimer</a:t>
            </a:r>
            <a:r>
              <a:rPr lang="it-IT" dirty="0" smtClean="0"/>
              <a:t>, </a:t>
            </a:r>
            <a:r>
              <a:rPr lang="it-IT" dirty="0" err="1" smtClean="0"/>
              <a:t>Kahoot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735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Verifica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/>
              <a:t>prova finale sarà scritta con domande a risposta aperta. </a:t>
            </a:r>
            <a:endParaRPr lang="it-IT" dirty="0" smtClean="0"/>
          </a:p>
          <a:p>
            <a:r>
              <a:rPr lang="it-IT" dirty="0" smtClean="0"/>
              <a:t>E</a:t>
            </a:r>
            <a:r>
              <a:rPr lang="it-IT" dirty="0"/>
              <a:t>’ richiesta inoltre la schedatura di un articolo di </a:t>
            </a:r>
            <a:r>
              <a:rPr lang="it-IT" dirty="0" smtClean="0"/>
              <a:t>ricerca/di uno strumento, </a:t>
            </a:r>
            <a:r>
              <a:rPr lang="it-IT" dirty="0"/>
              <a:t>individualmente o in piccolo gruppo.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00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3600" dirty="0" smtClean="0"/>
              <a:t>Partiamo</a:t>
            </a:r>
          </a:p>
          <a:p>
            <a:pPr algn="ctr">
              <a:buNone/>
            </a:pPr>
            <a:endParaRPr lang="it-IT" sz="3600" smtClean="0"/>
          </a:p>
          <a:p>
            <a:pPr algn="ctr">
              <a:buNone/>
            </a:pPr>
            <a:endParaRPr lang="it-IT" sz="3600" dirty="0" smtClean="0"/>
          </a:p>
          <a:p>
            <a:pPr algn="ctr">
              <a:buNone/>
            </a:pPr>
            <a:r>
              <a:rPr lang="it-IT" sz="3600" dirty="0" smtClean="0"/>
              <a:t>Coi </a:t>
            </a:r>
            <a:r>
              <a:rPr lang="it-IT" sz="3600" dirty="0" err="1" smtClean="0"/>
              <a:t>Moocs</a:t>
            </a:r>
            <a:endParaRPr lang="it-IT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710</Words>
  <Application>Microsoft Office PowerPoint</Application>
  <PresentationFormat>Presentazione su schermo (4:3)</PresentationFormat>
  <Paragraphs>114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272SF - TECNOLOGIE DI TRASMISSIONE DELLA CONOSCENZA - TECHNOLOGY TRANSFER OF KNOWLEDGE  </vt:lpstr>
      <vt:lpstr>Presentazione standard di PowerPoint</vt:lpstr>
      <vt:lpstr>Presentazione standard di PowerPoint</vt:lpstr>
      <vt:lpstr>le finalità di questo corso: </vt:lpstr>
      <vt:lpstr>Obbiettivi </vt:lpstr>
      <vt:lpstr> Prerequisiti </vt:lpstr>
      <vt:lpstr>Metodi didattici </vt:lpstr>
      <vt:lpstr>Verifica </vt:lpstr>
      <vt:lpstr>Presentazione standard di PowerPoint</vt:lpstr>
      <vt:lpstr>Tecnologie rivoluzionarie </vt:lpstr>
      <vt:lpstr>Mooc</vt:lpstr>
      <vt:lpstr>https://www.mooc-list.com/course/world-difference-exploring-intercultural-communication-udemy </vt:lpstr>
      <vt:lpstr>Presentazione standard di PowerPoint</vt:lpstr>
      <vt:lpstr>Presentazione standard di PowerPoint</vt:lpstr>
      <vt:lpstr>Presentazione standard di PowerPoint</vt:lpstr>
      <vt:lpstr>Dal NewYorkTimes: il 2012 l’anno dei Mooc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Parleremo di:</vt:lpstr>
      <vt:lpstr>Tutte queste cose</vt:lpstr>
      <vt:lpstr> Engagement come appealing? Visual Appeal vs. Usability: Which One Influences User Perceptions of a Website More?  Christine Phillips* &amp; Barbara S. Chaparro </vt:lpstr>
      <vt:lpstr>Curare l’aspetto? </vt:lpstr>
      <vt:lpstr>Light reader</vt:lpstr>
      <vt:lpstr>light reader, come dimostra ad esempio la ricerca sulla lettura delle News Online del Media Management Center: http://www.naafoundation.org/Research/Foundation/Youth-Content/Teens-Know-What-They-Want-From-Online-News.aspx</vt:lpstr>
      <vt:lpstr>Presentazione standard di PowerPoint</vt:lpstr>
      <vt:lpstr>Più comprensibile?</vt:lpstr>
      <vt:lpstr>Presentazione standard di PowerPoint</vt:lpstr>
      <vt:lpstr>Video  -Quale è la risorsa piu’ usata nei moocs Youtube, Ted?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Gisella</dc:creator>
  <cp:lastModifiedBy>Acer</cp:lastModifiedBy>
  <cp:revision>33</cp:revision>
  <dcterms:created xsi:type="dcterms:W3CDTF">2016-03-02T09:31:14Z</dcterms:created>
  <dcterms:modified xsi:type="dcterms:W3CDTF">2020-03-08T16:45:12Z</dcterms:modified>
</cp:coreProperties>
</file>