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256" r:id="rId2"/>
    <p:sldId id="296" r:id="rId3"/>
    <p:sldId id="270" r:id="rId4"/>
    <p:sldId id="271" r:id="rId5"/>
    <p:sldId id="272" r:id="rId6"/>
    <p:sldId id="273" r:id="rId7"/>
    <p:sldId id="274" r:id="rId8"/>
    <p:sldId id="297" r:id="rId9"/>
    <p:sldId id="275" r:id="rId10"/>
    <p:sldId id="379" r:id="rId11"/>
    <p:sldId id="298" r:id="rId12"/>
    <p:sldId id="299" r:id="rId13"/>
    <p:sldId id="300" r:id="rId14"/>
    <p:sldId id="301" r:id="rId15"/>
    <p:sldId id="264" r:id="rId16"/>
    <p:sldId id="263" r:id="rId17"/>
    <p:sldId id="295" r:id="rId18"/>
    <p:sldId id="294" r:id="rId19"/>
    <p:sldId id="285" r:id="rId20"/>
    <p:sldId id="292" r:id="rId21"/>
    <p:sldId id="287" r:id="rId22"/>
    <p:sldId id="288" r:id="rId23"/>
    <p:sldId id="289" r:id="rId24"/>
    <p:sldId id="302" r:id="rId25"/>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94660"/>
  </p:normalViewPr>
  <p:slideViewPr>
    <p:cSldViewPr>
      <p:cViewPr>
        <p:scale>
          <a:sx n="76" d="100"/>
          <a:sy n="76" d="100"/>
        </p:scale>
        <p:origin x="-1194" y="18"/>
      </p:cViewPr>
      <p:guideLst>
        <p:guide orient="horz" pos="2160"/>
        <p:guide pos="2880"/>
      </p:guideLst>
    </p:cSldViewPr>
  </p:slideViewPr>
  <p:notesTextViewPr>
    <p:cViewPr>
      <p:scale>
        <a:sx n="100" d="100"/>
        <a:sy n="100" d="100"/>
      </p:scale>
      <p:origin x="0" y="0"/>
    </p:cViewPr>
  </p:notesTextViewPr>
  <p:sorterViewPr>
    <p:cViewPr>
      <p:scale>
        <a:sx n="40" d="100"/>
        <a:sy n="4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7C8E832-BB5E-4CFC-807D-C8F17FDF391A}" type="datetimeFigureOut">
              <a:rPr lang="it-IT" smtClean="0"/>
              <a:pPr/>
              <a:t>27/03/2020</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EAB5E5D-18CF-44C9-AA10-3595DACEF6AB}" type="slidenum">
              <a:rPr lang="it-IT" smtClean="0"/>
              <a:pPr/>
              <a:t>‹N›</a:t>
            </a:fld>
            <a:endParaRPr lang="it-IT"/>
          </a:p>
        </p:txBody>
      </p:sp>
    </p:spTree>
    <p:extLst>
      <p:ext uri="{BB962C8B-B14F-4D97-AF65-F5344CB8AC3E}">
        <p14:creationId xmlns:p14="http://schemas.microsoft.com/office/powerpoint/2010/main" val="38002019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351B1974-5FBC-405E-9EFF-9D9C52AD934D}" type="datetime1">
              <a:rPr lang="it-IT" smtClean="0"/>
              <a:pPr/>
              <a:t>27/03/2020</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D4F392C6-CA56-4F49-B2FB-424BC4D23C77}" type="slidenum">
              <a:rPr lang="it-IT" smtClean="0"/>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99D0A306-CABA-4AE2-9200-90CFBC5FDDAB}" type="datetime1">
              <a:rPr lang="it-IT" smtClean="0"/>
              <a:pPr/>
              <a:t>27/03/2020</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D4F392C6-CA56-4F49-B2FB-424BC4D23C77}" type="slidenum">
              <a:rPr lang="it-IT" smtClean="0"/>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5F8300C4-E5A6-48C0-AF88-CD8E0C2FC1CF}" type="datetime1">
              <a:rPr lang="it-IT" smtClean="0"/>
              <a:pPr/>
              <a:t>27/03/2020</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D4F392C6-CA56-4F49-B2FB-424BC4D23C77}" type="slidenum">
              <a:rPr lang="it-IT" smtClean="0"/>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5BA0317D-DB57-430A-A923-42DDE6873AB3}" type="datetime1">
              <a:rPr lang="it-IT" smtClean="0"/>
              <a:pPr/>
              <a:t>27/03/2020</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D4F392C6-CA56-4F49-B2FB-424BC4D23C77}" type="slidenum">
              <a:rPr lang="it-IT" smtClean="0"/>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56E47DB4-D25E-4C3B-AF76-A677E375C36E}" type="datetime1">
              <a:rPr lang="it-IT" smtClean="0"/>
              <a:pPr/>
              <a:t>27/03/2020</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D4F392C6-CA56-4F49-B2FB-424BC4D23C77}" type="slidenum">
              <a:rPr lang="it-IT" smtClean="0"/>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FD6A921A-00DC-45CD-A10A-F4B9B3536AEE}" type="datetime1">
              <a:rPr lang="it-IT" smtClean="0"/>
              <a:pPr/>
              <a:t>27/03/2020</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D4F392C6-CA56-4F49-B2FB-424BC4D23C77}" type="slidenum">
              <a:rPr lang="it-IT" smtClean="0"/>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F8929356-471C-49F2-8868-FB7C644F2F3D}" type="datetime1">
              <a:rPr lang="it-IT" smtClean="0"/>
              <a:pPr/>
              <a:t>27/03/2020</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D4F392C6-CA56-4F49-B2FB-424BC4D23C77}" type="slidenum">
              <a:rPr lang="it-IT" smtClean="0"/>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768D0640-2219-4023-83E3-719675EA43CD}" type="datetime1">
              <a:rPr lang="it-IT" smtClean="0"/>
              <a:pPr/>
              <a:t>27/03/2020</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D4F392C6-CA56-4F49-B2FB-424BC4D23C77}" type="slidenum">
              <a:rPr lang="it-IT" smtClean="0"/>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0AC469F4-E7A7-4651-8626-1F9CB91E6D7F}" type="datetime1">
              <a:rPr lang="it-IT" smtClean="0"/>
              <a:pPr/>
              <a:t>27/03/2020</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D4F392C6-CA56-4F49-B2FB-424BC4D23C77}" type="slidenum">
              <a:rPr lang="it-IT" smtClean="0"/>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68C16E21-D2E3-4AF0-BEB7-91988E194610}" type="datetime1">
              <a:rPr lang="it-IT" smtClean="0"/>
              <a:pPr/>
              <a:t>27/03/2020</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D4F392C6-CA56-4F49-B2FB-424BC4D23C77}" type="slidenum">
              <a:rPr lang="it-IT" smtClean="0"/>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288132E2-C7EB-4459-8AFA-373E26F4F106}" type="datetime1">
              <a:rPr lang="it-IT" smtClean="0"/>
              <a:pPr/>
              <a:t>27/03/2020</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D4F392C6-CA56-4F49-B2FB-424BC4D23C77}" type="slidenum">
              <a:rPr lang="it-IT" smtClean="0"/>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DBC88E4-042F-46BD-ACEC-1781DFF67FD8}" type="datetime1">
              <a:rPr lang="it-IT" smtClean="0"/>
              <a:pPr/>
              <a:t>27/03/2020</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4F392C6-CA56-4F49-B2FB-424BC4D23C77}" type="slidenum">
              <a:rPr lang="it-IT" smtClean="0"/>
              <a:pPr/>
              <a:t>‹N›</a:t>
            </a:fld>
            <a:endParaRPr lang="it-IT"/>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it-IT" dirty="0" smtClean="0"/>
              <a:t>Modelli  della comprensione del testo</a:t>
            </a:r>
            <a:endParaRPr lang="it-IT" dirty="0"/>
          </a:p>
        </p:txBody>
      </p:sp>
      <p:sp>
        <p:nvSpPr>
          <p:cNvPr id="4" name="Segnaposto numero diapositiva 3"/>
          <p:cNvSpPr>
            <a:spLocks noGrp="1"/>
          </p:cNvSpPr>
          <p:nvPr>
            <p:ph type="sldNum" sz="quarter" idx="12"/>
          </p:nvPr>
        </p:nvSpPr>
        <p:spPr/>
        <p:txBody>
          <a:bodyPr/>
          <a:lstStyle/>
          <a:p>
            <a:fld id="{D4F392C6-CA56-4F49-B2FB-424BC4D23C77}" type="slidenum">
              <a:rPr lang="it-IT" smtClean="0"/>
              <a:pPr/>
              <a:t>1</a:t>
            </a:fld>
            <a:endParaRPr lang="it-IT"/>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endParaRPr lang="it-IT" dirty="0"/>
          </a:p>
        </p:txBody>
      </p:sp>
      <p:sp>
        <p:nvSpPr>
          <p:cNvPr id="3" name="Segnaposto contenuto 2"/>
          <p:cNvSpPr>
            <a:spLocks noGrp="1"/>
          </p:cNvSpPr>
          <p:nvPr>
            <p:ph idx="1"/>
          </p:nvPr>
        </p:nvSpPr>
        <p:spPr/>
        <p:txBody>
          <a:bodyPr/>
          <a:lstStyle/>
          <a:p>
            <a:pPr marL="0" indent="0" algn="ctr">
              <a:buNone/>
            </a:pPr>
            <a:r>
              <a:rPr lang="it-IT" sz="3600" dirty="0"/>
              <a:t>Tre modelli</a:t>
            </a:r>
            <a:br>
              <a:rPr lang="it-IT" sz="3600" dirty="0"/>
            </a:br>
            <a:r>
              <a:rPr lang="it-IT" sz="3600" dirty="0"/>
              <a:t>3 livelli </a:t>
            </a:r>
          </a:p>
          <a:p>
            <a:endParaRPr lang="it-IT" dirty="0" smtClean="0"/>
          </a:p>
          <a:p>
            <a:r>
              <a:rPr lang="it-IT" dirty="0" smtClean="0"/>
              <a:t>Che forma ha la rappresentazione finale?</a:t>
            </a:r>
            <a:endParaRPr lang="it-IT" dirty="0"/>
          </a:p>
        </p:txBody>
      </p:sp>
      <p:sp>
        <p:nvSpPr>
          <p:cNvPr id="4" name="Segnaposto numero diapositiva 3"/>
          <p:cNvSpPr>
            <a:spLocks noGrp="1"/>
          </p:cNvSpPr>
          <p:nvPr>
            <p:ph type="sldNum" sz="quarter" idx="12"/>
          </p:nvPr>
        </p:nvSpPr>
        <p:spPr/>
        <p:txBody>
          <a:bodyPr/>
          <a:lstStyle/>
          <a:p>
            <a:fld id="{D4F392C6-CA56-4F49-B2FB-424BC4D23C77}" type="slidenum">
              <a:rPr lang="it-IT" smtClean="0"/>
              <a:pPr/>
              <a:t>10</a:t>
            </a:fld>
            <a:endParaRPr lang="it-IT"/>
          </a:p>
        </p:txBody>
      </p:sp>
    </p:spTree>
    <p:extLst>
      <p:ext uri="{BB962C8B-B14F-4D97-AF65-F5344CB8AC3E}">
        <p14:creationId xmlns:p14="http://schemas.microsoft.com/office/powerpoint/2010/main" val="42933989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pPr>
              <a:defRPr/>
            </a:pPr>
            <a:r>
              <a:rPr lang="it-IT" b="1" dirty="0" smtClean="0">
                <a:solidFill>
                  <a:schemeClr val="tx1"/>
                </a:solidFill>
                <a:latin typeface="+mn-lt"/>
                <a:ea typeface="+mn-ea"/>
                <a:cs typeface="+mn-cs"/>
              </a:rPr>
              <a:t>Tre livelli di elaborazione del testo</a:t>
            </a:r>
            <a:r>
              <a:rPr lang="it-IT" dirty="0" smtClean="0">
                <a:solidFill>
                  <a:schemeClr val="tx1"/>
                </a:solidFill>
                <a:latin typeface="+mn-lt"/>
                <a:ea typeface="+mn-ea"/>
                <a:cs typeface="+mn-cs"/>
              </a:rPr>
              <a:t/>
            </a:r>
            <a:br>
              <a:rPr lang="it-IT" dirty="0" smtClean="0">
                <a:solidFill>
                  <a:schemeClr val="tx1"/>
                </a:solidFill>
                <a:latin typeface="+mn-lt"/>
                <a:ea typeface="+mn-ea"/>
                <a:cs typeface="+mn-cs"/>
              </a:rPr>
            </a:br>
            <a:endParaRPr lang="it-IT" dirty="0"/>
          </a:p>
        </p:txBody>
      </p:sp>
      <p:sp>
        <p:nvSpPr>
          <p:cNvPr id="6147" name="Segnaposto contenuto 2"/>
          <p:cNvSpPr>
            <a:spLocks noGrp="1"/>
          </p:cNvSpPr>
          <p:nvPr>
            <p:ph idx="1"/>
          </p:nvPr>
        </p:nvSpPr>
        <p:spPr/>
        <p:txBody>
          <a:bodyPr/>
          <a:lstStyle/>
          <a:p>
            <a:pPr marL="0" indent="0">
              <a:buNone/>
            </a:pPr>
            <a:r>
              <a:rPr lang="it-IT" altLang="it-IT" b="1" i="1" dirty="0" smtClean="0"/>
              <a:t> </a:t>
            </a:r>
            <a:r>
              <a:rPr lang="it-IT" altLang="it-IT" dirty="0" smtClean="0"/>
              <a:t>Il primo livello è il più superficiale</a:t>
            </a:r>
            <a:endParaRPr lang="it-IT" altLang="it-IT" dirty="0"/>
          </a:p>
          <a:p>
            <a:pPr marL="0" indent="0">
              <a:buNone/>
            </a:pPr>
            <a:endParaRPr lang="it-IT" altLang="it-IT" dirty="0" smtClean="0"/>
          </a:p>
          <a:p>
            <a:r>
              <a:rPr lang="it-IT" altLang="it-IT" dirty="0" smtClean="0"/>
              <a:t> utilizza le informazioni di tipo linguistico</a:t>
            </a:r>
          </a:p>
          <a:p>
            <a:r>
              <a:rPr lang="it-IT" altLang="it-IT" dirty="0" smtClean="0"/>
              <a:t> porta alla costruzione di una rappresentazione mentale della struttura superficiale del testo, </a:t>
            </a:r>
          </a:p>
          <a:p>
            <a:r>
              <a:rPr lang="it-IT" altLang="it-IT" dirty="0" smtClean="0"/>
              <a:t>che consente di ripeterlo parola per parola per un breve periodo. </a:t>
            </a:r>
          </a:p>
        </p:txBody>
      </p:sp>
      <p:sp>
        <p:nvSpPr>
          <p:cNvPr id="6148" name="Segnaposto piè di pagina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it-IT" altLang="it-IT" sz="1400" smtClean="0"/>
              <a:t>Testi e immagini</a:t>
            </a:r>
          </a:p>
        </p:txBody>
      </p:sp>
      <p:sp>
        <p:nvSpPr>
          <p:cNvPr id="6149" name="Segnaposto numero diapositiva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fld id="{1DBE4F45-F302-4736-94C6-2256C4AF4B1E}" type="slidenum">
              <a:rPr lang="it-IT" altLang="it-IT" sz="1400"/>
              <a:pPr>
                <a:spcBef>
                  <a:spcPct val="0"/>
                </a:spcBef>
                <a:buFontTx/>
                <a:buNone/>
              </a:pPr>
              <a:t>11</a:t>
            </a:fld>
            <a:endParaRPr lang="it-IT" altLang="it-IT" sz="1400"/>
          </a:p>
        </p:txBody>
      </p:sp>
    </p:spTree>
    <p:extLst>
      <p:ext uri="{BB962C8B-B14F-4D97-AF65-F5344CB8AC3E}">
        <p14:creationId xmlns:p14="http://schemas.microsoft.com/office/powerpoint/2010/main" val="316126131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olo 1"/>
          <p:cNvSpPr>
            <a:spLocks noGrp="1"/>
          </p:cNvSpPr>
          <p:nvPr>
            <p:ph type="title"/>
          </p:nvPr>
        </p:nvSpPr>
        <p:spPr/>
        <p:txBody>
          <a:bodyPr/>
          <a:lstStyle/>
          <a:p>
            <a:r>
              <a:rPr lang="it-IT" altLang="it-IT" smtClean="0"/>
              <a:t>2</a:t>
            </a:r>
          </a:p>
        </p:txBody>
      </p:sp>
      <p:sp>
        <p:nvSpPr>
          <p:cNvPr id="7171" name="Segnaposto contenuto 2"/>
          <p:cNvSpPr>
            <a:spLocks noGrp="1"/>
          </p:cNvSpPr>
          <p:nvPr>
            <p:ph idx="1"/>
          </p:nvPr>
        </p:nvSpPr>
        <p:spPr>
          <a:xfrm>
            <a:off x="395288" y="1268413"/>
            <a:ext cx="8229600" cy="4525962"/>
          </a:xfrm>
        </p:spPr>
        <p:txBody>
          <a:bodyPr/>
          <a:lstStyle/>
          <a:p>
            <a:r>
              <a:rPr lang="it-IT" altLang="it-IT" sz="2800" dirty="0" smtClean="0"/>
              <a:t>Il secondo livello di elaborazione – i concetti</a:t>
            </a:r>
          </a:p>
          <a:p>
            <a:endParaRPr lang="it-IT" altLang="it-IT" sz="2800" dirty="0"/>
          </a:p>
          <a:p>
            <a:r>
              <a:rPr lang="it-IT" altLang="it-IT" sz="2800" dirty="0" smtClean="0"/>
              <a:t> porta a una rappresentazione delle idee espresse nel testo a livello concettuale, </a:t>
            </a:r>
          </a:p>
          <a:p>
            <a:r>
              <a:rPr lang="it-IT" altLang="it-IT" sz="2800" dirty="0" smtClean="0"/>
              <a:t>indipendente dalla forma superficiale </a:t>
            </a:r>
            <a:r>
              <a:rPr lang="it-IT" altLang="it-IT" sz="2800" dirty="0" err="1" smtClean="0"/>
              <a:t>verbatim</a:t>
            </a:r>
            <a:r>
              <a:rPr lang="it-IT" altLang="it-IT" sz="2800" dirty="0" smtClean="0"/>
              <a:t> del testo udito/letto. </a:t>
            </a:r>
          </a:p>
          <a:p>
            <a:r>
              <a:rPr lang="it-IT" altLang="it-IT" sz="2800" dirty="0" smtClean="0"/>
              <a:t>Questo livello di elaborazione concerne i concetti espressi nel testo, il suo contenuto semantico</a:t>
            </a:r>
            <a:endParaRPr lang="it-IT" altLang="it-IT" dirty="0" smtClean="0"/>
          </a:p>
        </p:txBody>
      </p:sp>
      <p:sp>
        <p:nvSpPr>
          <p:cNvPr id="7172" name="Segnaposto piè di pagina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it-IT" altLang="it-IT" sz="1400" smtClean="0"/>
              <a:t>Testi e immagini</a:t>
            </a:r>
          </a:p>
        </p:txBody>
      </p:sp>
      <p:sp>
        <p:nvSpPr>
          <p:cNvPr id="7173" name="Segnaposto numero diapositiva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fld id="{481EED5B-491C-4BF7-9B23-5A6E37ED4A17}" type="slidenum">
              <a:rPr lang="it-IT" altLang="it-IT" sz="1400"/>
              <a:pPr>
                <a:spcBef>
                  <a:spcPct val="0"/>
                </a:spcBef>
                <a:buFontTx/>
                <a:buNone/>
              </a:pPr>
              <a:t>12</a:t>
            </a:fld>
            <a:endParaRPr lang="it-IT" altLang="it-IT" sz="1400"/>
          </a:p>
        </p:txBody>
      </p:sp>
    </p:spTree>
    <p:extLst>
      <p:ext uri="{BB962C8B-B14F-4D97-AF65-F5344CB8AC3E}">
        <p14:creationId xmlns:p14="http://schemas.microsoft.com/office/powerpoint/2010/main" val="78248010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olo 1"/>
          <p:cNvSpPr>
            <a:spLocks noGrp="1"/>
          </p:cNvSpPr>
          <p:nvPr>
            <p:ph type="title"/>
          </p:nvPr>
        </p:nvSpPr>
        <p:spPr/>
        <p:txBody>
          <a:bodyPr/>
          <a:lstStyle/>
          <a:p>
            <a:r>
              <a:rPr lang="it-IT" altLang="it-IT" smtClean="0"/>
              <a:t>3</a:t>
            </a:r>
          </a:p>
        </p:txBody>
      </p:sp>
      <p:sp>
        <p:nvSpPr>
          <p:cNvPr id="8195" name="Segnaposto contenuto 2"/>
          <p:cNvSpPr>
            <a:spLocks noGrp="1"/>
          </p:cNvSpPr>
          <p:nvPr>
            <p:ph idx="1"/>
          </p:nvPr>
        </p:nvSpPr>
        <p:spPr>
          <a:xfrm>
            <a:off x="395288" y="1125538"/>
            <a:ext cx="8229600" cy="4525962"/>
          </a:xfrm>
        </p:spPr>
        <p:txBody>
          <a:bodyPr>
            <a:normAutofit fontScale="85000" lnSpcReduction="10000"/>
          </a:bodyPr>
          <a:lstStyle/>
          <a:p>
            <a:pPr marL="0" indent="0">
              <a:buNone/>
            </a:pPr>
            <a:r>
              <a:rPr lang="it-IT" altLang="it-IT" sz="3000" dirty="0" smtClean="0"/>
              <a:t> Il terzo livello di elaborazione = la situazione descritta dal testo. </a:t>
            </a:r>
          </a:p>
          <a:p>
            <a:r>
              <a:rPr lang="it-IT" altLang="it-IT" sz="3000" dirty="0" smtClean="0"/>
              <a:t>È simile alla rappresentazione che deriva dall’esperienza diretta della situazione descritta dal testo, ha delle analogie con la situazione che rappresenta. </a:t>
            </a:r>
          </a:p>
          <a:p>
            <a:endParaRPr lang="it-IT" altLang="it-IT" sz="3000" dirty="0" smtClean="0"/>
          </a:p>
          <a:p>
            <a:pPr marL="0" indent="0">
              <a:buNone/>
            </a:pPr>
            <a:r>
              <a:rPr lang="it-IT" altLang="it-IT" sz="3000" dirty="0" smtClean="0"/>
              <a:t>Se leggendo un testo, il lettore analizza gli elementi, li mette in rapporto, colma le lacune con inferenze, computa tutte le informazioni, mettendole insieme come in un puzzle, alla fine ha costruito un modello che è quasi una raffigurazione della situazione descritta: il modello situazionale.</a:t>
            </a:r>
          </a:p>
          <a:p>
            <a:endParaRPr lang="it-IT" altLang="it-IT" dirty="0" smtClean="0"/>
          </a:p>
        </p:txBody>
      </p:sp>
      <p:sp>
        <p:nvSpPr>
          <p:cNvPr id="8196" name="Segnaposto piè di pagina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it-IT" altLang="it-IT" sz="1400" smtClean="0"/>
              <a:t>Testi e immagini</a:t>
            </a:r>
          </a:p>
        </p:txBody>
      </p:sp>
      <p:sp>
        <p:nvSpPr>
          <p:cNvPr id="8197" name="Segnaposto numero diapositiva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fld id="{AFBC4D8B-838C-4CD2-8340-CBB44F64ABF5}" type="slidenum">
              <a:rPr lang="it-IT" altLang="it-IT" sz="1400"/>
              <a:pPr>
                <a:spcBef>
                  <a:spcPct val="0"/>
                </a:spcBef>
                <a:buFontTx/>
                <a:buNone/>
              </a:pPr>
              <a:t>13</a:t>
            </a:fld>
            <a:endParaRPr lang="it-IT" altLang="it-IT" sz="1400"/>
          </a:p>
        </p:txBody>
      </p:sp>
    </p:spTree>
    <p:extLst>
      <p:ext uri="{BB962C8B-B14F-4D97-AF65-F5344CB8AC3E}">
        <p14:creationId xmlns:p14="http://schemas.microsoft.com/office/powerpoint/2010/main" val="101273317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olo 1"/>
          <p:cNvSpPr>
            <a:spLocks noGrp="1"/>
          </p:cNvSpPr>
          <p:nvPr>
            <p:ph type="title"/>
          </p:nvPr>
        </p:nvSpPr>
        <p:spPr/>
        <p:txBody>
          <a:bodyPr/>
          <a:lstStyle/>
          <a:p>
            <a:endParaRPr lang="it-IT" altLang="it-IT" smtClean="0"/>
          </a:p>
        </p:txBody>
      </p:sp>
      <p:sp>
        <p:nvSpPr>
          <p:cNvPr id="9219" name="Segnaposto contenuto 2"/>
          <p:cNvSpPr>
            <a:spLocks noGrp="1"/>
          </p:cNvSpPr>
          <p:nvPr>
            <p:ph idx="1"/>
          </p:nvPr>
        </p:nvSpPr>
        <p:spPr/>
        <p:txBody>
          <a:bodyPr>
            <a:normAutofit/>
          </a:bodyPr>
          <a:lstStyle/>
          <a:p>
            <a:endParaRPr lang="it-IT" altLang="it-IT" dirty="0" smtClean="0"/>
          </a:p>
          <a:p>
            <a:r>
              <a:rPr lang="it-IT" altLang="it-IT" dirty="0" smtClean="0"/>
              <a:t>Johnson-</a:t>
            </a:r>
            <a:r>
              <a:rPr lang="it-IT" altLang="it-IT" dirty="0" err="1" smtClean="0"/>
              <a:t>Laird</a:t>
            </a:r>
            <a:r>
              <a:rPr lang="it-IT" altLang="it-IT" dirty="0" smtClean="0"/>
              <a:t> (1983): un modello mentale ha una struttura analoga a quella della situazione che rappresenta, è simile a un’immagine mentale della situazione</a:t>
            </a:r>
          </a:p>
          <a:p>
            <a:endParaRPr lang="it-IT" altLang="it-IT" dirty="0" smtClean="0"/>
          </a:p>
        </p:txBody>
      </p:sp>
      <p:sp>
        <p:nvSpPr>
          <p:cNvPr id="9220" name="Segnaposto piè di pagina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it-IT" altLang="it-IT" sz="1400" smtClean="0"/>
              <a:t>Testi e immagini</a:t>
            </a:r>
          </a:p>
        </p:txBody>
      </p:sp>
      <p:sp>
        <p:nvSpPr>
          <p:cNvPr id="9221" name="Segnaposto numero diapositiva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fld id="{05F6F7DD-4E2D-4AB3-88C3-880C8545DEB3}" type="slidenum">
              <a:rPr lang="it-IT" altLang="it-IT" sz="1400"/>
              <a:pPr>
                <a:spcBef>
                  <a:spcPct val="0"/>
                </a:spcBef>
                <a:buFontTx/>
                <a:buNone/>
              </a:pPr>
              <a:t>14</a:t>
            </a:fld>
            <a:endParaRPr lang="it-IT" altLang="it-IT" sz="1400"/>
          </a:p>
        </p:txBody>
      </p:sp>
    </p:spTree>
    <p:extLst>
      <p:ext uri="{BB962C8B-B14F-4D97-AF65-F5344CB8AC3E}">
        <p14:creationId xmlns:p14="http://schemas.microsoft.com/office/powerpoint/2010/main" val="354403787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l"/>
            <a:r>
              <a:rPr lang="it-IT" sz="4000" dirty="0" smtClean="0"/>
              <a:t>Quindi…La rappresentazione mentale </a:t>
            </a:r>
            <a:endParaRPr lang="it-IT" dirty="0"/>
          </a:p>
        </p:txBody>
      </p:sp>
      <p:sp>
        <p:nvSpPr>
          <p:cNvPr id="3" name="Segnaposto contenuto 2"/>
          <p:cNvSpPr>
            <a:spLocks noGrp="1"/>
          </p:cNvSpPr>
          <p:nvPr>
            <p:ph idx="1"/>
          </p:nvPr>
        </p:nvSpPr>
        <p:spPr/>
        <p:txBody>
          <a:bodyPr>
            <a:normAutofit fontScale="92500" lnSpcReduction="20000"/>
          </a:bodyPr>
          <a:lstStyle/>
          <a:p>
            <a:r>
              <a:rPr lang="it-IT" sz="3800" dirty="0" smtClean="0"/>
              <a:t>può essere più o meno completa e complessa: </a:t>
            </a:r>
          </a:p>
          <a:p>
            <a:pPr lvl="1"/>
            <a:r>
              <a:rPr lang="it-IT" sz="3400" dirty="0" smtClean="0"/>
              <a:t>può basarsi sugli aspetti più superficiali del testo,</a:t>
            </a:r>
          </a:p>
          <a:p>
            <a:pPr lvl="1"/>
            <a:r>
              <a:rPr lang="it-IT" sz="3400" dirty="0" smtClean="0"/>
              <a:t>oppure analizzare anche il significato del testo,</a:t>
            </a:r>
          </a:p>
          <a:p>
            <a:pPr lvl="1"/>
            <a:r>
              <a:rPr lang="it-IT" sz="3400" dirty="0" smtClean="0"/>
              <a:t>ricavare dall’analisi quasi una visualizzazione.</a:t>
            </a:r>
          </a:p>
          <a:p>
            <a:r>
              <a:rPr lang="it-IT" sz="3800" dirty="0" smtClean="0"/>
              <a:t>Solo nell’ultimo caso si avrà una vera e propria comprensione.</a:t>
            </a:r>
          </a:p>
          <a:p>
            <a:endParaRPr lang="it-IT" dirty="0"/>
          </a:p>
        </p:txBody>
      </p:sp>
      <p:sp>
        <p:nvSpPr>
          <p:cNvPr id="4" name="Segnaposto numero diapositiva 3"/>
          <p:cNvSpPr>
            <a:spLocks noGrp="1"/>
          </p:cNvSpPr>
          <p:nvPr>
            <p:ph type="sldNum" sz="quarter" idx="12"/>
          </p:nvPr>
        </p:nvSpPr>
        <p:spPr/>
        <p:txBody>
          <a:bodyPr/>
          <a:lstStyle/>
          <a:p>
            <a:fld id="{D4F392C6-CA56-4F49-B2FB-424BC4D23C77}" type="slidenum">
              <a:rPr lang="it-IT" smtClean="0"/>
              <a:pPr/>
              <a:t>15</a:t>
            </a:fld>
            <a:endParaRPr lang="it-IT"/>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dirty="0" smtClean="0"/>
              <a:t>Il lettore  </a:t>
            </a:r>
            <a:endParaRPr lang="it-IT" dirty="0"/>
          </a:p>
        </p:txBody>
      </p:sp>
      <p:sp>
        <p:nvSpPr>
          <p:cNvPr id="3" name="Segnaposto contenuto 2"/>
          <p:cNvSpPr>
            <a:spLocks noGrp="1"/>
          </p:cNvSpPr>
          <p:nvPr>
            <p:ph idx="1"/>
          </p:nvPr>
        </p:nvSpPr>
        <p:spPr>
          <a:xfrm>
            <a:off x="428596" y="1500174"/>
            <a:ext cx="8258204" cy="4857808"/>
          </a:xfrm>
        </p:spPr>
        <p:txBody>
          <a:bodyPr>
            <a:normAutofit/>
          </a:bodyPr>
          <a:lstStyle/>
          <a:p>
            <a:r>
              <a:rPr lang="it-IT" sz="3800" dirty="0"/>
              <a:t>P</a:t>
            </a:r>
            <a:r>
              <a:rPr lang="it-IT" sz="3800" dirty="0" smtClean="0"/>
              <a:t>uò </a:t>
            </a:r>
            <a:r>
              <a:rPr lang="it-IT" sz="3800" dirty="0"/>
              <a:t>ricavare il modello della situazione fornita dal testo </a:t>
            </a:r>
            <a:r>
              <a:rPr lang="it-IT" sz="3800" dirty="0" smtClean="0"/>
              <a:t> ma</a:t>
            </a:r>
          </a:p>
          <a:p>
            <a:pPr>
              <a:buNone/>
            </a:pPr>
            <a:r>
              <a:rPr lang="it-IT" sz="3800" dirty="0" smtClean="0"/>
              <a:t>Ci vuole impegno </a:t>
            </a:r>
            <a:r>
              <a:rPr lang="it-IT" sz="3800" dirty="0"/>
              <a:t>e sforzo </a:t>
            </a:r>
            <a:endParaRPr lang="it-IT" sz="3800" dirty="0" smtClean="0"/>
          </a:p>
          <a:p>
            <a:pPr>
              <a:buNone/>
            </a:pPr>
            <a:r>
              <a:rPr lang="it-IT" sz="3800" dirty="0" smtClean="0"/>
              <a:t>mancanza </a:t>
            </a:r>
            <a:r>
              <a:rPr lang="it-IT" sz="3800" dirty="0"/>
              <a:t>di tempo e di </a:t>
            </a:r>
            <a:r>
              <a:rPr lang="it-IT" sz="3800" dirty="0" smtClean="0"/>
              <a:t>interesse = </a:t>
            </a:r>
            <a:r>
              <a:rPr lang="it-IT" sz="3800" dirty="0"/>
              <a:t>lettura più </a:t>
            </a:r>
            <a:r>
              <a:rPr lang="it-IT" sz="3800" dirty="0" smtClean="0"/>
              <a:t>superficiale.</a:t>
            </a:r>
            <a:endParaRPr lang="it-IT" sz="3800" dirty="0"/>
          </a:p>
          <a:p>
            <a:pPr>
              <a:buNone/>
            </a:pPr>
            <a:r>
              <a:rPr lang="it-IT" sz="3800" dirty="0" smtClean="0"/>
              <a:t>… non tutti/sempre </a:t>
            </a:r>
            <a:r>
              <a:rPr lang="it-IT" sz="3800" dirty="0"/>
              <a:t>capiscono nello stesso modo. </a:t>
            </a:r>
            <a:endParaRPr lang="it-IT" sz="3800" dirty="0" smtClean="0"/>
          </a:p>
          <a:p>
            <a:pPr>
              <a:buNone/>
            </a:pPr>
            <a:endParaRPr lang="it-IT" sz="3800" dirty="0"/>
          </a:p>
          <a:p>
            <a:endParaRPr lang="it-IT" dirty="0"/>
          </a:p>
        </p:txBody>
      </p:sp>
      <p:sp>
        <p:nvSpPr>
          <p:cNvPr id="4" name="Segnaposto numero diapositiva 3"/>
          <p:cNvSpPr>
            <a:spLocks noGrp="1"/>
          </p:cNvSpPr>
          <p:nvPr>
            <p:ph type="sldNum" sz="quarter" idx="12"/>
          </p:nvPr>
        </p:nvSpPr>
        <p:spPr/>
        <p:txBody>
          <a:bodyPr/>
          <a:lstStyle/>
          <a:p>
            <a:fld id="{D4F392C6-CA56-4F49-B2FB-424BC4D23C77}" type="slidenum">
              <a:rPr lang="it-IT" smtClean="0"/>
              <a:pPr/>
              <a:t>16</a:t>
            </a:fld>
            <a:endParaRPr lang="it-IT"/>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normAutofit fontScale="77500" lnSpcReduction="20000"/>
          </a:bodyPr>
          <a:lstStyle/>
          <a:p>
            <a:pPr lvl="0"/>
            <a:r>
              <a:rPr lang="it-IT" dirty="0" smtClean="0"/>
              <a:t>Questo sistema consiste di tre carrucole, due corde e un peso. La carrucola superiore è attaccata al soffitto. Le altre carrucole si muovono liberamente su e giù. La corda superiore è attaccata al soffitto da un lato, passa sotto la carrucola di mezzo e sopra la carrucola superiore ed è libera all’altra estremità. La corda inferiore è attaccata al soffitto con una estremità. Passa sotto la carrucola inferiore ed e’ attaccata alla carrucola di mezzo all’altra estremità. Il peso è sospeso alla carrucola inferiore. Quando l’estremità libera della corda superiore  viene tirata, la corda si muove sopra la carrucola superiore e sotto la carrucola di mezzo e tira su la carrucola di mezzo. Questo fa si che la corda inferiore si muova sotto la carrucola inferiore e tiri su il peso.&gt;&gt; </a:t>
            </a:r>
            <a:r>
              <a:rPr lang="en-US" dirty="0" smtClean="0"/>
              <a:t>(</a:t>
            </a:r>
            <a:r>
              <a:rPr lang="en-US" dirty="0" err="1" smtClean="0"/>
              <a:t>Hegarty</a:t>
            </a:r>
            <a:r>
              <a:rPr lang="en-US" dirty="0" smtClean="0"/>
              <a:t>, Carpenter, Just, 1991, p.655). </a:t>
            </a:r>
            <a:endParaRPr lang="it-IT" dirty="0" smtClean="0"/>
          </a:p>
          <a:p>
            <a:endParaRPr lang="it-IT" dirty="0"/>
          </a:p>
        </p:txBody>
      </p:sp>
      <p:sp>
        <p:nvSpPr>
          <p:cNvPr id="4" name="Segnaposto numero diapositiva 3"/>
          <p:cNvSpPr>
            <a:spLocks noGrp="1"/>
          </p:cNvSpPr>
          <p:nvPr>
            <p:ph type="sldNum" sz="quarter" idx="12"/>
          </p:nvPr>
        </p:nvSpPr>
        <p:spPr/>
        <p:txBody>
          <a:bodyPr/>
          <a:lstStyle/>
          <a:p>
            <a:fld id="{D4F392C6-CA56-4F49-B2FB-424BC4D23C77}" type="slidenum">
              <a:rPr lang="it-IT" smtClean="0"/>
              <a:pPr/>
              <a:t>17</a:t>
            </a:fld>
            <a:endParaRPr lang="it-IT"/>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3970784" cy="4450506"/>
          </a:xfrm>
        </p:spPr>
        <p:txBody>
          <a:bodyPr>
            <a:normAutofit/>
          </a:bodyPr>
          <a:lstStyle/>
          <a:p>
            <a:r>
              <a:rPr lang="it-IT" sz="2400" dirty="0" smtClean="0"/>
              <a:t>A volte leggiamo un testo, ma solo dopo aver visto una figura riusciamo a capire veramente, perché dal testo non eravamo riusciti a costruirci il modello mentale che era necessario per la sua comprensione.</a:t>
            </a:r>
            <a:br>
              <a:rPr lang="it-IT" sz="2400" dirty="0" smtClean="0"/>
            </a:br>
            <a:endParaRPr lang="it-IT" sz="2400" dirty="0"/>
          </a:p>
        </p:txBody>
      </p:sp>
      <p:sp>
        <p:nvSpPr>
          <p:cNvPr id="4" name="Segnaposto numero diapositiva 3"/>
          <p:cNvSpPr>
            <a:spLocks noGrp="1"/>
          </p:cNvSpPr>
          <p:nvPr>
            <p:ph type="sldNum" sz="quarter" idx="12"/>
          </p:nvPr>
        </p:nvSpPr>
        <p:spPr/>
        <p:txBody>
          <a:bodyPr/>
          <a:lstStyle/>
          <a:p>
            <a:fld id="{D4F392C6-CA56-4F49-B2FB-424BC4D23C77}" type="slidenum">
              <a:rPr lang="it-IT" smtClean="0"/>
              <a:pPr/>
              <a:t>18</a:t>
            </a:fld>
            <a:endParaRPr lang="it-IT"/>
          </a:p>
        </p:txBody>
      </p:sp>
      <p:pic>
        <p:nvPicPr>
          <p:cNvPr id="1026" name="Immagine 1" descr="pulley1.jpg"/>
          <p:cNvPicPr>
            <a:picLocks noChangeArrowheads="1"/>
          </p:cNvPicPr>
          <p:nvPr/>
        </p:nvPicPr>
        <p:blipFill>
          <a:blip r:embed="rId2" cstate="print"/>
          <a:srcRect/>
          <a:stretch>
            <a:fillRect/>
          </a:stretch>
        </p:blipFill>
        <p:spPr bwMode="auto">
          <a:xfrm>
            <a:off x="4932040" y="980728"/>
            <a:ext cx="3338513" cy="32956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Compito e testo</a:t>
            </a:r>
            <a:endParaRPr lang="it-IT" dirty="0"/>
          </a:p>
        </p:txBody>
      </p:sp>
      <p:sp>
        <p:nvSpPr>
          <p:cNvPr id="3" name="Segnaposto contenuto 2"/>
          <p:cNvSpPr>
            <a:spLocks noGrp="1"/>
          </p:cNvSpPr>
          <p:nvPr>
            <p:ph idx="1"/>
          </p:nvPr>
        </p:nvSpPr>
        <p:spPr/>
        <p:txBody>
          <a:bodyPr/>
          <a:lstStyle/>
          <a:p>
            <a:pPr>
              <a:buNone/>
            </a:pPr>
            <a:r>
              <a:rPr lang="it-IT" dirty="0" smtClean="0"/>
              <a:t>La possibilità di costruire un modello mentale dipende dal </a:t>
            </a:r>
            <a:r>
              <a:rPr lang="it-IT" i="1" dirty="0" smtClean="0"/>
              <a:t>compito</a:t>
            </a:r>
            <a:r>
              <a:rPr lang="it-IT" dirty="0" smtClean="0"/>
              <a:t>:</a:t>
            </a:r>
          </a:p>
          <a:p>
            <a:r>
              <a:rPr lang="it-IT" dirty="0" smtClean="0"/>
              <a:t> il lettore  che vuole ricordare il materiale </a:t>
            </a:r>
            <a:r>
              <a:rPr lang="it-IT" dirty="0" err="1" smtClean="0"/>
              <a:t>verbatim</a:t>
            </a:r>
            <a:r>
              <a:rPr lang="it-IT" dirty="0" smtClean="0"/>
              <a:t> sceglie di enfatizzare la codifica proposizionale.</a:t>
            </a:r>
          </a:p>
          <a:p>
            <a:pPr>
              <a:buNone/>
            </a:pPr>
            <a:r>
              <a:rPr lang="it-IT" dirty="0" smtClean="0"/>
              <a:t>Dipende dal </a:t>
            </a:r>
            <a:r>
              <a:rPr lang="it-IT" i="1" dirty="0" smtClean="0"/>
              <a:t>testo</a:t>
            </a:r>
            <a:r>
              <a:rPr lang="it-IT" dirty="0" smtClean="0"/>
              <a:t>:</a:t>
            </a:r>
          </a:p>
          <a:p>
            <a:r>
              <a:rPr lang="it-IT" dirty="0" smtClean="0"/>
              <a:t> talvolta è difficile una codifica in termini di modello mentale</a:t>
            </a:r>
          </a:p>
          <a:p>
            <a:endParaRPr lang="it-IT" dirty="0"/>
          </a:p>
        </p:txBody>
      </p:sp>
      <p:sp>
        <p:nvSpPr>
          <p:cNvPr id="4" name="Segnaposto numero diapositiva 3"/>
          <p:cNvSpPr>
            <a:spLocks noGrp="1"/>
          </p:cNvSpPr>
          <p:nvPr>
            <p:ph type="sldNum" sz="quarter" idx="12"/>
          </p:nvPr>
        </p:nvSpPr>
        <p:spPr/>
        <p:txBody>
          <a:bodyPr/>
          <a:lstStyle/>
          <a:p>
            <a:fld id="{D4F392C6-CA56-4F49-B2FB-424BC4D23C77}" type="slidenum">
              <a:rPr lang="it-IT" smtClean="0"/>
              <a:pPr/>
              <a:t>19</a:t>
            </a:fld>
            <a:endParaRPr lang="it-IT"/>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Leggiamo per scopi diversi</a:t>
            </a:r>
            <a:endParaRPr lang="it-IT" dirty="0"/>
          </a:p>
        </p:txBody>
      </p:sp>
      <p:sp>
        <p:nvSpPr>
          <p:cNvPr id="3" name="Segnaposto contenuto 2"/>
          <p:cNvSpPr>
            <a:spLocks noGrp="1"/>
          </p:cNvSpPr>
          <p:nvPr>
            <p:ph idx="1"/>
          </p:nvPr>
        </p:nvSpPr>
        <p:spPr/>
        <p:txBody>
          <a:bodyPr/>
          <a:lstStyle/>
          <a:p>
            <a:r>
              <a:rPr lang="it-IT" dirty="0" smtClean="0"/>
              <a:t>Trovare un’informazione che ci serve</a:t>
            </a:r>
          </a:p>
          <a:p>
            <a:r>
              <a:rPr lang="it-IT" dirty="0" smtClean="0"/>
              <a:t>Capire se parla di un certo argomento</a:t>
            </a:r>
          </a:p>
          <a:p>
            <a:r>
              <a:rPr lang="it-IT" dirty="0" smtClean="0"/>
              <a:t>Formarsi un’idea generale del testo</a:t>
            </a:r>
          </a:p>
          <a:p>
            <a:r>
              <a:rPr lang="it-IT" dirty="0" smtClean="0"/>
              <a:t>Trovare un nome, una data…</a:t>
            </a:r>
          </a:p>
          <a:p>
            <a:endParaRPr lang="it-IT" dirty="0"/>
          </a:p>
        </p:txBody>
      </p:sp>
      <p:sp>
        <p:nvSpPr>
          <p:cNvPr id="4" name="Segnaposto numero diapositiva 3"/>
          <p:cNvSpPr>
            <a:spLocks noGrp="1"/>
          </p:cNvSpPr>
          <p:nvPr>
            <p:ph type="sldNum" sz="quarter" idx="12"/>
          </p:nvPr>
        </p:nvSpPr>
        <p:spPr/>
        <p:txBody>
          <a:bodyPr/>
          <a:lstStyle/>
          <a:p>
            <a:fld id="{D4F392C6-CA56-4F49-B2FB-424BC4D23C77}" type="slidenum">
              <a:rPr lang="it-IT" smtClean="0"/>
              <a:pPr/>
              <a:t>2</a:t>
            </a:fld>
            <a:endParaRPr lang="it-IT"/>
          </a:p>
        </p:txBody>
      </p:sp>
    </p:spTree>
    <p:extLst>
      <p:ext uri="{BB962C8B-B14F-4D97-AF65-F5344CB8AC3E}">
        <p14:creationId xmlns:p14="http://schemas.microsoft.com/office/powerpoint/2010/main" val="14998816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smtClean="0"/>
              <a:t>Esempio:  quel ramo del lago di Como</a:t>
            </a:r>
            <a:endParaRPr lang="it-IT" dirty="0"/>
          </a:p>
        </p:txBody>
      </p:sp>
      <p:sp>
        <p:nvSpPr>
          <p:cNvPr id="3" name="Segnaposto contenuto 2"/>
          <p:cNvSpPr>
            <a:spLocks noGrp="1"/>
          </p:cNvSpPr>
          <p:nvPr>
            <p:ph idx="1"/>
          </p:nvPr>
        </p:nvSpPr>
        <p:spPr/>
        <p:txBody>
          <a:bodyPr>
            <a:normAutofit fontScale="55000" lnSpcReduction="20000"/>
          </a:bodyPr>
          <a:lstStyle/>
          <a:p>
            <a:pPr marL="0" indent="0">
              <a:buNone/>
            </a:pPr>
            <a:r>
              <a:rPr lang="it-IT" dirty="0" smtClean="0"/>
              <a:t>Quel ramo del lago di Como, che volge a mezzogiorno, tra due catene non interrotte di monti, tutto a seni e a golfi, a seconda dello sporgere e del rientrare di quelli, vien, quasi a un tratto, a ristringersi, e a prender corso e figura di fiume, tra un promontorio a destra, e un’ampia costiera dall’altra parte; e il ponte, che ivi congiunge le due rive, par che renda ancor più sensibile all’occhio questa trasformazione, e segni il punto in cui il lago cessa, e l’Adda rincomincia, per ripigliar poi nome di lago dove le rive, allontanandosi di nuovo, </a:t>
            </a:r>
            <a:r>
              <a:rPr lang="it-IT" dirty="0" err="1" smtClean="0"/>
              <a:t>lascian</a:t>
            </a:r>
            <a:r>
              <a:rPr lang="it-IT" dirty="0" smtClean="0"/>
              <a:t> l’acqua distendersi e rallentarsi in nuovi golfi e in nuovi seni. La costiera, formata dal deposito di tre grossi torrenti, scende appoggiata a due monti contigui, l’uno detto di san Martino, l’altro, con voce lombarda, il </a:t>
            </a:r>
            <a:r>
              <a:rPr lang="it-IT" i="1" dirty="0" smtClean="0"/>
              <a:t>Resegone</a:t>
            </a:r>
            <a:r>
              <a:rPr lang="it-IT" dirty="0" smtClean="0"/>
              <a:t>, dai molti suoi cocuzzoli in fila, che in vero lo fanno somigliare a una sega: talché non è chi, al primo vederlo, purché sia di fronte, come per esempio di su le mura di Milano che guardano a settentrione, non lo discerna tosto, a un tal contrassegno, in quella lunga e vasta giogaia, dagli altri monti di nome più oscuro e di forma più comune. Per un buon pezzo, la costa sale con un </a:t>
            </a:r>
            <a:r>
              <a:rPr lang="it-IT" dirty="0" err="1" smtClean="0"/>
              <a:t>pendìo</a:t>
            </a:r>
            <a:r>
              <a:rPr lang="it-IT" dirty="0" smtClean="0"/>
              <a:t> lento e continuo; poi si rompe in poggi e in valloncelli, in erte e in </a:t>
            </a:r>
            <a:r>
              <a:rPr lang="it-IT" dirty="0" err="1" smtClean="0"/>
              <a:t>ispianate</a:t>
            </a:r>
            <a:r>
              <a:rPr lang="it-IT" dirty="0" smtClean="0"/>
              <a:t>, secondo l’ossatura de’ due monti, e il lavoro dell’acque. Il lembo estremo, tagliato dalle foci de’ torrenti, è quasi tutto ghiaia e </a:t>
            </a:r>
            <a:r>
              <a:rPr lang="it-IT" dirty="0" err="1" smtClean="0"/>
              <a:t>ciottoloni</a:t>
            </a:r>
            <a:r>
              <a:rPr lang="it-IT" dirty="0" smtClean="0"/>
              <a:t>; il resto, campi e vigne, sparse di terre, di ville, di casali; in qualche parte boschi, che si prolungano su per la montagna. </a:t>
            </a:r>
            <a:endParaRPr lang="it-IT" dirty="0"/>
          </a:p>
        </p:txBody>
      </p:sp>
      <p:sp>
        <p:nvSpPr>
          <p:cNvPr id="4" name="Segnaposto numero diapositiva 3"/>
          <p:cNvSpPr>
            <a:spLocks noGrp="1"/>
          </p:cNvSpPr>
          <p:nvPr>
            <p:ph type="sldNum" sz="quarter" idx="12"/>
          </p:nvPr>
        </p:nvSpPr>
        <p:spPr/>
        <p:txBody>
          <a:bodyPr/>
          <a:lstStyle/>
          <a:p>
            <a:fld id="{D4F392C6-CA56-4F49-B2FB-424BC4D23C77}" type="slidenum">
              <a:rPr lang="it-IT" smtClean="0"/>
              <a:pPr/>
              <a:t>20</a:t>
            </a:fld>
            <a:endParaRPr lang="it-IT"/>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Esempio: l’assedio di </a:t>
            </a:r>
            <a:r>
              <a:rPr lang="it-IT" dirty="0" err="1" smtClean="0"/>
              <a:t>Alesia</a:t>
            </a:r>
            <a:endParaRPr lang="it-IT" dirty="0"/>
          </a:p>
        </p:txBody>
      </p:sp>
      <p:sp>
        <p:nvSpPr>
          <p:cNvPr id="3" name="Segnaposto contenuto 2"/>
          <p:cNvSpPr>
            <a:spLocks noGrp="1"/>
          </p:cNvSpPr>
          <p:nvPr>
            <p:ph idx="1"/>
          </p:nvPr>
        </p:nvSpPr>
        <p:spPr/>
        <p:txBody>
          <a:bodyPr>
            <a:normAutofit fontScale="70000" lnSpcReduction="20000"/>
          </a:bodyPr>
          <a:lstStyle/>
          <a:p>
            <a:r>
              <a:rPr lang="it-IT" dirty="0" smtClean="0"/>
              <a:t>[LXIX] La città di </a:t>
            </a:r>
            <a:r>
              <a:rPr lang="it-IT" dirty="0" err="1" smtClean="0"/>
              <a:t>Alesia</a:t>
            </a:r>
            <a:r>
              <a:rPr lang="it-IT" dirty="0" smtClean="0"/>
              <a:t> sorgeva sulla cima di un colle molto elevato, tanto che l'unico modo per espugnarla sembrava l'assedio. I piedi del colle, su due lati, erano bagnati da due fiumi. Davanti alla città si stendeva una pianura lunga circa tre miglia; per il resto, tutt'intorno, la cingevano altri colli di uguale altezza, poco distanti l'uno dall'altro. Sotto le mura, la parte del colle che guardava a oriente brulicava tutta di truppe galliche; qui, in avanti, avevano scavato una fossa e costruito un muro a secco alto sei piedi. Il perimetro della cinta di fortificazione iniziata dai Romani raggiungeva le dieci miglia. Si era stabilito l'accampamento in una zona vantaggiosa, erano state costruite ventitré ridotte: di giorno vi alloggiavano corpi di guardia per prevenire attacchi improvvisi, di notte erano tenute da sentinelle e saldi presidi.</a:t>
            </a:r>
          </a:p>
          <a:p>
            <a:endParaRPr lang="it-IT" dirty="0"/>
          </a:p>
        </p:txBody>
      </p:sp>
      <p:sp>
        <p:nvSpPr>
          <p:cNvPr id="4" name="Segnaposto numero diapositiva 3"/>
          <p:cNvSpPr>
            <a:spLocks noGrp="1"/>
          </p:cNvSpPr>
          <p:nvPr>
            <p:ph type="sldNum" sz="quarter" idx="12"/>
          </p:nvPr>
        </p:nvSpPr>
        <p:spPr/>
        <p:txBody>
          <a:bodyPr/>
          <a:lstStyle/>
          <a:p>
            <a:fld id="{D4F392C6-CA56-4F49-B2FB-424BC4D23C77}" type="slidenum">
              <a:rPr lang="it-IT" smtClean="0"/>
              <a:pPr/>
              <a:t>21</a:t>
            </a:fld>
            <a:endParaRPr lang="it-IT"/>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p:cNvSpPr>
            <a:spLocks noGrp="1"/>
          </p:cNvSpPr>
          <p:nvPr>
            <p:ph type="sldNum" sz="quarter" idx="12"/>
          </p:nvPr>
        </p:nvSpPr>
        <p:spPr/>
        <p:txBody>
          <a:bodyPr/>
          <a:lstStyle/>
          <a:p>
            <a:fld id="{D4F392C6-CA56-4F49-B2FB-424BC4D23C77}" type="slidenum">
              <a:rPr lang="it-IT" smtClean="0"/>
              <a:pPr/>
              <a:t>22</a:t>
            </a:fld>
            <a:endParaRPr lang="it-IT"/>
          </a:p>
        </p:txBody>
      </p:sp>
      <p:pic>
        <p:nvPicPr>
          <p:cNvPr id="5" name="Segnaposto contenuto 4"/>
          <p:cNvPicPr>
            <a:picLocks noGrp="1"/>
          </p:cNvPicPr>
          <p:nvPr>
            <p:ph idx="1"/>
          </p:nvPr>
        </p:nvPicPr>
        <p:blipFill>
          <a:blip r:embed="rId2" cstate="print"/>
          <a:srcRect/>
          <a:stretch>
            <a:fillRect/>
          </a:stretch>
        </p:blipFill>
        <p:spPr bwMode="auto">
          <a:xfrm>
            <a:off x="323528" y="620688"/>
            <a:ext cx="8280920" cy="623731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p:cNvSpPr>
            <a:spLocks noGrp="1"/>
          </p:cNvSpPr>
          <p:nvPr>
            <p:ph type="sldNum" sz="quarter" idx="12"/>
          </p:nvPr>
        </p:nvSpPr>
        <p:spPr/>
        <p:txBody>
          <a:bodyPr/>
          <a:lstStyle/>
          <a:p>
            <a:fld id="{D4F392C6-CA56-4F49-B2FB-424BC4D23C77}" type="slidenum">
              <a:rPr lang="it-IT" smtClean="0"/>
              <a:pPr/>
              <a:t>23</a:t>
            </a:fld>
            <a:endParaRPr lang="it-IT"/>
          </a:p>
        </p:txBody>
      </p:sp>
      <p:pic>
        <p:nvPicPr>
          <p:cNvPr id="5" name="Segnaposto contenuto 4"/>
          <p:cNvPicPr>
            <a:picLocks noGrp="1"/>
          </p:cNvPicPr>
          <p:nvPr>
            <p:ph idx="1"/>
          </p:nvPr>
        </p:nvPicPr>
        <p:blipFill>
          <a:blip r:embed="rId2" cstate="print"/>
          <a:srcRect/>
          <a:stretch>
            <a:fillRect/>
          </a:stretch>
        </p:blipFill>
        <p:spPr bwMode="auto">
          <a:xfrm>
            <a:off x="0" y="1628800"/>
            <a:ext cx="9144000" cy="399717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egnaposto contenuto 2"/>
          <p:cNvSpPr>
            <a:spLocks noGrp="1"/>
          </p:cNvSpPr>
          <p:nvPr>
            <p:ph idx="1"/>
          </p:nvPr>
        </p:nvSpPr>
        <p:spPr>
          <a:xfrm>
            <a:off x="323850" y="333375"/>
            <a:ext cx="8362950" cy="5792788"/>
          </a:xfrm>
        </p:spPr>
        <p:txBody>
          <a:bodyPr/>
          <a:lstStyle/>
          <a:p>
            <a:pPr algn="just" eaLnBrk="1" hangingPunct="1">
              <a:buFontTx/>
              <a:buNone/>
              <a:tabLst>
                <a:tab pos="92075" algn="l"/>
              </a:tabLst>
            </a:pPr>
            <a:r>
              <a:rPr lang="it-IT" altLang="it-IT" smtClean="0"/>
              <a:t>Problema:</a:t>
            </a:r>
          </a:p>
          <a:p>
            <a:pPr algn="just" eaLnBrk="1" hangingPunct="1">
              <a:buFontTx/>
              <a:buNone/>
              <a:tabLst>
                <a:tab pos="92075" algn="l"/>
              </a:tabLst>
            </a:pPr>
            <a:r>
              <a:rPr lang="it-IT" altLang="it-IT" smtClean="0">
                <a:solidFill>
                  <a:schemeClr val="hlink"/>
                </a:solidFill>
              </a:rPr>
              <a:t>Elaborare più fonti di informazione costa fatica </a:t>
            </a:r>
          </a:p>
          <a:p>
            <a:pPr algn="just" eaLnBrk="1" hangingPunct="1">
              <a:buFontTx/>
              <a:buNone/>
              <a:tabLst>
                <a:tab pos="92075" algn="l"/>
              </a:tabLst>
            </a:pPr>
            <a:r>
              <a:rPr lang="it-IT" altLang="it-IT" smtClean="0"/>
              <a:t>e quindi non sempre viene fatto.</a:t>
            </a:r>
          </a:p>
          <a:p>
            <a:pPr algn="just" eaLnBrk="1" hangingPunct="1">
              <a:buFontTx/>
              <a:buNone/>
              <a:tabLst>
                <a:tab pos="92075" algn="l"/>
              </a:tabLst>
            </a:pPr>
            <a:endParaRPr lang="it-IT" altLang="it-IT" smtClean="0"/>
          </a:p>
          <a:p>
            <a:pPr algn="ctr" eaLnBrk="1" hangingPunct="1">
              <a:buFontTx/>
              <a:buNone/>
              <a:tabLst>
                <a:tab pos="92075" algn="l"/>
              </a:tabLst>
            </a:pPr>
            <a:r>
              <a:rPr lang="it-IT" altLang="it-IT" b="1" smtClean="0"/>
              <a:t>Economia Cognitiva</a:t>
            </a:r>
          </a:p>
          <a:p>
            <a:pPr algn="just" eaLnBrk="1" hangingPunct="1">
              <a:buFontTx/>
              <a:buNone/>
              <a:tabLst>
                <a:tab pos="92075" algn="l"/>
              </a:tabLst>
            </a:pPr>
            <a:endParaRPr lang="it-IT" altLang="it-IT" smtClean="0"/>
          </a:p>
          <a:p>
            <a:pPr algn="just" eaLnBrk="1" hangingPunct="1">
              <a:buFontTx/>
              <a:buNone/>
              <a:tabLst>
                <a:tab pos="92075" algn="l"/>
              </a:tabLst>
            </a:pPr>
            <a:r>
              <a:rPr lang="it-IT" altLang="it-IT" smtClean="0"/>
              <a:t>Problema: </a:t>
            </a:r>
          </a:p>
          <a:p>
            <a:pPr algn="just" eaLnBrk="1" hangingPunct="1">
              <a:buFontTx/>
              <a:buNone/>
              <a:tabLst>
                <a:tab pos="92075" algn="l"/>
              </a:tabLst>
            </a:pPr>
            <a:r>
              <a:rPr lang="it-IT" altLang="it-IT" smtClean="0"/>
              <a:t>dare più fonti non è sempre efficace.</a:t>
            </a:r>
          </a:p>
          <a:p>
            <a:pPr>
              <a:tabLst>
                <a:tab pos="92075" algn="l"/>
              </a:tabLst>
            </a:pPr>
            <a:endParaRPr lang="it-IT" altLang="it-IT" smtClean="0"/>
          </a:p>
        </p:txBody>
      </p:sp>
      <p:sp>
        <p:nvSpPr>
          <p:cNvPr id="13315" name="Segnaposto piè di pagina 3"/>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r>
              <a:rPr lang="it-IT" altLang="it-IT" sz="1400" smtClean="0"/>
              <a:t>Testi e immagini</a:t>
            </a:r>
          </a:p>
        </p:txBody>
      </p:sp>
      <p:sp>
        <p:nvSpPr>
          <p:cNvPr id="13316" name="Segnaposto numero diapositiva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spcBef>
                <a:spcPct val="0"/>
              </a:spcBef>
              <a:buFontTx/>
              <a:buNone/>
            </a:pPr>
            <a:fld id="{9ED64861-5E07-4402-8796-20759B5F7553}" type="slidenum">
              <a:rPr lang="it-IT" altLang="it-IT" sz="1400"/>
              <a:pPr>
                <a:spcBef>
                  <a:spcPct val="0"/>
                </a:spcBef>
                <a:buFontTx/>
                <a:buNone/>
              </a:pPr>
              <a:t>24</a:t>
            </a:fld>
            <a:endParaRPr lang="it-IT" altLang="it-IT" sz="1400"/>
          </a:p>
        </p:txBody>
      </p:sp>
    </p:spTree>
    <p:extLst>
      <p:ext uri="{BB962C8B-B14F-4D97-AF65-F5344CB8AC3E}">
        <p14:creationId xmlns:p14="http://schemas.microsoft.com/office/powerpoint/2010/main" val="317207169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numero diapositiva 3"/>
          <p:cNvSpPr>
            <a:spLocks noGrp="1"/>
          </p:cNvSpPr>
          <p:nvPr>
            <p:ph type="sldNum" sz="quarter" idx="12"/>
          </p:nvPr>
        </p:nvSpPr>
        <p:spPr/>
        <p:txBody>
          <a:bodyPr/>
          <a:lstStyle/>
          <a:p>
            <a:fld id="{2D5A686F-EF14-45EB-8F4F-3A39A7E30FF1}" type="slidenum">
              <a:rPr lang="it-IT"/>
              <a:pPr/>
              <a:t>3</a:t>
            </a:fld>
            <a:endParaRPr lang="it-IT"/>
          </a:p>
        </p:txBody>
      </p:sp>
      <p:sp>
        <p:nvSpPr>
          <p:cNvPr id="97283" name="Text Box 3"/>
          <p:cNvSpPr txBox="1">
            <a:spLocks noChangeArrowheads="1"/>
          </p:cNvSpPr>
          <p:nvPr/>
        </p:nvSpPr>
        <p:spPr bwMode="auto">
          <a:xfrm>
            <a:off x="0" y="764704"/>
            <a:ext cx="8675688" cy="4339650"/>
          </a:xfrm>
          <a:prstGeom prst="rect">
            <a:avLst/>
          </a:prstGeom>
          <a:noFill/>
          <a:ln w="9525">
            <a:noFill/>
            <a:miter lim="800000"/>
            <a:headEnd/>
            <a:tailEnd/>
          </a:ln>
          <a:effectLst/>
        </p:spPr>
        <p:txBody>
          <a:bodyPr wrap="square">
            <a:spAutoFit/>
          </a:bodyPr>
          <a:lstStyle/>
          <a:p>
            <a:pPr eaLnBrk="0" hangingPunct="0"/>
            <a:endParaRPr lang="it-IT" sz="2800" dirty="0">
              <a:latin typeface="Verdana" pitchFamily="34" charset="0"/>
              <a:ea typeface="Verdana" pitchFamily="34" charset="0"/>
              <a:cs typeface="Verdana" pitchFamily="34" charset="0"/>
            </a:endParaRPr>
          </a:p>
          <a:p>
            <a:r>
              <a:rPr lang="it-IT" sz="2800" dirty="0">
                <a:latin typeface="Verdana" pitchFamily="34" charset="0"/>
                <a:ea typeface="Verdana" pitchFamily="34" charset="0"/>
                <a:cs typeface="Verdana" pitchFamily="34" charset="0"/>
              </a:rPr>
              <a:t>La </a:t>
            </a:r>
            <a:r>
              <a:rPr lang="it-IT" sz="2800" dirty="0" smtClean="0">
                <a:latin typeface="Verdana" pitchFamily="34" charset="0"/>
                <a:ea typeface="Verdana" pitchFamily="34" charset="0"/>
                <a:cs typeface="Verdana" pitchFamily="34" charset="0"/>
              </a:rPr>
              <a:t>ri-esposizione non è una copia</a:t>
            </a:r>
          </a:p>
          <a:p>
            <a:endParaRPr lang="it-IT" sz="2800" dirty="0">
              <a:latin typeface="Verdana" pitchFamily="34" charset="0"/>
              <a:ea typeface="Verdana" pitchFamily="34" charset="0"/>
              <a:cs typeface="Verdana" pitchFamily="34" charset="0"/>
            </a:endParaRPr>
          </a:p>
          <a:p>
            <a:pPr lvl="1"/>
            <a:r>
              <a:rPr lang="it-IT" sz="2400" dirty="0">
                <a:latin typeface="Verdana" pitchFamily="34" charset="0"/>
                <a:ea typeface="Verdana" pitchFamily="34" charset="0"/>
                <a:cs typeface="Verdana" pitchFamily="34" charset="0"/>
              </a:rPr>
              <a:t>Non riproduce le informazioni </a:t>
            </a:r>
            <a:r>
              <a:rPr lang="it-IT" sz="2400" dirty="0" err="1">
                <a:latin typeface="Verdana" pitchFamily="34" charset="0"/>
                <a:ea typeface="Verdana" pitchFamily="34" charset="0"/>
                <a:cs typeface="Verdana" pitchFamily="34" charset="0"/>
              </a:rPr>
              <a:t>verbatim</a:t>
            </a:r>
            <a:endParaRPr lang="it-IT" sz="2400" dirty="0">
              <a:latin typeface="Verdana" pitchFamily="34" charset="0"/>
              <a:ea typeface="Verdana" pitchFamily="34" charset="0"/>
              <a:cs typeface="Verdana" pitchFamily="34" charset="0"/>
            </a:endParaRPr>
          </a:p>
          <a:p>
            <a:pPr lvl="1"/>
            <a:endParaRPr lang="it-IT" sz="2400" dirty="0">
              <a:latin typeface="Verdana" pitchFamily="34" charset="0"/>
              <a:ea typeface="Verdana" pitchFamily="34" charset="0"/>
              <a:cs typeface="Verdana" pitchFamily="34" charset="0"/>
            </a:endParaRPr>
          </a:p>
          <a:p>
            <a:pPr lvl="1"/>
            <a:r>
              <a:rPr lang="it-IT" sz="2400" dirty="0">
                <a:latin typeface="Verdana" pitchFamily="34" charset="0"/>
                <a:ea typeface="Verdana" pitchFamily="34" charset="0"/>
                <a:cs typeface="Verdana" pitchFamily="34" charset="0"/>
              </a:rPr>
              <a:t>Alcuni </a:t>
            </a:r>
            <a:r>
              <a:rPr lang="it-IT" sz="2400" dirty="0" smtClean="0">
                <a:latin typeface="Verdana" pitchFamily="34" charset="0"/>
                <a:ea typeface="Verdana" pitchFamily="34" charset="0"/>
                <a:cs typeface="Verdana" pitchFamily="34" charset="0"/>
              </a:rPr>
              <a:t>elementi sono </a:t>
            </a:r>
            <a:r>
              <a:rPr lang="it-IT" sz="2400" dirty="0">
                <a:latin typeface="Verdana" pitchFamily="34" charset="0"/>
                <a:ea typeface="Verdana" pitchFamily="34" charset="0"/>
                <a:cs typeface="Verdana" pitchFamily="34" charset="0"/>
              </a:rPr>
              <a:t>stati </a:t>
            </a:r>
            <a:r>
              <a:rPr lang="it-IT" sz="2400" i="1" dirty="0">
                <a:latin typeface="Verdana" pitchFamily="34" charset="0"/>
                <a:ea typeface="Verdana" pitchFamily="34" charset="0"/>
                <a:cs typeface="Verdana" pitchFamily="34" charset="0"/>
              </a:rPr>
              <a:t>aggiunti</a:t>
            </a:r>
            <a:r>
              <a:rPr lang="it-IT" sz="2400" dirty="0">
                <a:latin typeface="Verdana" pitchFamily="34" charset="0"/>
                <a:ea typeface="Verdana" pitchFamily="34" charset="0"/>
                <a:cs typeface="Verdana" pitchFamily="34" charset="0"/>
              </a:rPr>
              <a:t> (</a:t>
            </a:r>
            <a:r>
              <a:rPr lang="it-IT" sz="2400" b="1" dirty="0" smtClean="0">
                <a:latin typeface="Verdana" pitchFamily="34" charset="0"/>
                <a:ea typeface="Verdana" pitchFamily="34" charset="0"/>
                <a:cs typeface="Verdana" pitchFamily="34" charset="0"/>
              </a:rPr>
              <a:t>integrazione: inferenze, elementi da schemi</a:t>
            </a:r>
            <a:r>
              <a:rPr lang="it-IT" sz="2400" dirty="0" smtClean="0">
                <a:latin typeface="Verdana" pitchFamily="34" charset="0"/>
                <a:ea typeface="Verdana" pitchFamily="34" charset="0"/>
                <a:cs typeface="Verdana" pitchFamily="34" charset="0"/>
              </a:rPr>
              <a:t>)</a:t>
            </a:r>
          </a:p>
          <a:p>
            <a:pPr lvl="1"/>
            <a:endParaRPr lang="en-GB" sz="2400" dirty="0">
              <a:latin typeface="Verdana" pitchFamily="34" charset="0"/>
              <a:ea typeface="Verdana" pitchFamily="34" charset="0"/>
              <a:cs typeface="Verdana" pitchFamily="34" charset="0"/>
            </a:endParaRPr>
          </a:p>
          <a:p>
            <a:pPr marL="457200" lvl="2" eaLnBrk="0" hangingPunct="0"/>
            <a:r>
              <a:rPr lang="it-IT" sz="2400" dirty="0">
                <a:latin typeface="Verdana" pitchFamily="34" charset="0"/>
                <a:ea typeface="Verdana" pitchFamily="34" charset="0"/>
                <a:cs typeface="Verdana" pitchFamily="34" charset="0"/>
              </a:rPr>
              <a:t>Non riproduce  </a:t>
            </a:r>
            <a:r>
              <a:rPr lang="it-IT" sz="2400" i="1" dirty="0">
                <a:latin typeface="Verdana" pitchFamily="34" charset="0"/>
                <a:ea typeface="Verdana" pitchFamily="34" charset="0"/>
                <a:cs typeface="Verdana" pitchFamily="34" charset="0"/>
              </a:rPr>
              <a:t>tutte</a:t>
            </a:r>
            <a:r>
              <a:rPr lang="it-IT" sz="2400" dirty="0">
                <a:latin typeface="Verdana" pitchFamily="34" charset="0"/>
                <a:ea typeface="Verdana" pitchFamily="34" charset="0"/>
                <a:cs typeface="Verdana" pitchFamily="34" charset="0"/>
              </a:rPr>
              <a:t> le informazioni del testo originario (</a:t>
            </a:r>
            <a:r>
              <a:rPr lang="it-IT" sz="2400" b="1" dirty="0">
                <a:latin typeface="Verdana" pitchFamily="34" charset="0"/>
                <a:ea typeface="Verdana" pitchFamily="34" charset="0"/>
                <a:cs typeface="Verdana" pitchFamily="34" charset="0"/>
              </a:rPr>
              <a:t>selezione/trasformazione</a:t>
            </a:r>
            <a:r>
              <a:rPr lang="it-IT" sz="2400" dirty="0">
                <a:latin typeface="Verdana" pitchFamily="34" charset="0"/>
                <a:ea typeface="Verdana" pitchFamily="34" charset="0"/>
                <a:cs typeface="Verdana" pitchFamily="34" charset="0"/>
              </a:rPr>
              <a:t>)</a:t>
            </a:r>
          </a:p>
          <a:p>
            <a:pPr eaLnBrk="0" hangingPunct="0">
              <a:buFont typeface="CommonBullets" pitchFamily="34" charset="2"/>
              <a:buChar char="&gt;"/>
            </a:pPr>
            <a:endParaRPr lang="en-GB" sz="2400" dirty="0">
              <a:latin typeface="Comic Sans MS" pitchFamily="66"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numero diapositiva 5"/>
          <p:cNvSpPr>
            <a:spLocks noGrp="1"/>
          </p:cNvSpPr>
          <p:nvPr>
            <p:ph type="sldNum" sz="quarter" idx="12"/>
          </p:nvPr>
        </p:nvSpPr>
        <p:spPr/>
        <p:txBody>
          <a:bodyPr/>
          <a:lstStyle/>
          <a:p>
            <a:fld id="{2A446687-321F-40AC-8A42-7DF6B1D2FBE7}" type="slidenum">
              <a:rPr lang="it-IT"/>
              <a:pPr/>
              <a:t>4</a:t>
            </a:fld>
            <a:endParaRPr lang="it-IT"/>
          </a:p>
        </p:txBody>
      </p:sp>
      <p:sp>
        <p:nvSpPr>
          <p:cNvPr id="98306" name="Text Box 2"/>
          <p:cNvSpPr txBox="1">
            <a:spLocks noChangeArrowheads="1"/>
          </p:cNvSpPr>
          <p:nvPr/>
        </p:nvSpPr>
        <p:spPr bwMode="auto">
          <a:xfrm>
            <a:off x="0" y="304800"/>
            <a:ext cx="9144000" cy="1138773"/>
          </a:xfrm>
          <a:prstGeom prst="rect">
            <a:avLst/>
          </a:prstGeom>
          <a:noFill/>
          <a:ln w="9525">
            <a:noFill/>
            <a:miter lim="800000"/>
            <a:headEnd/>
            <a:tailEnd/>
          </a:ln>
          <a:effectLst/>
        </p:spPr>
        <p:txBody>
          <a:bodyPr>
            <a:spAutoFit/>
          </a:bodyPr>
          <a:lstStyle/>
          <a:p>
            <a:pPr marL="381000" lvl="2" algn="ctr" eaLnBrk="0" hangingPunct="0"/>
            <a:r>
              <a:rPr lang="it-IT" sz="3600" b="1" dirty="0">
                <a:latin typeface="Times New Roman" pitchFamily="18" charset="0"/>
                <a:cs typeface="Times New Roman" pitchFamily="18" charset="0"/>
              </a:rPr>
              <a:t>Confrontando testo e rappresentazione</a:t>
            </a:r>
          </a:p>
          <a:p>
            <a:pPr algn="ctr" eaLnBrk="0" hangingPunct="0"/>
            <a:endParaRPr lang="en-GB" sz="3200" dirty="0">
              <a:solidFill>
                <a:srgbClr val="800080"/>
              </a:solidFill>
              <a:latin typeface="Comic Sans MS" pitchFamily="66" charset="0"/>
            </a:endParaRPr>
          </a:p>
        </p:txBody>
      </p:sp>
      <p:sp>
        <p:nvSpPr>
          <p:cNvPr id="98307" name="Rectangle 3"/>
          <p:cNvSpPr>
            <a:spLocks noGrp="1" noChangeArrowheads="1"/>
          </p:cNvSpPr>
          <p:nvPr>
            <p:ph type="body" idx="1"/>
          </p:nvPr>
        </p:nvSpPr>
        <p:spPr/>
        <p:txBody>
          <a:bodyPr/>
          <a:lstStyle/>
          <a:p>
            <a:r>
              <a:rPr lang="it-IT" dirty="0"/>
              <a:t>Processi intervenuti</a:t>
            </a:r>
            <a:r>
              <a:rPr lang="it-IT" dirty="0" smtClean="0"/>
              <a:t>:</a:t>
            </a:r>
          </a:p>
          <a:p>
            <a:endParaRPr lang="it-IT" dirty="0"/>
          </a:p>
          <a:p>
            <a:pPr lvl="1"/>
            <a:r>
              <a:rPr lang="it-IT" dirty="0"/>
              <a:t>Ricavo il significato, perdo la forma</a:t>
            </a:r>
          </a:p>
          <a:p>
            <a:pPr lvl="1"/>
            <a:r>
              <a:rPr lang="it-IT" dirty="0"/>
              <a:t>Selezione</a:t>
            </a:r>
          </a:p>
          <a:p>
            <a:pPr lvl="1"/>
            <a:r>
              <a:rPr lang="it-IT" dirty="0"/>
              <a:t>Trasformazione/condensazione</a:t>
            </a:r>
          </a:p>
          <a:p>
            <a:pPr lvl="1"/>
            <a:r>
              <a:rPr lang="it-IT" dirty="0"/>
              <a:t>Integrazione</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Rectangle 2"/>
          <p:cNvSpPr>
            <a:spLocks noGrp="1" noChangeArrowheads="1"/>
          </p:cNvSpPr>
          <p:nvPr>
            <p:ph type="title"/>
          </p:nvPr>
        </p:nvSpPr>
        <p:spPr/>
        <p:txBody>
          <a:bodyPr/>
          <a:lstStyle/>
          <a:p>
            <a:r>
              <a:rPr lang="it-IT" sz="4000"/>
              <a:t>Ricavo il significato, perdo la forma</a:t>
            </a:r>
          </a:p>
        </p:txBody>
      </p:sp>
      <p:sp>
        <p:nvSpPr>
          <p:cNvPr id="176131" name="Rectangle 3"/>
          <p:cNvSpPr>
            <a:spLocks noGrp="1" noChangeArrowheads="1"/>
          </p:cNvSpPr>
          <p:nvPr>
            <p:ph sz="half" idx="1"/>
          </p:nvPr>
        </p:nvSpPr>
        <p:spPr/>
        <p:txBody>
          <a:bodyPr>
            <a:normAutofit lnSpcReduction="10000"/>
          </a:bodyPr>
          <a:lstStyle/>
          <a:p>
            <a:r>
              <a:rPr lang="it-IT" dirty="0" smtClean="0"/>
              <a:t>Procedure speciali:</a:t>
            </a:r>
          </a:p>
          <a:p>
            <a:endParaRPr lang="it-IT" dirty="0" smtClean="0"/>
          </a:p>
          <a:p>
            <a:pPr>
              <a:buNone/>
            </a:pPr>
            <a:r>
              <a:rPr lang="it-IT" dirty="0" smtClean="0"/>
              <a:t>Silvia, rimembri ancora</a:t>
            </a:r>
            <a:br>
              <a:rPr lang="it-IT" dirty="0" smtClean="0"/>
            </a:br>
            <a:r>
              <a:rPr lang="it-IT" dirty="0" smtClean="0"/>
              <a:t>quel tempo della tua vita mortale,</a:t>
            </a:r>
            <a:br>
              <a:rPr lang="it-IT" dirty="0" smtClean="0"/>
            </a:br>
            <a:r>
              <a:rPr lang="it-IT" dirty="0" smtClean="0"/>
              <a:t>quando beltà </a:t>
            </a:r>
            <a:r>
              <a:rPr lang="it-IT" dirty="0" err="1" smtClean="0"/>
              <a:t>splendea</a:t>
            </a:r>
            <a:r>
              <a:rPr lang="it-IT" dirty="0" smtClean="0"/>
              <a:t/>
            </a:r>
            <a:br>
              <a:rPr lang="it-IT" dirty="0" smtClean="0"/>
            </a:br>
            <a:r>
              <a:rPr lang="it-IT" dirty="0" smtClean="0"/>
              <a:t>negli occhi tuoi ridenti e fuggitivi,</a:t>
            </a:r>
            <a:br>
              <a:rPr lang="it-IT" dirty="0" smtClean="0"/>
            </a:br>
            <a:r>
              <a:rPr lang="it-IT" dirty="0" smtClean="0"/>
              <a:t>e tu, lieta e pensosa, il limitare</a:t>
            </a:r>
            <a:br>
              <a:rPr lang="it-IT" dirty="0" smtClean="0"/>
            </a:br>
            <a:r>
              <a:rPr lang="it-IT" dirty="0" smtClean="0"/>
              <a:t>di gioventù salivi? </a:t>
            </a:r>
          </a:p>
          <a:p>
            <a:endParaRPr lang="it-IT" dirty="0" smtClean="0"/>
          </a:p>
          <a:p>
            <a:endParaRPr lang="it-IT" i="1" dirty="0" smtClean="0"/>
          </a:p>
          <a:p>
            <a:endParaRPr lang="it-IT" i="1" dirty="0" smtClean="0"/>
          </a:p>
          <a:p>
            <a:endParaRPr lang="it-IT" i="1" dirty="0" smtClean="0"/>
          </a:p>
          <a:p>
            <a:endParaRPr lang="it-IT" dirty="0"/>
          </a:p>
        </p:txBody>
      </p:sp>
      <p:sp>
        <p:nvSpPr>
          <p:cNvPr id="5" name="Segnaposto numero diapositiva 5"/>
          <p:cNvSpPr>
            <a:spLocks noGrp="1"/>
          </p:cNvSpPr>
          <p:nvPr>
            <p:ph type="sldNum" sz="quarter" idx="12"/>
          </p:nvPr>
        </p:nvSpPr>
        <p:spPr/>
        <p:txBody>
          <a:bodyPr/>
          <a:lstStyle/>
          <a:p>
            <a:fld id="{90F0A99B-DD33-4E76-812A-4DAC511BDA90}" type="slidenum">
              <a:rPr lang="it-IT"/>
              <a:pPr/>
              <a:t>5</a:t>
            </a:fld>
            <a:endParaRPr lang="it-IT"/>
          </a:p>
        </p:txBody>
      </p:sp>
      <p:sp>
        <p:nvSpPr>
          <p:cNvPr id="7" name="Segnaposto contenuto 6"/>
          <p:cNvSpPr>
            <a:spLocks noGrp="1"/>
          </p:cNvSpPr>
          <p:nvPr>
            <p:ph sz="half" idx="2"/>
          </p:nvPr>
        </p:nvSpPr>
        <p:spPr/>
        <p:txBody>
          <a:bodyPr>
            <a:normAutofit lnSpcReduction="10000"/>
          </a:bodyPr>
          <a:lstStyle/>
          <a:p>
            <a:pPr lvl="0">
              <a:defRPr/>
            </a:pPr>
            <a:r>
              <a:rPr lang="it-IT" dirty="0" smtClean="0"/>
              <a:t>Oppure ricavo il significato:</a:t>
            </a:r>
          </a:p>
          <a:p>
            <a:pPr lvl="0">
              <a:defRPr/>
            </a:pPr>
            <a:endParaRPr lang="it-IT" dirty="0" smtClean="0"/>
          </a:p>
          <a:p>
            <a:pPr lvl="0">
              <a:defRPr/>
            </a:pPr>
            <a:endParaRPr lang="it-IT" dirty="0" smtClean="0"/>
          </a:p>
          <a:p>
            <a:pPr lvl="0">
              <a:buNone/>
              <a:defRPr/>
            </a:pPr>
            <a:r>
              <a:rPr lang="it-IT" i="1" dirty="0" smtClean="0"/>
              <a:t>Egli spedì una lettera su quell’argomento a Galileo, il grande scienziato italiano</a:t>
            </a:r>
          </a:p>
          <a:p>
            <a:endParaRPr lang="it-IT"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numero diapositiva 5"/>
          <p:cNvSpPr>
            <a:spLocks noGrp="1"/>
          </p:cNvSpPr>
          <p:nvPr>
            <p:ph type="sldNum" sz="quarter" idx="12"/>
          </p:nvPr>
        </p:nvSpPr>
        <p:spPr/>
        <p:txBody>
          <a:bodyPr/>
          <a:lstStyle/>
          <a:p>
            <a:fld id="{3DC14170-D30E-4892-9733-D0BB3143959E}" type="slidenum">
              <a:rPr lang="it-IT"/>
              <a:pPr/>
              <a:t>6</a:t>
            </a:fld>
            <a:endParaRPr lang="it-IT"/>
          </a:p>
        </p:txBody>
      </p:sp>
      <p:sp>
        <p:nvSpPr>
          <p:cNvPr id="177154" name="Rectangle 2"/>
          <p:cNvSpPr>
            <a:spLocks noGrp="1" noChangeArrowheads="1"/>
          </p:cNvSpPr>
          <p:nvPr>
            <p:ph type="title"/>
          </p:nvPr>
        </p:nvSpPr>
        <p:spPr/>
        <p:txBody>
          <a:bodyPr/>
          <a:lstStyle/>
          <a:p>
            <a:r>
              <a:rPr lang="it-IT" dirty="0" smtClean="0"/>
              <a:t>Quale era?...</a:t>
            </a:r>
            <a:endParaRPr lang="it-IT" dirty="0"/>
          </a:p>
        </p:txBody>
      </p:sp>
      <p:sp>
        <p:nvSpPr>
          <p:cNvPr id="177155" name="Rectangle 3"/>
          <p:cNvSpPr>
            <a:spLocks noGrp="1" noChangeArrowheads="1"/>
          </p:cNvSpPr>
          <p:nvPr>
            <p:ph type="body" idx="1"/>
          </p:nvPr>
        </p:nvSpPr>
        <p:spPr/>
        <p:txBody>
          <a:bodyPr/>
          <a:lstStyle/>
          <a:p>
            <a:pPr marL="514350" indent="-514350">
              <a:buFont typeface="+mj-lt"/>
              <a:buAutoNum type="alphaLcPeriod"/>
            </a:pPr>
            <a:r>
              <a:rPr lang="it-IT" dirty="0"/>
              <a:t>Egli </a:t>
            </a:r>
            <a:r>
              <a:rPr lang="it-IT" dirty="0" smtClean="0"/>
              <a:t>spedì </a:t>
            </a:r>
            <a:r>
              <a:rPr lang="it-IT" dirty="0"/>
              <a:t>a Galileo, il grande scienziato italiano, una lettera su quell’argomento</a:t>
            </a:r>
          </a:p>
          <a:p>
            <a:pPr marL="514350" indent="-514350">
              <a:buFont typeface="+mj-lt"/>
              <a:buAutoNum type="alphaLcPeriod"/>
            </a:pPr>
            <a:r>
              <a:rPr lang="it-IT" dirty="0"/>
              <a:t>Una lettera su quell’argomento fu spedita a Galileo il grande scienziato italiano</a:t>
            </a:r>
          </a:p>
          <a:p>
            <a:pPr marL="514350" indent="-514350">
              <a:buFont typeface="+mj-lt"/>
              <a:buAutoNum type="alphaLcPeriod"/>
            </a:pPr>
            <a:r>
              <a:rPr lang="it-IT" dirty="0"/>
              <a:t>Galileo il grande scienziato italiano </a:t>
            </a:r>
            <a:r>
              <a:rPr lang="it-IT" dirty="0" smtClean="0"/>
              <a:t>spedì </a:t>
            </a:r>
            <a:r>
              <a:rPr lang="it-IT" dirty="0"/>
              <a:t>a costui una lettera su quell’argomento </a:t>
            </a:r>
          </a:p>
          <a:p>
            <a:pPr marL="514350" indent="-514350">
              <a:buFont typeface="+mj-lt"/>
              <a:buAutoNum type="alphaLcPeriod"/>
            </a:pPr>
            <a:r>
              <a:rPr lang="it-IT" dirty="0"/>
              <a:t>Egli </a:t>
            </a:r>
            <a:r>
              <a:rPr lang="it-IT" dirty="0" smtClean="0"/>
              <a:t>spedì </a:t>
            </a:r>
            <a:r>
              <a:rPr lang="it-IT" dirty="0"/>
              <a:t>una lettera su quell’argomento a Galileo, il grande scienziato italiano.</a:t>
            </a:r>
          </a:p>
          <a:p>
            <a:endParaRPr lang="it-IT"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177155">
                                            <p:txEl>
                                              <p:pRg st="0" end="0"/>
                                            </p:txEl>
                                          </p:spTgt>
                                        </p:tgtEl>
                                        <p:attrNameLst>
                                          <p:attrName>style.visibility</p:attrName>
                                        </p:attrNameLst>
                                      </p:cBhvr>
                                      <p:to>
                                        <p:strVal val="visible"/>
                                      </p:to>
                                    </p:set>
                                    <p:animEffect transition="in" filter="box(in)">
                                      <p:cBhvr>
                                        <p:cTn id="7" dur="500"/>
                                        <p:tgtEl>
                                          <p:spTgt spid="17715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177155">
                                            <p:txEl>
                                              <p:pRg st="1" end="1"/>
                                            </p:txEl>
                                          </p:spTgt>
                                        </p:tgtEl>
                                        <p:attrNameLst>
                                          <p:attrName>style.visibility</p:attrName>
                                        </p:attrNameLst>
                                      </p:cBhvr>
                                      <p:to>
                                        <p:strVal val="visible"/>
                                      </p:to>
                                    </p:set>
                                    <p:animEffect transition="in" filter="box(in)">
                                      <p:cBhvr>
                                        <p:cTn id="12" dur="500"/>
                                        <p:tgtEl>
                                          <p:spTgt spid="17715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177155">
                                            <p:txEl>
                                              <p:pRg st="2" end="2"/>
                                            </p:txEl>
                                          </p:spTgt>
                                        </p:tgtEl>
                                        <p:attrNameLst>
                                          <p:attrName>style.visibility</p:attrName>
                                        </p:attrNameLst>
                                      </p:cBhvr>
                                      <p:to>
                                        <p:strVal val="visible"/>
                                      </p:to>
                                    </p:set>
                                    <p:animEffect transition="in" filter="box(in)">
                                      <p:cBhvr>
                                        <p:cTn id="17" dur="500"/>
                                        <p:tgtEl>
                                          <p:spTgt spid="17715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nodeType="clickEffect">
                                  <p:stCondLst>
                                    <p:cond delay="0"/>
                                  </p:stCondLst>
                                  <p:childTnLst>
                                    <p:set>
                                      <p:cBhvr>
                                        <p:cTn id="21" dur="1" fill="hold">
                                          <p:stCondLst>
                                            <p:cond delay="0"/>
                                          </p:stCondLst>
                                        </p:cTn>
                                        <p:tgtEl>
                                          <p:spTgt spid="177155">
                                            <p:txEl>
                                              <p:pRg st="3" end="3"/>
                                            </p:txEl>
                                          </p:spTgt>
                                        </p:tgtEl>
                                        <p:attrNameLst>
                                          <p:attrName>style.visibility</p:attrName>
                                        </p:attrNameLst>
                                      </p:cBhvr>
                                      <p:to>
                                        <p:strVal val="visible"/>
                                      </p:to>
                                    </p:set>
                                    <p:animEffect transition="in" filter="box(in)">
                                      <p:cBhvr>
                                        <p:cTn id="22" dur="500"/>
                                        <p:tgtEl>
                                          <p:spTgt spid="17715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8" presetClass="emph" presetSubtype="0" fill="hold" nodeType="clickEffect">
                                  <p:stCondLst>
                                    <p:cond delay="0"/>
                                  </p:stCondLst>
                                  <p:childTnLst>
                                    <p:animRot by="21600000">
                                      <p:cBhvr>
                                        <p:cTn id="26" dur="2000" fill="hold"/>
                                        <p:tgtEl>
                                          <p:spTgt spid="177155">
                                            <p:txEl>
                                              <p:pRg st="3" end="3"/>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numero diapositiva 5"/>
          <p:cNvSpPr>
            <a:spLocks noGrp="1"/>
          </p:cNvSpPr>
          <p:nvPr>
            <p:ph type="sldNum" sz="quarter" idx="12"/>
          </p:nvPr>
        </p:nvSpPr>
        <p:spPr/>
        <p:txBody>
          <a:bodyPr/>
          <a:lstStyle/>
          <a:p>
            <a:fld id="{68E036FA-A756-4D4A-B1D8-9D7FBD65CE11}" type="slidenum">
              <a:rPr lang="it-IT"/>
              <a:pPr/>
              <a:t>7</a:t>
            </a:fld>
            <a:endParaRPr lang="it-IT"/>
          </a:p>
        </p:txBody>
      </p:sp>
      <p:sp>
        <p:nvSpPr>
          <p:cNvPr id="178178" name="Rectangle 2"/>
          <p:cNvSpPr>
            <a:spLocks noGrp="1" noChangeArrowheads="1"/>
          </p:cNvSpPr>
          <p:nvPr>
            <p:ph type="title"/>
          </p:nvPr>
        </p:nvSpPr>
        <p:spPr/>
        <p:txBody>
          <a:bodyPr/>
          <a:lstStyle/>
          <a:p>
            <a:r>
              <a:rPr lang="it-IT"/>
              <a:t>Selezione</a:t>
            </a:r>
          </a:p>
        </p:txBody>
      </p:sp>
      <p:sp>
        <p:nvSpPr>
          <p:cNvPr id="178179" name="Rectangle 3"/>
          <p:cNvSpPr>
            <a:spLocks noGrp="1" noChangeArrowheads="1"/>
          </p:cNvSpPr>
          <p:nvPr>
            <p:ph type="body" idx="1"/>
          </p:nvPr>
        </p:nvSpPr>
        <p:spPr/>
        <p:txBody>
          <a:bodyPr/>
          <a:lstStyle/>
          <a:p>
            <a:r>
              <a:rPr lang="it-IT" dirty="0" smtClean="0"/>
              <a:t>un </a:t>
            </a:r>
            <a:r>
              <a:rPr lang="it-IT" dirty="0"/>
              <a:t>testo contiene spesso troppe informazioni perché</a:t>
            </a:r>
          </a:p>
          <a:p>
            <a:pPr>
              <a:buFontTx/>
              <a:buNone/>
            </a:pPr>
            <a:r>
              <a:rPr lang="it-IT" dirty="0"/>
              <a:t>	tutte possano venire ricordate -&gt; </a:t>
            </a:r>
            <a:endParaRPr lang="it-IT" dirty="0" smtClean="0"/>
          </a:p>
          <a:p>
            <a:pPr>
              <a:buFontTx/>
              <a:buNone/>
            </a:pPr>
            <a:endParaRPr lang="it-IT" dirty="0"/>
          </a:p>
          <a:p>
            <a:pPr lvl="1"/>
            <a:r>
              <a:rPr lang="it-IT" dirty="0"/>
              <a:t>Seleziono le </a:t>
            </a:r>
            <a:r>
              <a:rPr lang="it-IT" dirty="0" smtClean="0"/>
              <a:t>più </a:t>
            </a:r>
            <a:r>
              <a:rPr lang="it-IT" dirty="0"/>
              <a:t>importanti</a:t>
            </a:r>
          </a:p>
          <a:p>
            <a:pPr lvl="1"/>
            <a:r>
              <a:rPr lang="it-IT" dirty="0"/>
              <a:t>Elimino le ridondanti</a:t>
            </a:r>
          </a:p>
          <a:p>
            <a:pPr lvl="1"/>
            <a:r>
              <a:rPr lang="it-IT" dirty="0"/>
              <a:t>Quelle </a:t>
            </a:r>
            <a:r>
              <a:rPr lang="it-IT" dirty="0" err="1"/>
              <a:t>predicibili</a:t>
            </a:r>
            <a:r>
              <a:rPr lang="it-IT" dirty="0"/>
              <a:t> </a:t>
            </a:r>
          </a:p>
          <a:p>
            <a:endParaRPr lang="it-IT"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79512" y="188640"/>
            <a:ext cx="8229600" cy="6480720"/>
          </a:xfrm>
        </p:spPr>
        <p:txBody>
          <a:bodyPr>
            <a:normAutofit fontScale="92500" lnSpcReduction="10000"/>
          </a:bodyPr>
          <a:lstStyle/>
          <a:p>
            <a:r>
              <a:rPr lang="en-US" dirty="0"/>
              <a:t>Duggan, G, Payne, S. (2009). Text skimming: the process and effectiveness of foraging through text under time pressure. </a:t>
            </a:r>
            <a:r>
              <a:rPr lang="it-IT" dirty="0"/>
              <a:t>Journal of </a:t>
            </a:r>
            <a:r>
              <a:rPr lang="it-IT" dirty="0" err="1"/>
              <a:t>Experimental</a:t>
            </a:r>
            <a:r>
              <a:rPr lang="it-IT" dirty="0"/>
              <a:t> </a:t>
            </a:r>
            <a:r>
              <a:rPr lang="it-IT" dirty="0" err="1"/>
              <a:t>Psychology</a:t>
            </a:r>
            <a:r>
              <a:rPr lang="it-IT" dirty="0"/>
              <a:t>: </a:t>
            </a:r>
            <a:r>
              <a:rPr lang="it-IT" dirty="0" err="1"/>
              <a:t>Applied</a:t>
            </a:r>
            <a:r>
              <a:rPr lang="it-IT" dirty="0"/>
              <a:t>, 15-3,228-242</a:t>
            </a:r>
            <a:r>
              <a:rPr lang="it-IT" dirty="0" smtClean="0"/>
              <a:t>.</a:t>
            </a:r>
          </a:p>
          <a:p>
            <a:r>
              <a:rPr lang="it-IT" dirty="0"/>
              <a:t>Cosa facciamo quando il testo è troppo per il tempo che abbiamo a disposizione? </a:t>
            </a:r>
            <a:endParaRPr lang="it-IT" dirty="0" smtClean="0"/>
          </a:p>
          <a:p>
            <a:r>
              <a:rPr lang="it-IT" dirty="0" smtClean="0"/>
              <a:t>Spesso </a:t>
            </a:r>
            <a:r>
              <a:rPr lang="it-IT" dirty="0"/>
              <a:t>facciamo </a:t>
            </a:r>
            <a:r>
              <a:rPr lang="it-IT" dirty="0" err="1"/>
              <a:t>skimming</a:t>
            </a:r>
            <a:r>
              <a:rPr lang="it-IT" dirty="0"/>
              <a:t>: una strategia di lettura rapida e selettiva con cui omettiamo parole, paragrafi, pagine. </a:t>
            </a:r>
            <a:endParaRPr lang="it-IT" dirty="0" smtClean="0"/>
          </a:p>
          <a:p>
            <a:r>
              <a:rPr lang="it-IT" dirty="0" smtClean="0"/>
              <a:t>Presumibilmente </a:t>
            </a:r>
            <a:r>
              <a:rPr lang="it-IT" dirty="0"/>
              <a:t>lo </a:t>
            </a:r>
            <a:r>
              <a:rPr lang="it-IT" dirty="0" err="1"/>
              <a:t>skimming</a:t>
            </a:r>
            <a:r>
              <a:rPr lang="it-IT" dirty="0"/>
              <a:t> è efficace perché consente ai lettori di ignorare le parti meno importanti del testo e di focalizzarsi  sulle parti </a:t>
            </a:r>
            <a:r>
              <a:rPr lang="it-IT" dirty="0" err="1"/>
              <a:t>piu’</a:t>
            </a:r>
            <a:r>
              <a:rPr lang="it-IT" dirty="0"/>
              <a:t> utili. </a:t>
            </a:r>
          </a:p>
          <a:p>
            <a:r>
              <a:rPr lang="it-IT" dirty="0"/>
              <a:t>Ma questa presunzione è corretta?</a:t>
            </a:r>
          </a:p>
          <a:p>
            <a:endParaRPr lang="it-IT" dirty="0"/>
          </a:p>
        </p:txBody>
      </p:sp>
      <p:sp>
        <p:nvSpPr>
          <p:cNvPr id="4" name="Segnaposto numero diapositiva 3"/>
          <p:cNvSpPr>
            <a:spLocks noGrp="1"/>
          </p:cNvSpPr>
          <p:nvPr>
            <p:ph type="sldNum" sz="quarter" idx="12"/>
          </p:nvPr>
        </p:nvSpPr>
        <p:spPr/>
        <p:txBody>
          <a:bodyPr/>
          <a:lstStyle/>
          <a:p>
            <a:fld id="{D4F392C6-CA56-4F49-B2FB-424BC4D23C77}" type="slidenum">
              <a:rPr lang="it-IT" smtClean="0"/>
              <a:pPr/>
              <a:t>8</a:t>
            </a:fld>
            <a:endParaRPr lang="it-IT"/>
          </a:p>
        </p:txBody>
      </p:sp>
    </p:spTree>
    <p:extLst>
      <p:ext uri="{BB962C8B-B14F-4D97-AF65-F5344CB8AC3E}">
        <p14:creationId xmlns:p14="http://schemas.microsoft.com/office/powerpoint/2010/main" val="19226021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numero diapositiva 5"/>
          <p:cNvSpPr>
            <a:spLocks noGrp="1"/>
          </p:cNvSpPr>
          <p:nvPr>
            <p:ph type="sldNum" sz="quarter" idx="12"/>
          </p:nvPr>
        </p:nvSpPr>
        <p:spPr/>
        <p:txBody>
          <a:bodyPr/>
          <a:lstStyle/>
          <a:p>
            <a:fld id="{2DB3622B-5CAD-4495-AD93-3D413ABBAD47}" type="slidenum">
              <a:rPr lang="it-IT"/>
              <a:pPr/>
              <a:t>9</a:t>
            </a:fld>
            <a:endParaRPr lang="it-IT"/>
          </a:p>
        </p:txBody>
      </p:sp>
      <p:sp>
        <p:nvSpPr>
          <p:cNvPr id="179202" name="Rectangle 2"/>
          <p:cNvSpPr>
            <a:spLocks noGrp="1" noChangeArrowheads="1"/>
          </p:cNvSpPr>
          <p:nvPr>
            <p:ph type="title"/>
          </p:nvPr>
        </p:nvSpPr>
        <p:spPr/>
        <p:txBody>
          <a:bodyPr/>
          <a:lstStyle/>
          <a:p>
            <a:r>
              <a:rPr lang="it-IT"/>
              <a:t>trasformazione</a:t>
            </a:r>
          </a:p>
        </p:txBody>
      </p:sp>
      <p:sp>
        <p:nvSpPr>
          <p:cNvPr id="179203" name="Rectangle 3"/>
          <p:cNvSpPr>
            <a:spLocks noGrp="1" noChangeArrowheads="1"/>
          </p:cNvSpPr>
          <p:nvPr>
            <p:ph type="body" idx="1"/>
          </p:nvPr>
        </p:nvSpPr>
        <p:spPr/>
        <p:txBody>
          <a:bodyPr>
            <a:normAutofit/>
          </a:bodyPr>
          <a:lstStyle/>
          <a:p>
            <a:pPr>
              <a:lnSpc>
                <a:spcPct val="90000"/>
              </a:lnSpc>
            </a:pPr>
            <a:r>
              <a:rPr lang="it-IT" dirty="0" smtClean="0"/>
              <a:t>L'aumento </a:t>
            </a:r>
            <a:r>
              <a:rPr lang="it-IT" dirty="0"/>
              <a:t>della </a:t>
            </a:r>
            <a:r>
              <a:rPr lang="it-IT" dirty="0" smtClean="0"/>
              <a:t>capacità della </a:t>
            </a:r>
            <a:r>
              <a:rPr lang="it-IT" dirty="0"/>
              <a:t>memoria passa attraverso una riorganizzazione  delle informazioni</a:t>
            </a:r>
          </a:p>
          <a:p>
            <a:pPr>
              <a:lnSpc>
                <a:spcPct val="90000"/>
              </a:lnSpc>
            </a:pPr>
            <a:endParaRPr lang="it-IT" dirty="0"/>
          </a:p>
          <a:p>
            <a:pPr>
              <a:lnSpc>
                <a:spcPct val="90000"/>
              </a:lnSpc>
            </a:pPr>
            <a:r>
              <a:rPr lang="it-IT" dirty="0"/>
              <a:t>Riformulo il testo </a:t>
            </a:r>
            <a:r>
              <a:rPr lang="it-IT" dirty="0" smtClean="0"/>
              <a:t>(generalizzo, costruisco, </a:t>
            </a:r>
            <a:r>
              <a:rPr lang="it-IT" dirty="0"/>
              <a:t>riassumo..) condenso le </a:t>
            </a:r>
            <a:r>
              <a:rPr lang="it-IT" dirty="0" smtClean="0"/>
              <a:t>informazioni</a:t>
            </a:r>
          </a:p>
          <a:p>
            <a:pPr>
              <a:lnSpc>
                <a:spcPct val="90000"/>
              </a:lnSpc>
            </a:pPr>
            <a:endParaRPr lang="it-IT" dirty="0"/>
          </a:p>
          <a:p>
            <a:pPr algn="ctr">
              <a:lnSpc>
                <a:spcPct val="90000"/>
              </a:lnSpc>
              <a:buNone/>
            </a:pPr>
            <a:r>
              <a:rPr lang="it-IT" sz="2800" i="1" dirty="0"/>
              <a:t>Sono andato alla </a:t>
            </a:r>
            <a:r>
              <a:rPr lang="it-IT" sz="2800" i="1" dirty="0" err="1"/>
              <a:t>stazione+ho</a:t>
            </a:r>
            <a:r>
              <a:rPr lang="it-IT" sz="2800" i="1" dirty="0"/>
              <a:t> comprato il </a:t>
            </a:r>
            <a:r>
              <a:rPr lang="it-IT" sz="2800" i="1" dirty="0" err="1"/>
              <a:t>biglietto+sono</a:t>
            </a:r>
            <a:r>
              <a:rPr lang="it-IT" sz="2800" i="1" dirty="0"/>
              <a:t> salito in treno</a:t>
            </a:r>
            <a:r>
              <a:rPr lang="it-IT" sz="2800" i="1" dirty="0" smtClean="0"/>
              <a:t>..= Ho </a:t>
            </a:r>
            <a:r>
              <a:rPr lang="it-IT" sz="2800" i="1" dirty="0"/>
              <a:t>fatto un viaggio</a:t>
            </a:r>
          </a:p>
          <a:p>
            <a:pPr>
              <a:lnSpc>
                <a:spcPct val="90000"/>
              </a:lnSpc>
            </a:pPr>
            <a:endParaRPr lang="it-IT"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1332</TotalTime>
  <Words>1379</Words>
  <Application>Microsoft Office PowerPoint</Application>
  <PresentationFormat>Presentazione su schermo (4:3)</PresentationFormat>
  <Paragraphs>136</Paragraphs>
  <Slides>24</Slides>
  <Notes>0</Notes>
  <HiddenSlides>0</HiddenSlides>
  <MMClips>0</MMClips>
  <ScaleCrop>false</ScaleCrop>
  <HeadingPairs>
    <vt:vector size="4" baseType="variant">
      <vt:variant>
        <vt:lpstr>Tema</vt:lpstr>
      </vt:variant>
      <vt:variant>
        <vt:i4>1</vt:i4>
      </vt:variant>
      <vt:variant>
        <vt:lpstr>Titoli diapositive</vt:lpstr>
      </vt:variant>
      <vt:variant>
        <vt:i4>24</vt:i4>
      </vt:variant>
    </vt:vector>
  </HeadingPairs>
  <TitlesOfParts>
    <vt:vector size="25" baseType="lpstr">
      <vt:lpstr>Tema di Office</vt:lpstr>
      <vt:lpstr>Modelli  della comprensione del testo</vt:lpstr>
      <vt:lpstr>Leggiamo per scopi diversi</vt:lpstr>
      <vt:lpstr>Presentazione standard di PowerPoint</vt:lpstr>
      <vt:lpstr>Presentazione standard di PowerPoint</vt:lpstr>
      <vt:lpstr>Ricavo il significato, perdo la forma</vt:lpstr>
      <vt:lpstr>Quale era?...</vt:lpstr>
      <vt:lpstr>Selezione</vt:lpstr>
      <vt:lpstr>Presentazione standard di PowerPoint</vt:lpstr>
      <vt:lpstr>trasformazione</vt:lpstr>
      <vt:lpstr>Presentazione standard di PowerPoint</vt:lpstr>
      <vt:lpstr>Tre livelli di elaborazione del testo </vt:lpstr>
      <vt:lpstr>2</vt:lpstr>
      <vt:lpstr>3</vt:lpstr>
      <vt:lpstr>Presentazione standard di PowerPoint</vt:lpstr>
      <vt:lpstr>Quindi…La rappresentazione mentale </vt:lpstr>
      <vt:lpstr>Il lettore  </vt:lpstr>
      <vt:lpstr>Presentazione standard di PowerPoint</vt:lpstr>
      <vt:lpstr>A volte leggiamo un testo, ma solo dopo aver visto una figura riusciamo a capire veramente, perché dal testo non eravamo riusciti a costruirci il modello mentale che era necessario per la sua comprensione. </vt:lpstr>
      <vt:lpstr>Compito e testo</vt:lpstr>
      <vt:lpstr>Esempio:  quel ramo del lago di Como</vt:lpstr>
      <vt:lpstr>Esempio: l’assedio di Alesia</vt:lpstr>
      <vt:lpstr>Presentazione standard di PowerPoint</vt:lpstr>
      <vt:lpstr>Presentazione standard di PowerPoint</vt:lpstr>
      <vt:lpstr>Presentazione standard di PowerPoint</vt:lpstr>
    </vt:vector>
  </TitlesOfParts>
  <Company>TOSHIBA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Modelli interpretativi della comprensione del testo</dc:title>
  <dc:creator>gis</dc:creator>
  <cp:lastModifiedBy>Acer</cp:lastModifiedBy>
  <cp:revision>87</cp:revision>
  <dcterms:created xsi:type="dcterms:W3CDTF">2010-02-24T10:51:22Z</dcterms:created>
  <dcterms:modified xsi:type="dcterms:W3CDTF">2020-03-27T10:22:51Z</dcterms:modified>
</cp:coreProperties>
</file>