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0" r:id="rId2"/>
    <p:sldId id="260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7" r:id="rId15"/>
    <p:sldId id="288" r:id="rId16"/>
    <p:sldId id="321" r:id="rId17"/>
    <p:sldId id="297" r:id="rId18"/>
    <p:sldId id="306" r:id="rId19"/>
    <p:sldId id="298" r:id="rId20"/>
    <p:sldId id="308" r:id="rId21"/>
    <p:sldId id="313" r:id="rId22"/>
    <p:sldId id="309" r:id="rId23"/>
    <p:sldId id="310" r:id="rId24"/>
    <p:sldId id="311" r:id="rId25"/>
    <p:sldId id="301" r:id="rId26"/>
    <p:sldId id="302" r:id="rId27"/>
    <p:sldId id="303" r:id="rId28"/>
    <p:sldId id="304" r:id="rId29"/>
    <p:sldId id="305" r:id="rId30"/>
    <p:sldId id="322" r:id="rId31"/>
    <p:sldId id="314" r:id="rId32"/>
    <p:sldId id="316" r:id="rId33"/>
    <p:sldId id="318" r:id="rId34"/>
    <p:sldId id="319" r:id="rId35"/>
    <p:sldId id="315" r:id="rId36"/>
    <p:sldId id="317" r:id="rId3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5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755B1B-3AF3-4561-9102-38AFB0649351}" type="datetimeFigureOut">
              <a:rPr lang="it-IT" smtClean="0"/>
              <a:pPr/>
              <a:t>28/04/2020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ED9631-ED21-42F2-8790-3C7C25BA38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173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8238754-BC37-41FF-B4F6-EDA2A6782C28}" type="datetimeFigureOut">
              <a:rPr lang="it-IT" smtClean="0"/>
              <a:pPr/>
              <a:t>28/04/2020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8FA3E5-83D5-4BEB-9ED1-3FA2FD15FA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976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A3E5-83D5-4BEB-9ED1-3FA2FD15FA3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50021" y="1024108"/>
            <a:ext cx="4197810" cy="35084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83166" y="4871780"/>
            <a:ext cx="4938770" cy="3892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Samples of the text read by the dyslexic and normally developing children matched for reading level. (</a:t>
            </a:r>
            <a:r>
              <a:rPr lang="en-GB" i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Normal text. (</a:t>
            </a:r>
            <a:r>
              <a:rPr lang="en-GB" i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) Spaced text.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BC58-F417-4D21-BCF3-04956C456039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12E-FD51-490D-8DFC-2E75BDCF9D27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DEA-6C62-49AF-AE54-540F237B491C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C81D-5E86-47D5-88B2-E5B310407D6B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A1FB-B77C-4F4C-AA9A-FAE30EFA05B6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62A0-116F-4CEC-A23C-13B98075DA2A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5A03-5519-40F1-9F3E-AAFF18FB5BB4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D59-198E-4EF9-BA59-3D0F9B2F88EB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894F-AF3C-457C-9BA6-388AE90D1CA2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82B-E7F2-434A-98C1-11A6C3A7CC38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F83-3052-47B9-92DA-675C63A1F123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74E9-82C5-45D2-AD27-DF58DFCECA85}" type="datetime1">
              <a:rPr lang="it-IT" smtClean="0"/>
              <a:pPr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anotizie.it/index.php?option=com_content&amp;view=article&amp;id=58&amp;Itemid=80" TargetMode="External"/><Relationship Id="rId4" Type="http://schemas.openxmlformats.org/officeDocument/2006/relationships/hyperlink" Target="http://it.wikipedia.org/wiki/Disless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Grafem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agnetofono.it/streaming/elettronicaanalogica_tenti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8" y="-17562"/>
            <a:ext cx="685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763688" y="69269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Difficoltà nella scrittura strumentale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458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 chiarire: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Il </a:t>
            </a:r>
            <a:r>
              <a:rPr lang="it-IT" i="1" dirty="0" smtClean="0"/>
              <a:t>linguaggio è solo apparentemente “segmentato”.</a:t>
            </a:r>
          </a:p>
          <a:p>
            <a:r>
              <a:rPr lang="it-IT" i="1" dirty="0" smtClean="0"/>
              <a:t>E’ costituito da continue onde di energia acustica.</a:t>
            </a:r>
          </a:p>
          <a:p>
            <a:r>
              <a:rPr lang="it-IT" i="1" dirty="0" smtClean="0"/>
              <a:t>Consapevolezza </a:t>
            </a:r>
            <a:r>
              <a:rPr lang="it-IT" i="1" dirty="0" err="1" smtClean="0"/>
              <a:t>fonologica=</a:t>
            </a:r>
            <a:r>
              <a:rPr lang="it-IT" i="1" dirty="0" smtClean="0"/>
              <a:t> capacità di riconoscere questi segmenti nel linguaggio parlato.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bambino di fine prima elementare che deve leggere: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parole nuove e/o difficili per ortografia e frequenza d’uso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compie una decifrazione con conversione grafema fonema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bambino di fine prima elementare che deve leggere: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proprio nome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parole già conosciute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accede direttamente al magazzino lessicale ( o lessico ortografico )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LETTURA STRUMENTALE ( NEL LETTORE ESPERTO )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Modello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doppia via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Coltheart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1981) prevede due modalità per arrivare alla lettura di parole: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VIA FONOLOGICA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(utilizzo di regole di conversione grafema fonema )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VIA LESSICALE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 accesso diretto alle rappresentazioni mentali proprie delle parole del magazzino lessicale )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Via fonologica/lessicale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01080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Sono necessarie entrambe: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-la via lessicale ci consente di ottimizzare il processo,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-quella fonologica di leggere qualsiasi parola, anche quelle sconosciute.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 misurare la prestazione nella lettura strumentale si  esamina: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correttezza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rapidità.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Ferreiro</a:t>
            </a:r>
            <a:r>
              <a:rPr lang="en-US" sz="3600" dirty="0" smtClean="0"/>
              <a:t>, Emilia,  What is written in a written sentence? A developmental answer, Journal of Education.</a:t>
            </a:r>
            <a:r>
              <a:rPr lang="it-IT" dirty="0" smtClean="0"/>
              <a:t> </a:t>
            </a:r>
            <a:r>
              <a:rPr lang="it-IT" sz="3600" dirty="0" smtClean="0"/>
              <a:t>vol. 160. (</a:t>
            </a:r>
            <a:r>
              <a:rPr lang="it-IT" sz="3600" dirty="0" err="1" smtClean="0"/>
              <a:t>Fall</a:t>
            </a:r>
            <a:r>
              <a:rPr lang="it-IT" sz="3600" dirty="0" smtClean="0"/>
              <a:t> 1978), pp. 25-39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r>
              <a:rPr lang="it-IT" dirty="0" smtClean="0"/>
              <a:t>Prima si vedevano errori e mancanza di conoscenza</a:t>
            </a:r>
          </a:p>
          <a:p>
            <a:r>
              <a:rPr lang="it-IT" dirty="0" smtClean="0"/>
              <a:t>Ruolo passivo nell’apprendimento di associazioni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716016" y="2332037"/>
            <a:ext cx="4038600" cy="4525963"/>
          </a:xfrm>
        </p:spPr>
        <p:txBody>
          <a:bodyPr/>
          <a:lstStyle/>
          <a:p>
            <a:r>
              <a:rPr lang="it-IT" dirty="0" smtClean="0"/>
              <a:t>Ora si vedono produzioni originali, costruzione di ipotesi</a:t>
            </a:r>
          </a:p>
          <a:p>
            <a:r>
              <a:rPr lang="it-IT" dirty="0" smtClean="0"/>
              <a:t>Interpretazione dell’ambiente alfabetizzato in cui il bambino vive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/>
          <a:lstStyle/>
          <a:p>
            <a:r>
              <a:rPr lang="it-IT" dirty="0" smtClean="0"/>
              <a:t>Cosa rappresenta il testo?</a:t>
            </a:r>
          </a:p>
          <a:p>
            <a:r>
              <a:rPr lang="it-IT" dirty="0" smtClean="0"/>
              <a:t>Il suono?</a:t>
            </a:r>
          </a:p>
          <a:p>
            <a:r>
              <a:rPr lang="it-IT" dirty="0" smtClean="0"/>
              <a:t>Perché c’e’ una separazione tra le parole?</a:t>
            </a:r>
          </a:p>
          <a:p>
            <a:pPr>
              <a:buNone/>
            </a:pPr>
            <a:r>
              <a:rPr lang="it-IT" dirty="0" smtClean="0"/>
              <a:t>(esempio iposegmentazione)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73186"/>
            <a:ext cx="5517951" cy="40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8" y="908721"/>
            <a:ext cx="4722556" cy="47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La lingua italiana utilizza un sistema ortografico regolare </a:t>
            </a:r>
          </a:p>
          <a:p>
            <a:r>
              <a:rPr lang="it-IT" dirty="0" smtClean="0"/>
              <a:t>l’apprendimento del codice scritto è relativamente rapido e si consolida nei primi due anni della scuola primaria.</a:t>
            </a:r>
          </a:p>
          <a:p>
            <a:r>
              <a:rPr lang="it-IT" dirty="0" smtClean="0"/>
              <a:t>L’abilità di lettura ad alta voce dei soggetti italiani mostra un continuo sviluppo sia per quanto riguarda l’accuratezza che la rapidità, </a:t>
            </a:r>
          </a:p>
          <a:p>
            <a:r>
              <a:rPr lang="it-IT" dirty="0" smtClean="0"/>
              <a:t>con un incremento medio di 0,5 sillabe al secondo per ogni anno scolastico.</a:t>
            </a:r>
          </a:p>
          <a:p>
            <a:r>
              <a:rPr lang="it-IT" dirty="0" smtClean="0"/>
              <a:t> Alla fine della scuola media vengono lette 6 sillabe al secondo in un brano.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err="1" smtClean="0"/>
              <a:t>Tressoldi</a:t>
            </a:r>
            <a:r>
              <a:rPr lang="it-IT" dirty="0" smtClean="0"/>
              <a:t>, Patrizio, 1996, L’evoluzione della lettura e della scrittura dalla 2° elementare alla 3° media. Età evolutiva.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Disturbi lettura, Dislessia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Stella: la dislessia è un disturbo che ostacola il normale processo di interpretazione dei segni grafici con cui si rappresentano per iscritto le parole.</a:t>
            </a:r>
          </a:p>
          <a:p>
            <a:r>
              <a:rPr lang="it-IT" dirty="0" smtClean="0"/>
              <a:t>Leggono male, ma capiscono </a:t>
            </a:r>
            <a:r>
              <a:rPr lang="it-IT" dirty="0" err="1" smtClean="0"/>
              <a:t>cio’</a:t>
            </a:r>
            <a:r>
              <a:rPr lang="it-IT" dirty="0" smtClean="0"/>
              <a:t> che leggono </a:t>
            </a:r>
          </a:p>
          <a:p>
            <a:r>
              <a:rPr lang="it-IT" dirty="0" smtClean="0"/>
              <a:t>problematica  è la capacità di riconoscimento visivo e di analisi della struttura della parola (capacità fonologica).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dislessia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764383" cy="21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3728613" cy="166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11960" y="119675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difficoltà a effettuare una lettura</a:t>
            </a:r>
          </a:p>
          <a:p>
            <a:r>
              <a:rPr lang="it-IT" sz="2400" dirty="0" smtClean="0"/>
              <a:t>accurata e/o fluente e</a:t>
            </a:r>
          </a:p>
          <a:p>
            <a:r>
              <a:rPr lang="it-IT" sz="2400" dirty="0" smtClean="0"/>
              <a:t>scarse abilità nella scrittura e nella</a:t>
            </a:r>
          </a:p>
          <a:p>
            <a:r>
              <a:rPr lang="it-IT" sz="2400" dirty="0" smtClean="0"/>
              <a:t>decodifica.</a:t>
            </a:r>
          </a:p>
          <a:p>
            <a:endParaRPr lang="it-IT" dirty="0" smtClean="0"/>
          </a:p>
          <a:p>
            <a:r>
              <a:rPr lang="it-IT" dirty="0" smtClean="0">
                <a:hlinkClick r:id="rId4"/>
              </a:rPr>
              <a:t>http://it.wikipedia.org/wiki/Dislessia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5"/>
              </a:rPr>
              <a:t>http://www.dsanotizie.it/</a:t>
            </a:r>
            <a:r>
              <a:rPr lang="it-IT" dirty="0" err="1" smtClean="0">
                <a:hlinkClick r:id="rId5"/>
              </a:rPr>
              <a:t>index.php</a:t>
            </a:r>
            <a:r>
              <a:rPr lang="it-IT" dirty="0" smtClean="0">
                <a:hlinkClick r:id="rId5"/>
              </a:rPr>
              <a:t>?option=com_content&amp;view=article&amp;id=58&amp;Itemid=80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  parla di lettura per intendere: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dirty="0" smtClean="0"/>
              <a:t>La decodifica</a:t>
            </a:r>
            <a:r>
              <a:rPr lang="it-IT" dirty="0" smtClean="0"/>
              <a:t>: capacità di leggere a voce alta un testo, in modo corretto e veloce,</a:t>
            </a:r>
          </a:p>
          <a:p>
            <a:pPr lvl="0"/>
            <a:r>
              <a:rPr lang="it-IT" b="1" dirty="0" smtClean="0"/>
              <a:t>La comprensione</a:t>
            </a:r>
            <a:r>
              <a:rPr lang="it-IT" dirty="0" smtClean="0"/>
              <a:t>: capacità di rappresentarsi mentalmente il contenuto del testo.</a:t>
            </a:r>
          </a:p>
          <a:p>
            <a:pPr lvl="0"/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435280" cy="763430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264696"/>
                <a:gridCol w="2170584"/>
              </a:tblGrid>
              <a:tr h="925596">
                <a:tc gridSpan="2">
                  <a:txBody>
                    <a:bodyPr/>
                    <a:lstStyle/>
                    <a:p>
                      <a:r>
                        <a:rPr lang="it-IT" sz="4000" dirty="0" smtClean="0"/>
                        <a:t>Caratteristiche più comuni</a:t>
                      </a:r>
                      <a:endParaRPr lang="it-IT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74604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Scarsa discriminazione di </a:t>
                      </a:r>
                      <a:r>
                        <a:rPr lang="it-IT" sz="2400" dirty="0" smtClean="0">
                          <a:hlinkClick r:id="rId2" tooltip="Grafema"/>
                        </a:rPr>
                        <a:t>grafemi</a:t>
                      </a:r>
                      <a:r>
                        <a:rPr lang="it-IT" sz="2400" dirty="0" smtClean="0"/>
                        <a:t> diversamente orientati nello spazio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p – b, d - q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</a:tr>
              <a:tr h="925596"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 grafemi che differiscono per piccoli particolari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m – n, c - e</a:t>
                      </a:r>
                      <a:endParaRPr lang="it-IT" sz="2400" dirty="0"/>
                    </a:p>
                  </a:txBody>
                  <a:tcPr/>
                </a:tc>
              </a:tr>
              <a:tr h="925596"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 grafemi che corrispondono a fonemi sordi e fonemi sonori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f – v, t  -  d</a:t>
                      </a:r>
                      <a:endParaRPr lang="it-IT" sz="2400" dirty="0"/>
                    </a:p>
                  </a:txBody>
                  <a:tcPr/>
                </a:tc>
              </a:tr>
              <a:tr h="925596">
                <a:tc>
                  <a:txBody>
                    <a:bodyPr/>
                    <a:lstStyle/>
                    <a:p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Difficoltà di decodifica 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sinistra-destra e dall'alto in basso</a:t>
                      </a:r>
                    </a:p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Omissione di grafemi o sillabe, salti di parole o righe, inversioni, ripetizioni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(</a:t>
                      </a:r>
                      <a:r>
                        <a:rPr lang="it-IT" sz="2400" dirty="0" err="1" smtClean="0"/>
                        <a:t>fote</a:t>
                      </a:r>
                      <a:r>
                        <a:rPr lang="it-IT" sz="2400" dirty="0" smtClean="0"/>
                        <a:t> – fonte, </a:t>
                      </a:r>
                      <a:r>
                        <a:rPr lang="it-IT" sz="2400" dirty="0" err="1" smtClean="0"/>
                        <a:t>talo</a:t>
                      </a:r>
                      <a:r>
                        <a:rPr lang="it-IT" sz="2400" dirty="0" smtClean="0"/>
                        <a:t> – tavolo – </a:t>
                      </a:r>
                      <a:r>
                        <a:rPr lang="it-IT" sz="2400" dirty="0" err="1" smtClean="0"/>
                        <a:t>tavovolo</a:t>
                      </a:r>
                      <a:r>
                        <a:rPr lang="it-IT" sz="2400" dirty="0" smtClean="0"/>
                        <a:t>)</a:t>
                      </a:r>
                      <a:endParaRPr lang="it-IT" sz="2400" dirty="0"/>
                    </a:p>
                  </a:txBody>
                  <a:tcPr/>
                </a:tc>
              </a:tr>
              <a:tr h="92559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Prevalenza componente intuitiva (errori di anticipazione)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</a:tr>
              <a:tr h="92559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/>
            </a:r>
            <a:br>
              <a:rPr lang="it-IT" sz="40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dirty="0" smtClean="0"/>
              <a:t>…il </a:t>
            </a:r>
            <a:r>
              <a:rPr lang="it-IT" dirty="0"/>
              <a:t>font  </a:t>
            </a:r>
            <a:r>
              <a:rPr lang="it-IT" dirty="0" err="1"/>
              <a:t>Arial</a:t>
            </a:r>
            <a:r>
              <a:rPr lang="it-IT" dirty="0"/>
              <a:t> di Word </a:t>
            </a:r>
            <a:r>
              <a:rPr lang="it-IT" dirty="0" smtClean="0"/>
              <a:t>è </a:t>
            </a:r>
            <a:r>
              <a:rPr lang="it-IT" dirty="0"/>
              <a:t>molto più leggibile </a:t>
            </a:r>
            <a:r>
              <a:rPr lang="it-IT" dirty="0" smtClean="0"/>
              <a:t>….</a:t>
            </a:r>
          </a:p>
          <a:p>
            <a:pPr fontAlgn="base"/>
            <a:r>
              <a:rPr lang="it-IT" dirty="0" smtClean="0"/>
              <a:t>Scrivendo </a:t>
            </a:r>
            <a:r>
              <a:rPr lang="it-IT" dirty="0"/>
              <a:t>in </a:t>
            </a:r>
            <a:r>
              <a:rPr lang="it-IT" dirty="0" err="1"/>
              <a:t>Arial</a:t>
            </a:r>
            <a:r>
              <a:rPr lang="it-IT" dirty="0"/>
              <a:t>, a grandezza 14 o più, con un’interlinea doppia, la capacità di lettura e comprensione del lettore dislessico aumenta considerevolmente.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65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dopo?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Dislessia severa – 2, 3 su 10</a:t>
            </a:r>
          </a:p>
          <a:p>
            <a:r>
              <a:rPr lang="it-IT" dirty="0" smtClean="0"/>
              <a:t>Recuperati - 2</a:t>
            </a:r>
          </a:p>
          <a:p>
            <a:r>
              <a:rPr lang="it-IT" dirty="0" smtClean="0"/>
              <a:t>Compensati - 5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err="1"/>
              <a:t>Tressoldi</a:t>
            </a:r>
            <a:r>
              <a:rPr lang="it-IT" b="1" dirty="0"/>
              <a:t>:</a:t>
            </a:r>
            <a:r>
              <a:rPr lang="it-IT" dirty="0"/>
              <a:t> con quali prove si valuta l’efficienza della fase alfabetica  e di quella lessicale?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it-IT" u="sng" dirty="0" smtClean="0"/>
              <a:t>Prova di lettura di non parole </a:t>
            </a:r>
            <a:r>
              <a:rPr lang="it-IT" dirty="0" smtClean="0"/>
              <a:t>(che non possono essere lette in modo diretto ma solo con le regole proprie degli aspetti alfabetici e ortografici)</a:t>
            </a:r>
          </a:p>
          <a:p>
            <a:r>
              <a:rPr lang="it-IT" u="sng" dirty="0" smtClean="0"/>
              <a:t>Prova di lettura di omofone </a:t>
            </a:r>
            <a:r>
              <a:rPr lang="it-IT" dirty="0" smtClean="0"/>
              <a:t>(lago l’ago) che possono essere riconosciute solo facendo riferimento al lessico: solo riconoscendone il significato si può far riferimento all’ortografia).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6929"/>
            <a:ext cx="8229600" cy="349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14" y="1825086"/>
            <a:ext cx="8228572" cy="40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4776"/>
            <a:ext cx="8229600" cy="317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90056"/>
            <a:ext cx="8229600" cy="33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decodifica ≠ comprensione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Esempi:</a:t>
            </a:r>
          </a:p>
          <a:p>
            <a:r>
              <a:rPr lang="it-IT" dirty="0" smtClean="0"/>
              <a:t> leggiamo a voce alta </a:t>
            </a:r>
          </a:p>
          <a:p>
            <a:r>
              <a:rPr lang="it-IT" dirty="0" smtClean="0"/>
              <a:t>testi tecnici, argomenti </a:t>
            </a:r>
            <a:r>
              <a:rPr lang="it-IT" dirty="0" smtClean="0"/>
              <a:t>arcani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percettivi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Confusione tra lettere stampate in modo simile</a:t>
            </a:r>
          </a:p>
          <a:p>
            <a:r>
              <a:rPr lang="it-IT" dirty="0" err="1" smtClean="0"/>
              <a:t>Crowding</a:t>
            </a: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Rimedi:</a:t>
            </a:r>
          </a:p>
          <a:p>
            <a:r>
              <a:rPr lang="it-IT" dirty="0" smtClean="0"/>
              <a:t>Rendere le lettere diverse (</a:t>
            </a:r>
            <a:r>
              <a:rPr lang="it-IT" dirty="0" err="1" smtClean="0"/>
              <a:t>Dyslexie</a:t>
            </a:r>
            <a:r>
              <a:rPr lang="it-IT" dirty="0" smtClean="0"/>
              <a:t>)</a:t>
            </a:r>
          </a:p>
          <a:p>
            <a:r>
              <a:rPr lang="it-IT" dirty="0" smtClean="0"/>
              <a:t>Aumentare lo </a:t>
            </a:r>
            <a:r>
              <a:rPr lang="it-IT" dirty="0" err="1" smtClean="0"/>
              <a:t>spacing</a:t>
            </a:r>
            <a:r>
              <a:rPr lang="it-IT" dirty="0" smtClean="0"/>
              <a:t> (Zorzi)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778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Samples of the text read by the dyslexic and normally developing children matched for reading level.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1352302"/>
            <a:ext cx="7804800" cy="4146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Marco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Zorzi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et al. PNAS 2012;109:11455-11459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©2012 by National Academy of Sciences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 smtClean="0"/>
              <a:t>Marinus</a:t>
            </a:r>
            <a:r>
              <a:rPr lang="en-US" sz="3100" dirty="0" smtClean="0"/>
              <a:t>, E., </a:t>
            </a:r>
            <a:r>
              <a:rPr lang="en-US" sz="3100" dirty="0" err="1" smtClean="0"/>
              <a:t>Mostard</a:t>
            </a:r>
            <a:r>
              <a:rPr lang="en-US" sz="3100" dirty="0" smtClean="0"/>
              <a:t>, M., </a:t>
            </a:r>
            <a:r>
              <a:rPr lang="en-US" sz="3100" dirty="0" err="1" smtClean="0"/>
              <a:t>Segers</a:t>
            </a:r>
            <a:r>
              <a:rPr lang="en-US" sz="3100" dirty="0" smtClean="0"/>
              <a:t>, E., Schubert, T. M., </a:t>
            </a:r>
            <a:r>
              <a:rPr lang="en-US" sz="3100" dirty="0" err="1" smtClean="0"/>
              <a:t>Madelaine</a:t>
            </a:r>
            <a:r>
              <a:rPr lang="en-US" sz="3100" dirty="0" smtClean="0"/>
              <a:t>, A., &amp; </a:t>
            </a:r>
            <a:r>
              <a:rPr lang="en-US" sz="3100" dirty="0" err="1" smtClean="0"/>
              <a:t>Wheldall</a:t>
            </a:r>
            <a:r>
              <a:rPr lang="en-US" sz="3100" dirty="0" smtClean="0"/>
              <a:t>, K. (2016). A Special Font for People with Dyslexia: Does it Work and, if so, why?. </a:t>
            </a:r>
            <a:r>
              <a:rPr lang="it-IT" sz="3100" i="1" dirty="0" err="1" smtClean="0"/>
              <a:t>Dyslexia</a:t>
            </a:r>
            <a:r>
              <a:rPr lang="it-IT" sz="3100" dirty="0" smtClean="0"/>
              <a:t>, </a:t>
            </a:r>
            <a:r>
              <a:rPr lang="it-IT" sz="3100" i="1" dirty="0" smtClean="0"/>
              <a:t>22</a:t>
            </a:r>
            <a:r>
              <a:rPr lang="it-IT" sz="3100" dirty="0" smtClean="0"/>
              <a:t>(3), 233-244.</a:t>
            </a:r>
            <a:br>
              <a:rPr lang="it-IT" sz="3100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2008 Christian Boer, a Dutch artist, developed a special font (“</a:t>
            </a:r>
            <a:r>
              <a:rPr lang="en-US" dirty="0" err="1" smtClean="0"/>
              <a:t>Dyslexie</a:t>
            </a:r>
            <a:r>
              <a:rPr lang="en-US" dirty="0" smtClean="0"/>
              <a:t>”) to facilitate reading in children and adults with dyslexia.</a:t>
            </a:r>
            <a:endParaRPr lang="it-IT" dirty="0" smtClean="0"/>
          </a:p>
          <a:p>
            <a:r>
              <a:rPr lang="en-US" dirty="0" smtClean="0"/>
              <a:t> The font has received a lot of media attention worldwide (e.g., TheGuardian.com, Slate.com, TheAtlantic.com, USA Today, and io9.com). </a:t>
            </a:r>
            <a:endParaRPr lang="it-IT" dirty="0" smtClean="0"/>
          </a:p>
          <a:p>
            <a:r>
              <a:rPr lang="en-US" dirty="0" smtClean="0"/>
              <a:t>Interestingly, there is </a:t>
            </a:r>
            <a:r>
              <a:rPr lang="en-US" u="sng" dirty="0" smtClean="0"/>
              <a:t>barely any empirical evidence</a:t>
            </a:r>
            <a:r>
              <a:rPr lang="en-US" dirty="0" smtClean="0"/>
              <a:t> for the efficacy of </a:t>
            </a:r>
            <a:r>
              <a:rPr lang="en-US" dirty="0" err="1" smtClean="0"/>
              <a:t>Dyslexie</a:t>
            </a:r>
            <a:r>
              <a:rPr lang="en-US" dirty="0" smtClean="0"/>
              <a:t>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4006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480720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800" dirty="0" smtClean="0">
                <a:hlinkClick r:id="rId2"/>
              </a:rPr>
              <a:t>http://www.magnetofono.it/streaming/</a:t>
            </a:r>
            <a:r>
              <a:rPr lang="it-IT" sz="1800" dirty="0" err="1" smtClean="0">
                <a:hlinkClick r:id="rId2"/>
              </a:rPr>
              <a:t>elettronicaanalogica_tenti</a:t>
            </a:r>
            <a:r>
              <a:rPr lang="it-IT" sz="1800" smtClean="0">
                <a:hlinkClick r:id="rId2"/>
              </a:rPr>
              <a:t>/</a:t>
            </a:r>
            <a:r>
              <a:rPr lang="it-IT" sz="1800" smtClean="0"/>
              <a:t/>
            </a:r>
            <a:br>
              <a:rPr lang="it-IT" sz="1800" smtClean="0"/>
            </a:br>
            <a:r>
              <a:rPr lang="it-IT" sz="1800" smtClean="0"/>
              <a:t>servizi di sottotitolazione a favore di utenti disabili e affetti da DSA. </a:t>
            </a:r>
            <a:br>
              <a:rPr lang="it-IT" sz="1800" smtClean="0"/>
            </a:b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 STRUMENTALE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</a:t>
            </a:r>
            <a:r>
              <a:rPr lang="it-IT" dirty="0" smtClean="0"/>
              <a:t>pprendimento </a:t>
            </a:r>
            <a:r>
              <a:rPr lang="it-IT" dirty="0" smtClean="0"/>
              <a:t>complesso.</a:t>
            </a:r>
          </a:p>
          <a:p>
            <a:r>
              <a:rPr lang="it-IT" dirty="0" smtClean="0"/>
              <a:t>Richiede abilità di natura visiva, fonologica e abilità di integrazione visivo - uditiva.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Fasi di acquisizione della </a:t>
            </a:r>
            <a:r>
              <a:rPr lang="it-IT" dirty="0" err="1" smtClean="0"/>
              <a:t>lettoscrittura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(modello di </a:t>
            </a:r>
            <a:r>
              <a:rPr lang="it-IT" dirty="0" err="1" smtClean="0"/>
              <a:t>Uta</a:t>
            </a:r>
            <a:r>
              <a:rPr lang="it-IT" dirty="0" smtClean="0"/>
              <a:t> </a:t>
            </a:r>
            <a:r>
              <a:rPr lang="it-IT" dirty="0" err="1" smtClean="0"/>
              <a:t>Frith</a:t>
            </a:r>
            <a:r>
              <a:rPr lang="it-IT" dirty="0" smtClean="0"/>
              <a:t>, 1985)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L’acquisizione della lettura avviene attraverso quattro fasi:</a:t>
            </a:r>
          </a:p>
          <a:p>
            <a:pPr>
              <a:buNone/>
            </a:pPr>
            <a:r>
              <a:rPr lang="it-IT" dirty="0" smtClean="0"/>
              <a:t>_ Stadio </a:t>
            </a:r>
            <a:r>
              <a:rPr lang="it-IT" dirty="0" err="1" smtClean="0"/>
              <a:t>logografico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_ Stadio alfabetico</a:t>
            </a:r>
          </a:p>
          <a:p>
            <a:pPr>
              <a:buNone/>
            </a:pPr>
            <a:r>
              <a:rPr lang="it-IT" dirty="0" smtClean="0"/>
              <a:t>_ Stadio ortografico</a:t>
            </a:r>
          </a:p>
          <a:p>
            <a:pPr>
              <a:buNone/>
            </a:pPr>
            <a:r>
              <a:rPr lang="it-IT" dirty="0" smtClean="0"/>
              <a:t>_ Stadio lessicale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it-IT" b="1" dirty="0" err="1" smtClean="0"/>
              <a:t>Logografico</a:t>
            </a:r>
            <a:r>
              <a:rPr lang="it-IT" b="1" dirty="0" smtClean="0"/>
              <a:t>  (parole come disegno)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bambino sa riconoscere visivamente alcune parole note e significative (il suo nome, mamma..),</a:t>
            </a:r>
          </a:p>
          <a:p>
            <a:r>
              <a:rPr lang="it-IT" dirty="0" smtClean="0"/>
              <a:t>Tratta la parola come un logo o un disegno.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Alfabetico (lettera per lettera)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it-IT" dirty="0" smtClean="0"/>
          </a:p>
          <a:p>
            <a:r>
              <a:rPr lang="it-IT" dirty="0" smtClean="0"/>
              <a:t> è all’inizio del processo di scolarizzazione,</a:t>
            </a:r>
          </a:p>
          <a:p>
            <a:r>
              <a:rPr lang="it-IT" dirty="0" smtClean="0"/>
              <a:t> il bambino impara a riconoscere che il suono di una parola può essere scomposto in parti più piccole (sillabe e fonemi) </a:t>
            </a:r>
          </a:p>
          <a:p>
            <a:r>
              <a:rPr lang="it-IT" dirty="0" smtClean="0"/>
              <a:t>apprende le regole di conversione grafema-fonema.</a:t>
            </a:r>
          </a:p>
          <a:p>
            <a:r>
              <a:rPr lang="it-IT" dirty="0" smtClean="0"/>
              <a:t>Legge parole e non parole (casa – </a:t>
            </a:r>
            <a:r>
              <a:rPr lang="it-IT" dirty="0" err="1" smtClean="0"/>
              <a:t>mata</a:t>
            </a:r>
            <a:r>
              <a:rPr lang="it-IT" dirty="0" smtClean="0"/>
              <a:t>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b="1" dirty="0" smtClean="0"/>
              <a:t>Stadio ortografico (analisi per unità ortografiche)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E’ una fase di perfezionamento e di </a:t>
            </a:r>
            <a:r>
              <a:rPr lang="it-IT" dirty="0" err="1" smtClean="0"/>
              <a:t>economizzazione</a:t>
            </a:r>
            <a:r>
              <a:rPr lang="it-IT" dirty="0" smtClean="0"/>
              <a:t> della fase alfabetica</a:t>
            </a:r>
          </a:p>
          <a:p>
            <a:r>
              <a:rPr lang="it-IT" dirty="0" smtClean="0"/>
              <a:t>Il bambino impara le regolarità e le eccezioni</a:t>
            </a:r>
          </a:p>
          <a:p>
            <a:r>
              <a:rPr lang="it-IT" dirty="0" smtClean="0"/>
              <a:t> le parole vengono segmentate in unità più grandi rispetto alle singole lettere </a:t>
            </a:r>
          </a:p>
          <a:p>
            <a:r>
              <a:rPr lang="it-IT" dirty="0" smtClean="0"/>
              <a:t>(ad esempio vengono riconosciute come unità intere “prefissi” e i “suffissi”) 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 smtClean="0"/>
              <a:t>Stadio lessicale (parola come unità dotata di significato)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it-IT" dirty="0" smtClean="0"/>
              <a:t> il bambino può riconoscere direttamente la parola, si forma un magazzino lessicale.</a:t>
            </a:r>
          </a:p>
          <a:p>
            <a:r>
              <a:rPr lang="it-IT" dirty="0" smtClean="0"/>
              <a:t> Le parole già note vengono lette senza convertire i grafemi in fonemi.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1098</Words>
  <Application>Microsoft Office PowerPoint</Application>
  <PresentationFormat>Presentazione su schermo (4:3)</PresentationFormat>
  <Paragraphs>167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Si  parla di lettura per intendere: </vt:lpstr>
      <vt:lpstr>decodifica ≠ comprensione</vt:lpstr>
      <vt:lpstr>LETTURA STRUMENTALE</vt:lpstr>
      <vt:lpstr>Fasi di acquisizione della lettoscrittura (modello di Uta Frith, 1985) </vt:lpstr>
      <vt:lpstr>Logografico  (parole come disegno) </vt:lpstr>
      <vt:lpstr>Alfabetico (lettera per lettera)</vt:lpstr>
      <vt:lpstr>Stadio ortografico (analisi per unità ortografiche) </vt:lpstr>
      <vt:lpstr>Stadio lessicale (parola come unità dotata di significato) </vt:lpstr>
      <vt:lpstr>Per chiarire: </vt:lpstr>
      <vt:lpstr>esempi</vt:lpstr>
      <vt:lpstr>LETTURA STRUMENTALE ( NEL LETTORE ESPERTO )  </vt:lpstr>
      <vt:lpstr>Via fonologica/lessicale</vt:lpstr>
      <vt:lpstr>Ferreiro, Emilia,  What is written in a written sentence? A developmental answer, Journal of Education. vol. 160. (Fall 1978), pp. 25-39 </vt:lpstr>
      <vt:lpstr>Presentazione standard di PowerPoint</vt:lpstr>
      <vt:lpstr>Presentazione standard di PowerPoint</vt:lpstr>
      <vt:lpstr> </vt:lpstr>
      <vt:lpstr>Disturbi lettura, Dislessia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E dopo?</vt:lpstr>
      <vt:lpstr>Tressoldi: con quali prove si valuta l’efficienza della fase alfabetica  e di quella lessicale?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Aspetti percettivi</vt:lpstr>
      <vt:lpstr>Presentazione standard di PowerPoint</vt:lpstr>
      <vt:lpstr>Presentazione standard di PowerPoint</vt:lpstr>
      <vt:lpstr>Marinus, E., Mostard, M., Segers, E., Schubert, T. M., Madelaine, A., &amp; Wheldall, K. (2016). A Special Font for People with Dyslexia: Does it Work and, if so, why?. Dyslexia, 22(3), 233-244. </vt:lpstr>
      <vt:lpstr>Presentazione standard di PowerPoint</vt:lpstr>
      <vt:lpstr>http://www.magnetofono.it/streaming/elettronicaanalogica_tenti/ servizi di sottotitolazione a favore di utenti disabili e affetti da DSA.  </vt:lpstr>
      <vt:lpstr>Presentazione standard di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Abilità di lettura: parte prima (lettura strumentale)</dc:title>
  <dc:creator>gis</dc:creator>
  <cp:lastModifiedBy>Acer</cp:lastModifiedBy>
  <cp:revision>112</cp:revision>
  <dcterms:created xsi:type="dcterms:W3CDTF">2010-02-23T10:01:11Z</dcterms:created>
  <dcterms:modified xsi:type="dcterms:W3CDTF">2020-04-28T09:49:17Z</dcterms:modified>
</cp:coreProperties>
</file>