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72" r:id="rId3"/>
    <p:sldId id="348" r:id="rId4"/>
    <p:sldId id="356" r:id="rId5"/>
    <p:sldId id="360" r:id="rId6"/>
    <p:sldId id="367" r:id="rId7"/>
    <p:sldId id="349" r:id="rId8"/>
    <p:sldId id="305" r:id="rId9"/>
    <p:sldId id="357" r:id="rId10"/>
    <p:sldId id="370" r:id="rId11"/>
    <p:sldId id="371" r:id="rId12"/>
    <p:sldId id="358" r:id="rId13"/>
  </p:sldIdLst>
  <p:sldSz cx="9144000" cy="6858000" type="screen4x3"/>
  <p:notesSz cx="7099300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D931812-3965-4976-BB50-5CBF9F552F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931812-3965-4976-BB50-5CBF9F552F15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80405-5335-4960-A866-DC7D3AD45DE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98F7C-F067-4AB3-8F35-0CA67C57F6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8163B-A0D7-4766-AE80-8778AD75AF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81D83-0829-41F1-B89B-CDAF04BD6F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4CC75-CDA8-45EF-BFD1-BEF81A1A65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628A8-FE87-4D5C-B08A-3C2FCBA9B2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C7BF-93BE-4487-B19C-98903CB8BE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03BF2-904A-4E1F-92B0-2EF138805F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3F078-530C-4E55-93B4-D880A778B9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EA7A4-1F0A-4784-B94C-C792462E4E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9921-A515-4703-BE5C-D95C7A5C24D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it-IT"/>
              <a:t>due, la teoria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9BFC083-F0F9-4AAB-9791-BF720B99C6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D0FE91-9376-4FB6-8BA8-F71B7A92E433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z="4000" dirty="0" smtClean="0"/>
              <a:t> </a:t>
            </a:r>
            <a:r>
              <a:rPr lang="it-IT" b="1" u="sng" dirty="0" smtClean="0"/>
              <a:t>Principio di Multimedialità</a:t>
            </a:r>
            <a:r>
              <a:rPr lang="it-IT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Tre assunzioni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145435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it-IT" i="1" dirty="0" err="1" smtClean="0"/>
              <a:t>dual</a:t>
            </a:r>
            <a:r>
              <a:rPr lang="it-IT" i="1" dirty="0" smtClean="0"/>
              <a:t> </a:t>
            </a:r>
            <a:r>
              <a:rPr lang="it-IT" i="1" dirty="0" err="1" smtClean="0"/>
              <a:t>channels</a:t>
            </a:r>
            <a:r>
              <a:rPr lang="it-IT" i="1" dirty="0" smtClean="0"/>
              <a:t> </a:t>
            </a:r>
            <a:r>
              <a:rPr lang="it-IT" i="1" dirty="0" err="1" smtClean="0"/>
              <a:t>assumption</a:t>
            </a:r>
            <a:r>
              <a:rPr lang="it-IT" i="1" dirty="0" smtClean="0"/>
              <a:t> </a:t>
            </a:r>
            <a:r>
              <a:rPr lang="it-IT" dirty="0" smtClean="0"/>
              <a:t>- che il sistema di elaborazione umano include due canali/sistemi per l’elaborazione delle informazioni visive/pittoriche e uditive/verbali,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i="1" dirty="0" err="1" smtClean="0"/>
              <a:t>limited</a:t>
            </a:r>
            <a:r>
              <a:rPr lang="it-IT" i="1" dirty="0" smtClean="0"/>
              <a:t> </a:t>
            </a:r>
            <a:r>
              <a:rPr lang="it-IT" i="1" dirty="0" err="1" smtClean="0"/>
              <a:t>capacity</a:t>
            </a:r>
            <a:r>
              <a:rPr lang="it-IT" i="1" dirty="0" smtClean="0"/>
              <a:t> </a:t>
            </a:r>
            <a:r>
              <a:rPr lang="it-IT" i="1" dirty="0" err="1" smtClean="0"/>
              <a:t>assumption</a:t>
            </a:r>
            <a:r>
              <a:rPr lang="it-IT" i="1" dirty="0" smtClean="0"/>
              <a:t> </a:t>
            </a:r>
            <a:r>
              <a:rPr lang="it-IT" dirty="0" smtClean="0"/>
              <a:t>– ogni canale ha una capacità limitata,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i="1" dirty="0" err="1" smtClean="0"/>
              <a:t>active</a:t>
            </a:r>
            <a:r>
              <a:rPr lang="it-IT" i="1" dirty="0" smtClean="0"/>
              <a:t> processing </a:t>
            </a:r>
            <a:r>
              <a:rPr lang="it-IT" i="1" dirty="0" err="1" smtClean="0"/>
              <a:t>assumption</a:t>
            </a:r>
            <a:r>
              <a:rPr lang="it-IT" i="1" dirty="0" smtClean="0"/>
              <a:t> </a:t>
            </a:r>
            <a:r>
              <a:rPr lang="it-IT" dirty="0" smtClean="0"/>
              <a:t>– l’apprendimento richiede un ruolo attivo e il coordinamento delle attività.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Quali sono le ragioni per presentare le informazioni in modo multimediale?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1. Verbale e iconico possono essere differentemente utili durante l’elaborazione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714620"/>
            <a:ext cx="4938715" cy="364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ragioni..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dirty="0" smtClean="0"/>
              <a:t>2. Si elabora il materiale secondo due codici (visivo e verbale) si ricorda meglio l’informazione.</a:t>
            </a:r>
          </a:p>
          <a:p>
            <a:pPr eaLnBrk="1" hangingPunct="1">
              <a:lnSpc>
                <a:spcPct val="90000"/>
              </a:lnSpc>
            </a:pPr>
            <a:endParaRPr lang="it-IT" dirty="0" smtClean="0"/>
          </a:p>
          <a:p>
            <a:pPr eaLnBrk="1" hangingPunct="1">
              <a:lnSpc>
                <a:spcPct val="90000"/>
              </a:lnSpc>
            </a:pPr>
            <a:r>
              <a:rPr lang="it-IT" dirty="0" smtClean="0"/>
              <a:t>3. Quando si percepisce tramite due canali (e due sottosistemi della memoria di lavoro)  si elabora con meno sforzo.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Dopo “tipi” e “relazioni</a:t>
            </a:r>
            <a:r>
              <a:rPr lang="it-IT" dirty="0" smtClean="0"/>
              <a:t>”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Figure utili: come  avviene e come si migliora  l’elaborazione?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Come si presentano testi e figure?</a:t>
            </a:r>
            <a:endParaRPr lang="it-IT" dirty="0" smtClean="0"/>
          </a:p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AB5DD0-2D8A-4B6E-BFA7-BDB6DCD7BE69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147050" cy="5576888"/>
          </a:xfrm>
        </p:spPr>
        <p:txBody>
          <a:bodyPr/>
          <a:lstStyle/>
          <a:p>
            <a:pPr eaLnBrk="1" hangingPunct="1"/>
            <a:r>
              <a:rPr lang="it-IT" dirty="0" smtClean="0"/>
              <a:t>Mayer dal 1970 ha prodotto una serie di ricerche sulle  figure, dal 1990 sui multimedia,</a:t>
            </a:r>
          </a:p>
          <a:p>
            <a:pPr eaLnBrk="1" hangingPunct="1"/>
            <a:endParaRPr lang="it-IT" dirty="0" smtClean="0"/>
          </a:p>
          <a:p>
            <a:pPr eaLnBrk="1" hangingPunct="1"/>
            <a:r>
              <a:rPr lang="it-IT" dirty="0" smtClean="0"/>
              <a:t>formula </a:t>
            </a:r>
            <a:r>
              <a:rPr lang="it-IT" dirty="0" smtClean="0"/>
              <a:t>una serie di principi guida alla progettazione di un multimedia.</a:t>
            </a:r>
          </a:p>
          <a:p>
            <a:pPr eaLnBrk="1" hangingPunct="1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principi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Multimedialità</a:t>
            </a:r>
          </a:p>
          <a:p>
            <a:r>
              <a:rPr lang="it-IT" dirty="0" smtClean="0"/>
              <a:t>Contiguità spaziale e temporale</a:t>
            </a:r>
          </a:p>
          <a:p>
            <a:r>
              <a:rPr lang="it-IT" dirty="0" smtClean="0"/>
              <a:t>Modalità</a:t>
            </a:r>
          </a:p>
          <a:p>
            <a:r>
              <a:rPr lang="it-IT" dirty="0" smtClean="0"/>
              <a:t>Coerenza</a:t>
            </a:r>
          </a:p>
          <a:p>
            <a:r>
              <a:rPr lang="it-IT" dirty="0" smtClean="0"/>
              <a:t>Ridondanza</a:t>
            </a:r>
          </a:p>
          <a:p>
            <a:r>
              <a:rPr lang="it-IT" dirty="0" smtClean="0"/>
              <a:t>Differenze individuali</a:t>
            </a:r>
          </a:p>
          <a:p>
            <a:r>
              <a:rPr lang="it-IT" dirty="0" err="1" smtClean="0"/>
              <a:t>……</a:t>
            </a:r>
            <a:r>
              <a:rPr lang="it-IT" dirty="0" smtClean="0"/>
              <a:t> (la lista si e’ poi allungata)</a:t>
            </a:r>
          </a:p>
          <a:p>
            <a:r>
              <a:rPr lang="it-IT" i="1" dirty="0" err="1" smtClean="0"/>
              <a:t>Signaling</a:t>
            </a:r>
            <a:r>
              <a:rPr lang="it-IT" i="1" dirty="0" smtClean="0"/>
              <a:t>/</a:t>
            </a:r>
            <a:r>
              <a:rPr lang="it-IT" i="1" dirty="0" err="1" smtClean="0"/>
              <a:t>cueing</a:t>
            </a:r>
            <a:endParaRPr lang="it-IT" i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3600" i="1" dirty="0" smtClean="0"/>
              <a:t>1. Cosa giustifica una teoria dell’apprendimento multimediale?</a:t>
            </a:r>
            <a:r>
              <a:rPr lang="it-IT" sz="3600" dirty="0" smtClean="0"/>
              <a:t>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b="1" dirty="0" smtClean="0"/>
              <a:t>assunzione di base:</a:t>
            </a:r>
          </a:p>
          <a:p>
            <a:pPr>
              <a:buNone/>
            </a:pPr>
            <a:r>
              <a:rPr lang="it-IT" dirty="0" smtClean="0"/>
              <a:t>Si impara  più da parole e figure che da parole solamente.</a:t>
            </a:r>
          </a:p>
          <a:p>
            <a:pPr>
              <a:buNone/>
            </a:pPr>
            <a:r>
              <a:rPr lang="it-IT" dirty="0" smtClean="0"/>
              <a:t> -&gt; </a:t>
            </a:r>
            <a:r>
              <a:rPr lang="it-IT" i="1" dirty="0" smtClean="0"/>
              <a:t>primo principio </a:t>
            </a:r>
            <a:r>
              <a:rPr lang="it-IT" dirty="0" smtClean="0"/>
              <a:t>(di multimedialità) di cui gli altri saranno precisazioni, contestualizzazioni,</a:t>
            </a:r>
          </a:p>
          <a:p>
            <a:pPr>
              <a:buNone/>
            </a:pPr>
            <a:r>
              <a:rPr lang="it-IT" dirty="0" smtClean="0"/>
              <a:t> chiarendo le </a:t>
            </a:r>
            <a:r>
              <a:rPr lang="it-IT" dirty="0" err="1" smtClean="0"/>
              <a:t>modalita’</a:t>
            </a:r>
            <a:r>
              <a:rPr lang="it-IT" dirty="0" smtClean="0"/>
              <a:t> di presentazione.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4000" i="1" dirty="0" smtClean="0"/>
              <a:t>Principio di multimedialità</a:t>
            </a:r>
            <a:endParaRPr lang="it-IT" sz="40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 impara meglio da testi e figure.</a:t>
            </a:r>
          </a:p>
          <a:p>
            <a:endParaRPr lang="it-IT" dirty="0" smtClean="0"/>
          </a:p>
          <a:p>
            <a:r>
              <a:rPr lang="it-IT" dirty="0" smtClean="0"/>
              <a:t>Ma.. i </a:t>
            </a:r>
            <a:r>
              <a:rPr lang="it-IT" dirty="0" err="1" smtClean="0"/>
              <a:t>MM</a:t>
            </a:r>
            <a:r>
              <a:rPr lang="it-IT" dirty="0" smtClean="0"/>
              <a:t> devono essere progettati tenendo presenti le modalità di funzionamento della mente.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sz="4000" i="1" dirty="0" smtClean="0"/>
              <a:t>2. Che cosa e’ un messaggio multimediale </a:t>
            </a:r>
            <a:endParaRPr lang="it-IT" sz="4000" i="1" dirty="0"/>
          </a:p>
        </p:txBody>
      </p:sp>
      <p:sp>
        <p:nvSpPr>
          <p:cNvPr id="717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3F948A-89AD-4CB7-B990-7A36CE249FA8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8" name="CasellaDiTesto 7"/>
          <p:cNvSpPr txBox="1"/>
          <p:nvPr/>
        </p:nvSpPr>
        <p:spPr>
          <a:xfrm>
            <a:off x="5072066" y="5214950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anche degli ambienti di “basso” livello tecnologico</a:t>
            </a:r>
            <a:endParaRPr lang="it-IT" sz="2400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una comunicazione che contiene parole e figure </a:t>
            </a:r>
          </a:p>
          <a:p>
            <a:r>
              <a:rPr lang="it-IT" dirty="0" smtClean="0"/>
              <a:t>strumenti diversi: carta, computer; </a:t>
            </a:r>
          </a:p>
          <a:p>
            <a:r>
              <a:rPr lang="it-IT" dirty="0" smtClean="0"/>
              <a:t>le parole possono essere orali o scritte,</a:t>
            </a:r>
          </a:p>
          <a:p>
            <a:r>
              <a:rPr lang="it-IT" dirty="0" smtClean="0"/>
              <a:t> le figure possono essere statiche o dinamiche.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6D7667-94DD-4BDE-B60B-8CAD2FF36254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18487" cy="5649913"/>
          </a:xfrm>
        </p:spPr>
        <p:txBody>
          <a:bodyPr/>
          <a:lstStyle/>
          <a:p>
            <a:pPr eaLnBrk="1" hangingPunct="1">
              <a:buNone/>
            </a:pPr>
            <a:r>
              <a:rPr lang="it-IT" dirty="0" smtClean="0"/>
              <a:t>le presentazioni   hanno  luogo  attraverso:</a:t>
            </a:r>
          </a:p>
          <a:p>
            <a:pPr eaLnBrk="1" hangingPunct="1"/>
            <a:endParaRPr lang="it-IT" dirty="0" smtClean="0"/>
          </a:p>
          <a:p>
            <a:pPr eaLnBrk="1" hangingPunct="1">
              <a:buNone/>
            </a:pPr>
            <a:r>
              <a:rPr lang="it-IT" dirty="0" smtClean="0"/>
              <a:t> due codici (</a:t>
            </a:r>
            <a:r>
              <a:rPr lang="it-IT" b="1" dirty="0" err="1" smtClean="0"/>
              <a:t>dual</a:t>
            </a:r>
            <a:r>
              <a:rPr lang="it-IT" b="1" dirty="0" smtClean="0"/>
              <a:t> code</a:t>
            </a:r>
            <a:r>
              <a:rPr lang="it-IT" dirty="0" smtClean="0"/>
              <a:t>):</a:t>
            </a:r>
          </a:p>
          <a:p>
            <a:pPr lvl="1" eaLnBrk="1" hangingPunct="1"/>
            <a:r>
              <a:rPr lang="it-IT" dirty="0" smtClean="0"/>
              <a:t> visivo (figurativo, </a:t>
            </a:r>
            <a:r>
              <a:rPr lang="it-IT" dirty="0" err="1" smtClean="0"/>
              <a:t>depictive</a:t>
            </a:r>
            <a:r>
              <a:rPr lang="it-IT" dirty="0" smtClean="0"/>
              <a:t>) o verbale</a:t>
            </a:r>
          </a:p>
          <a:p>
            <a:pPr algn="ctr" eaLnBrk="1" hangingPunct="1">
              <a:buFontTx/>
              <a:buNone/>
            </a:pPr>
            <a:r>
              <a:rPr lang="it-IT" dirty="0" smtClean="0"/>
              <a:t>o</a:t>
            </a:r>
          </a:p>
          <a:p>
            <a:pPr eaLnBrk="1" hangingPunct="1"/>
            <a:r>
              <a:rPr lang="it-IT" dirty="0" smtClean="0"/>
              <a:t> due canali (</a:t>
            </a:r>
            <a:r>
              <a:rPr lang="it-IT" b="1" dirty="0" err="1" smtClean="0"/>
              <a:t>dual-channel</a:t>
            </a:r>
            <a:r>
              <a:rPr lang="it-IT" dirty="0" smtClean="0"/>
              <a:t>)</a:t>
            </a:r>
          </a:p>
          <a:p>
            <a:pPr lvl="1" eaLnBrk="1" hangingPunct="1"/>
            <a:r>
              <a:rPr lang="it-IT" dirty="0" smtClean="0"/>
              <a:t> (attraverso organi recettori diversi, qualcosa vedo/qualcosa sento)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43296" cy="1143000"/>
          </a:xfrm>
        </p:spPr>
        <p:txBody>
          <a:bodyPr/>
          <a:lstStyle/>
          <a:p>
            <a:r>
              <a:rPr lang="it-IT" sz="1800" dirty="0" smtClean="0"/>
              <a:t>Materiale:</a:t>
            </a:r>
            <a:br>
              <a:rPr lang="it-IT" sz="1800" dirty="0" smtClean="0"/>
            </a:br>
            <a:r>
              <a:rPr lang="it-IT" sz="1800" dirty="0" smtClean="0"/>
              <a:t>http://www.usabile.it/mayer4.swf</a:t>
            </a:r>
            <a:endParaRPr lang="it-IT" sz="18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981D83-0829-41F1-B89B-CDAF04BD6FA6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643050"/>
            <a:ext cx="7215206" cy="4509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379</Words>
  <Application>Microsoft Office PowerPoint</Application>
  <PresentationFormat>Presentazione su schermo (4:3)</PresentationFormat>
  <Paragraphs>64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Struttura predefinita</vt:lpstr>
      <vt:lpstr> Principio di Multimedialità </vt:lpstr>
      <vt:lpstr>Diapositiva 2</vt:lpstr>
      <vt:lpstr>Diapositiva 3</vt:lpstr>
      <vt:lpstr>principi</vt:lpstr>
      <vt:lpstr>1. Cosa giustifica una teoria dell’apprendimento multimediale?  </vt:lpstr>
      <vt:lpstr>Principio di multimedialità</vt:lpstr>
      <vt:lpstr>2. Che cosa e’ un messaggio multimediale </vt:lpstr>
      <vt:lpstr>Diapositiva 8</vt:lpstr>
      <vt:lpstr>Materiale: http://www.usabile.it/mayer4.swf</vt:lpstr>
      <vt:lpstr>Tre assunzioni </vt:lpstr>
      <vt:lpstr>Quali sono le ragioni per presentare le informazioni in modo multimediale? </vt:lpstr>
      <vt:lpstr>Le ragioni..</vt:lpstr>
    </vt:vector>
  </TitlesOfParts>
  <Company>Università di Trieste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APPLICATA ALLE TECNOLOGIE DELL’ISTRUZIONE</dc:title>
  <dc:creator>Giovanni Alessandrini</dc:creator>
  <cp:lastModifiedBy>gisella</cp:lastModifiedBy>
  <cp:revision>174</cp:revision>
  <dcterms:created xsi:type="dcterms:W3CDTF">2005-10-03T07:54:42Z</dcterms:created>
  <dcterms:modified xsi:type="dcterms:W3CDTF">2017-04-20T16:17:13Z</dcterms:modified>
</cp:coreProperties>
</file>