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85"/>
  </p:notesMasterIdLst>
  <p:sldIdLst>
    <p:sldId id="353" r:id="rId3"/>
    <p:sldId id="319" r:id="rId4"/>
    <p:sldId id="264" r:id="rId5"/>
    <p:sldId id="320" r:id="rId6"/>
    <p:sldId id="321" r:id="rId7"/>
    <p:sldId id="322" r:id="rId8"/>
    <p:sldId id="318" r:id="rId9"/>
    <p:sldId id="323" r:id="rId10"/>
    <p:sldId id="324" r:id="rId11"/>
    <p:sldId id="325" r:id="rId12"/>
    <p:sldId id="326" r:id="rId13"/>
    <p:sldId id="354" r:id="rId14"/>
    <p:sldId id="355" r:id="rId15"/>
    <p:sldId id="329" r:id="rId16"/>
    <p:sldId id="330" r:id="rId17"/>
    <p:sldId id="331" r:id="rId18"/>
    <p:sldId id="332" r:id="rId19"/>
    <p:sldId id="333" r:id="rId20"/>
    <p:sldId id="334" r:id="rId21"/>
    <p:sldId id="335" r:id="rId22"/>
    <p:sldId id="336" r:id="rId23"/>
    <p:sldId id="263" r:id="rId24"/>
    <p:sldId id="337" r:id="rId25"/>
    <p:sldId id="338" r:id="rId26"/>
    <p:sldId id="339" r:id="rId27"/>
    <p:sldId id="340" r:id="rId28"/>
    <p:sldId id="262" r:id="rId29"/>
    <p:sldId id="341" r:id="rId30"/>
    <p:sldId id="342" r:id="rId31"/>
    <p:sldId id="343" r:id="rId32"/>
    <p:sldId id="344" r:id="rId33"/>
    <p:sldId id="345" r:id="rId34"/>
    <p:sldId id="346" r:id="rId35"/>
    <p:sldId id="347" r:id="rId36"/>
    <p:sldId id="349" r:id="rId37"/>
    <p:sldId id="350" r:id="rId38"/>
    <p:sldId id="351" r:id="rId39"/>
    <p:sldId id="352" r:id="rId40"/>
    <p:sldId id="357" r:id="rId41"/>
    <p:sldId id="274" r:id="rId42"/>
    <p:sldId id="275" r:id="rId43"/>
    <p:sldId id="276" r:id="rId44"/>
    <p:sldId id="277" r:id="rId45"/>
    <p:sldId id="317" r:id="rId46"/>
    <p:sldId id="358" r:id="rId47"/>
    <p:sldId id="285" r:id="rId48"/>
    <p:sldId id="279" r:id="rId49"/>
    <p:sldId id="286" r:id="rId50"/>
    <p:sldId id="265" r:id="rId51"/>
    <p:sldId id="310" r:id="rId52"/>
    <p:sldId id="359" r:id="rId53"/>
    <p:sldId id="311" r:id="rId54"/>
    <p:sldId id="312" r:id="rId55"/>
    <p:sldId id="314" r:id="rId56"/>
    <p:sldId id="360" r:id="rId57"/>
    <p:sldId id="315" r:id="rId58"/>
    <p:sldId id="316" r:id="rId59"/>
    <p:sldId id="280" r:id="rId60"/>
    <p:sldId id="281" r:id="rId61"/>
    <p:sldId id="282" r:id="rId62"/>
    <p:sldId id="287" r:id="rId63"/>
    <p:sldId id="283" r:id="rId64"/>
    <p:sldId id="288" r:id="rId65"/>
    <p:sldId id="290" r:id="rId66"/>
    <p:sldId id="291" r:id="rId67"/>
    <p:sldId id="289" r:id="rId68"/>
    <p:sldId id="292" r:id="rId69"/>
    <p:sldId id="361" r:id="rId70"/>
    <p:sldId id="293" r:id="rId71"/>
    <p:sldId id="362" r:id="rId72"/>
    <p:sldId id="295" r:id="rId73"/>
    <p:sldId id="296" r:id="rId74"/>
    <p:sldId id="299" r:id="rId75"/>
    <p:sldId id="363" r:id="rId76"/>
    <p:sldId id="297" r:id="rId77"/>
    <p:sldId id="298" r:id="rId78"/>
    <p:sldId id="300" r:id="rId79"/>
    <p:sldId id="301" r:id="rId80"/>
    <p:sldId id="303" r:id="rId81"/>
    <p:sldId id="304" r:id="rId82"/>
    <p:sldId id="305" r:id="rId83"/>
    <p:sldId id="306" r:id="rId8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62"/>
  </p:normalViewPr>
  <p:slideViewPr>
    <p:cSldViewPr>
      <p:cViewPr varScale="1">
        <p:scale>
          <a:sx n="100" d="100"/>
          <a:sy n="100" d="100"/>
        </p:scale>
        <p:origin x="216" y="1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2</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182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1521178-0936-4C45-B28D-39BA5EECAE2F}"/>
              </a:ext>
            </a:extLst>
          </p:cNvPr>
          <p:cNvSpPr>
            <a:spLocks noGrp="1" noChangeArrowheads="1"/>
          </p:cNvSpPr>
          <p:nvPr>
            <p:ph type="sldNum"/>
          </p:nvPr>
        </p:nvSpPr>
        <p:spPr>
          <a:ln/>
        </p:spPr>
        <p:txBody>
          <a:bodyPr/>
          <a:lstStyle/>
          <a:p>
            <a:fld id="{53296F71-28DB-48B9-816D-6AEB94CF9512}" type="slidenum">
              <a:rPr lang="it-IT" altLang="it-IT"/>
              <a:pPr/>
              <a:t>11</a:t>
            </a:fld>
            <a:endParaRPr lang="it-IT" altLang="it-IT"/>
          </a:p>
        </p:txBody>
      </p:sp>
      <p:sp>
        <p:nvSpPr>
          <p:cNvPr id="47105" name="Rectangle 1">
            <a:extLst>
              <a:ext uri="{FF2B5EF4-FFF2-40B4-BE49-F238E27FC236}">
                <a16:creationId xmlns:a16="http://schemas.microsoft.com/office/drawing/2014/main" id="{1DAE354D-144B-4ABB-BA68-C3D450175F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94052D0-1105-4A77-B718-147666F9C5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9484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86650F5-2883-4DD3-9C1D-86DCC816805C}"/>
              </a:ext>
            </a:extLst>
          </p:cNvPr>
          <p:cNvSpPr>
            <a:spLocks noGrp="1" noChangeArrowheads="1"/>
          </p:cNvSpPr>
          <p:nvPr>
            <p:ph type="sldNum"/>
          </p:nvPr>
        </p:nvSpPr>
        <p:spPr>
          <a:ln/>
        </p:spPr>
        <p:txBody>
          <a:bodyPr/>
          <a:lstStyle/>
          <a:p>
            <a:fld id="{6CADA877-BAFC-41C9-95F8-2BB71C231C11}" type="slidenum">
              <a:rPr lang="it-IT" altLang="it-IT"/>
              <a:pPr/>
              <a:t>14</a:t>
            </a:fld>
            <a:endParaRPr lang="it-IT" altLang="it-IT"/>
          </a:p>
        </p:txBody>
      </p:sp>
      <p:sp>
        <p:nvSpPr>
          <p:cNvPr id="50177" name="Rectangle 1">
            <a:extLst>
              <a:ext uri="{FF2B5EF4-FFF2-40B4-BE49-F238E27FC236}">
                <a16:creationId xmlns:a16="http://schemas.microsoft.com/office/drawing/2014/main" id="{2E22ED26-89FC-4122-B0E3-81B16E8082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2CEEEBCE-9077-4C78-BAFD-4CDB4B35F66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52350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8DE980A-2796-43A3-845B-D9E2310980F1}"/>
              </a:ext>
            </a:extLst>
          </p:cNvPr>
          <p:cNvSpPr>
            <a:spLocks noGrp="1" noChangeArrowheads="1"/>
          </p:cNvSpPr>
          <p:nvPr>
            <p:ph type="sldNum"/>
          </p:nvPr>
        </p:nvSpPr>
        <p:spPr>
          <a:ln/>
        </p:spPr>
        <p:txBody>
          <a:bodyPr/>
          <a:lstStyle/>
          <a:p>
            <a:fld id="{7BD3DC45-11CF-41DE-A544-F146B1F481A1}" type="slidenum">
              <a:rPr lang="it-IT" altLang="it-IT"/>
              <a:pPr/>
              <a:t>15</a:t>
            </a:fld>
            <a:endParaRPr lang="it-IT" altLang="it-IT"/>
          </a:p>
        </p:txBody>
      </p:sp>
      <p:sp>
        <p:nvSpPr>
          <p:cNvPr id="51201" name="Rectangle 1">
            <a:extLst>
              <a:ext uri="{FF2B5EF4-FFF2-40B4-BE49-F238E27FC236}">
                <a16:creationId xmlns:a16="http://schemas.microsoft.com/office/drawing/2014/main" id="{458A74CB-086B-49EB-877A-E815458DB8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06D6168A-79A9-4047-850E-78F3FCA7912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19380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3056B3A-9A06-47C4-8AE1-E87E6A039C01}"/>
              </a:ext>
            </a:extLst>
          </p:cNvPr>
          <p:cNvSpPr>
            <a:spLocks noGrp="1" noChangeArrowheads="1"/>
          </p:cNvSpPr>
          <p:nvPr>
            <p:ph type="sldNum"/>
          </p:nvPr>
        </p:nvSpPr>
        <p:spPr>
          <a:ln/>
        </p:spPr>
        <p:txBody>
          <a:bodyPr/>
          <a:lstStyle/>
          <a:p>
            <a:fld id="{855A03E6-1384-4D81-94E6-5F3ADC325662}" type="slidenum">
              <a:rPr lang="it-IT" altLang="it-IT"/>
              <a:pPr/>
              <a:t>16</a:t>
            </a:fld>
            <a:endParaRPr lang="it-IT" altLang="it-IT"/>
          </a:p>
        </p:txBody>
      </p:sp>
      <p:sp>
        <p:nvSpPr>
          <p:cNvPr id="52225" name="Rectangle 1">
            <a:extLst>
              <a:ext uri="{FF2B5EF4-FFF2-40B4-BE49-F238E27FC236}">
                <a16:creationId xmlns:a16="http://schemas.microsoft.com/office/drawing/2014/main" id="{7A81879B-5D27-4A88-8116-756C293957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CA5B3285-8509-4BDD-B076-51D6619CECF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1952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F0035D1-29F6-42A1-9E30-7F715FC78A8B}"/>
              </a:ext>
            </a:extLst>
          </p:cNvPr>
          <p:cNvSpPr>
            <a:spLocks noGrp="1" noChangeArrowheads="1"/>
          </p:cNvSpPr>
          <p:nvPr>
            <p:ph type="sldNum"/>
          </p:nvPr>
        </p:nvSpPr>
        <p:spPr>
          <a:ln/>
        </p:spPr>
        <p:txBody>
          <a:bodyPr/>
          <a:lstStyle/>
          <a:p>
            <a:fld id="{257DA108-2164-4CEC-A706-3194C6CDE862}" type="slidenum">
              <a:rPr lang="it-IT" altLang="it-IT"/>
              <a:pPr/>
              <a:t>17</a:t>
            </a:fld>
            <a:endParaRPr lang="it-IT" altLang="it-IT"/>
          </a:p>
        </p:txBody>
      </p:sp>
      <p:sp>
        <p:nvSpPr>
          <p:cNvPr id="53249" name="Rectangle 1">
            <a:extLst>
              <a:ext uri="{FF2B5EF4-FFF2-40B4-BE49-F238E27FC236}">
                <a16:creationId xmlns:a16="http://schemas.microsoft.com/office/drawing/2014/main" id="{E25CB23F-6E9D-4F2A-ACBC-743967559D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0D10491-4732-4CFC-8BA6-11A5F1B993C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13109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D566A59-EFFD-4F5C-BB62-76581AD60429}"/>
              </a:ext>
            </a:extLst>
          </p:cNvPr>
          <p:cNvSpPr>
            <a:spLocks noGrp="1" noChangeArrowheads="1"/>
          </p:cNvSpPr>
          <p:nvPr>
            <p:ph type="sldNum"/>
          </p:nvPr>
        </p:nvSpPr>
        <p:spPr>
          <a:ln/>
        </p:spPr>
        <p:txBody>
          <a:bodyPr/>
          <a:lstStyle/>
          <a:p>
            <a:fld id="{29D1DB63-F4AC-4402-97A0-837337FCB20D}" type="slidenum">
              <a:rPr lang="it-IT" altLang="it-IT"/>
              <a:pPr/>
              <a:t>18</a:t>
            </a:fld>
            <a:endParaRPr lang="it-IT" altLang="it-IT"/>
          </a:p>
        </p:txBody>
      </p:sp>
      <p:sp>
        <p:nvSpPr>
          <p:cNvPr id="54273" name="Rectangle 1">
            <a:extLst>
              <a:ext uri="{FF2B5EF4-FFF2-40B4-BE49-F238E27FC236}">
                <a16:creationId xmlns:a16="http://schemas.microsoft.com/office/drawing/2014/main" id="{900B1EEE-E9EF-48FE-8924-1098CDDF79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A17818D9-5F3A-4758-A9B8-B78B14C4A32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7678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154DD35-E412-44AE-8558-61B918BC0652}"/>
              </a:ext>
            </a:extLst>
          </p:cNvPr>
          <p:cNvSpPr>
            <a:spLocks noGrp="1" noChangeArrowheads="1"/>
          </p:cNvSpPr>
          <p:nvPr>
            <p:ph type="sldNum"/>
          </p:nvPr>
        </p:nvSpPr>
        <p:spPr>
          <a:ln/>
        </p:spPr>
        <p:txBody>
          <a:bodyPr/>
          <a:lstStyle/>
          <a:p>
            <a:fld id="{1C4BC6D7-22AE-490F-806E-BC0FA8CDD74F}" type="slidenum">
              <a:rPr lang="it-IT" altLang="it-IT"/>
              <a:pPr/>
              <a:t>19</a:t>
            </a:fld>
            <a:endParaRPr lang="it-IT" altLang="it-IT"/>
          </a:p>
        </p:txBody>
      </p:sp>
      <p:sp>
        <p:nvSpPr>
          <p:cNvPr id="55297" name="Rectangle 1">
            <a:extLst>
              <a:ext uri="{FF2B5EF4-FFF2-40B4-BE49-F238E27FC236}">
                <a16:creationId xmlns:a16="http://schemas.microsoft.com/office/drawing/2014/main" id="{BA9E0715-C081-41C2-87C5-E20BB97F0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25ECF9DA-137C-486E-AA9B-0F824AB85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37995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B70EFD7-D1EA-45B8-9613-E5330C60A22B}"/>
              </a:ext>
            </a:extLst>
          </p:cNvPr>
          <p:cNvSpPr>
            <a:spLocks noGrp="1" noChangeArrowheads="1"/>
          </p:cNvSpPr>
          <p:nvPr>
            <p:ph type="sldNum"/>
          </p:nvPr>
        </p:nvSpPr>
        <p:spPr>
          <a:ln/>
        </p:spPr>
        <p:txBody>
          <a:bodyPr/>
          <a:lstStyle/>
          <a:p>
            <a:fld id="{37BC77CF-B775-4668-AFDD-7CEF750685D7}" type="slidenum">
              <a:rPr lang="it-IT" altLang="it-IT"/>
              <a:pPr/>
              <a:t>20</a:t>
            </a:fld>
            <a:endParaRPr lang="it-IT" altLang="it-IT"/>
          </a:p>
        </p:txBody>
      </p:sp>
      <p:sp>
        <p:nvSpPr>
          <p:cNvPr id="56321" name="Rectangle 1">
            <a:extLst>
              <a:ext uri="{FF2B5EF4-FFF2-40B4-BE49-F238E27FC236}">
                <a16:creationId xmlns:a16="http://schemas.microsoft.com/office/drawing/2014/main" id="{67D9998D-92E5-4B40-B417-F668505E74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2DD356A0-A3BD-47D8-9DDB-6B8C36E007A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0084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D5FF10C-95CE-4571-B19D-E55DF3A074CF}"/>
              </a:ext>
            </a:extLst>
          </p:cNvPr>
          <p:cNvSpPr>
            <a:spLocks noGrp="1" noChangeArrowheads="1"/>
          </p:cNvSpPr>
          <p:nvPr>
            <p:ph type="sldNum"/>
          </p:nvPr>
        </p:nvSpPr>
        <p:spPr>
          <a:ln/>
        </p:spPr>
        <p:txBody>
          <a:bodyPr/>
          <a:lstStyle/>
          <a:p>
            <a:fld id="{DF533AE3-5F5D-4BCD-8419-C446529C737E}" type="slidenum">
              <a:rPr lang="it-IT" altLang="it-IT"/>
              <a:pPr/>
              <a:t>21</a:t>
            </a:fld>
            <a:endParaRPr lang="it-IT" altLang="it-IT"/>
          </a:p>
        </p:txBody>
      </p:sp>
      <p:sp>
        <p:nvSpPr>
          <p:cNvPr id="57345" name="Rectangle 1">
            <a:extLst>
              <a:ext uri="{FF2B5EF4-FFF2-40B4-BE49-F238E27FC236}">
                <a16:creationId xmlns:a16="http://schemas.microsoft.com/office/drawing/2014/main" id="{B08F04CF-C3ED-4923-96D4-1535F011A1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C9DC4AB-A75A-4332-AD91-49E07A2F43A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8611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BCDE10F-B97B-4058-9F0F-848C5012C8B3}" type="slidenum">
              <a:rPr lang="it-IT" altLang="it-IT"/>
              <a:pPr/>
              <a:t>22</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809CAA5-452A-49BF-AF15-822FA7E9E4FD}" type="slidenum">
              <a:rPr lang="it-IT" altLang="it-IT"/>
              <a:pPr/>
              <a:t>3</a:t>
            </a:fld>
            <a:endParaRPr lang="it-IT" altLang="it-IT"/>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FCAE221-08EE-4E2C-9C3A-E1EB23BF8520}"/>
              </a:ext>
            </a:extLst>
          </p:cNvPr>
          <p:cNvSpPr>
            <a:spLocks noGrp="1" noChangeArrowheads="1"/>
          </p:cNvSpPr>
          <p:nvPr>
            <p:ph type="sldNum"/>
          </p:nvPr>
        </p:nvSpPr>
        <p:spPr>
          <a:ln/>
        </p:spPr>
        <p:txBody>
          <a:bodyPr/>
          <a:lstStyle/>
          <a:p>
            <a:fld id="{7AA772C4-25C8-4FC0-9390-C282A91211F1}" type="slidenum">
              <a:rPr lang="it-IT" altLang="it-IT"/>
              <a:pPr/>
              <a:t>23</a:t>
            </a:fld>
            <a:endParaRPr lang="it-IT" altLang="it-IT"/>
          </a:p>
        </p:txBody>
      </p:sp>
      <p:sp>
        <p:nvSpPr>
          <p:cNvPr id="58369" name="Rectangle 1">
            <a:extLst>
              <a:ext uri="{FF2B5EF4-FFF2-40B4-BE49-F238E27FC236}">
                <a16:creationId xmlns:a16="http://schemas.microsoft.com/office/drawing/2014/main" id="{8D7AB5AA-115F-41D7-8683-151A12BF202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84B333D1-B2AE-4D14-A1D6-69DAD310DE1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9298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9CDAD30-A5F7-4F48-A1AB-4A9D2D9557CC}"/>
              </a:ext>
            </a:extLst>
          </p:cNvPr>
          <p:cNvSpPr>
            <a:spLocks noGrp="1" noChangeArrowheads="1"/>
          </p:cNvSpPr>
          <p:nvPr>
            <p:ph type="sldNum"/>
          </p:nvPr>
        </p:nvSpPr>
        <p:spPr>
          <a:ln/>
        </p:spPr>
        <p:txBody>
          <a:bodyPr/>
          <a:lstStyle/>
          <a:p>
            <a:fld id="{ED299F8A-A0EE-4C02-8335-7760C0E9407B}" type="slidenum">
              <a:rPr lang="it-IT" altLang="it-IT"/>
              <a:pPr/>
              <a:t>24</a:t>
            </a:fld>
            <a:endParaRPr lang="it-IT" altLang="it-IT"/>
          </a:p>
        </p:txBody>
      </p:sp>
      <p:sp>
        <p:nvSpPr>
          <p:cNvPr id="59393" name="Rectangle 1">
            <a:extLst>
              <a:ext uri="{FF2B5EF4-FFF2-40B4-BE49-F238E27FC236}">
                <a16:creationId xmlns:a16="http://schemas.microsoft.com/office/drawing/2014/main" id="{243DDCAC-0D55-421E-91E9-33DCD5C4FE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C2E9DFF-3824-49D7-9CEA-C96075C0ADC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59250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88B01B-4D2A-40A0-BCBE-5364617ED31E}"/>
              </a:ext>
            </a:extLst>
          </p:cNvPr>
          <p:cNvSpPr>
            <a:spLocks noGrp="1" noChangeArrowheads="1"/>
          </p:cNvSpPr>
          <p:nvPr>
            <p:ph type="sldNum"/>
          </p:nvPr>
        </p:nvSpPr>
        <p:spPr>
          <a:ln/>
        </p:spPr>
        <p:txBody>
          <a:bodyPr/>
          <a:lstStyle/>
          <a:p>
            <a:fld id="{A04AF625-51F0-41E9-9CF2-654476DB376E}" type="slidenum">
              <a:rPr lang="it-IT" altLang="it-IT"/>
              <a:pPr/>
              <a:t>25</a:t>
            </a:fld>
            <a:endParaRPr lang="it-IT" altLang="it-IT"/>
          </a:p>
        </p:txBody>
      </p:sp>
      <p:sp>
        <p:nvSpPr>
          <p:cNvPr id="60417" name="Rectangle 1">
            <a:extLst>
              <a:ext uri="{FF2B5EF4-FFF2-40B4-BE49-F238E27FC236}">
                <a16:creationId xmlns:a16="http://schemas.microsoft.com/office/drawing/2014/main" id="{CCEB1E4D-810D-42DE-8231-747E77ABC65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B719A3CA-A86F-461D-98FF-56BA853FDF11}"/>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40576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AC9AB28-2CA4-44CA-916E-9589B323BE92}"/>
              </a:ext>
            </a:extLst>
          </p:cNvPr>
          <p:cNvSpPr>
            <a:spLocks noGrp="1" noChangeArrowheads="1"/>
          </p:cNvSpPr>
          <p:nvPr>
            <p:ph type="sldNum"/>
          </p:nvPr>
        </p:nvSpPr>
        <p:spPr>
          <a:ln/>
        </p:spPr>
        <p:txBody>
          <a:bodyPr/>
          <a:lstStyle/>
          <a:p>
            <a:fld id="{321FC03D-03E5-44D8-B064-56BB03FB9BCB}" type="slidenum">
              <a:rPr lang="it-IT" altLang="it-IT"/>
              <a:pPr/>
              <a:t>26</a:t>
            </a:fld>
            <a:endParaRPr lang="it-IT" altLang="it-IT"/>
          </a:p>
        </p:txBody>
      </p:sp>
      <p:sp>
        <p:nvSpPr>
          <p:cNvPr id="61441" name="Rectangle 1">
            <a:extLst>
              <a:ext uri="{FF2B5EF4-FFF2-40B4-BE49-F238E27FC236}">
                <a16:creationId xmlns:a16="http://schemas.microsoft.com/office/drawing/2014/main" id="{993EFB72-46DE-4D25-92A9-E99A8CBB4D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70F12071-74BD-45A5-BE15-18A3A98A639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20186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A9786061-CC2B-444D-81C6-C0FC74EEF01C}" type="slidenum">
              <a:rPr lang="it-IT" altLang="it-IT"/>
              <a:pPr/>
              <a:t>27</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fld id="{C262C54C-D3BC-4C61-B38F-F5B61F5DD7D1}" type="slidenum">
              <a:rPr lang="it-IT" altLang="it-IT"/>
              <a:pPr/>
              <a:t>28</a:t>
            </a:fld>
            <a:endParaRPr lang="it-IT" altLang="it-IT"/>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48944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fld id="{9C7242B5-D389-4575-AA84-43CBF8144C79}" type="slidenum">
              <a:rPr lang="it-IT" altLang="it-IT"/>
              <a:pPr/>
              <a:t>29</a:t>
            </a:fld>
            <a:endParaRPr lang="it-IT" altLang="it-IT"/>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48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fld id="{007C2EC6-32A8-4FA1-A05F-2FC3D750303D}" type="slidenum">
              <a:rPr lang="it-IT" altLang="it-IT"/>
              <a:pPr/>
              <a:t>30</a:t>
            </a:fld>
            <a:endParaRPr lang="it-IT" altLang="it-IT"/>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76366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fld id="{5388F5E8-BB23-41AF-9442-8706A626FCFA}" type="slidenum">
              <a:rPr lang="it-IT" altLang="it-IT"/>
              <a:pPr/>
              <a:t>31</a:t>
            </a:fld>
            <a:endParaRPr lang="it-IT" altLang="it-IT"/>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75489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fld id="{8E156C2F-2D4D-4FC7-ACDA-08156EDB9DCC}" type="slidenum">
              <a:rPr lang="it-IT" altLang="it-IT"/>
              <a:pPr/>
              <a:t>32</a:t>
            </a:fld>
            <a:endParaRPr lang="it-IT" altLang="it-IT"/>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536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4</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4161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fld id="{D9B81151-1412-4812-821D-7CA5D9B2A90E}" type="slidenum">
              <a:rPr lang="it-IT" altLang="it-IT"/>
              <a:pPr/>
              <a:t>33</a:t>
            </a:fld>
            <a:endParaRPr lang="it-IT" altLang="it-IT"/>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0217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fld id="{76106FE5-C851-4ED2-BD69-64FC54A17403}" type="slidenum">
              <a:rPr lang="it-IT" altLang="it-IT"/>
              <a:pPr/>
              <a:t>34</a:t>
            </a:fld>
            <a:endParaRPr lang="it-IT" altLang="it-IT"/>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47797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C8BFE17-26AE-4C47-832E-C76CB88CED2E}"/>
              </a:ext>
            </a:extLst>
          </p:cNvPr>
          <p:cNvSpPr>
            <a:spLocks noGrp="1" noChangeArrowheads="1"/>
          </p:cNvSpPr>
          <p:nvPr>
            <p:ph type="sldNum"/>
          </p:nvPr>
        </p:nvSpPr>
        <p:spPr>
          <a:ln/>
        </p:spPr>
        <p:txBody>
          <a:bodyPr/>
          <a:lstStyle/>
          <a:p>
            <a:fld id="{97C591C6-797D-414A-9E08-0F6C57FBA2A3}" type="slidenum">
              <a:rPr lang="it-IT" altLang="it-IT"/>
              <a:pPr/>
              <a:t>35</a:t>
            </a:fld>
            <a:endParaRPr lang="it-IT" altLang="it-IT"/>
          </a:p>
        </p:txBody>
      </p:sp>
      <p:sp>
        <p:nvSpPr>
          <p:cNvPr id="70657" name="Rectangle 1">
            <a:extLst>
              <a:ext uri="{FF2B5EF4-FFF2-40B4-BE49-F238E27FC236}">
                <a16:creationId xmlns:a16="http://schemas.microsoft.com/office/drawing/2014/main" id="{03F937AE-FB66-4B37-855B-00CAD95C4E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0A55BE32-1246-471E-BA67-FD25EEAC17D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0972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5C37EED-1731-4B15-BF07-44F2AD169171}"/>
              </a:ext>
            </a:extLst>
          </p:cNvPr>
          <p:cNvSpPr>
            <a:spLocks noGrp="1" noChangeArrowheads="1"/>
          </p:cNvSpPr>
          <p:nvPr>
            <p:ph type="sldNum"/>
          </p:nvPr>
        </p:nvSpPr>
        <p:spPr>
          <a:ln/>
        </p:spPr>
        <p:txBody>
          <a:bodyPr/>
          <a:lstStyle/>
          <a:p>
            <a:fld id="{56048625-85E9-4BBB-AA99-2A2EA5FC2A18}" type="slidenum">
              <a:rPr lang="it-IT" altLang="it-IT"/>
              <a:pPr/>
              <a:t>36</a:t>
            </a:fld>
            <a:endParaRPr lang="it-IT" altLang="it-IT"/>
          </a:p>
        </p:txBody>
      </p:sp>
      <p:sp>
        <p:nvSpPr>
          <p:cNvPr id="71681" name="Rectangle 1">
            <a:extLst>
              <a:ext uri="{FF2B5EF4-FFF2-40B4-BE49-F238E27FC236}">
                <a16:creationId xmlns:a16="http://schemas.microsoft.com/office/drawing/2014/main" id="{4FC2F688-6CFE-443B-9356-A42245EDDD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9D46E0A5-1A7E-4D35-93D3-B6B2602DE0F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89052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AFABDCF-14A2-4216-9074-CBA134E7ABA5}"/>
              </a:ext>
            </a:extLst>
          </p:cNvPr>
          <p:cNvSpPr>
            <a:spLocks noGrp="1" noChangeArrowheads="1"/>
          </p:cNvSpPr>
          <p:nvPr>
            <p:ph type="sldNum"/>
          </p:nvPr>
        </p:nvSpPr>
        <p:spPr>
          <a:ln/>
        </p:spPr>
        <p:txBody>
          <a:bodyPr/>
          <a:lstStyle/>
          <a:p>
            <a:fld id="{8C9F5BF6-2570-4265-B296-BFBB5AB6F3F3}" type="slidenum">
              <a:rPr lang="it-IT" altLang="it-IT"/>
              <a:pPr/>
              <a:t>37</a:t>
            </a:fld>
            <a:endParaRPr lang="it-IT" altLang="it-IT"/>
          </a:p>
        </p:txBody>
      </p:sp>
      <p:sp>
        <p:nvSpPr>
          <p:cNvPr id="72705" name="Rectangle 1">
            <a:extLst>
              <a:ext uri="{FF2B5EF4-FFF2-40B4-BE49-F238E27FC236}">
                <a16:creationId xmlns:a16="http://schemas.microsoft.com/office/drawing/2014/main" id="{F8D3DC39-7D39-4462-B5EE-2D707ED4C4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E72F0B8-0117-4719-8678-05A1F4C60BE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41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85B0F36-38D0-49A2-B61A-1B54670ACEBF}" type="slidenum">
              <a:rPr lang="it-IT" altLang="it-IT"/>
              <a:pPr/>
              <a:t>40</a:t>
            </a:fld>
            <a:endParaRPr lang="it-IT" altLang="it-IT"/>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82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7BB8D55-84D4-489A-AE5B-C17697412FE3}" type="slidenum">
              <a:rPr lang="it-IT" altLang="it-IT"/>
              <a:pPr/>
              <a:t>41</a:t>
            </a:fld>
            <a:endParaRPr lang="it-IT" altLang="it-IT"/>
          </a:p>
        </p:txBody>
      </p:sp>
      <p:sp>
        <p:nvSpPr>
          <p:cNvPr id="78849"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8850"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0C6B085-8D13-4AF1-AE32-BE7EC17BF855}" type="slidenum">
              <a:rPr lang="it-IT" altLang="it-IT"/>
              <a:pPr/>
              <a:t>42</a:t>
            </a:fld>
            <a:endParaRPr lang="it-IT" altLang="it-IT"/>
          </a:p>
        </p:txBody>
      </p:sp>
      <p:sp>
        <p:nvSpPr>
          <p:cNvPr id="7987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43</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46</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5</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74775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47</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48</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49</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50</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52</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53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54</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56</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57</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58</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5A9D695-6F7C-4B1E-8A82-37C29C0D4672}"/>
              </a:ext>
            </a:extLst>
          </p:cNvPr>
          <p:cNvSpPr>
            <a:spLocks noGrp="1" noChangeArrowheads="1"/>
          </p:cNvSpPr>
          <p:nvPr>
            <p:ph type="sldNum"/>
          </p:nvPr>
        </p:nvSpPr>
        <p:spPr>
          <a:ln/>
        </p:spPr>
        <p:txBody>
          <a:bodyPr/>
          <a:lstStyle/>
          <a:p>
            <a:fld id="{6B332F16-E63D-4C65-8BCF-ED20A8A18871}" type="slidenum">
              <a:rPr lang="it-IT" altLang="it-IT"/>
              <a:pPr/>
              <a:t>6</a:t>
            </a:fld>
            <a:endParaRPr lang="it-IT" altLang="it-IT"/>
          </a:p>
        </p:txBody>
      </p:sp>
      <p:sp>
        <p:nvSpPr>
          <p:cNvPr id="43009" name="Rectangle 1">
            <a:extLst>
              <a:ext uri="{FF2B5EF4-FFF2-40B4-BE49-F238E27FC236}">
                <a16:creationId xmlns:a16="http://schemas.microsoft.com/office/drawing/2014/main" id="{A03828B1-B56B-409A-84FA-D1CEEE03955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B40C2E28-7AE2-49CB-876D-1C46A7B0228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88198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59</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B54CB8CA-3653-4604-BFBB-35909146AA84}" type="slidenum">
              <a:rPr lang="it-IT" altLang="it-IT"/>
              <a:pPr/>
              <a:t>60</a:t>
            </a:fld>
            <a:endParaRPr lang="it-IT" altLang="it-IT"/>
          </a:p>
        </p:txBody>
      </p:sp>
      <p:sp>
        <p:nvSpPr>
          <p:cNvPr id="86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8AF99933-BCBF-4D6F-9192-0FFB8DCA7758}" type="slidenum">
              <a:rPr lang="it-IT" altLang="it-IT"/>
              <a:pPr/>
              <a:t>61</a:t>
            </a:fld>
            <a:endParaRPr lang="it-IT" altLang="it-IT"/>
          </a:p>
        </p:txBody>
      </p:sp>
      <p:sp>
        <p:nvSpPr>
          <p:cNvPr id="91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62</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63</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9792978-A631-44E4-A178-C55FD35298B1}" type="slidenum">
              <a:rPr lang="it-IT" altLang="it-IT"/>
              <a:pPr/>
              <a:t>64</a:t>
            </a:fld>
            <a:endParaRPr lang="it-IT" altLang="it-IT"/>
          </a:p>
        </p:txBody>
      </p:sp>
      <p:sp>
        <p:nvSpPr>
          <p:cNvPr id="94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18B0C68-8ED5-44DE-A996-3858719EFBA6}" type="slidenum">
              <a:rPr lang="it-IT" altLang="it-IT"/>
              <a:pPr/>
              <a:t>65</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71536FA-6592-4231-94B9-DD3A574BFA91}" type="slidenum">
              <a:rPr lang="it-IT" altLang="it-IT"/>
              <a:pPr/>
              <a:t>66</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2962B3C-49E8-4B40-82FB-C25B3061E83F}" type="slidenum">
              <a:rPr lang="it-IT" altLang="it-IT"/>
              <a:pPr/>
              <a:t>67</a:t>
            </a:fld>
            <a:endParaRPr lang="it-IT" altLang="it-IT"/>
          </a:p>
        </p:txBody>
      </p:sp>
      <p:sp>
        <p:nvSpPr>
          <p:cNvPr id="96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AFAB494-24FD-4C55-9159-4DBD552ED556}" type="slidenum">
              <a:rPr lang="it-IT" altLang="it-IT"/>
              <a:pPr/>
              <a:t>69</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21C9FB-009C-47E3-9A79-A43339E2A15A}"/>
              </a:ext>
            </a:extLst>
          </p:cNvPr>
          <p:cNvSpPr>
            <a:spLocks noGrp="1" noChangeArrowheads="1"/>
          </p:cNvSpPr>
          <p:nvPr>
            <p:ph type="sldNum"/>
          </p:nvPr>
        </p:nvSpPr>
        <p:spPr>
          <a:ln/>
        </p:spPr>
        <p:txBody>
          <a:bodyPr/>
          <a:lstStyle/>
          <a:p>
            <a:fld id="{98C29594-358F-4179-9837-FF0C23B91979}" type="slidenum">
              <a:rPr lang="it-IT" altLang="it-IT"/>
              <a:pPr/>
              <a:t>7</a:t>
            </a:fld>
            <a:endParaRPr lang="it-IT" altLang="it-IT"/>
          </a:p>
        </p:txBody>
      </p:sp>
      <p:sp>
        <p:nvSpPr>
          <p:cNvPr id="38913" name="Rectangle 1">
            <a:extLst>
              <a:ext uri="{FF2B5EF4-FFF2-40B4-BE49-F238E27FC236}">
                <a16:creationId xmlns:a16="http://schemas.microsoft.com/office/drawing/2014/main" id="{5B1BC918-CE5C-4CEF-98FE-DBAE5246B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C82EF1E-00EB-491C-BF2B-9D62C767386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761742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71</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72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73</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75</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97CD488-DC0A-4EB1-A9D8-2B8D1E8B363C}" type="slidenum">
              <a:rPr lang="it-IT" altLang="it-IT"/>
              <a:pPr/>
              <a:t>76</a:t>
            </a:fld>
            <a:endParaRPr lang="it-IT" altLang="it-IT"/>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77</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78</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D399B9-174D-4885-91DC-F9DD534BF910}" type="slidenum">
              <a:rPr lang="it-IT" altLang="it-IT"/>
              <a:pPr/>
              <a:t>79</a:t>
            </a:fld>
            <a:endParaRPr lang="it-IT" altLang="it-IT"/>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80</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81</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41160B7-BD03-4314-A2A2-F3B373A1D268}"/>
              </a:ext>
            </a:extLst>
          </p:cNvPr>
          <p:cNvSpPr>
            <a:spLocks noGrp="1" noChangeArrowheads="1"/>
          </p:cNvSpPr>
          <p:nvPr>
            <p:ph type="sldNum"/>
          </p:nvPr>
        </p:nvSpPr>
        <p:spPr>
          <a:ln/>
        </p:spPr>
        <p:txBody>
          <a:bodyPr/>
          <a:lstStyle/>
          <a:p>
            <a:fld id="{C699940F-3FB7-41D3-8498-12014D34C54D}" type="slidenum">
              <a:rPr lang="it-IT" altLang="it-IT"/>
              <a:pPr/>
              <a:t>8</a:t>
            </a:fld>
            <a:endParaRPr lang="it-IT" altLang="it-IT"/>
          </a:p>
        </p:txBody>
      </p:sp>
      <p:sp>
        <p:nvSpPr>
          <p:cNvPr id="44033" name="Rectangle 1">
            <a:extLst>
              <a:ext uri="{FF2B5EF4-FFF2-40B4-BE49-F238E27FC236}">
                <a16:creationId xmlns:a16="http://schemas.microsoft.com/office/drawing/2014/main" id="{8ADF085D-D4D5-43AB-9067-538C9638C7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845AEA5A-DA36-4216-B11C-DFF34A85942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641969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062A6-74B2-46C9-A76E-81C340A0C202}" type="slidenum">
              <a:rPr lang="it-IT" altLang="it-IT"/>
              <a:pPr/>
              <a:t>82</a:t>
            </a:fld>
            <a:endParaRPr lang="it-IT" altLang="it-IT"/>
          </a:p>
        </p:txBody>
      </p:sp>
      <p:sp>
        <p:nvSpPr>
          <p:cNvPr id="11059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C26E182-A58F-4981-809C-4746585D793F}"/>
              </a:ext>
            </a:extLst>
          </p:cNvPr>
          <p:cNvSpPr>
            <a:spLocks noGrp="1" noChangeArrowheads="1"/>
          </p:cNvSpPr>
          <p:nvPr>
            <p:ph type="sldNum"/>
          </p:nvPr>
        </p:nvSpPr>
        <p:spPr>
          <a:ln/>
        </p:spPr>
        <p:txBody>
          <a:bodyPr/>
          <a:lstStyle/>
          <a:p>
            <a:fld id="{62676B3A-08C9-446B-83FE-B7542DE7D5C4}" type="slidenum">
              <a:rPr lang="it-IT" altLang="it-IT"/>
              <a:pPr/>
              <a:t>9</a:t>
            </a:fld>
            <a:endParaRPr lang="it-IT" altLang="it-IT"/>
          </a:p>
        </p:txBody>
      </p:sp>
      <p:sp>
        <p:nvSpPr>
          <p:cNvPr id="45057" name="Rectangle 1">
            <a:extLst>
              <a:ext uri="{FF2B5EF4-FFF2-40B4-BE49-F238E27FC236}">
                <a16:creationId xmlns:a16="http://schemas.microsoft.com/office/drawing/2014/main" id="{9C74AC8D-4DEF-4AA7-B4C1-EC23ED8315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285C37-78EC-4B4B-9B60-5A1DFA02EC2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7861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6D628BBB-AFC9-4C02-9111-D595113316E4}"/>
              </a:ext>
            </a:extLst>
          </p:cNvPr>
          <p:cNvSpPr>
            <a:spLocks noGrp="1" noChangeArrowheads="1"/>
          </p:cNvSpPr>
          <p:nvPr>
            <p:ph type="sldNum"/>
          </p:nvPr>
        </p:nvSpPr>
        <p:spPr>
          <a:ln/>
        </p:spPr>
        <p:txBody>
          <a:bodyPr/>
          <a:lstStyle/>
          <a:p>
            <a:fld id="{155CD740-BDD7-4A5C-A857-20B47CA8CD7B}" type="slidenum">
              <a:rPr lang="it-IT" altLang="it-IT"/>
              <a:pPr/>
              <a:t>10</a:t>
            </a:fld>
            <a:endParaRPr lang="it-IT" altLang="it-IT"/>
          </a:p>
        </p:txBody>
      </p:sp>
      <p:sp>
        <p:nvSpPr>
          <p:cNvPr id="46081" name="Rectangle 1">
            <a:extLst>
              <a:ext uri="{FF2B5EF4-FFF2-40B4-BE49-F238E27FC236}">
                <a16:creationId xmlns:a16="http://schemas.microsoft.com/office/drawing/2014/main" id="{35F4E834-D38F-4179-ABD9-C44CEA1D48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793FB43-797C-4F97-AF60-C6673CD7C1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9257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407582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4010792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D3856DAC-FB92-46C3-92B8-CB749FA3FDB7}" type="slidenum">
              <a:rPr lang="it-IT" altLang="it-IT"/>
              <a:pPr/>
              <a:t>‹N›</a:t>
            </a:fld>
            <a:endParaRPr lang="it-IT" altLang="it-IT"/>
          </a:p>
        </p:txBody>
      </p:sp>
    </p:spTree>
    <p:extLst>
      <p:ext uri="{BB962C8B-B14F-4D97-AF65-F5344CB8AC3E}">
        <p14:creationId xmlns:p14="http://schemas.microsoft.com/office/powerpoint/2010/main" val="31864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5E25A3E-44D5-4944-A379-8F4667806586}" type="slidenum">
              <a:rPr lang="it-IT" altLang="it-IT"/>
              <a:pPr/>
              <a:t>‹N›</a:t>
            </a:fld>
            <a:endParaRPr lang="it-IT" altLang="it-IT"/>
          </a:p>
        </p:txBody>
      </p:sp>
    </p:spTree>
    <p:extLst>
      <p:ext uri="{BB962C8B-B14F-4D97-AF65-F5344CB8AC3E}">
        <p14:creationId xmlns:p14="http://schemas.microsoft.com/office/powerpoint/2010/main" val="1920505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F07A4C9B-B871-436A-A081-F7FBC6519674}" type="slidenum">
              <a:rPr lang="it-IT" altLang="it-IT"/>
              <a:pPr/>
              <a:t>‹N›</a:t>
            </a:fld>
            <a:endParaRPr lang="it-IT" altLang="it-IT"/>
          </a:p>
        </p:txBody>
      </p:sp>
    </p:spTree>
    <p:extLst>
      <p:ext uri="{BB962C8B-B14F-4D97-AF65-F5344CB8AC3E}">
        <p14:creationId xmlns:p14="http://schemas.microsoft.com/office/powerpoint/2010/main" val="253535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4963"/>
            <a:ext cx="4037013"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613" y="1604963"/>
            <a:ext cx="4037012" cy="45227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D99BB66D-5C34-41F6-83CD-196B8A35092F}" type="slidenum">
              <a:rPr lang="it-IT" altLang="it-IT"/>
              <a:pPr/>
              <a:t>‹N›</a:t>
            </a:fld>
            <a:endParaRPr lang="it-IT" altLang="it-IT"/>
          </a:p>
        </p:txBody>
      </p:sp>
    </p:spTree>
    <p:extLst>
      <p:ext uri="{BB962C8B-B14F-4D97-AF65-F5344CB8AC3E}">
        <p14:creationId xmlns:p14="http://schemas.microsoft.com/office/powerpoint/2010/main" val="2409634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C7A7DF8E-C06F-48D8-A856-F872286BBD52}" type="slidenum">
              <a:rPr lang="it-IT" altLang="it-IT"/>
              <a:pPr/>
              <a:t>‹N›</a:t>
            </a:fld>
            <a:endParaRPr lang="it-IT" altLang="it-IT"/>
          </a:p>
        </p:txBody>
      </p:sp>
    </p:spTree>
    <p:extLst>
      <p:ext uri="{BB962C8B-B14F-4D97-AF65-F5344CB8AC3E}">
        <p14:creationId xmlns:p14="http://schemas.microsoft.com/office/powerpoint/2010/main" val="235245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A1241317-291F-4FFC-A79B-411BF27E087D}" type="slidenum">
              <a:rPr lang="it-IT" altLang="it-IT"/>
              <a:pPr/>
              <a:t>‹N›</a:t>
            </a:fld>
            <a:endParaRPr lang="it-IT" altLang="it-IT"/>
          </a:p>
        </p:txBody>
      </p:sp>
    </p:spTree>
    <p:extLst>
      <p:ext uri="{BB962C8B-B14F-4D97-AF65-F5344CB8AC3E}">
        <p14:creationId xmlns:p14="http://schemas.microsoft.com/office/powerpoint/2010/main" val="2534004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62ABD998-F1E7-42AC-BC06-C3B61E0716CB}" type="slidenum">
              <a:rPr lang="it-IT" altLang="it-IT"/>
              <a:pPr/>
              <a:t>‹N›</a:t>
            </a:fld>
            <a:endParaRPr lang="it-IT" altLang="it-IT"/>
          </a:p>
        </p:txBody>
      </p:sp>
    </p:spTree>
    <p:extLst>
      <p:ext uri="{BB962C8B-B14F-4D97-AF65-F5344CB8AC3E}">
        <p14:creationId xmlns:p14="http://schemas.microsoft.com/office/powerpoint/2010/main" val="79004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9516667-F375-41B7-B871-BFC1B6075958}" type="slidenum">
              <a:rPr lang="it-IT" altLang="it-IT"/>
              <a:pPr/>
              <a:t>‹N›</a:t>
            </a:fld>
            <a:endParaRPr lang="it-IT" altLang="it-IT"/>
          </a:p>
        </p:txBody>
      </p:sp>
    </p:spTree>
    <p:extLst>
      <p:ext uri="{BB962C8B-B14F-4D97-AF65-F5344CB8AC3E}">
        <p14:creationId xmlns:p14="http://schemas.microsoft.com/office/powerpoint/2010/main" val="2704640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693D170-F08E-4A0D-A10E-BFF66EADE065}" type="slidenum">
              <a:rPr lang="it-IT" altLang="it-IT"/>
              <a:pPr/>
              <a:t>‹N›</a:t>
            </a:fld>
            <a:endParaRPr lang="it-IT" altLang="it-IT"/>
          </a:p>
        </p:txBody>
      </p:sp>
    </p:spTree>
    <p:extLst>
      <p:ext uri="{BB962C8B-B14F-4D97-AF65-F5344CB8AC3E}">
        <p14:creationId xmlns:p14="http://schemas.microsoft.com/office/powerpoint/2010/main" val="1106253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A7205-1270-46C8-8469-43E6C2DEDC9B}" type="slidenum">
              <a:rPr lang="it-IT" altLang="it-IT"/>
              <a:pPr/>
              <a:t>‹N›</a:t>
            </a:fld>
            <a:endParaRPr lang="it-IT" altLang="it-IT"/>
          </a:p>
        </p:txBody>
      </p:sp>
    </p:spTree>
    <p:extLst>
      <p:ext uri="{BB962C8B-B14F-4D97-AF65-F5344CB8AC3E}">
        <p14:creationId xmlns:p14="http://schemas.microsoft.com/office/powerpoint/2010/main" val="3541691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96088" y="1604963"/>
            <a:ext cx="2111375" cy="45227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1604963"/>
            <a:ext cx="6186488" cy="45227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F8D0958-C062-4322-91C0-18FB5DD58F77}" type="slidenum">
              <a:rPr lang="it-IT" altLang="it-IT"/>
              <a:pPr/>
              <a:t>‹N›</a:t>
            </a:fld>
            <a:endParaRPr lang="it-IT" altLang="it-IT"/>
          </a:p>
        </p:txBody>
      </p:sp>
    </p:spTree>
    <p:extLst>
      <p:ext uri="{BB962C8B-B14F-4D97-AF65-F5344CB8AC3E}">
        <p14:creationId xmlns:p14="http://schemas.microsoft.com/office/powerpoint/2010/main" val="2333343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676400" y="1804988"/>
            <a:ext cx="7231063" cy="2097087"/>
          </a:xfrm>
        </p:spPr>
        <p:txBody>
          <a:bodyPr/>
          <a:lstStyle/>
          <a:p>
            <a:r>
              <a:rPr lang="it-IT"/>
              <a:t>Fare clic per modificare lo stile del titolo</a:t>
            </a:r>
          </a:p>
        </p:txBody>
      </p:sp>
      <p:sp>
        <p:nvSpPr>
          <p:cNvPr id="3" name="Segnaposto data 2"/>
          <p:cNvSpPr>
            <a:spLocks noGrp="1"/>
          </p:cNvSpPr>
          <p:nvPr>
            <p:ph type="dt" idx="10"/>
          </p:nvPr>
        </p:nvSpPr>
        <p:spPr>
          <a:xfrm>
            <a:off x="685800" y="6324600"/>
            <a:ext cx="1897063" cy="44926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324600"/>
            <a:ext cx="2887663" cy="44926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324600"/>
            <a:ext cx="1897063" cy="449263"/>
          </a:xfrm>
        </p:spPr>
        <p:txBody>
          <a:bodyPr/>
          <a:lstStyle>
            <a:lvl1pPr>
              <a:defRPr/>
            </a:lvl1pPr>
          </a:lstStyle>
          <a:p>
            <a:fld id="{EBFDFD24-7200-4911-83F0-8C7F314B0B2D}" type="slidenum">
              <a:rPr lang="it-IT" altLang="it-IT"/>
              <a:pPr/>
              <a:t>‹N›</a:t>
            </a:fld>
            <a:endParaRPr lang="it-IT" altLang="it-IT"/>
          </a:p>
        </p:txBody>
      </p:sp>
    </p:spTree>
    <p:extLst>
      <p:ext uri="{BB962C8B-B14F-4D97-AF65-F5344CB8AC3E}">
        <p14:creationId xmlns:p14="http://schemas.microsoft.com/office/powerpoint/2010/main" val="241010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 id="2147483676" r:id="rId15"/>
    <p:sldLayoutId id="2147483677" r:id="rId16"/>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7947025" y="-2413000"/>
            <a:ext cx="17097375" cy="9275763"/>
            <a:chOff x="-5006" y="-1520"/>
            <a:chExt cx="10770" cy="5843"/>
          </a:xfrm>
        </p:grpSpPr>
        <p:sp>
          <p:nvSpPr>
            <p:cNvPr id="2050" name="Freeform 2"/>
            <p:cNvSpPr>
              <a:spLocks noChangeArrowheads="1"/>
            </p:cNvSpPr>
            <p:nvPr/>
          </p:nvSpPr>
          <p:spPr bwMode="auto">
            <a:xfrm>
              <a:off x="-1163" y="-989"/>
              <a:ext cx="2906" cy="531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Freeform 3"/>
            <p:cNvSpPr>
              <a:spLocks noChangeArrowheads="1"/>
            </p:cNvSpPr>
            <p:nvPr/>
          </p:nvSpPr>
          <p:spPr bwMode="auto">
            <a:xfrm>
              <a:off x="-3900" y="-992"/>
              <a:ext cx="2906" cy="5306"/>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Freeform 4"/>
            <p:cNvSpPr>
              <a:spLocks noChangeArrowheads="1"/>
            </p:cNvSpPr>
            <p:nvPr/>
          </p:nvSpPr>
          <p:spPr bwMode="auto">
            <a:xfrm>
              <a:off x="2378" y="-988"/>
              <a:ext cx="2910" cy="5308"/>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Freeform 5"/>
            <p:cNvSpPr>
              <a:spLocks noChangeArrowheads="1"/>
            </p:cNvSpPr>
            <p:nvPr/>
          </p:nvSpPr>
          <p:spPr bwMode="auto">
            <a:xfrm>
              <a:off x="-680" y="-994"/>
              <a:ext cx="3482" cy="530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Freeform 6"/>
            <p:cNvSpPr>
              <a:spLocks noChangeArrowheads="1"/>
            </p:cNvSpPr>
            <p:nvPr/>
          </p:nvSpPr>
          <p:spPr bwMode="auto">
            <a:xfrm>
              <a:off x="-3703" y="-864"/>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Freeform 7"/>
            <p:cNvSpPr>
              <a:spLocks noChangeArrowheads="1"/>
            </p:cNvSpPr>
            <p:nvPr/>
          </p:nvSpPr>
          <p:spPr bwMode="auto">
            <a:xfrm rot="2700000" flipH="1">
              <a:off x="-2539" y="-41"/>
              <a:ext cx="4260" cy="123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6" name="Freeform 8"/>
            <p:cNvSpPr>
              <a:spLocks noChangeArrowheads="1"/>
            </p:cNvSpPr>
            <p:nvPr/>
          </p:nvSpPr>
          <p:spPr bwMode="auto">
            <a:xfrm>
              <a:off x="-3760" y="-923"/>
              <a:ext cx="5869" cy="187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7" name="Freeform 9"/>
            <p:cNvSpPr>
              <a:spLocks noChangeArrowheads="1"/>
            </p:cNvSpPr>
            <p:nvPr/>
          </p:nvSpPr>
          <p:spPr bwMode="auto">
            <a:xfrm rot="18720000">
              <a:off x="-4762" y="-46"/>
              <a:ext cx="4295" cy="257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8" name="Freeform 10"/>
            <p:cNvSpPr>
              <a:spLocks noChangeArrowheads="1"/>
            </p:cNvSpPr>
            <p:nvPr/>
          </p:nvSpPr>
          <p:spPr bwMode="auto">
            <a:xfrm rot="19260000">
              <a:off x="-1671" y="139"/>
              <a:ext cx="6021" cy="212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9" name="Freeform 11"/>
            <p:cNvSpPr>
              <a:spLocks noChangeArrowheads="1"/>
            </p:cNvSpPr>
            <p:nvPr/>
          </p:nvSpPr>
          <p:spPr bwMode="auto">
            <a:xfrm rot="2100000" flipH="1">
              <a:off x="-787" y="81"/>
              <a:ext cx="5870" cy="18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0" name="Freeform 12"/>
            <p:cNvSpPr>
              <a:spLocks noChangeArrowheads="1"/>
            </p:cNvSpPr>
            <p:nvPr/>
          </p:nvSpPr>
          <p:spPr bwMode="auto">
            <a:xfrm>
              <a:off x="3226" y="-992"/>
              <a:ext cx="1818" cy="2798"/>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1" name="Rectangle 13"/>
            <p:cNvSpPr>
              <a:spLocks noChangeArrowheads="1"/>
            </p:cNvSpPr>
            <p:nvPr/>
          </p:nvSpPr>
          <p:spPr bwMode="auto">
            <a:xfrm>
              <a:off x="-3900" y="2013"/>
              <a:ext cx="9654" cy="524"/>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2" name="Freeform 14"/>
            <p:cNvSpPr>
              <a:spLocks noChangeArrowheads="1"/>
            </p:cNvSpPr>
            <p:nvPr/>
          </p:nvSpPr>
          <p:spPr bwMode="auto">
            <a:xfrm>
              <a:off x="-1163"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3" name="Freeform 15"/>
            <p:cNvSpPr>
              <a:spLocks noChangeArrowheads="1"/>
            </p:cNvSpPr>
            <p:nvPr/>
          </p:nvSpPr>
          <p:spPr bwMode="auto">
            <a:xfrm>
              <a:off x="-3900" y="2068"/>
              <a:ext cx="2906" cy="46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4" name="Freeform 16"/>
            <p:cNvSpPr>
              <a:spLocks noChangeArrowheads="1"/>
            </p:cNvSpPr>
            <p:nvPr/>
          </p:nvSpPr>
          <p:spPr bwMode="auto">
            <a:xfrm>
              <a:off x="2378" y="2068"/>
              <a:ext cx="2910" cy="46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5" name="Freeform 17"/>
            <p:cNvSpPr>
              <a:spLocks noChangeArrowheads="1"/>
            </p:cNvSpPr>
            <p:nvPr/>
          </p:nvSpPr>
          <p:spPr bwMode="auto">
            <a:xfrm>
              <a:off x="-680" y="2068"/>
              <a:ext cx="3482" cy="46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6" name="Rectangle 18"/>
            <p:cNvSpPr>
              <a:spLocks noChangeArrowheads="1"/>
            </p:cNvSpPr>
            <p:nvPr/>
          </p:nvSpPr>
          <p:spPr bwMode="auto">
            <a:xfrm>
              <a:off x="-3889" y="2031"/>
              <a:ext cx="9653" cy="524"/>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7" name="Freeform 19"/>
            <p:cNvSpPr>
              <a:spLocks noChangeArrowheads="1"/>
            </p:cNvSpPr>
            <p:nvPr/>
          </p:nvSpPr>
          <p:spPr bwMode="auto">
            <a:xfrm>
              <a:off x="431" y="2022"/>
              <a:ext cx="1730" cy="51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8" name="Freeform 20"/>
            <p:cNvSpPr>
              <a:spLocks noChangeArrowheads="1"/>
            </p:cNvSpPr>
            <p:nvPr/>
          </p:nvSpPr>
          <p:spPr bwMode="auto">
            <a:xfrm rot="18900000" flipH="1">
              <a:off x="-1169"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69" name="Freeform 21"/>
            <p:cNvSpPr>
              <a:spLocks noChangeArrowheads="1"/>
            </p:cNvSpPr>
            <p:nvPr/>
          </p:nvSpPr>
          <p:spPr bwMode="auto">
            <a:xfrm rot="18900000" flipH="1">
              <a:off x="-2375" y="1871"/>
              <a:ext cx="1296" cy="799"/>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0" name="Freeform 22"/>
            <p:cNvSpPr>
              <a:spLocks noChangeArrowheads="1"/>
            </p:cNvSpPr>
            <p:nvPr/>
          </p:nvSpPr>
          <p:spPr bwMode="auto">
            <a:xfrm rot="18900000" flipH="1">
              <a:off x="-3615" y="1833"/>
              <a:ext cx="1264" cy="81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1" name="Freeform 23"/>
            <p:cNvSpPr>
              <a:spLocks noChangeArrowheads="1"/>
            </p:cNvSpPr>
            <p:nvPr/>
          </p:nvSpPr>
          <p:spPr bwMode="auto">
            <a:xfrm flipH="1" flipV="1">
              <a:off x="-2935" y="2011"/>
              <a:ext cx="5951"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2" name="Freeform 24"/>
            <p:cNvSpPr>
              <a:spLocks noChangeArrowheads="1"/>
            </p:cNvSpPr>
            <p:nvPr/>
          </p:nvSpPr>
          <p:spPr bwMode="auto">
            <a:xfrm flipH="1" flipV="1">
              <a:off x="-3498"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3" name="Freeform 25"/>
            <p:cNvSpPr>
              <a:spLocks noChangeArrowheads="1"/>
            </p:cNvSpPr>
            <p:nvPr/>
          </p:nvSpPr>
          <p:spPr bwMode="auto">
            <a:xfrm flipH="1" flipV="1">
              <a:off x="1191" y="2072"/>
              <a:ext cx="2227" cy="46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4" name="Freeform 26"/>
            <p:cNvSpPr>
              <a:spLocks noChangeArrowheads="1"/>
            </p:cNvSpPr>
            <p:nvPr/>
          </p:nvSpPr>
          <p:spPr bwMode="auto">
            <a:xfrm flipH="1" flipV="1">
              <a:off x="2779" y="2011"/>
              <a:ext cx="2570"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5" name="Freeform 27"/>
            <p:cNvSpPr>
              <a:spLocks noChangeArrowheads="1"/>
            </p:cNvSpPr>
            <p:nvPr/>
          </p:nvSpPr>
          <p:spPr bwMode="auto">
            <a:xfrm flipH="1" flipV="1">
              <a:off x="1895" y="2011"/>
              <a:ext cx="3856" cy="524"/>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6" name="Rectangle 28"/>
            <p:cNvSpPr>
              <a:spLocks noChangeArrowheads="1"/>
            </p:cNvSpPr>
            <p:nvPr/>
          </p:nvSpPr>
          <p:spPr bwMode="auto">
            <a:xfrm>
              <a:off x="-3900" y="2038"/>
              <a:ext cx="9654"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7" name="Rectangle 29"/>
            <p:cNvSpPr>
              <a:spLocks noChangeArrowheads="1"/>
            </p:cNvSpPr>
            <p:nvPr/>
          </p:nvSpPr>
          <p:spPr bwMode="auto">
            <a:xfrm>
              <a:off x="-3900" y="2552"/>
              <a:ext cx="9654" cy="702"/>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78" name="Rectangle 30"/>
            <p:cNvSpPr>
              <a:spLocks noChangeArrowheads="1"/>
            </p:cNvSpPr>
            <p:nvPr/>
          </p:nvSpPr>
          <p:spPr bwMode="auto">
            <a:xfrm>
              <a:off x="-3900" y="3199"/>
              <a:ext cx="9654" cy="1113"/>
            </a:xfrm>
            <a:prstGeom prst="rect">
              <a:avLst/>
            </a:prstGeom>
            <a:solidFill>
              <a:srgbClr val="00006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079"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0" y="1040"/>
              <a:ext cx="334" cy="2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80" name="Rectangle 32"/>
          <p:cNvSpPr>
            <a:spLocks noGrp="1" noChangeArrowheads="1"/>
          </p:cNvSpPr>
          <p:nvPr>
            <p:ph type="title"/>
          </p:nvPr>
        </p:nvSpPr>
        <p:spPr bwMode="auto">
          <a:xfrm>
            <a:off x="1676400" y="1804988"/>
            <a:ext cx="72310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2081" name="Rectangle 33"/>
          <p:cNvSpPr>
            <a:spLocks noGrp="1" noChangeArrowheads="1"/>
          </p:cNvSpPr>
          <p:nvPr>
            <p:ph type="dt"/>
          </p:nvPr>
        </p:nvSpPr>
        <p:spPr bwMode="auto">
          <a:xfrm>
            <a:off x="6858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2" name="Rectangle 34"/>
          <p:cNvSpPr>
            <a:spLocks noGrp="1" noChangeArrowheads="1"/>
          </p:cNvSpPr>
          <p:nvPr>
            <p:ph type="ftr"/>
          </p:nvPr>
        </p:nvSpPr>
        <p:spPr bwMode="auto">
          <a:xfrm>
            <a:off x="3124200" y="63246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a:buClrTx/>
              <a:buSzPct val="45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endParaRPr lang="it-IT" altLang="it-IT"/>
          </a:p>
        </p:txBody>
      </p:sp>
      <p:sp>
        <p:nvSpPr>
          <p:cNvPr id="2083" name="Rectangle 35"/>
          <p:cNvSpPr>
            <a:spLocks noGrp="1" noChangeArrowheads="1"/>
          </p:cNvSpPr>
          <p:nvPr>
            <p:ph type="sldNum"/>
          </p:nvPr>
        </p:nvSpPr>
        <p:spPr bwMode="auto">
          <a:xfrm>
            <a:off x="6553200" y="63246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anose="02020603050405020304" pitchFamily="18" charset="0"/>
                <a:cs typeface="Lucida Sans Unicode" panose="020B0602030504020204" pitchFamily="34" charset="0"/>
              </a:defRPr>
            </a:lvl1pPr>
          </a:lstStyle>
          <a:p>
            <a:fld id="{034E204A-C1B0-402D-AC3A-0ADA2D4BD806}" type="slidenum">
              <a:rPr lang="it-IT" altLang="it-IT"/>
              <a:pPr/>
              <a:t>‹N›</a:t>
            </a:fld>
            <a:endParaRPr lang="it-IT" altLang="it-IT"/>
          </a:p>
        </p:txBody>
      </p:sp>
      <p:sp>
        <p:nvSpPr>
          <p:cNvPr id="2084" name="Rectangle 36"/>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oleObject1.bin"/><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0.xml"/><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647564" y="32361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Generalità</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74333C3-CE8B-4413-B90F-A1DA91B73419}"/>
              </a:ext>
            </a:extLst>
          </p:cNvPr>
          <p:cNvSpPr>
            <a:spLocks noGrp="1" noChangeArrowheads="1"/>
          </p:cNvSpPr>
          <p:nvPr>
            <p:ph type="title" idx="4294967295"/>
          </p:nvPr>
        </p:nvSpPr>
        <p:spPr>
          <a:xfrm>
            <a:off x="0" y="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NEURONE</a:t>
            </a:r>
          </a:p>
        </p:txBody>
      </p:sp>
      <p:pic>
        <p:nvPicPr>
          <p:cNvPr id="11266" name="Picture 2">
            <a:extLst>
              <a:ext uri="{FF2B5EF4-FFF2-40B4-BE49-F238E27FC236}">
                <a16:creationId xmlns:a16="http://schemas.microsoft.com/office/drawing/2014/main" id="{339AE72A-1919-4D4C-897D-70C2DB92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6113"/>
            <a:ext cx="4356100" cy="257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a:extLst>
              <a:ext uri="{FF2B5EF4-FFF2-40B4-BE49-F238E27FC236}">
                <a16:creationId xmlns:a16="http://schemas.microsoft.com/office/drawing/2014/main" id="{7255694D-3D3B-4B78-A944-1C78CEBF31FB}"/>
              </a:ext>
            </a:extLst>
          </p:cNvPr>
          <p:cNvSpPr txBox="1">
            <a:spLocks noChangeArrowheads="1"/>
          </p:cNvSpPr>
          <p:nvPr/>
        </p:nvSpPr>
        <p:spPr bwMode="auto">
          <a:xfrm>
            <a:off x="323528" y="587921"/>
            <a:ext cx="4464372" cy="623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board SE" panose="03050602040202020205" pitchFamily="66" charset="77"/>
              </a:rPr>
              <a:t>I</a:t>
            </a:r>
            <a:r>
              <a:rPr lang="it-IT" altLang="it-IT" sz="2100" dirty="0"/>
              <a:t> </a:t>
            </a:r>
            <a:r>
              <a:rPr lang="it-IT" altLang="it-IT" sz="2100" b="1" dirty="0">
                <a:solidFill>
                  <a:schemeClr val="tx1"/>
                </a:solidFill>
                <a:latin typeface="Chalkboard SE" panose="03050602040202020205" pitchFamily="66" charset="77"/>
              </a:rPr>
              <a:t>NEURONI sono Elementi Cellulari ECCITABILI, in grado di rispondere a Mutamenti Ambientali (STIMOLI) modificando la Differenza di Potenziale Elettrico tra l’ Interno e l’ Esterno della Cellula Nervosa (DEPOLARIZZAZIONE). </a:t>
            </a:r>
          </a:p>
          <a:p>
            <a:pPr>
              <a:buClrTx/>
              <a:buFontTx/>
              <a:buNone/>
            </a:pPr>
            <a:r>
              <a:rPr lang="it-IT" altLang="it-IT" sz="2100" b="1" dirty="0">
                <a:solidFill>
                  <a:schemeClr val="tx1"/>
                </a:solidFill>
                <a:latin typeface="Chalkboard SE" panose="03050602040202020205" pitchFamily="66" charset="77"/>
              </a:rPr>
              <a:t>Si genera il POTENZIALE di AZIONE (o IMPULSO NERVOSO), che </a:t>
            </a:r>
            <a:r>
              <a:rPr lang="it-IT" altLang="it-IT" sz="2100" b="1" dirty="0" err="1">
                <a:solidFill>
                  <a:schemeClr val="tx1"/>
                </a:solidFill>
                <a:latin typeface="Chalkboard SE" panose="03050602040202020205" pitchFamily="66" charset="77"/>
              </a:rPr>
              <a:t>puo’</a:t>
            </a:r>
            <a:r>
              <a:rPr lang="it-IT" altLang="it-IT" sz="2100" b="1" dirty="0">
                <a:solidFill>
                  <a:schemeClr val="tx1"/>
                </a:solidFill>
                <a:latin typeface="Chalkboard SE" panose="03050602040202020205" pitchFamily="66" charset="77"/>
              </a:rPr>
              <a:t> essere trasmesso, anche a distanza, tramite i PROLUNGAMENTI NEURONALI, ad altri NEURONI oppure ai cosiddetti ORGANI EFFETTORI (Muscolatura Striata Scheletrica, Muscolatura Liscia, Tessuto di Conduzione del Cuore, Organi Ghiandolari)</a:t>
            </a:r>
          </a:p>
        </p:txBody>
      </p:sp>
    </p:spTree>
    <p:extLst>
      <p:ext uri="{BB962C8B-B14F-4D97-AF65-F5344CB8AC3E}">
        <p14:creationId xmlns:p14="http://schemas.microsoft.com/office/powerpoint/2010/main" val="647556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5FF91B61-6DD1-4BC8-89BF-D7C9D361E9EE}"/>
              </a:ext>
            </a:extLst>
          </p:cNvPr>
          <p:cNvSpPr txBox="1">
            <a:spLocks noChangeArrowheads="1"/>
          </p:cNvSpPr>
          <p:nvPr/>
        </p:nvSpPr>
        <p:spPr bwMode="auto">
          <a:xfrm>
            <a:off x="6372225" y="836613"/>
            <a:ext cx="277177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NEURONE: </a:t>
            </a:r>
          </a:p>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ELEMENTI STRUTTURALI</a:t>
            </a:r>
          </a:p>
        </p:txBody>
      </p:sp>
      <p:sp>
        <p:nvSpPr>
          <p:cNvPr id="12290" name="Text Box 2">
            <a:extLst>
              <a:ext uri="{FF2B5EF4-FFF2-40B4-BE49-F238E27FC236}">
                <a16:creationId xmlns:a16="http://schemas.microsoft.com/office/drawing/2014/main" id="{89AF9A50-438C-451C-BC2C-E8FE60238104}"/>
              </a:ext>
            </a:extLst>
          </p:cNvPr>
          <p:cNvSpPr txBox="1">
            <a:spLocks noChangeArrowheads="1"/>
          </p:cNvSpPr>
          <p:nvPr/>
        </p:nvSpPr>
        <p:spPr bwMode="auto">
          <a:xfrm>
            <a:off x="250825" y="4210050"/>
            <a:ext cx="8893175"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b="1" dirty="0">
                <a:solidFill>
                  <a:schemeClr val="tx1"/>
                </a:solidFill>
                <a:latin typeface="Comic Sans MS" panose="030F0902030302020204" pitchFamily="66" charset="0"/>
              </a:rPr>
              <a:t>CORPO CELLULARE (o PIRENOFORO o SOMA)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latin typeface="Comic Sans MS" panose="030F0902030302020204" pitchFamily="66" charset="0"/>
              </a:rPr>
              <a:t>PROLUNGAMENTI CELLULARI:</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ASSONE (o NEURITE o CILINDRASSE): conduce l’ Impulso dal Pirenoforo verso altri distretti. Se ne origina UNO SOLO.</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DENDRITI: sono deputati a RICEVERE Impulsi da altri distretti. Possono essere numerosi.</a:t>
            </a:r>
          </a:p>
        </p:txBody>
      </p:sp>
      <p:pic>
        <p:nvPicPr>
          <p:cNvPr id="12291" name="Picture 3">
            <a:extLst>
              <a:ext uri="{FF2B5EF4-FFF2-40B4-BE49-F238E27FC236}">
                <a16:creationId xmlns:a16="http://schemas.microsoft.com/office/drawing/2014/main" id="{2B38989F-C987-4B89-85B4-EBA5FBA5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6688"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21407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3FBD5-5231-BD45-8826-62D5EE4545B8}"/>
              </a:ext>
            </a:extLst>
          </p:cNvPr>
          <p:cNvSpPr>
            <a:spLocks noGrp="1"/>
          </p:cNvSpPr>
          <p:nvPr>
            <p:ph type="title"/>
          </p:nvPr>
        </p:nvSpPr>
        <p:spPr>
          <a:xfrm>
            <a:off x="0" y="30702"/>
            <a:ext cx="9144000" cy="780132"/>
          </a:xfrm>
        </p:spPr>
        <p:txBody>
          <a:bodyPr/>
          <a:lstStyle/>
          <a:p>
            <a:r>
              <a:rPr lang="it-IT" sz="3200" dirty="0">
                <a:solidFill>
                  <a:schemeClr val="tx1"/>
                </a:solidFill>
                <a:latin typeface="Gurmukhi MN" panose="02020600050405020304" pitchFamily="18" charset="0"/>
                <a:cs typeface="Gurmukhi MN" panose="02020600050405020304" pitchFamily="18" charset="0"/>
              </a:rPr>
              <a:t>CLASSIFICAZIONE MORFOLOGICA dei NEURONI</a:t>
            </a:r>
          </a:p>
        </p:txBody>
      </p:sp>
      <p:sp>
        <p:nvSpPr>
          <p:cNvPr id="3" name="Segnaposto contenuto 2">
            <a:extLst>
              <a:ext uri="{FF2B5EF4-FFF2-40B4-BE49-F238E27FC236}">
                <a16:creationId xmlns:a16="http://schemas.microsoft.com/office/drawing/2014/main" id="{A64A3A10-E617-3D42-822F-A9FB5396703D}"/>
              </a:ext>
            </a:extLst>
          </p:cNvPr>
          <p:cNvSpPr>
            <a:spLocks noGrp="1"/>
          </p:cNvSpPr>
          <p:nvPr>
            <p:ph idx="1"/>
          </p:nvPr>
        </p:nvSpPr>
        <p:spPr>
          <a:xfrm>
            <a:off x="143508" y="1122778"/>
            <a:ext cx="8856984" cy="5733256"/>
          </a:xfrm>
        </p:spPr>
        <p:txBody>
          <a:bodyPr/>
          <a:lstStyle/>
          <a:p>
            <a:r>
              <a:rPr lang="it-IT" sz="2300" b="1" dirty="0">
                <a:solidFill>
                  <a:schemeClr val="tx1"/>
                </a:solidFill>
                <a:latin typeface="Chalkboard SE" panose="03050602040202020205" pitchFamily="66" charset="77"/>
              </a:rPr>
              <a:t>In base al NUMERO di PROLUNGAMENTI si classificano:</a:t>
            </a:r>
          </a:p>
          <a:p>
            <a:r>
              <a:rPr lang="it-IT" sz="2300" b="1" dirty="0">
                <a:solidFill>
                  <a:schemeClr val="tx1"/>
                </a:solidFill>
                <a:latin typeface="Chalkboard SE" panose="03050602040202020205" pitchFamily="66" charset="77"/>
              </a:rPr>
              <a:t>- NEURONI MULTIPOLARI, dal cui Pirenoforo si dipartono UN SOLO ASSONE e un numero INDEFINITO ( « </a:t>
            </a:r>
            <a:r>
              <a:rPr lang="it-IT" sz="2300" b="1" i="1" dirty="0" err="1">
                <a:solidFill>
                  <a:schemeClr val="tx1"/>
                </a:solidFill>
                <a:latin typeface="Chalkboard SE" panose="03050602040202020205" pitchFamily="66" charset="77"/>
              </a:rPr>
              <a:t>n</a:t>
            </a:r>
            <a:r>
              <a:rPr lang="it-IT" sz="2300" b="1" i="1" dirty="0">
                <a:solidFill>
                  <a:schemeClr val="tx1"/>
                </a:solidFill>
                <a:latin typeface="Chalkboard SE" panose="03050602040202020205" pitchFamily="66" charset="77"/>
              </a:rPr>
              <a:t> </a:t>
            </a:r>
            <a:r>
              <a:rPr lang="it-IT" sz="2300" b="1" dirty="0">
                <a:solidFill>
                  <a:schemeClr val="tx1"/>
                </a:solidFill>
                <a:latin typeface="Chalkboard SE" panose="03050602040202020205" pitchFamily="66" charset="77"/>
              </a:rPr>
              <a:t>» ) di DENDRITI;</a:t>
            </a:r>
          </a:p>
          <a:p>
            <a:pPr marL="457200" indent="-457200">
              <a:buFontTx/>
              <a:buChar char="-"/>
            </a:pPr>
            <a:r>
              <a:rPr lang="it-IT" sz="2300" b="1" dirty="0">
                <a:solidFill>
                  <a:schemeClr val="tx1"/>
                </a:solidFill>
                <a:latin typeface="Chalkboard SE" panose="03050602040202020205" pitchFamily="66" charset="77"/>
              </a:rPr>
              <a:t>NEURONI BIPOLARI: dal Pirenoforo si dipartono UN UNICO Prolungamento ASSONICO e, dal polo opposto, UN UNICO Prolungamento DENDRITICO. Vi si ritrovano nei Gangli annessi all’ VIII paio di nervi cranici (Acustico)</a:t>
            </a:r>
          </a:p>
          <a:p>
            <a:pPr marL="457200" indent="-457200">
              <a:buFontTx/>
              <a:buChar char="-"/>
            </a:pPr>
            <a:r>
              <a:rPr lang="it-IT" sz="2300" b="1" dirty="0">
                <a:solidFill>
                  <a:schemeClr val="tx1"/>
                </a:solidFill>
                <a:latin typeface="Chalkboard SE" panose="03050602040202020205" pitchFamily="66" charset="77"/>
              </a:rPr>
              <a:t>NEURONI PSEUDOUNIPOLARI: dal Pirenoforo si diparte un UNICO PROLUNGAMENTO che, a breve distanza, si biforca in una ramificazione ASSONICA (che invia impulsi verso il SNC) ed una a funzionalità DENDRITICA (che riceve impulsi dalla periferia). Sono cellule tipiche della maggior parte dei Gangli Sensitivi di Nervi Cranici (es., Trigemino) e Spinali.</a:t>
            </a:r>
          </a:p>
        </p:txBody>
      </p:sp>
    </p:spTree>
    <p:extLst>
      <p:ext uri="{BB962C8B-B14F-4D97-AF65-F5344CB8AC3E}">
        <p14:creationId xmlns:p14="http://schemas.microsoft.com/office/powerpoint/2010/main" val="274918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389FED81-D8F2-5A41-B212-5068A45DF703}"/>
              </a:ext>
            </a:extLst>
          </p:cNvPr>
          <p:cNvPicPr>
            <a:picLocks noChangeAspect="1"/>
          </p:cNvPicPr>
          <p:nvPr/>
        </p:nvPicPr>
        <p:blipFill rotWithShape="1">
          <a:blip r:embed="rId2">
            <a:extLst>
              <a:ext uri="{28A0092B-C50C-407E-A947-70E740481C1C}">
                <a14:useLocalDpi xmlns:a14="http://schemas.microsoft.com/office/drawing/2010/main" val="0"/>
              </a:ext>
            </a:extLst>
          </a:blip>
          <a:srcRect b="2809"/>
          <a:stretch/>
        </p:blipFill>
        <p:spPr bwMode="auto">
          <a:xfrm>
            <a:off x="1115616" y="-22594"/>
            <a:ext cx="6451405" cy="68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75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88F3CC4-3588-4521-A2D1-057C86569376}"/>
              </a:ext>
            </a:extLst>
          </p:cNvPr>
          <p:cNvSpPr>
            <a:spLocks noGrp="1" noChangeArrowheads="1"/>
          </p:cNvSpPr>
          <p:nvPr>
            <p:ph type="title" idx="4294967295"/>
          </p:nvPr>
        </p:nvSpPr>
        <p:spPr>
          <a:xfrm>
            <a:off x="684213" y="187325"/>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DENDRITI</a:t>
            </a:r>
          </a:p>
        </p:txBody>
      </p:sp>
      <p:sp>
        <p:nvSpPr>
          <p:cNvPr id="15362" name="Rectangle 2">
            <a:extLst>
              <a:ext uri="{FF2B5EF4-FFF2-40B4-BE49-F238E27FC236}">
                <a16:creationId xmlns:a16="http://schemas.microsoft.com/office/drawing/2014/main" id="{2A71692A-0125-4E70-B8F9-5994BC2F5C18}"/>
              </a:ext>
            </a:extLst>
          </p:cNvPr>
          <p:cNvSpPr>
            <a:spLocks noGrp="1" noChangeArrowheads="1"/>
          </p:cNvSpPr>
          <p:nvPr>
            <p:ph type="body" idx="1"/>
          </p:nvPr>
        </p:nvSpPr>
        <p:spPr>
          <a:xfrm>
            <a:off x="-1587" y="739675"/>
            <a:ext cx="9144000" cy="5876925"/>
          </a:xfrm>
          <a:ln/>
        </p:spPr>
        <p:txBody>
          <a:bodyPr/>
          <a:lstStyle/>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Essendo molto numerosi, permettono al Corpo Cellulare del Neurone di integrare un’ elevatissima quantità di informazioni</a:t>
            </a: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halkboard SE" panose="03050602040202020205" pitchFamily="66" charset="77"/>
              </a:rPr>
              <a:t>I rapporti dei Dendriti con l’ Assone di altri neuroni avvengono tramite SINAPSI che coinvolgono le cosiddette SPINE DENDRITICHE, che sono espansioni coniche che si dipartono dal dendrite stesso</a:t>
            </a:r>
          </a:p>
        </p:txBody>
      </p:sp>
      <p:pic>
        <p:nvPicPr>
          <p:cNvPr id="15363" name="Picture 3">
            <a:extLst>
              <a:ext uri="{FF2B5EF4-FFF2-40B4-BE49-F238E27FC236}">
                <a16:creationId xmlns:a16="http://schemas.microsoft.com/office/drawing/2014/main" id="{BDDEFC2D-2F50-4322-AE3F-FC22E1DCFCA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9221" r="3311" b="61105"/>
          <a:stretch>
            <a:fillRect/>
          </a:stretch>
        </p:blipFill>
        <p:spPr bwMode="auto">
          <a:xfrm>
            <a:off x="1835696" y="4365104"/>
            <a:ext cx="6227763" cy="2347812"/>
          </a:xfrm>
          <a:prstGeom prst="rect">
            <a:avLst/>
          </a:prstGeom>
          <a:noFill/>
          <a:ln>
            <a:noFill/>
          </a:ln>
          <a:effectLst/>
          <a:extLst>
            <a:ext uri="{909E8E84-426E-40DD-AFC4-6F175D3DCCD1}">
              <a14:hiddenFill xmlns:a14="http://schemas.microsoft.com/office/drawing/2010/main">
                <a:blipFill dpi="0" rotWithShape="0">
                  <a:blip>
                    <a:lum bright="-12000" contrast="6000"/>
                  </a:blip>
                  <a:srcRect l="39221" r="3311" b="6110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6121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4F410A5-3B41-4410-8A86-AEBD31978067}"/>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492500" y="4860925"/>
            <a:ext cx="5651500" cy="199707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150751B-28FD-4E09-8C97-1A9CD3E3119D}"/>
              </a:ext>
            </a:extLst>
          </p:cNvPr>
          <p:cNvSpPr>
            <a:spLocks noChangeArrowheads="1"/>
          </p:cNvSpPr>
          <p:nvPr/>
        </p:nvSpPr>
        <p:spPr bwMode="auto">
          <a:xfrm>
            <a:off x="683568" y="21492"/>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ASSONE</a:t>
            </a:r>
          </a:p>
        </p:txBody>
      </p:sp>
      <p:sp>
        <p:nvSpPr>
          <p:cNvPr id="16387" name="Text Box 3">
            <a:extLst>
              <a:ext uri="{FF2B5EF4-FFF2-40B4-BE49-F238E27FC236}">
                <a16:creationId xmlns:a16="http://schemas.microsoft.com/office/drawing/2014/main" id="{CD4F40C1-9647-47CF-867C-9DCF2B8C9C17}"/>
              </a:ext>
            </a:extLst>
          </p:cNvPr>
          <p:cNvSpPr txBox="1">
            <a:spLocks noChangeArrowheads="1"/>
          </p:cNvSpPr>
          <p:nvPr/>
        </p:nvSpPr>
        <p:spPr bwMode="auto">
          <a:xfrm>
            <a:off x="158750" y="531925"/>
            <a:ext cx="89852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duster" panose="03050602040202020205" pitchFamily="66" charset="77"/>
              </a:rPr>
              <a:t>Prolungamento UNICO che si diparte dal Pirenoforo del Neurone a livello del MONTICOLO ASSONICO che conduce l’ Impulso dal Pirenoforo verso altri distretti</a:t>
            </a:r>
          </a:p>
          <a:p>
            <a:pPr>
              <a:buClrTx/>
              <a:buFontTx/>
              <a:buNone/>
            </a:pPr>
            <a:r>
              <a:rPr lang="it-IT" altLang="it-IT" sz="2100" dirty="0">
                <a:solidFill>
                  <a:schemeClr val="tx1"/>
                </a:solidFill>
                <a:latin typeface="Chalkduster" panose="03050602040202020205" pitchFamily="66" charset="77"/>
              </a:rPr>
              <a:t>ASSOLEMMA = Membrana dell’ Assone</a:t>
            </a:r>
          </a:p>
          <a:p>
            <a:pPr>
              <a:buClrTx/>
              <a:buFontTx/>
              <a:buNone/>
            </a:pPr>
            <a:r>
              <a:rPr lang="it-IT" altLang="it-IT" sz="2100" dirty="0">
                <a:solidFill>
                  <a:schemeClr val="tx1"/>
                </a:solidFill>
                <a:latin typeface="Chalkduster" panose="03050602040202020205" pitchFamily="66" charset="77"/>
              </a:rPr>
              <a:t>ASSOPLASMA = Citoplasma dell’ Assone</a:t>
            </a:r>
          </a:p>
          <a:p>
            <a:pPr>
              <a:buClrTx/>
              <a:buFontTx/>
              <a:buNone/>
            </a:pPr>
            <a:r>
              <a:rPr lang="it-IT" altLang="it-IT" sz="2100" dirty="0">
                <a:solidFill>
                  <a:schemeClr val="tx1"/>
                </a:solidFill>
                <a:latin typeface="Chalkduster" panose="03050602040202020205" pitchFamily="66" charset="77"/>
              </a:rPr>
              <a:t>Contiene Mitocondri, </a:t>
            </a:r>
            <a:r>
              <a:rPr lang="it-IT" altLang="it-IT" sz="2100" dirty="0" err="1">
                <a:solidFill>
                  <a:schemeClr val="tx1"/>
                </a:solidFill>
                <a:latin typeface="Chalkduster" panose="03050602040202020205" pitchFamily="66" charset="77"/>
              </a:rPr>
              <a:t>Neurotubuli</a:t>
            </a:r>
            <a:r>
              <a:rPr lang="it-IT" altLang="it-IT" sz="2100" dirty="0">
                <a:solidFill>
                  <a:schemeClr val="tx1"/>
                </a:solidFill>
                <a:latin typeface="Chalkduster" panose="03050602040202020205" pitchFamily="66" charset="77"/>
              </a:rPr>
              <a:t> e Neurofilamenti, ma non RER né Ribosomi </a:t>
            </a:r>
          </a:p>
          <a:p>
            <a:pPr>
              <a:buClrTx/>
              <a:buFontTx/>
              <a:buNone/>
            </a:pPr>
            <a:r>
              <a:rPr lang="it-IT" altLang="it-IT" sz="2100" dirty="0">
                <a:solidFill>
                  <a:schemeClr val="tx1"/>
                </a:solidFill>
                <a:latin typeface="Chalkduster" panose="03050602040202020205" pitchFamily="66" charset="77"/>
              </a:rPr>
              <a:t>Il suo SEGMENTO INIZIALE è funzionalmente caratterizzato da una zona di elaborazione “algebrica” di stimoli eccitatori ed inibitori, il cui risultato determina o meno la propagazione dell’ impulso  </a:t>
            </a:r>
          </a:p>
        </p:txBody>
      </p:sp>
      <p:sp>
        <p:nvSpPr>
          <p:cNvPr id="16388" name="Text Box 4">
            <a:extLst>
              <a:ext uri="{FF2B5EF4-FFF2-40B4-BE49-F238E27FC236}">
                <a16:creationId xmlns:a16="http://schemas.microsoft.com/office/drawing/2014/main" id="{4B5EA356-5776-468D-A6A8-C99E0BAB11DB}"/>
              </a:ext>
            </a:extLst>
          </p:cNvPr>
          <p:cNvSpPr txBox="1">
            <a:spLocks noChangeArrowheads="1"/>
          </p:cNvSpPr>
          <p:nvPr/>
        </p:nvSpPr>
        <p:spPr bwMode="auto">
          <a:xfrm>
            <a:off x="28598" y="4293096"/>
            <a:ext cx="3476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Copperplate Gothic Bold" panose="020E0705020206020404" pitchFamily="34" charset="77"/>
              </a:rPr>
              <a:t>Vi avvengono meccanismi di TRASPORTO ANTEROGRADO e RETROGRADO di diverse molecole</a:t>
            </a:r>
          </a:p>
        </p:txBody>
      </p:sp>
    </p:spTree>
    <p:extLst>
      <p:ext uri="{BB962C8B-B14F-4D97-AF65-F5344CB8AC3E}">
        <p14:creationId xmlns:p14="http://schemas.microsoft.com/office/powerpoint/2010/main" val="2185592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01F3419-28F3-4E46-BE0A-CA13BB1888E6}"/>
              </a:ext>
            </a:extLst>
          </p:cNvPr>
          <p:cNvSpPr>
            <a:spLocks noChangeArrowheads="1"/>
          </p:cNvSpPr>
          <p:nvPr/>
        </p:nvSpPr>
        <p:spPr bwMode="auto">
          <a:xfrm>
            <a:off x="684213" y="184359"/>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FIBRE  NERVOSE</a:t>
            </a:r>
          </a:p>
        </p:txBody>
      </p:sp>
      <p:sp>
        <p:nvSpPr>
          <p:cNvPr id="17410" name="Text Box 2">
            <a:extLst>
              <a:ext uri="{FF2B5EF4-FFF2-40B4-BE49-F238E27FC236}">
                <a16:creationId xmlns:a16="http://schemas.microsoft.com/office/drawing/2014/main" id="{C1EF334B-6A49-4770-A8E5-6AA6E2F83C22}"/>
              </a:ext>
            </a:extLst>
          </p:cNvPr>
          <p:cNvSpPr txBox="1">
            <a:spLocks noChangeArrowheads="1"/>
          </p:cNvSpPr>
          <p:nvPr/>
        </p:nvSpPr>
        <p:spPr bwMode="auto">
          <a:xfrm>
            <a:off x="539552" y="1071563"/>
            <a:ext cx="8064896" cy="5265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halkboard SE" panose="03050602040202020205" pitchFamily="66" charset="77"/>
              </a:rPr>
              <a:t>Sono costituite da ASSONI provvisti da una guaina derivata da cellule </a:t>
            </a:r>
            <a:r>
              <a:rPr lang="it-IT" altLang="it-IT" sz="2800" dirty="0" err="1">
                <a:solidFill>
                  <a:schemeClr val="tx1"/>
                </a:solidFill>
                <a:latin typeface="Chalkboard SE" panose="03050602040202020205" pitchFamily="66" charset="77"/>
              </a:rPr>
              <a:t>Neurogliali</a:t>
            </a:r>
            <a:r>
              <a:rPr lang="it-IT" altLang="it-IT" sz="2800" dirty="0">
                <a:solidFill>
                  <a:schemeClr val="tx1"/>
                </a:solidFill>
                <a:latin typeface="Chalkboard SE" panose="03050602040202020205" pitchFamily="66" charset="77"/>
              </a:rPr>
              <a:t> (CELLULE di SCHWANN nel Sistema Nervoso Periferico ed OLIGODENDROCITI nel Sistema Nervoso Centrale)</a:t>
            </a:r>
          </a:p>
          <a:p>
            <a:pPr>
              <a:buClrTx/>
              <a:buFontTx/>
              <a:buNone/>
            </a:pPr>
            <a:endParaRPr lang="it-IT" altLang="it-IT" sz="2800" dirty="0">
              <a:solidFill>
                <a:schemeClr val="tx1"/>
              </a:solidFill>
              <a:latin typeface="Chalkboard SE" panose="03050602040202020205" pitchFamily="66" charset="77"/>
            </a:endParaRPr>
          </a:p>
          <a:p>
            <a:pPr>
              <a:buClrTx/>
              <a:buFontTx/>
              <a:buNone/>
            </a:pPr>
            <a:r>
              <a:rPr lang="it-IT" altLang="it-IT" sz="2800" dirty="0">
                <a:solidFill>
                  <a:schemeClr val="tx1"/>
                </a:solidFill>
                <a:latin typeface="Chalkboard SE" panose="03050602040202020205" pitchFamily="66" charset="77"/>
              </a:rPr>
              <a:t>In base alle MODALITA’ con cui si dispongono queste guaine si parla di:</a:t>
            </a:r>
          </a:p>
          <a:p>
            <a:pPr>
              <a:buClrTx/>
              <a:buFontTx/>
              <a:buNone/>
            </a:pPr>
            <a:endParaRPr lang="it-IT" altLang="it-IT" sz="2800"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sz="2800" dirty="0">
                <a:solidFill>
                  <a:schemeClr val="tx1"/>
                </a:solidFill>
                <a:latin typeface="Chalkboard SE" panose="03050602040202020205" pitchFamily="66" charset="77"/>
              </a:rPr>
              <a:t>FIBRE NERVOSE MIELINICHE</a:t>
            </a:r>
          </a:p>
          <a:p>
            <a:pPr>
              <a:buClrTx/>
              <a:buFontTx/>
              <a:buNone/>
            </a:pPr>
            <a:endParaRPr lang="it-IT" altLang="it-IT" sz="2800"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sz="2800" dirty="0">
                <a:solidFill>
                  <a:schemeClr val="tx1"/>
                </a:solidFill>
                <a:latin typeface="Chalkboard SE" panose="03050602040202020205" pitchFamily="66" charset="77"/>
              </a:rPr>
              <a:t>FIBRE NERVOSE AMIELINICHE</a:t>
            </a:r>
          </a:p>
        </p:txBody>
      </p:sp>
    </p:spTree>
    <p:extLst>
      <p:ext uri="{BB962C8B-B14F-4D97-AF65-F5344CB8AC3E}">
        <p14:creationId xmlns:p14="http://schemas.microsoft.com/office/powerpoint/2010/main" val="33840843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BF7517F-EF7A-4A7E-980E-67DFFDE3BFA0}"/>
              </a:ext>
            </a:extLst>
          </p:cNvPr>
          <p:cNvSpPr>
            <a:spLocks noGrp="1" noChangeArrowheads="1"/>
          </p:cNvSpPr>
          <p:nvPr>
            <p:ph type="title" idx="4294967295"/>
          </p:nvPr>
        </p:nvSpPr>
        <p:spPr>
          <a:xfrm>
            <a:off x="250825" y="-1588"/>
            <a:ext cx="4103688"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rPr>
              <a:t>FIBRE  NERVOSE MIELINICHE</a:t>
            </a:r>
          </a:p>
        </p:txBody>
      </p:sp>
      <p:sp>
        <p:nvSpPr>
          <p:cNvPr id="18434" name="Rectangle 2">
            <a:extLst>
              <a:ext uri="{FF2B5EF4-FFF2-40B4-BE49-F238E27FC236}">
                <a16:creationId xmlns:a16="http://schemas.microsoft.com/office/drawing/2014/main" id="{0043D60C-6DFD-4891-8839-7B8BF86E1637}"/>
              </a:ext>
            </a:extLst>
          </p:cNvPr>
          <p:cNvSpPr>
            <a:spLocks noGrp="1" noChangeArrowheads="1"/>
          </p:cNvSpPr>
          <p:nvPr>
            <p:ph type="body" idx="1"/>
          </p:nvPr>
        </p:nvSpPr>
        <p:spPr>
          <a:xfrm>
            <a:off x="0" y="1196975"/>
            <a:ext cx="4464050" cy="5661025"/>
          </a:xfrm>
          <a:ln/>
        </p:spPr>
        <p:txBody>
          <a:bodyPr/>
          <a:lstStyle/>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La GUAINA MIELINICA è formata da numerosi strati di MEMBRANE CELLULARI MODIFICATE e ricche di LIPIDI COMPLESSI. Pertanto, funge da “</a:t>
            </a:r>
            <a:r>
              <a:rPr lang="it-IT" altLang="it-IT" sz="2000" b="1" i="1" dirty="0">
                <a:solidFill>
                  <a:schemeClr val="tx1"/>
                </a:solidFill>
                <a:latin typeface="Comic Sans MS" panose="030F0902030302020204" pitchFamily="66" charset="0"/>
              </a:rPr>
              <a:t>isolante</a:t>
            </a:r>
            <a:r>
              <a:rPr lang="it-IT" altLang="it-IT" sz="2000" b="1" dirty="0">
                <a:solidFill>
                  <a:schemeClr val="tx1"/>
                </a:solidFill>
                <a:latin typeface="Comic Sans MS" panose="030F0902030302020204" pitchFamily="66" charset="0"/>
              </a:rPr>
              <a:t>” tra l’ ambiente EXTRACELLULARE e INTRACELLULARE</a:t>
            </a:r>
          </a:p>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Essa presenta INTERRUZIONI, definite NODI DI RANVIER, che consentono gli eventi ionici coinvolti nella generazione degli IMPULSI. I tratti compresi tra  Nodi si definiscono INTERNODI.</a:t>
            </a:r>
          </a:p>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Nel SNC, un unico OLIGODENDROCITA può avvolgersi attorno a numerosi differenti assoni</a:t>
            </a:r>
          </a:p>
        </p:txBody>
      </p:sp>
      <p:pic>
        <p:nvPicPr>
          <p:cNvPr id="18435" name="Picture 3">
            <a:extLst>
              <a:ext uri="{FF2B5EF4-FFF2-40B4-BE49-F238E27FC236}">
                <a16:creationId xmlns:a16="http://schemas.microsoft.com/office/drawing/2014/main" id="{9973C480-FB19-4C1B-B15A-7613846E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0"/>
            <a:ext cx="4211637"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BB030059-30AD-48DD-8FD4-DA6E62522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946525"/>
            <a:ext cx="3203575" cy="291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3674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B7D2C2F-24BE-451C-A1BA-28ED29AE8AA0}"/>
              </a:ext>
            </a:extLst>
          </p:cNvPr>
          <p:cNvSpPr>
            <a:spLocks noGrp="1" noChangeArrowheads="1"/>
          </p:cNvSpPr>
          <p:nvPr>
            <p:ph type="title" idx="4294967295"/>
          </p:nvPr>
        </p:nvSpPr>
        <p:spPr>
          <a:xfrm>
            <a:off x="684213" y="0"/>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FIBRE  NERVOSE AMIELINICHE</a:t>
            </a:r>
          </a:p>
        </p:txBody>
      </p:sp>
      <p:sp>
        <p:nvSpPr>
          <p:cNvPr id="19458" name="Rectangle 2">
            <a:extLst>
              <a:ext uri="{FF2B5EF4-FFF2-40B4-BE49-F238E27FC236}">
                <a16:creationId xmlns:a16="http://schemas.microsoft.com/office/drawing/2014/main" id="{DBB96C55-1E80-4068-A74E-7CABA1C1B7F1}"/>
              </a:ext>
            </a:extLst>
          </p:cNvPr>
          <p:cNvSpPr>
            <a:spLocks noGrp="1" noChangeArrowheads="1"/>
          </p:cNvSpPr>
          <p:nvPr>
            <p:ph type="body" idx="1"/>
          </p:nvPr>
        </p:nvSpPr>
        <p:spPr>
          <a:xfrm>
            <a:off x="0" y="764704"/>
            <a:ext cx="4787900" cy="5516562"/>
          </a:xfrm>
          <a:ln/>
        </p:spPr>
        <p:txBody>
          <a:bodyPr/>
          <a:lstStyle/>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300" dirty="0">
                <a:solidFill>
                  <a:schemeClr val="tx1"/>
                </a:solidFill>
                <a:latin typeface="Copperplate Gothic Bold" panose="020E0705020206020404" pitchFamily="34" charset="77"/>
              </a:rPr>
              <a:t>Le FIBRE AMIELINICHE SOLAMENTE nel SNP posseggono una sorta di guaina molto meno complessa, determinata dalla Cellula di </a:t>
            </a:r>
            <a:r>
              <a:rPr lang="it-IT" altLang="it-IT" sz="2300" dirty="0" err="1">
                <a:solidFill>
                  <a:schemeClr val="tx1"/>
                </a:solidFill>
                <a:latin typeface="Copperplate Gothic Bold" panose="020E0705020206020404" pitchFamily="34" charset="77"/>
              </a:rPr>
              <a:t>Schwann</a:t>
            </a:r>
            <a:r>
              <a:rPr lang="it-IT" altLang="it-IT" sz="2300" dirty="0">
                <a:solidFill>
                  <a:schemeClr val="tx1"/>
                </a:solidFill>
                <a:latin typeface="Copperplate Gothic Bold" panose="020E0705020206020404" pitchFamily="34" charset="77"/>
              </a:rPr>
              <a:t>. Più Assoni si rapportano con un’UNICA Cellula di </a:t>
            </a:r>
            <a:r>
              <a:rPr lang="it-IT" altLang="it-IT" sz="2300" dirty="0" err="1">
                <a:solidFill>
                  <a:schemeClr val="tx1"/>
                </a:solidFill>
                <a:latin typeface="Copperplate Gothic Bold" panose="020E0705020206020404" pitchFamily="34" charset="77"/>
              </a:rPr>
              <a:t>Schwann</a:t>
            </a:r>
            <a:endParaRPr lang="it-IT" altLang="it-IT" sz="2300" dirty="0">
              <a:solidFill>
                <a:schemeClr val="tx1"/>
              </a:solidFill>
              <a:latin typeface="Copperplate Gothic Bold" panose="020E0705020206020404" pitchFamily="34" charset="77"/>
            </a:endParaRPr>
          </a:p>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300" dirty="0">
              <a:solidFill>
                <a:schemeClr val="tx1"/>
              </a:solidFill>
              <a:latin typeface="Copperplate Gothic Bold" panose="020E0705020206020404" pitchFamily="34" charset="77"/>
            </a:endParaRPr>
          </a:p>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solidFill>
                  <a:schemeClr val="tx1"/>
                </a:solidFill>
                <a:latin typeface="Chalkboard SE" panose="03050602040202020205" pitchFamily="66" charset="77"/>
              </a:rPr>
              <a:t>Nel SNC le FIBRE AMIELINICHE sono molto più numerose che nel SNP e NON PRESENTANO ALCUNA GUAINA, decorrendo totalmente libere tra le altre componenti Neuronali e Gliali. </a:t>
            </a:r>
          </a:p>
        </p:txBody>
      </p:sp>
      <p:pic>
        <p:nvPicPr>
          <p:cNvPr id="19459" name="Picture 3">
            <a:extLst>
              <a:ext uri="{FF2B5EF4-FFF2-40B4-BE49-F238E27FC236}">
                <a16:creationId xmlns:a16="http://schemas.microsoft.com/office/drawing/2014/main" id="{29688267-113B-4B3E-8FAC-5594F31E6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3"/>
            <a:ext cx="3824288" cy="46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7441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DE27692-175A-4D49-9333-E878CAB3BABA}"/>
              </a:ext>
            </a:extLst>
          </p:cNvPr>
          <p:cNvSpPr>
            <a:spLocks noGrp="1" noChangeArrowheads="1"/>
          </p:cNvSpPr>
          <p:nvPr>
            <p:ph type="title"/>
          </p:nvPr>
        </p:nvSpPr>
        <p:spPr>
          <a:xfrm>
            <a:off x="684213" y="1916113"/>
            <a:ext cx="7872412"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G L </a:t>
            </a:r>
            <a:r>
              <a:rPr lang="it-IT" altLang="it-IT" dirty="0" err="1">
                <a:solidFill>
                  <a:schemeClr val="tx1"/>
                </a:solidFill>
                <a:latin typeface="Gurmukhi MN" panose="02020600050405020304" pitchFamily="18" charset="0"/>
                <a:cs typeface="Gurmukhi MN" panose="02020600050405020304" pitchFamily="18" charset="0"/>
              </a:rPr>
              <a:t>ì</a:t>
            </a:r>
            <a:r>
              <a:rPr lang="it-IT" altLang="it-IT" dirty="0">
                <a:solidFill>
                  <a:schemeClr val="tx1"/>
                </a:solidFill>
                <a:latin typeface="Gurmukhi MN" panose="02020600050405020304" pitchFamily="18" charset="0"/>
                <a:cs typeface="Gurmukhi MN" panose="02020600050405020304" pitchFamily="18" charset="0"/>
              </a:rPr>
              <a:t> A</a:t>
            </a:r>
          </a:p>
        </p:txBody>
      </p:sp>
      <p:pic>
        <p:nvPicPr>
          <p:cNvPr id="20482" name="Picture 2">
            <a:extLst>
              <a:ext uri="{FF2B5EF4-FFF2-40B4-BE49-F238E27FC236}">
                <a16:creationId xmlns:a16="http://schemas.microsoft.com/office/drawing/2014/main" id="{A6AC936F-4354-40DB-96CA-4D44A827464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51188" y="3644900"/>
            <a:ext cx="2882900" cy="2952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43285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idx="4294967295"/>
          </p:nvPr>
        </p:nvSpPr>
        <p:spPr>
          <a:xfrm>
            <a:off x="0" y="0"/>
            <a:ext cx="9144000" cy="11303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SISTEMA NERVOSO CENTRALE e PERIFERICO</a:t>
            </a:r>
            <a:r>
              <a:rPr lang="it-IT" altLang="it-IT" sz="3600" dirty="0">
                <a:solidFill>
                  <a:schemeClr val="tx1"/>
                </a:solidFill>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5"/>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433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A43941F0-7110-4282-A619-33DCC7A3A765}"/>
              </a:ext>
            </a:extLst>
          </p:cNvPr>
          <p:cNvSpPr>
            <a:spLocks noGrp="1" noChangeArrowheads="1"/>
          </p:cNvSpPr>
          <p:nvPr>
            <p:ph type="title" idx="4294967295"/>
          </p:nvPr>
        </p:nvSpPr>
        <p:spPr>
          <a:xfrm>
            <a:off x="179388" y="0"/>
            <a:ext cx="8964612"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NEUROGLìA</a:t>
            </a:r>
            <a:r>
              <a:rPr lang="it-IT" altLang="it-IT" sz="3200" dirty="0">
                <a:solidFill>
                  <a:schemeClr val="tx1"/>
                </a:solidFill>
                <a:latin typeface="Gurmukhi MN" panose="02020600050405020304" pitchFamily="18" charset="0"/>
                <a:cs typeface="Gurmukhi MN" panose="02020600050405020304" pitchFamily="18" charset="0"/>
              </a:rPr>
              <a:t> DEL SNC</a:t>
            </a:r>
          </a:p>
        </p:txBody>
      </p:sp>
      <p:pic>
        <p:nvPicPr>
          <p:cNvPr id="21506" name="Picture 2">
            <a:extLst>
              <a:ext uri="{FF2B5EF4-FFF2-40B4-BE49-F238E27FC236}">
                <a16:creationId xmlns:a16="http://schemas.microsoft.com/office/drawing/2014/main" id="{7A43D5CC-E5C2-4B5C-9777-DC0EBC6B5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908050"/>
            <a:ext cx="3308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a:extLst>
              <a:ext uri="{FF2B5EF4-FFF2-40B4-BE49-F238E27FC236}">
                <a16:creationId xmlns:a16="http://schemas.microsoft.com/office/drawing/2014/main" id="{F0DA6EC2-34A7-431D-AC8C-1AA5B472AF5D}"/>
              </a:ext>
            </a:extLst>
          </p:cNvPr>
          <p:cNvSpPr txBox="1">
            <a:spLocks noChangeArrowheads="1"/>
          </p:cNvSpPr>
          <p:nvPr/>
        </p:nvSpPr>
        <p:spPr bwMode="auto">
          <a:xfrm>
            <a:off x="343149" y="764704"/>
            <a:ext cx="5440114" cy="5942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900" dirty="0">
                <a:solidFill>
                  <a:schemeClr val="tx1"/>
                </a:solidFill>
                <a:latin typeface="Chalkboard SE" panose="03050602040202020205" pitchFamily="66" charset="77"/>
              </a:rPr>
              <a:t>ASTROCITI: Fibrosi nella Sostanza Bianca e Protoplasmatici nella Sostanza Grigia del SNC. Hanno funzione TROFO-MECCANICA, intervengono nei Processi Riparativi (ove possibile) e nella BARRIERA tra Sangue e SNC (BARRIERA-EMATOENCEFALICA)</a:t>
            </a:r>
          </a:p>
          <a:p>
            <a:pPr>
              <a:buClrTx/>
              <a:buFontTx/>
              <a:buNone/>
            </a:pPr>
            <a:endParaRPr lang="it-IT" altLang="it-IT" sz="1900" dirty="0">
              <a:solidFill>
                <a:schemeClr val="tx1"/>
              </a:solidFill>
            </a:endParaRPr>
          </a:p>
          <a:p>
            <a:pPr>
              <a:buClrTx/>
              <a:buFontTx/>
              <a:buNone/>
            </a:pPr>
            <a:r>
              <a:rPr lang="it-IT" altLang="it-IT" sz="1900" dirty="0">
                <a:solidFill>
                  <a:schemeClr val="tx1"/>
                </a:solidFill>
                <a:latin typeface="Copperplate Gothic Bold" panose="020E0705020206020404" pitchFamily="34" charset="77"/>
              </a:rPr>
              <a:t>CELLULE della </a:t>
            </a:r>
            <a:r>
              <a:rPr lang="it-IT" altLang="it-IT" sz="1900" dirty="0" err="1">
                <a:solidFill>
                  <a:schemeClr val="tx1"/>
                </a:solidFill>
                <a:latin typeface="Copperplate Gothic Bold" panose="020E0705020206020404" pitchFamily="34" charset="77"/>
              </a:rPr>
              <a:t>MICROGLìA</a:t>
            </a:r>
            <a:r>
              <a:rPr lang="it-IT" altLang="it-IT" sz="1900" dirty="0">
                <a:solidFill>
                  <a:schemeClr val="tx1"/>
                </a:solidFill>
                <a:latin typeface="Copperplate Gothic Bold" panose="020E0705020206020404" pitchFamily="34" charset="77"/>
              </a:rPr>
              <a:t>: piccole cellule che hanno Proprietà FAGOCITARIE simile ai Macrofagi</a:t>
            </a:r>
          </a:p>
          <a:p>
            <a:pPr>
              <a:buClrTx/>
              <a:buFontTx/>
              <a:buNone/>
            </a:pPr>
            <a:endParaRPr lang="it-IT" altLang="it-IT" sz="1900" dirty="0">
              <a:solidFill>
                <a:schemeClr val="tx1"/>
              </a:solidFill>
            </a:endParaRPr>
          </a:p>
          <a:p>
            <a:pPr>
              <a:buClrTx/>
              <a:buFontTx/>
              <a:buNone/>
            </a:pPr>
            <a:r>
              <a:rPr lang="it-IT" altLang="it-IT" sz="1900" dirty="0">
                <a:solidFill>
                  <a:schemeClr val="tx1"/>
                </a:solidFill>
                <a:latin typeface="Chalkduster" panose="03050602040202020205" pitchFamily="66" charset="77"/>
              </a:rPr>
              <a:t>OLIGODENDROCITI: coinvolti nella produzione delle Guaine Mieliniche</a:t>
            </a:r>
          </a:p>
          <a:p>
            <a:pPr>
              <a:buClrTx/>
              <a:buFontTx/>
              <a:buNone/>
            </a:pPr>
            <a:endParaRPr lang="it-IT" altLang="it-IT" sz="1900" dirty="0">
              <a:solidFill>
                <a:schemeClr val="tx1"/>
              </a:solidFill>
            </a:endParaRPr>
          </a:p>
          <a:p>
            <a:pPr>
              <a:buClrTx/>
              <a:buFontTx/>
              <a:buNone/>
            </a:pPr>
            <a:r>
              <a:rPr lang="it-IT" altLang="it-IT" sz="1900" dirty="0">
                <a:solidFill>
                  <a:schemeClr val="tx1"/>
                </a:solidFill>
                <a:latin typeface="Comic Sans MS" panose="030F0902030302020204" pitchFamily="66" charset="0"/>
              </a:rPr>
              <a:t>CELLULE EPENDIMALI: rivestono le CAVITA’ INTERNE del SNC (Ventricoli Encefalici e Canale Centrale del Midollo Spinale), costituendo anche i PLESSI COROIDEI, dove viene a formarsi il LIQUIDO CEREBRO-SPINALE (LIQUOR)</a:t>
            </a:r>
          </a:p>
        </p:txBody>
      </p:sp>
      <p:pic>
        <p:nvPicPr>
          <p:cNvPr id="21508" name="Picture 4">
            <a:extLst>
              <a:ext uri="{FF2B5EF4-FFF2-40B4-BE49-F238E27FC236}">
                <a16:creationId xmlns:a16="http://schemas.microsoft.com/office/drawing/2014/main" id="{DC3F5A1D-F682-4B8E-BF5C-8E4C4B536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292600"/>
            <a:ext cx="3203575"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a:extLst>
              <a:ext uri="{FF2B5EF4-FFF2-40B4-BE49-F238E27FC236}">
                <a16:creationId xmlns:a16="http://schemas.microsoft.com/office/drawing/2014/main" id="{75C86E7A-8839-43C2-9A85-A8878BC09378}"/>
              </a:ext>
            </a:extLst>
          </p:cNvPr>
          <p:cNvSpPr txBox="1">
            <a:spLocks noChangeArrowheads="1"/>
          </p:cNvSpPr>
          <p:nvPr/>
        </p:nvSpPr>
        <p:spPr bwMode="auto">
          <a:xfrm>
            <a:off x="6516688" y="4508500"/>
            <a:ext cx="12271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400">
                <a:solidFill>
                  <a:srgbClr val="000066"/>
                </a:solidFill>
                <a:latin typeface="Arial Black" panose="020B0A04020102020204" pitchFamily="34" charset="0"/>
              </a:rPr>
              <a:t>EPENDIMA</a:t>
            </a:r>
          </a:p>
        </p:txBody>
      </p:sp>
    </p:spTree>
    <p:extLst>
      <p:ext uri="{BB962C8B-B14F-4D97-AF65-F5344CB8AC3E}">
        <p14:creationId xmlns:p14="http://schemas.microsoft.com/office/powerpoint/2010/main" val="2263686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8760082-1DBA-4DB1-B0E7-9B11E5206A2A}"/>
              </a:ext>
            </a:extLst>
          </p:cNvPr>
          <p:cNvSpPr>
            <a:spLocks noGrp="1" noChangeArrowheads="1"/>
          </p:cNvSpPr>
          <p:nvPr>
            <p:ph type="title" idx="4294967295"/>
          </p:nvPr>
        </p:nvSpPr>
        <p:spPr>
          <a:xfrm>
            <a:off x="684213" y="333375"/>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NEUROGLìA</a:t>
            </a:r>
            <a:r>
              <a:rPr lang="it-IT" altLang="it-IT" sz="3200" dirty="0">
                <a:solidFill>
                  <a:schemeClr val="tx1"/>
                </a:solidFill>
                <a:latin typeface="Gurmukhi MN" panose="02020600050405020304" pitchFamily="18" charset="0"/>
                <a:cs typeface="Gurmukhi MN" panose="02020600050405020304" pitchFamily="18" charset="0"/>
              </a:rPr>
              <a:t> DEL SNP</a:t>
            </a:r>
          </a:p>
        </p:txBody>
      </p:sp>
      <p:pic>
        <p:nvPicPr>
          <p:cNvPr id="22530" name="Picture 2">
            <a:extLst>
              <a:ext uri="{FF2B5EF4-FFF2-40B4-BE49-F238E27FC236}">
                <a16:creationId xmlns:a16="http://schemas.microsoft.com/office/drawing/2014/main" id="{9C0E6194-2D6E-419D-AE7F-24D18CFF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784475"/>
            <a:ext cx="4643437" cy="407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a:extLst>
              <a:ext uri="{FF2B5EF4-FFF2-40B4-BE49-F238E27FC236}">
                <a16:creationId xmlns:a16="http://schemas.microsoft.com/office/drawing/2014/main" id="{7CBAB75D-507A-4CE2-9EE7-6BA38A8FD856}"/>
              </a:ext>
            </a:extLst>
          </p:cNvPr>
          <p:cNvSpPr txBox="1">
            <a:spLocks noChangeArrowheads="1"/>
          </p:cNvSpPr>
          <p:nvPr/>
        </p:nvSpPr>
        <p:spPr bwMode="auto">
          <a:xfrm>
            <a:off x="467544" y="1196975"/>
            <a:ext cx="8280920" cy="1694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600" dirty="0">
                <a:solidFill>
                  <a:schemeClr val="tx1"/>
                </a:solidFill>
                <a:latin typeface="Chalkboard SE" panose="03050602040202020205" pitchFamily="66" charset="77"/>
              </a:rPr>
              <a:t>CELLULE DI SCHWANN: vanno a produrre la GUAINA MIELINICA per le FIBRE MIELINICHE oppure costituiscono la GUAINA NEURILEMMALE per le FIBRE AMIELINICHE</a:t>
            </a:r>
          </a:p>
        </p:txBody>
      </p:sp>
    </p:spTree>
    <p:extLst>
      <p:ext uri="{BB962C8B-B14F-4D97-AF65-F5344CB8AC3E}">
        <p14:creationId xmlns:p14="http://schemas.microsoft.com/office/powerpoint/2010/main" val="1931726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l="3888" t="5411" r="4921" b="24991"/>
          <a:stretch>
            <a:fillRect/>
          </a:stretch>
        </p:blipFill>
        <p:spPr bwMode="auto">
          <a:xfrm>
            <a:off x="0" y="792163"/>
            <a:ext cx="9072563" cy="6048375"/>
          </a:xfrm>
          <a:prstGeom prst="rect">
            <a:avLst/>
          </a:prstGeom>
          <a:noFill/>
          <a:ln>
            <a:noFill/>
          </a:ln>
          <a:effectLst/>
          <a:extLst>
            <a:ext uri="{909E8E84-426E-40DD-AFC4-6F175D3DCCD1}">
              <a14:hiddenFill xmlns:a14="http://schemas.microsoft.com/office/drawing/2010/main">
                <a:blipFill dpi="0" rotWithShape="0">
                  <a:blip/>
                  <a:srcRect l="3888" t="5411" r="4921" b="2499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DC59EF7-A65F-455D-B2AA-82427D5C0498}"/>
              </a:ext>
            </a:extLst>
          </p:cNvPr>
          <p:cNvSpPr>
            <a:spLocks noGrp="1" noChangeArrowheads="1"/>
          </p:cNvSpPr>
          <p:nvPr>
            <p:ph type="title" idx="4294967295"/>
          </p:nvPr>
        </p:nvSpPr>
        <p:spPr>
          <a:xfrm>
            <a:off x="0" y="-171400"/>
            <a:ext cx="9144000" cy="1166589"/>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Gurmukhi MN" panose="02020600050405020304" pitchFamily="18" charset="0"/>
                <a:cs typeface="Gurmukhi MN" panose="02020600050405020304" pitchFamily="18" charset="0"/>
              </a:rPr>
              <a:t>RAPPORTI MORFOLOGICI e FUNZIONALI tra NEURONI e tra NEURONI ed ORGANI EFFETTORI</a:t>
            </a:r>
          </a:p>
        </p:txBody>
      </p:sp>
      <p:sp>
        <p:nvSpPr>
          <p:cNvPr id="23554" name="Text Box 2">
            <a:extLst>
              <a:ext uri="{FF2B5EF4-FFF2-40B4-BE49-F238E27FC236}">
                <a16:creationId xmlns:a16="http://schemas.microsoft.com/office/drawing/2014/main" id="{1CB6F080-DA4E-4F4C-8BD4-A549471BE574}"/>
              </a:ext>
            </a:extLst>
          </p:cNvPr>
          <p:cNvSpPr txBox="1">
            <a:spLocks noChangeArrowheads="1"/>
          </p:cNvSpPr>
          <p:nvPr/>
        </p:nvSpPr>
        <p:spPr bwMode="auto">
          <a:xfrm>
            <a:off x="467544" y="1196752"/>
            <a:ext cx="8352928"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dirty="0">
                <a:solidFill>
                  <a:schemeClr val="tx1"/>
                </a:solidFill>
              </a:rPr>
              <a:t>Si classificano </a:t>
            </a:r>
            <a:r>
              <a:rPr lang="it-IT" altLang="it-IT" sz="2200" dirty="0">
                <a:solidFill>
                  <a:schemeClr val="tx1"/>
                </a:solidFill>
                <a:latin typeface="Arial Black" panose="020B0A04020102020204" pitchFamily="34" charset="0"/>
              </a:rPr>
              <a:t>2 MODALITA’ MORFO-FUNZIONALI</a:t>
            </a:r>
            <a:r>
              <a:rPr lang="it-IT" altLang="it-IT" sz="2200" dirty="0">
                <a:solidFill>
                  <a:schemeClr val="tx1"/>
                </a:solidFill>
              </a:rPr>
              <a:t>:</a:t>
            </a:r>
          </a:p>
          <a:p>
            <a:pPr>
              <a:buClrTx/>
              <a:buFontTx/>
              <a:buNone/>
            </a:pPr>
            <a:endParaRPr lang="it-IT" altLang="it-IT" sz="2200" dirty="0">
              <a:solidFill>
                <a:schemeClr val="tx1"/>
              </a:solidFill>
            </a:endParaRPr>
          </a:p>
          <a:p>
            <a:pPr>
              <a:buClr>
                <a:srgbClr val="FFFFFF"/>
              </a:buClr>
            </a:pPr>
            <a:r>
              <a:rPr lang="it-IT" altLang="it-IT" sz="2200" dirty="0">
                <a:solidFill>
                  <a:schemeClr val="tx1"/>
                </a:solidFill>
                <a:latin typeface="Comic Sans MS" panose="030F0902030302020204" pitchFamily="66" charset="0"/>
              </a:rPr>
              <a:t>- </a:t>
            </a:r>
            <a:r>
              <a:rPr lang="it-IT" altLang="it-IT" sz="2200" b="1" dirty="0">
                <a:solidFill>
                  <a:schemeClr val="tx1"/>
                </a:solidFill>
                <a:latin typeface="Comic Sans MS" panose="030F0902030302020204" pitchFamily="66" charset="0"/>
              </a:rPr>
              <a:t>SINAPSI</a:t>
            </a:r>
            <a:r>
              <a:rPr lang="it-IT" altLang="it-IT" sz="2200" dirty="0">
                <a:solidFill>
                  <a:schemeClr val="tx1"/>
                </a:solidFill>
                <a:latin typeface="Comic Sans MS" panose="030F0902030302020204" pitchFamily="66" charset="0"/>
              </a:rPr>
              <a:t>: è il RAPPORTO che si istaura tra Neuroni. Attraverso la Sinapsi l’ Impulso può essere trasmesso da un Neurone ad un altro, attraverso il cosiddetto SPAZIO SINAPTICO, che si delimita tra la MEMBRANA PRESINAPTICA e la MEMBRANA POST-SINAPTICA;</a:t>
            </a:r>
          </a:p>
          <a:p>
            <a:pPr>
              <a:buClrTx/>
              <a:buFontTx/>
              <a:buNone/>
            </a:pPr>
            <a:endParaRPr lang="it-IT" altLang="it-IT" sz="2200" dirty="0">
              <a:solidFill>
                <a:schemeClr val="tx1"/>
              </a:solidFill>
              <a:latin typeface="Comic Sans MS" panose="030F0902030302020204" pitchFamily="66" charset="0"/>
            </a:endParaRPr>
          </a:p>
          <a:p>
            <a:pPr>
              <a:buClrTx/>
              <a:buFontTx/>
              <a:buNone/>
            </a:pPr>
            <a:r>
              <a:rPr lang="it-IT" altLang="it-IT" sz="2200" dirty="0">
                <a:solidFill>
                  <a:schemeClr val="tx1"/>
                </a:solidFill>
              </a:rPr>
              <a:t>- </a:t>
            </a:r>
            <a:r>
              <a:rPr lang="it-IT" altLang="it-IT" sz="2200" b="1" dirty="0">
                <a:solidFill>
                  <a:schemeClr val="tx1"/>
                </a:solidFill>
                <a:latin typeface="Comic Sans MS" panose="030F0902030302020204" pitchFamily="66" charset="0"/>
                <a:cs typeface="Al Bayan Plain" pitchFamily="2" charset="-78"/>
              </a:rPr>
              <a:t>GIUNZIONE (Giunzione Cito-Neurale)</a:t>
            </a:r>
            <a:r>
              <a:rPr lang="it-IT" altLang="it-IT" sz="2200" dirty="0">
                <a:solidFill>
                  <a:schemeClr val="tx1"/>
                </a:solidFill>
                <a:latin typeface="Comic Sans MS" panose="030F0902030302020204" pitchFamily="66" charset="0"/>
                <a:cs typeface="Al Bayan Plain" pitchFamily="2" charset="-78"/>
              </a:rPr>
              <a:t>: si istaura tra un Neurone e un cosiddetto ORGANO EFFETTORE, quale un MUSCOLO STRIATO SCHELETRICO (Giunzione Neuro-Muscolare o PLACCA MOTRICE), MUSCOLATURA LISCIA, EPITELI GHIANDOLARI. Può descriversi anche nel RAPPORTO tra CELLULE NEUROEPITELIALI che raccolgono informazioni relative ai SENSI SPECIFICI e le FIBRE NERVOSE competenti a trasportare tali informazioni al SNC.</a:t>
            </a:r>
          </a:p>
        </p:txBody>
      </p:sp>
    </p:spTree>
    <p:extLst>
      <p:ext uri="{BB962C8B-B14F-4D97-AF65-F5344CB8AC3E}">
        <p14:creationId xmlns:p14="http://schemas.microsoft.com/office/powerpoint/2010/main" val="16820707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520CDD4-DA86-44B9-8670-C983AB923895}"/>
              </a:ext>
            </a:extLst>
          </p:cNvPr>
          <p:cNvSpPr>
            <a:spLocks noGrp="1" noChangeArrowheads="1"/>
          </p:cNvSpPr>
          <p:nvPr>
            <p:ph type="title" idx="4294967295"/>
          </p:nvPr>
        </p:nvSpPr>
        <p:spPr>
          <a:xfrm>
            <a:off x="1476375" y="0"/>
            <a:ext cx="5400675"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S</a:t>
            </a:r>
            <a:r>
              <a:rPr lang="it-IT" altLang="it-IT" sz="3200" dirty="0">
                <a:solidFill>
                  <a:schemeClr val="tx1"/>
                </a:solidFill>
                <a:latin typeface="Gurmukhi MN" panose="02020600050405020304" pitchFamily="18" charset="0"/>
                <a:cs typeface="Gurmukhi MN" panose="02020600050405020304" pitchFamily="18" charset="0"/>
              </a:rPr>
              <a:t> I </a:t>
            </a: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A </a:t>
            </a:r>
            <a:r>
              <a:rPr lang="it-IT" altLang="it-IT" sz="3200" dirty="0" err="1">
                <a:solidFill>
                  <a:schemeClr val="tx1"/>
                </a:solidFill>
                <a:latin typeface="Gurmukhi MN" panose="02020600050405020304" pitchFamily="18" charset="0"/>
                <a:cs typeface="Gurmukhi MN" panose="02020600050405020304" pitchFamily="18" charset="0"/>
              </a:rPr>
              <a:t>P</a:t>
            </a:r>
            <a:r>
              <a:rPr lang="it-IT" altLang="it-IT" sz="3200" dirty="0">
                <a:solidFill>
                  <a:schemeClr val="tx1"/>
                </a:solidFill>
                <a:latin typeface="Gurmukhi MN" panose="02020600050405020304" pitchFamily="18" charset="0"/>
                <a:cs typeface="Gurmukhi MN" panose="02020600050405020304" pitchFamily="18" charset="0"/>
              </a:rPr>
              <a:t> </a:t>
            </a:r>
            <a:r>
              <a:rPr lang="it-IT" altLang="it-IT" sz="3200" dirty="0" err="1">
                <a:solidFill>
                  <a:schemeClr val="tx1"/>
                </a:solidFill>
                <a:latin typeface="Gurmukhi MN" panose="02020600050405020304" pitchFamily="18" charset="0"/>
                <a:cs typeface="Gurmukhi MN" panose="02020600050405020304" pitchFamily="18" charset="0"/>
              </a:rPr>
              <a:t>S</a:t>
            </a:r>
            <a:r>
              <a:rPr lang="it-IT" altLang="it-IT" sz="3200" dirty="0">
                <a:solidFill>
                  <a:schemeClr val="tx1"/>
                </a:solidFill>
                <a:latin typeface="Gurmukhi MN" panose="02020600050405020304" pitchFamily="18" charset="0"/>
                <a:cs typeface="Gurmukhi MN" panose="02020600050405020304" pitchFamily="18" charset="0"/>
              </a:rPr>
              <a:t> I</a:t>
            </a:r>
          </a:p>
        </p:txBody>
      </p:sp>
      <p:pic>
        <p:nvPicPr>
          <p:cNvPr id="24578" name="Picture 2">
            <a:extLst>
              <a:ext uri="{FF2B5EF4-FFF2-40B4-BE49-F238E27FC236}">
                <a16:creationId xmlns:a16="http://schemas.microsoft.com/office/drawing/2014/main" id="{3D7CD385-B0E5-44D0-9287-52C7F629276E}"/>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2636838"/>
            <a:ext cx="2268538" cy="4221162"/>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EFFE7393-643A-4C25-8FD6-D9B2B14D3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5"/>
            <a:ext cx="41211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4637C50C-33D2-45E2-9709-8149181AB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2708275"/>
            <a:ext cx="2757487"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a:extLst>
              <a:ext uri="{FF2B5EF4-FFF2-40B4-BE49-F238E27FC236}">
                <a16:creationId xmlns:a16="http://schemas.microsoft.com/office/drawing/2014/main" id="{7EC9215A-D5ED-4C63-BC11-C929448673DC}"/>
              </a:ext>
            </a:extLst>
          </p:cNvPr>
          <p:cNvSpPr txBox="1">
            <a:spLocks noChangeArrowheads="1"/>
          </p:cNvSpPr>
          <p:nvPr/>
        </p:nvSpPr>
        <p:spPr bwMode="auto">
          <a:xfrm>
            <a:off x="0" y="69215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omic Sans MS" panose="030F0902030302020204" pitchFamily="66" charset="0"/>
              </a:rPr>
              <a:t>Possono essere di vario tipo (ASSO-SOMATICHE, ASSO-DENDRITICHE, ASSO-ASSONICHE) ed avere significato ECCITATORIO o INIBITORIO</a:t>
            </a:r>
            <a:r>
              <a:rPr lang="it-IT" altLang="it-IT" sz="2800" dirty="0"/>
              <a:t>. </a:t>
            </a:r>
          </a:p>
        </p:txBody>
      </p:sp>
    </p:spTree>
    <p:extLst>
      <p:ext uri="{BB962C8B-B14F-4D97-AF65-F5344CB8AC3E}">
        <p14:creationId xmlns:p14="http://schemas.microsoft.com/office/powerpoint/2010/main" val="1136469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2380285-403C-4C26-B0B8-E86BEDFE795C}"/>
              </a:ext>
            </a:extLst>
          </p:cNvPr>
          <p:cNvSpPr>
            <a:spLocks noGrp="1" noChangeArrowheads="1"/>
          </p:cNvSpPr>
          <p:nvPr>
            <p:ph type="title" idx="4294967295"/>
          </p:nvPr>
        </p:nvSpPr>
        <p:spPr>
          <a:xfrm>
            <a:off x="0" y="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GIUNZIONI CITONEURALI</a:t>
            </a:r>
          </a:p>
        </p:txBody>
      </p:sp>
      <p:pic>
        <p:nvPicPr>
          <p:cNvPr id="25602" name="Picture 2">
            <a:extLst>
              <a:ext uri="{FF2B5EF4-FFF2-40B4-BE49-F238E27FC236}">
                <a16:creationId xmlns:a16="http://schemas.microsoft.com/office/drawing/2014/main" id="{BE4D14E0-B251-4932-B8E8-B1CD629B0A30}"/>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620713"/>
            <a:ext cx="4643438" cy="3627437"/>
          </a:xfrm>
          <a:prstGeom prst="rect">
            <a:avLst/>
          </a:prstGeom>
          <a:noFill/>
          <a:ln>
            <a:noFill/>
          </a:ln>
          <a:effectLst/>
          <a:extLst>
            <a:ext uri="{909E8E84-426E-40DD-AFC4-6F175D3DCCD1}">
              <a14:hiddenFill xmlns:a14="http://schemas.microsoft.com/office/drawing/2010/main">
                <a:blipFill dpi="0" rotWithShape="0">
                  <a:blip>
                    <a:lum bright="-12000" contrast="3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4EAA2C2E-1A8A-4460-853A-3A9FBA45F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476250"/>
            <a:ext cx="2292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DE65D7A7-3F3E-4E7B-81BA-CCFCD08B6F61}"/>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492500" y="4291013"/>
            <a:ext cx="2952750" cy="2566987"/>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62B3BA8F-6727-4D49-A7E6-08074D5BF48E}"/>
              </a:ext>
            </a:extLst>
          </p:cNvPr>
          <p:cNvSpPr txBox="1">
            <a:spLocks noChangeArrowheads="1"/>
          </p:cNvSpPr>
          <p:nvPr/>
        </p:nvSpPr>
        <p:spPr bwMode="auto">
          <a:xfrm>
            <a:off x="0" y="4221163"/>
            <a:ext cx="32607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b="1" dirty="0">
                <a:solidFill>
                  <a:schemeClr val="tx1"/>
                </a:solidFill>
                <a:latin typeface="Papyrus" panose="020B0602040200020303" pitchFamily="34" charset="77"/>
              </a:rPr>
              <a:t>1. GIUNZIONE NEUROMUSCOLARE</a:t>
            </a:r>
          </a:p>
          <a:p>
            <a:pPr algn="ctr">
              <a:buClrTx/>
              <a:buFontTx/>
              <a:buNone/>
            </a:pPr>
            <a:r>
              <a:rPr lang="it-IT" altLang="it-IT" sz="2000" b="1" dirty="0">
                <a:solidFill>
                  <a:schemeClr val="tx1"/>
                </a:solidFill>
                <a:latin typeface="Papyrus" panose="020B0602040200020303" pitchFamily="34" charset="77"/>
              </a:rPr>
              <a:t>(Placca Motrice)</a:t>
            </a:r>
          </a:p>
        </p:txBody>
      </p:sp>
      <p:sp>
        <p:nvSpPr>
          <p:cNvPr id="25606" name="Text Box 6">
            <a:extLst>
              <a:ext uri="{FF2B5EF4-FFF2-40B4-BE49-F238E27FC236}">
                <a16:creationId xmlns:a16="http://schemas.microsoft.com/office/drawing/2014/main" id="{81E1B419-2C84-460E-8741-529C59AF01BE}"/>
              </a:ext>
            </a:extLst>
          </p:cNvPr>
          <p:cNvSpPr txBox="1">
            <a:spLocks noChangeArrowheads="1"/>
          </p:cNvSpPr>
          <p:nvPr/>
        </p:nvSpPr>
        <p:spPr bwMode="auto">
          <a:xfrm>
            <a:off x="323850" y="630238"/>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rgbClr val="FF0066"/>
                </a:solidFill>
                <a:latin typeface="Arial Black" panose="020B0A04020102020204" pitchFamily="34" charset="0"/>
              </a:rPr>
              <a:t>1</a:t>
            </a:r>
          </a:p>
        </p:txBody>
      </p:sp>
      <p:sp>
        <p:nvSpPr>
          <p:cNvPr id="25607" name="Text Box 7">
            <a:extLst>
              <a:ext uri="{FF2B5EF4-FFF2-40B4-BE49-F238E27FC236}">
                <a16:creationId xmlns:a16="http://schemas.microsoft.com/office/drawing/2014/main" id="{1486ECA3-7BE5-4DE6-A123-219B3077681D}"/>
              </a:ext>
            </a:extLst>
          </p:cNvPr>
          <p:cNvSpPr txBox="1">
            <a:spLocks noChangeArrowheads="1"/>
          </p:cNvSpPr>
          <p:nvPr/>
        </p:nvSpPr>
        <p:spPr bwMode="auto">
          <a:xfrm>
            <a:off x="8604250" y="3068638"/>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2</a:t>
            </a:r>
          </a:p>
        </p:txBody>
      </p:sp>
      <p:sp>
        <p:nvSpPr>
          <p:cNvPr id="25608" name="Text Box 8">
            <a:extLst>
              <a:ext uri="{FF2B5EF4-FFF2-40B4-BE49-F238E27FC236}">
                <a16:creationId xmlns:a16="http://schemas.microsoft.com/office/drawing/2014/main" id="{52A32828-7771-4275-8630-E4C4F5F3FF54}"/>
              </a:ext>
            </a:extLst>
          </p:cNvPr>
          <p:cNvSpPr txBox="1">
            <a:spLocks noChangeArrowheads="1"/>
          </p:cNvSpPr>
          <p:nvPr/>
        </p:nvSpPr>
        <p:spPr bwMode="auto">
          <a:xfrm>
            <a:off x="6588125" y="4292600"/>
            <a:ext cx="255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b="1" dirty="0">
                <a:solidFill>
                  <a:schemeClr val="tx1"/>
                </a:solidFill>
                <a:latin typeface="Copperplate Gothic Bold" panose="020E0705020206020404" pitchFamily="34" charset="77"/>
              </a:rPr>
              <a:t>2. GIUNZIONE CITONEURALE</a:t>
            </a:r>
          </a:p>
          <a:p>
            <a:pPr algn="ctr">
              <a:buClrTx/>
              <a:buFontTx/>
              <a:buNone/>
            </a:pPr>
            <a:r>
              <a:rPr lang="it-IT" altLang="it-IT" sz="1800" b="1" dirty="0">
                <a:solidFill>
                  <a:schemeClr val="tx1"/>
                </a:solidFill>
                <a:latin typeface="Copperplate Gothic Bold" panose="020E0705020206020404" pitchFamily="34" charset="77"/>
              </a:rPr>
              <a:t>(Calice Gustativo)</a:t>
            </a:r>
          </a:p>
        </p:txBody>
      </p:sp>
      <p:sp>
        <p:nvSpPr>
          <p:cNvPr id="25609" name="Text Box 9">
            <a:extLst>
              <a:ext uri="{FF2B5EF4-FFF2-40B4-BE49-F238E27FC236}">
                <a16:creationId xmlns:a16="http://schemas.microsoft.com/office/drawing/2014/main" id="{166F497C-649D-46DE-A5FA-AB032A8CFBA0}"/>
              </a:ext>
            </a:extLst>
          </p:cNvPr>
          <p:cNvSpPr txBox="1">
            <a:spLocks noChangeArrowheads="1"/>
          </p:cNvSpPr>
          <p:nvPr/>
        </p:nvSpPr>
        <p:spPr bwMode="auto">
          <a:xfrm>
            <a:off x="3708400" y="640080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3</a:t>
            </a:r>
          </a:p>
        </p:txBody>
      </p:sp>
      <p:sp>
        <p:nvSpPr>
          <p:cNvPr id="25610" name="Text Box 10">
            <a:extLst>
              <a:ext uri="{FF2B5EF4-FFF2-40B4-BE49-F238E27FC236}">
                <a16:creationId xmlns:a16="http://schemas.microsoft.com/office/drawing/2014/main" id="{3FC493F8-8530-4F98-919F-930D92FDFB42}"/>
              </a:ext>
            </a:extLst>
          </p:cNvPr>
          <p:cNvSpPr txBox="1">
            <a:spLocks noChangeArrowheads="1"/>
          </p:cNvSpPr>
          <p:nvPr/>
        </p:nvSpPr>
        <p:spPr bwMode="auto">
          <a:xfrm>
            <a:off x="0" y="5445125"/>
            <a:ext cx="341947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dirty="0">
                <a:solidFill>
                  <a:schemeClr val="tx1"/>
                </a:solidFill>
                <a:latin typeface="Arial Black" panose="020B0A04020102020204" pitchFamily="34" charset="0"/>
              </a:rPr>
              <a:t>3. GIUNZIONE CITONEURALE</a:t>
            </a:r>
          </a:p>
          <a:p>
            <a:pPr algn="ctr">
              <a:buClrTx/>
              <a:buFontTx/>
              <a:buNone/>
            </a:pPr>
            <a:r>
              <a:rPr lang="it-IT" altLang="it-IT" sz="1800" dirty="0">
                <a:solidFill>
                  <a:schemeClr val="tx1"/>
                </a:solidFill>
                <a:latin typeface="Arial Black" panose="020B0A04020102020204" pitchFamily="34" charset="0"/>
              </a:rPr>
              <a:t>(Cellule di </a:t>
            </a:r>
            <a:r>
              <a:rPr lang="it-IT" altLang="it-IT" sz="1800" dirty="0" err="1">
                <a:solidFill>
                  <a:schemeClr val="tx1"/>
                </a:solidFill>
                <a:latin typeface="Arial Black" panose="020B0A04020102020204" pitchFamily="34" charset="0"/>
              </a:rPr>
              <a:t>Merkel</a:t>
            </a:r>
            <a:r>
              <a:rPr lang="it-IT" altLang="it-IT" sz="1800" dirty="0">
                <a:solidFill>
                  <a:schemeClr val="tx1"/>
                </a:solidFill>
                <a:latin typeface="Arial Black" panose="020B0A04020102020204" pitchFamily="34" charset="0"/>
              </a:rPr>
              <a:t>, Sensibilità Pressoria Continua)</a:t>
            </a:r>
          </a:p>
        </p:txBody>
      </p:sp>
    </p:spTree>
    <p:extLst>
      <p:ext uri="{BB962C8B-B14F-4D97-AF65-F5344CB8AC3E}">
        <p14:creationId xmlns:p14="http://schemas.microsoft.com/office/powerpoint/2010/main" val="31595515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41B293-40EA-4C00-8B32-BCD4A9C53252}"/>
              </a:ext>
            </a:extLst>
          </p:cNvPr>
          <p:cNvSpPr>
            <a:spLocks noGrp="1" noChangeArrowheads="1"/>
          </p:cNvSpPr>
          <p:nvPr>
            <p:ph type="title" idx="4294967295"/>
          </p:nvPr>
        </p:nvSpPr>
        <p:spPr>
          <a:xfrm>
            <a:off x="0" y="0"/>
            <a:ext cx="9144000" cy="1373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Gurmukhi MN" panose="02020600050405020304" pitchFamily="18" charset="0"/>
                <a:cs typeface="Gurmukhi MN" panose="02020600050405020304" pitchFamily="18" charset="0"/>
              </a:rPr>
              <a:t>MECCANISMO DI PASSAGGIO DELL’ IMPULSO NERVOSO ATTRAVERSO LO SPAZIO SINAPTICO (o GIUNZIONALE) [Cenni]</a:t>
            </a:r>
          </a:p>
        </p:txBody>
      </p:sp>
      <p:sp>
        <p:nvSpPr>
          <p:cNvPr id="26626" name="Rectangle 2">
            <a:extLst>
              <a:ext uri="{FF2B5EF4-FFF2-40B4-BE49-F238E27FC236}">
                <a16:creationId xmlns:a16="http://schemas.microsoft.com/office/drawing/2014/main" id="{8C0DD800-EF5A-443C-8236-AE3C3A1A0F56}"/>
              </a:ext>
            </a:extLst>
          </p:cNvPr>
          <p:cNvSpPr>
            <a:spLocks noGrp="1" noChangeArrowheads="1"/>
          </p:cNvSpPr>
          <p:nvPr>
            <p:ph type="body" idx="1"/>
          </p:nvPr>
        </p:nvSpPr>
        <p:spPr>
          <a:xfrm>
            <a:off x="0" y="1341438"/>
            <a:ext cx="3703638" cy="5516562"/>
          </a:xfrm>
          <a:ln/>
        </p:spPr>
        <p:txBody>
          <a:bodyPr/>
          <a:lstStyle/>
          <a:p>
            <a:pPr marL="0" indent="0">
              <a:lnSpc>
                <a:spcPct val="90000"/>
              </a:lnSpc>
              <a:spcBef>
                <a:spcPts val="550"/>
              </a:spcBef>
              <a:buClrTx/>
              <a:buSzPct val="8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200" dirty="0">
                <a:solidFill>
                  <a:schemeClr val="tx1"/>
                </a:solidFill>
                <a:latin typeface="Chalkboard SE" panose="03050602040202020205" pitchFamily="66" charset="77"/>
              </a:rPr>
              <a:t>L’ Impulso Nervoso</a:t>
            </a:r>
            <a:r>
              <a:rPr lang="it-IT" altLang="it-IT" sz="2200" dirty="0">
                <a:latin typeface="Chalkboard SE" panose="03050602040202020205" pitchFamily="66" charset="77"/>
              </a:rPr>
              <a:t>, </a:t>
            </a:r>
            <a:r>
              <a:rPr lang="it-IT" altLang="it-IT" sz="2200" dirty="0">
                <a:solidFill>
                  <a:schemeClr val="tx1"/>
                </a:solidFill>
                <a:latin typeface="Chalkboard SE" panose="03050602040202020205" pitchFamily="66" charset="77"/>
              </a:rPr>
              <a:t>essendo una corrente elettrica, NON PUO’ PASSARE attraverso lo Spazio Sinaptico o Giunzionale (presente nella maggior parte delle sinapsi), ma necessita dell’ intervento dei NEUROMEDIATORI </a:t>
            </a:r>
            <a:r>
              <a:rPr lang="it-IT" altLang="it-IT" sz="1800" dirty="0">
                <a:solidFill>
                  <a:schemeClr val="tx1"/>
                </a:solidFill>
                <a:latin typeface="Chalkboard SE" panose="03050602040202020205" pitchFamily="66" charset="77"/>
              </a:rPr>
              <a:t>(NEUROTRASMETTITORI),</a:t>
            </a:r>
            <a:r>
              <a:rPr lang="it-IT" altLang="it-IT" sz="2200" dirty="0">
                <a:solidFill>
                  <a:schemeClr val="tx1"/>
                </a:solidFill>
                <a:latin typeface="Chalkboard SE" panose="03050602040202020205" pitchFamily="66" charset="77"/>
              </a:rPr>
              <a:t> quali ACETILCOLINA, NORADRENALINA, ADRENALINA, DOPAMINA, ACIDO GLUTAMICO, ACIDO GAMMA-AMINOBUTIRRICO (GABA), ISTAMINA, ed altri.</a:t>
            </a:r>
          </a:p>
        </p:txBody>
      </p:sp>
      <p:pic>
        <p:nvPicPr>
          <p:cNvPr id="26627" name="Picture 3">
            <a:extLst>
              <a:ext uri="{FF2B5EF4-FFF2-40B4-BE49-F238E27FC236}">
                <a16:creationId xmlns:a16="http://schemas.microsoft.com/office/drawing/2014/main" id="{3F7B1FCB-0397-4219-B437-3219BBBC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133600"/>
            <a:ext cx="544036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8598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l="7553" t="7172" r="5942" b="17294"/>
          <a:stretch>
            <a:fillRect/>
          </a:stretch>
        </p:blipFill>
        <p:spPr bwMode="auto">
          <a:xfrm>
            <a:off x="0" y="936625"/>
            <a:ext cx="9144000" cy="5832475"/>
          </a:xfrm>
          <a:prstGeom prst="rect">
            <a:avLst/>
          </a:prstGeom>
          <a:noFill/>
          <a:ln>
            <a:noFill/>
          </a:ln>
          <a:effectLst/>
          <a:extLst>
            <a:ext uri="{909E8E84-426E-40DD-AFC4-6F175D3DCCD1}">
              <a14:hiddenFill xmlns:a14="http://schemas.microsoft.com/office/drawing/2010/main">
                <a:blipFill dpi="0" rotWithShape="0">
                  <a:blip/>
                  <a:srcRect l="7553" t="7172" r="5942" b="172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idx="4294967295"/>
          </p:nvPr>
        </p:nvSpPr>
        <p:spPr>
          <a:xfrm>
            <a:off x="0" y="403225"/>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type="body" idx="1"/>
          </p:nvPr>
        </p:nvSpPr>
        <p:spPr>
          <a:xfrm>
            <a:off x="304800" y="1905000"/>
            <a:ext cx="8610600" cy="4572000"/>
          </a:xfrm>
          <a:ln/>
        </p:spPr>
        <p:txBody>
          <a:bodyPr/>
          <a:lstStyle/>
          <a:p>
            <a:pPr marL="336550" indent="-336550">
              <a:buClr>
                <a:srgbClr val="C0C0C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38825081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idx="4294967295"/>
          </p:nvPr>
        </p:nvSpPr>
        <p:spPr>
          <a:xfrm>
            <a:off x="775494" y="0"/>
            <a:ext cx="77724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type="body" idx="1"/>
          </p:nvPr>
        </p:nvSpPr>
        <p:spPr>
          <a:xfrm>
            <a:off x="179388" y="1557338"/>
            <a:ext cx="8964612" cy="5300662"/>
          </a:xfrm>
          <a:ln/>
        </p:spPr>
        <p:txBody>
          <a:bodyPr/>
          <a:lstStyle/>
          <a:p>
            <a:pPr marL="336550" indent="-336550">
              <a:buClr>
                <a:srgbClr val="FFFFFF"/>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15384471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t="2779" r="4352" b="10455"/>
          <a:stretch>
            <a:fillRect/>
          </a:stretch>
        </p:blipFill>
        <p:spPr bwMode="auto">
          <a:xfrm>
            <a:off x="1295400" y="360363"/>
            <a:ext cx="6840538" cy="6480175"/>
          </a:xfrm>
          <a:prstGeom prst="rect">
            <a:avLst/>
          </a:prstGeom>
          <a:noFill/>
          <a:ln>
            <a:noFill/>
          </a:ln>
          <a:effectLst/>
          <a:extLst>
            <a:ext uri="{909E8E84-426E-40DD-AFC4-6F175D3DCCD1}">
              <a14:hiddenFill xmlns:a14="http://schemas.microsoft.com/office/drawing/2010/main">
                <a:blipFill dpi="0" rotWithShape="0">
                  <a:blip/>
                  <a:srcRect t="2779" r="4352" b="104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idx="4294967295"/>
          </p:nvPr>
        </p:nvSpPr>
        <p:spPr>
          <a:xfrm>
            <a:off x="0" y="160338"/>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type="body" idx="1"/>
          </p:nvPr>
        </p:nvSpPr>
        <p:spPr>
          <a:xfrm>
            <a:off x="304800" y="1412875"/>
            <a:ext cx="8839200" cy="4724400"/>
          </a:xfrm>
          <a:ln/>
        </p:spPr>
        <p:txBody>
          <a:bodyPr/>
          <a:lstStyle/>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NERVI</a:t>
            </a:r>
            <a:r>
              <a:rPr lang="it-IT" altLang="it-IT"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GANGLI</a:t>
            </a:r>
            <a:r>
              <a:rPr lang="it-IT" altLang="it-IT" dirty="0">
                <a:solidFill>
                  <a:schemeClr val="tx1"/>
                </a:solidFill>
                <a:latin typeface="Comic Sans MS" panose="030F0902030302020204" pitchFamily="66" charset="0"/>
              </a:rPr>
              <a:t>: agglomerati di pirenofori nel SNP intercalati su nervi: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SENSITIVI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SENSORIALI (tra cui i Viscerali Speciali)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10045550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075"/>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spid="_x0000_s1137" r:id="rId5" imgW="5089739" imgH="7814426" progId="">
                  <p:embed/>
                </p:oleObj>
              </mc:Choice>
              <mc:Fallback>
                <p:oleObj r:id="rId5"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0"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NERVI ENCEFALICI</a:t>
            </a:r>
          </a:p>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5"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rPr>
              <a:t>NERVI SPINALI</a:t>
            </a:r>
          </a:p>
          <a:p>
            <a:pPr algn="ctr">
              <a:buClrTx/>
              <a:buFontTx/>
              <a:buNone/>
            </a:pPr>
            <a:r>
              <a:rPr lang="it-IT" altLang="it-IT" b="1" dirty="0">
                <a:solidFill>
                  <a:schemeClr val="tx1"/>
                </a:solidFill>
                <a:latin typeface="Copperplate Gothic Bold" panose="020E0705020206020404" pitchFamily="34" charset="77"/>
              </a:rPr>
              <a:t>31 Paia</a:t>
            </a:r>
          </a:p>
        </p:txBody>
      </p:sp>
    </p:spTree>
    <p:extLst>
      <p:ext uri="{BB962C8B-B14F-4D97-AF65-F5344CB8AC3E}">
        <p14:creationId xmlns:p14="http://schemas.microsoft.com/office/powerpoint/2010/main" val="3147604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idx="4294967295"/>
          </p:nvPr>
        </p:nvSpPr>
        <p:spPr>
          <a:xfrm>
            <a:off x="0" y="4849"/>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type="body" idx="1"/>
          </p:nvPr>
        </p:nvSpPr>
        <p:spPr>
          <a:xfrm>
            <a:off x="0" y="692696"/>
            <a:ext cx="5292725" cy="5805487"/>
          </a:xfrm>
          <a:ln/>
        </p:spPr>
        <p:txBody>
          <a:bodyPr/>
          <a:lstStyle/>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opperplate Gothic Bold" panose="020E0705020206020404" pitchFamily="34" charset="77"/>
              </a:rPr>
              <a:t>Strutture costituite da FASCI di FIBRE NERVOSE provviste di un rivestimento esterno di </a:t>
            </a:r>
            <a:r>
              <a:rPr lang="it-IT" altLang="it-IT" sz="2200" b="1" dirty="0">
                <a:solidFill>
                  <a:schemeClr val="tx1"/>
                </a:solidFill>
                <a:latin typeface="Copperplate Gothic Bold" panose="020E0705020206020404" pitchFamily="34" charset="77"/>
              </a:rPr>
              <a:t>TESSUTO CONNETTIVO DENSO</a:t>
            </a:r>
            <a:r>
              <a:rPr lang="it-IT" altLang="it-IT" sz="2200" dirty="0">
                <a:solidFill>
                  <a:schemeClr val="tx1"/>
                </a:solidFill>
                <a:latin typeface="Copperplate Gothic Bold" panose="020E0705020206020404" pitchFamily="34" charset="77"/>
              </a:rPr>
              <a:t> (EPINEVRIO)</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duster" panose="03050602040202020205" pitchFamily="66" charset="77"/>
              </a:rPr>
              <a:t>Ciascun FASCIO di FIBRE NERVOSE è rivestito da PERINEVRIO costituito da Cellule «Epitelioidi», che costituiscono una BARRIERA verso molte macromolecole.</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L’ ENDONEVRIO è dato da FIBRE RETICOLARI prodotte dalle Cellule di </a:t>
            </a:r>
            <a:r>
              <a:rPr lang="it-IT" altLang="it-IT" sz="2200" dirty="0" err="1">
                <a:solidFill>
                  <a:schemeClr val="tx1"/>
                </a:solidFill>
                <a:latin typeface="Chalkboard SE" panose="03050602040202020205" pitchFamily="66" charset="77"/>
              </a:rPr>
              <a:t>Schwann</a:t>
            </a:r>
            <a:r>
              <a:rPr lang="it-IT" altLang="it-IT" sz="2200" dirty="0">
                <a:solidFill>
                  <a:schemeClr val="tx1"/>
                </a:solidFill>
                <a:latin typeface="Chalkboard SE" panose="03050602040202020205" pitchFamily="66" charset="77"/>
              </a:rPr>
              <a:t>. </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Stabiliscono connessioni tra il SNC e gli ORGANI EFFETTORI</a:t>
            </a:r>
          </a:p>
          <a:p>
            <a:pPr marL="341313" indent="-336550">
              <a:spcBef>
                <a:spcPts val="550"/>
              </a:spcBef>
              <a:buClrTx/>
              <a:buSzPct val="124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039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idx="4294967295"/>
          </p:nvPr>
        </p:nvSpPr>
        <p:spPr>
          <a:xfrm>
            <a:off x="0" y="8890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rPr>
              <a:t>G A </a:t>
            </a:r>
            <a:r>
              <a:rPr lang="it-IT" altLang="it-IT" sz="3200" dirty="0" err="1">
                <a:solidFill>
                  <a:schemeClr val="tx1"/>
                </a:solidFill>
              </a:rPr>
              <a:t>N</a:t>
            </a:r>
            <a:r>
              <a:rPr lang="it-IT" altLang="it-IT" sz="3200" dirty="0">
                <a:solidFill>
                  <a:schemeClr val="tx1"/>
                </a:solidFill>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1"/>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omic Sans MS" panose="030F0902030302020204" pitchFamily="66" charset="0"/>
              </a:rPr>
              <a:t>Formazioni</a:t>
            </a:r>
            <a:r>
              <a:rPr lang="it-IT" altLang="it-IT" dirty="0">
                <a:latin typeface="Comic Sans MS" panose="030F0902030302020204" pitchFamily="66" charset="0"/>
              </a:rPr>
              <a:t> </a:t>
            </a:r>
            <a:r>
              <a:rPr lang="it-IT" altLang="it-IT" dirty="0">
                <a:solidFill>
                  <a:schemeClr val="tx1"/>
                </a:solidFill>
                <a:latin typeface="Comic Sans MS" panose="030F0902030302020204" pitchFamily="66" charset="0"/>
              </a:rPr>
              <a:t>del SNP di forma OVOIDALE o SFEROIDALE, costituiti da PIRENOFORI  CELLULE GLIALI, deputate ad inoltrare gli Impulsi da / verso il SNC.</a:t>
            </a:r>
          </a:p>
          <a:p>
            <a:pPr>
              <a:buClrTx/>
              <a:buFontTx/>
              <a:buNone/>
            </a:pPr>
            <a:r>
              <a:rPr lang="it-IT" altLang="it-IT" dirty="0">
                <a:solidFill>
                  <a:schemeClr val="tx1"/>
                </a:solidFill>
                <a:latin typeface="Comic Sans MS" panose="030F0902030302020204" pitchFamily="66" charset="0"/>
              </a:rPr>
              <a:t>A seconda della direzione in cui viaggia l’ impulso, possono essere definiti:</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SENSITIVO o SENSORIALE</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DEL SISTEMA NERVOSO </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897313"/>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5"/>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52413" y="4149725"/>
            <a:ext cx="1946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GANGLIO SENSITIVO</a:t>
            </a:r>
          </a:p>
          <a:p>
            <a:pPr algn="ctr">
              <a:buClrTx/>
              <a:buFontTx/>
              <a:buNone/>
            </a:pPr>
            <a:r>
              <a:rPr lang="it-IT" altLang="it-IT" sz="1200">
                <a:solidFill>
                  <a:srgbClr val="000066"/>
                </a:solidFill>
                <a:latin typeface="Arial Black" panose="020B0A04020102020204" pitchFamily="34" charset="0"/>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3"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86250" y="3860800"/>
            <a:ext cx="155098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 SNA</a:t>
            </a:r>
          </a:p>
          <a:p>
            <a:pPr algn="ctr">
              <a:buClrTx/>
              <a:buFontTx/>
              <a:buNone/>
            </a:pPr>
            <a:r>
              <a:rPr lang="it-IT" altLang="it-IT" sz="1200">
                <a:solidFill>
                  <a:srgbClr val="000066"/>
                </a:solidFill>
                <a:latin typeface="Arial Black" panose="020B0A04020102020204" pitchFamily="34" charset="0"/>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59600" y="6400800"/>
            <a:ext cx="15351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33CC33"/>
                </a:solidFill>
                <a:latin typeface="Arial Black" panose="020B0A04020102020204" pitchFamily="34" charset="0"/>
              </a:rPr>
              <a:t>GANGLI SNA</a:t>
            </a:r>
          </a:p>
          <a:p>
            <a:pPr algn="ctr">
              <a:buClrTx/>
              <a:buFontTx/>
              <a:buNone/>
            </a:pPr>
            <a:r>
              <a:rPr lang="it-IT" altLang="it-IT" sz="1200">
                <a:solidFill>
                  <a:srgbClr val="33CC33"/>
                </a:solidFill>
                <a:latin typeface="Arial Black" panose="020B0A04020102020204" pitchFamily="34" charset="0"/>
              </a:rPr>
              <a:t>PARASIMPATICI</a:t>
            </a:r>
          </a:p>
        </p:txBody>
      </p:sp>
    </p:spTree>
    <p:extLst>
      <p:ext uri="{BB962C8B-B14F-4D97-AF65-F5344CB8AC3E}">
        <p14:creationId xmlns:p14="http://schemas.microsoft.com/office/powerpoint/2010/main" val="3951513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idx="4294967295"/>
          </p:nvPr>
        </p:nvSpPr>
        <p:spPr>
          <a:xfrm>
            <a:off x="0" y="187325"/>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type="body" idx="1"/>
          </p:nvPr>
        </p:nvSpPr>
        <p:spPr>
          <a:xfrm>
            <a:off x="161925" y="1340768"/>
            <a:ext cx="8820150" cy="4941887"/>
          </a:xfrm>
          <a:ln/>
        </p:spPr>
        <p:txBody>
          <a:bodyPr/>
          <a:lstStyle/>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MOTORI SOMATICI (tra cui i Motori Viscerali Speciali)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MOTORI VISCERALI (GENERALI)</a:t>
            </a:r>
          </a:p>
          <a:p>
            <a:pPr marL="336550" indent="-336550">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SENSITIVI SOMATICI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SENSITIVI VISCERALI (GENERALI)</a:t>
            </a:r>
          </a:p>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SENSORIALI (tra cui i Viscerali Speciali)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20380291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00E7317-AFD1-456E-B96E-A20B85660999}"/>
              </a:ext>
            </a:extLst>
          </p:cNvPr>
          <p:cNvSpPr>
            <a:spLocks noGrp="1" noChangeArrowheads="1"/>
          </p:cNvSpPr>
          <p:nvPr>
            <p:ph type="title" idx="4294967295"/>
          </p:nvPr>
        </p:nvSpPr>
        <p:spPr>
          <a:xfrm>
            <a:off x="-28065" y="0"/>
            <a:ext cx="91440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5842" name="Rectangle 2">
            <a:extLst>
              <a:ext uri="{FF2B5EF4-FFF2-40B4-BE49-F238E27FC236}">
                <a16:creationId xmlns:a16="http://schemas.microsoft.com/office/drawing/2014/main" id="{1E2FCBEA-E7C3-407B-90F3-208A069744E4}"/>
              </a:ext>
            </a:extLst>
          </p:cNvPr>
          <p:cNvSpPr>
            <a:spLocks noGrp="1" noChangeArrowheads="1"/>
          </p:cNvSpPr>
          <p:nvPr>
            <p:ph type="body" idx="1"/>
          </p:nvPr>
        </p:nvSpPr>
        <p:spPr>
          <a:xfrm>
            <a:off x="107503" y="1340768"/>
            <a:ext cx="9008431" cy="5400600"/>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cs typeface="Arial Hebrew Scholar" pitchFamily="2" charset="-79"/>
              </a:rPr>
              <a:t>ESTEROCETTIVA: dovuta a stimolazioni provenienti dall’ esterno del corpo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protopatica o grossolana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tattile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epicritica o </a:t>
            </a:r>
            <a:r>
              <a:rPr lang="it-IT" altLang="it-IT" b="1" dirty="0" err="1">
                <a:solidFill>
                  <a:schemeClr val="tx1"/>
                </a:solidFill>
                <a:latin typeface="Comic Sans MS" panose="030F0902030302020204" pitchFamily="66" charset="0"/>
                <a:cs typeface="Arial Hebrew Scholar" pitchFamily="2" charset="-79"/>
              </a:rPr>
              <a:t>fine,discriminativa</a:t>
            </a: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termica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dolorifica</a:t>
            </a:r>
          </a:p>
        </p:txBody>
      </p:sp>
    </p:spTree>
    <p:extLst>
      <p:ext uri="{BB962C8B-B14F-4D97-AF65-F5344CB8AC3E}">
        <p14:creationId xmlns:p14="http://schemas.microsoft.com/office/powerpoint/2010/main" val="3469472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8B69CB0-8F33-4631-AD2E-9051CC3702DF}"/>
              </a:ext>
            </a:extLst>
          </p:cNvPr>
          <p:cNvSpPr>
            <a:spLocks noGrp="1" noChangeArrowheads="1"/>
          </p:cNvSpPr>
          <p:nvPr>
            <p:ph type="title" idx="4294967295"/>
          </p:nvPr>
        </p:nvSpPr>
        <p:spPr>
          <a:xfrm>
            <a:off x="685800" y="0"/>
            <a:ext cx="77724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6866" name="Rectangle 2">
            <a:extLst>
              <a:ext uri="{FF2B5EF4-FFF2-40B4-BE49-F238E27FC236}">
                <a16:creationId xmlns:a16="http://schemas.microsoft.com/office/drawing/2014/main" id="{45F121BD-99AB-48E9-8576-6CF9DC86E72C}"/>
              </a:ext>
            </a:extLst>
          </p:cNvPr>
          <p:cNvSpPr>
            <a:spLocks noGrp="1" noChangeArrowheads="1"/>
          </p:cNvSpPr>
          <p:nvPr>
            <p:ph type="body" idx="1"/>
          </p:nvPr>
        </p:nvSpPr>
        <p:spPr>
          <a:xfrm>
            <a:off x="179512" y="1172493"/>
            <a:ext cx="8784976" cy="5256584"/>
          </a:xfrm>
          <a:ln/>
        </p:spPr>
        <p:txBody>
          <a:bodyPr/>
          <a:lstStyle/>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PROPRIOCETTIVA: con essa si rileva la posizione delle varie parti del corpo nello spazio ed è essenziale per attuare le risposte motorie somatiche</a:t>
            </a:r>
          </a:p>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endParaRPr>
          </a:p>
          <a:p>
            <a:pPr marL="336550" indent="-336550">
              <a:lnSpc>
                <a:spcPct val="90000"/>
              </a:lnSpc>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ENTEROCETTIVA o VISCERALE</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quest’ ultima può intendersi, in alternativa: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registrazione di una determinata funzione biologica tramite il SNA;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la sensibilità TERMICA e DOLORIFICA di un dato organo interno o «VISCERE» (da cui deriva anche il concetto complesso di «DOLORE RIFERITO»)</a:t>
            </a:r>
          </a:p>
        </p:txBody>
      </p:sp>
    </p:spTree>
    <p:extLst>
      <p:ext uri="{BB962C8B-B14F-4D97-AF65-F5344CB8AC3E}">
        <p14:creationId xmlns:p14="http://schemas.microsoft.com/office/powerpoint/2010/main" val="3102700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0741B83D-459F-4781-BC6B-2676C751EE54}"/>
              </a:ext>
            </a:extLst>
          </p:cNvPr>
          <p:cNvSpPr>
            <a:spLocks noGrp="1" noChangeArrowheads="1"/>
          </p:cNvSpPr>
          <p:nvPr>
            <p:ph type="title" idx="4294967295"/>
          </p:nvPr>
        </p:nvSpPr>
        <p:spPr>
          <a:xfrm>
            <a:off x="0" y="0"/>
            <a:ext cx="9145016" cy="10527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Gurmukhi MN" panose="02020600050405020304" pitchFamily="18" charset="0"/>
                <a:cs typeface="Gurmukhi MN" panose="02020600050405020304" pitchFamily="18" charset="0"/>
              </a:rPr>
              <a:t>CLASSIFICAZIONE DELLA SENSIBILITÀ SPECIFICA e SENSIBILITA’ VISCERALE SPECIALE</a:t>
            </a:r>
          </a:p>
        </p:txBody>
      </p:sp>
      <p:sp>
        <p:nvSpPr>
          <p:cNvPr id="37890" name="Rectangle 2">
            <a:extLst>
              <a:ext uri="{FF2B5EF4-FFF2-40B4-BE49-F238E27FC236}">
                <a16:creationId xmlns:a16="http://schemas.microsoft.com/office/drawing/2014/main" id="{952CCDA5-63A2-4B06-8B22-94E6A1A48B28}"/>
              </a:ext>
            </a:extLst>
          </p:cNvPr>
          <p:cNvSpPr>
            <a:spLocks noGrp="1" noChangeArrowheads="1"/>
          </p:cNvSpPr>
          <p:nvPr>
            <p:ph type="body" idx="1"/>
          </p:nvPr>
        </p:nvSpPr>
        <p:spPr>
          <a:xfrm>
            <a:off x="179512" y="1052736"/>
            <a:ext cx="8964488" cy="5805264"/>
          </a:xfrm>
          <a:ln/>
        </p:spPr>
        <p:txBody>
          <a:bodyPr/>
          <a:lstStyle/>
          <a:p>
            <a:pPr marL="0" indent="0">
              <a:lnSpc>
                <a:spcPct val="90000"/>
              </a:lnSpc>
              <a:spcBef>
                <a:spcPts val="700"/>
              </a:spcBef>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rgbClr val="FFFF00"/>
                </a:solidFill>
              </a:rPr>
              <a:t>  </a:t>
            </a:r>
            <a:r>
              <a:rPr lang="it-IT" altLang="it-IT" sz="2800" b="1" dirty="0">
                <a:solidFill>
                  <a:schemeClr val="tx1"/>
                </a:solidFill>
                <a:latin typeface="Comic Sans MS" panose="030F0902030302020204" pitchFamily="66" charset="0"/>
              </a:rPr>
              <a:t>1.</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a:t>
            </a:r>
            <a:r>
              <a:rPr lang="it-IT" altLang="it-IT" sz="2800" dirty="0">
                <a:solidFill>
                  <a:schemeClr val="tx1"/>
                </a:solidFill>
                <a:latin typeface="Comic Sans MS" panose="030F0902030302020204" pitchFamily="66" charset="0"/>
              </a:rPr>
              <a:t> (nervo OLFATTIVO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2.</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GUSTO</a:t>
            </a:r>
            <a:r>
              <a:rPr lang="it-IT" altLang="it-IT" sz="2800" dirty="0">
                <a:solidFill>
                  <a:schemeClr val="tx1"/>
                </a:solidFill>
                <a:latin typeface="Comic Sans MS" panose="030F0902030302020204" pitchFamily="66" charset="0"/>
              </a:rPr>
              <a:t> (n. FACIALE, GLOSSOFARINGEO e VAGO e vie correlate); </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dirty="0">
              <a:solidFill>
                <a:schemeClr val="tx1"/>
              </a:solidFill>
              <a:latin typeface="Comic Sans MS" panose="030F0902030302020204" pitchFamily="66" charset="0"/>
            </a:endParaRP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 e GUSTO: </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SENSIBILITA’ VISCERALE SPECIALE</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3. VISTA</a:t>
            </a:r>
            <a:r>
              <a:rPr lang="it-IT" altLang="it-IT" sz="2800" dirty="0">
                <a:solidFill>
                  <a:schemeClr val="tx1"/>
                </a:solidFill>
                <a:latin typeface="Comic Sans MS" panose="030F0902030302020204" pitchFamily="66" charset="0"/>
              </a:rPr>
              <a:t> (nervo OTTICO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4. UDITO</a:t>
            </a:r>
            <a:r>
              <a:rPr lang="it-IT" altLang="it-IT" sz="2800" dirty="0">
                <a:solidFill>
                  <a:schemeClr val="tx1"/>
                </a:solidFill>
                <a:latin typeface="Comic Sans MS" panose="030F0902030302020204" pitchFamily="66" charset="0"/>
              </a:rPr>
              <a:t> (nervo COCLEARE dell’ ACUSTICO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5.</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EQUILIBRIO</a:t>
            </a:r>
            <a:r>
              <a:rPr lang="it-IT" altLang="it-IT" sz="2800" dirty="0">
                <a:solidFill>
                  <a:schemeClr val="tx1"/>
                </a:solidFill>
                <a:latin typeface="Comic Sans MS" panose="030F0902030302020204" pitchFamily="66" charset="0"/>
              </a:rPr>
              <a:t> (nervo VESTIBOLARE dell’ ACUSTICO e VIE correlate)</a:t>
            </a:r>
          </a:p>
        </p:txBody>
      </p:sp>
    </p:spTree>
    <p:extLst>
      <p:ext uri="{BB962C8B-B14F-4D97-AF65-F5344CB8AC3E}">
        <p14:creationId xmlns:p14="http://schemas.microsoft.com/office/powerpoint/2010/main" val="2096395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7BE33CC-996F-4B3B-B561-28EB3A27234E}"/>
              </a:ext>
            </a:extLst>
          </p:cNvPr>
          <p:cNvSpPr>
            <a:spLocks noGrp="1"/>
          </p:cNvSpPr>
          <p:nvPr>
            <p:ph type="ctrTitle"/>
          </p:nvPr>
        </p:nvSpPr>
        <p:spPr>
          <a:xfrm>
            <a:off x="1043608" y="3236119"/>
            <a:ext cx="7317432" cy="2387600"/>
          </a:xfrm>
        </p:spPr>
        <p:txBody>
          <a:bodyPr/>
          <a:lstStyle/>
          <a:p>
            <a:r>
              <a:rPr lang="it-IT" dirty="0">
                <a:solidFill>
                  <a:schemeClr val="tx1"/>
                </a:solidFill>
                <a:latin typeface="Gurmukhi MN" panose="02020600050405020304" pitchFamily="18" charset="0"/>
                <a:cs typeface="Gurmukhi MN" panose="02020600050405020304" pitchFamily="18" charset="0"/>
              </a:rPr>
              <a:t>CENNI di ORGANOGENESI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del</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SISTEMA NERVOSO</a:t>
            </a:r>
          </a:p>
        </p:txBody>
      </p:sp>
      <p:sp>
        <p:nvSpPr>
          <p:cNvPr id="5" name="Sottotitolo 4">
            <a:extLst>
              <a:ext uri="{FF2B5EF4-FFF2-40B4-BE49-F238E27FC236}">
                <a16:creationId xmlns:a16="http://schemas.microsoft.com/office/drawing/2014/main" id="{91D2E720-AA27-4B8D-8F76-5C4303C6F730}"/>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976529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D9C80-92DC-7146-B338-C9E5D3F804D3}"/>
              </a:ext>
            </a:extLst>
          </p:cNvPr>
          <p:cNvSpPr>
            <a:spLocks noGrp="1"/>
          </p:cNvSpPr>
          <p:nvPr>
            <p:ph type="title"/>
          </p:nvPr>
        </p:nvSpPr>
        <p:spPr>
          <a:xfrm>
            <a:off x="0" y="0"/>
            <a:ext cx="9144000" cy="924148"/>
          </a:xfrm>
        </p:spPr>
        <p:txBody>
          <a:bodyPr/>
          <a:lstStyle/>
          <a:p>
            <a:r>
              <a:rPr lang="it-IT" sz="3200" dirty="0">
                <a:solidFill>
                  <a:schemeClr val="tx1"/>
                </a:solidFill>
                <a:latin typeface="Gurmukhi MN" panose="02020600050405020304" pitchFamily="18" charset="0"/>
                <a:cs typeface="Gurmukhi MN" panose="02020600050405020304" pitchFamily="18" charset="0"/>
              </a:rPr>
              <a:t>ORGANOGENESI del SISTEMA NERVOSO</a:t>
            </a:r>
          </a:p>
        </p:txBody>
      </p:sp>
      <p:sp>
        <p:nvSpPr>
          <p:cNvPr id="3" name="Segnaposto contenuto 2">
            <a:extLst>
              <a:ext uri="{FF2B5EF4-FFF2-40B4-BE49-F238E27FC236}">
                <a16:creationId xmlns:a16="http://schemas.microsoft.com/office/drawing/2014/main" id="{EFC623EF-9513-9048-8146-2DEDCB6EBC89}"/>
              </a:ext>
            </a:extLst>
          </p:cNvPr>
          <p:cNvSpPr>
            <a:spLocks noGrp="1"/>
          </p:cNvSpPr>
          <p:nvPr>
            <p:ph idx="1"/>
          </p:nvPr>
        </p:nvSpPr>
        <p:spPr>
          <a:xfrm>
            <a:off x="107504" y="1124744"/>
            <a:ext cx="8928992" cy="5733256"/>
          </a:xfrm>
        </p:spPr>
        <p:txBody>
          <a:bodyPr/>
          <a:lstStyle/>
          <a:p>
            <a:r>
              <a:rPr lang="it-IT" sz="2800" dirty="0">
                <a:solidFill>
                  <a:schemeClr val="tx1"/>
                </a:solidFill>
                <a:latin typeface="Copperplate Gothic Bold" panose="020E0705020206020404" pitchFamily="34" charset="77"/>
              </a:rPr>
              <a:t>Il SISTEMA NERVOSO ha origine dal foglietto embrionale </a:t>
            </a:r>
            <a:r>
              <a:rPr lang="it-IT" sz="2800" dirty="0" err="1">
                <a:solidFill>
                  <a:schemeClr val="tx1"/>
                </a:solidFill>
                <a:latin typeface="Copperplate Gothic Bold" panose="020E0705020206020404" pitchFamily="34" charset="77"/>
              </a:rPr>
              <a:t>piu’</a:t>
            </a:r>
            <a:r>
              <a:rPr lang="it-IT" sz="2800" dirty="0">
                <a:solidFill>
                  <a:schemeClr val="tx1"/>
                </a:solidFill>
                <a:latin typeface="Copperplate Gothic Bold" panose="020E0705020206020404" pitchFamily="34" charset="77"/>
              </a:rPr>
              <a:t> esterno (ECTODERMA)</a:t>
            </a:r>
          </a:p>
          <a:p>
            <a:r>
              <a:rPr lang="it-IT" sz="2800" dirty="0">
                <a:solidFill>
                  <a:schemeClr val="tx1"/>
                </a:solidFill>
                <a:latin typeface="Copperplate Gothic Bold" panose="020E0705020206020404" pitchFamily="34" charset="77"/>
              </a:rPr>
              <a:t>Esso da’ origine, dapprima, alla DOCCIA NEURALE, che successivamente si chiude a formare il TUBO NEURALE in vicinanza della Corda Dorsale </a:t>
            </a:r>
          </a:p>
          <a:p>
            <a:r>
              <a:rPr lang="it-IT" sz="2800" dirty="0">
                <a:solidFill>
                  <a:schemeClr val="tx1"/>
                </a:solidFill>
                <a:latin typeface="Copperplate Gothic Bold" panose="020E0705020206020404" pitchFamily="34" charset="77"/>
              </a:rPr>
              <a:t>Dal Tubo Neurale si vengono poi a formare, nella sua porzione </a:t>
            </a:r>
            <a:r>
              <a:rPr lang="it-IT" sz="2800" dirty="0" err="1">
                <a:solidFill>
                  <a:schemeClr val="tx1"/>
                </a:solidFill>
                <a:latin typeface="Copperplate Gothic Bold" panose="020E0705020206020404" pitchFamily="34" charset="77"/>
              </a:rPr>
              <a:t>piu’</a:t>
            </a:r>
            <a:r>
              <a:rPr lang="it-IT" sz="2800" dirty="0">
                <a:solidFill>
                  <a:schemeClr val="tx1"/>
                </a:solidFill>
                <a:latin typeface="Copperplate Gothic Bold" panose="020E0705020206020404" pitchFamily="34" charset="77"/>
              </a:rPr>
              <a:t> craniale, le cosiddette VESCICOLE ENCEFALICHE, dapprima TRE e successivamente CINQUE VESCICOLE </a:t>
            </a:r>
          </a:p>
        </p:txBody>
      </p:sp>
    </p:spTree>
    <p:extLst>
      <p:ext uri="{BB962C8B-B14F-4D97-AF65-F5344CB8AC3E}">
        <p14:creationId xmlns:p14="http://schemas.microsoft.com/office/powerpoint/2010/main" val="81925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5"/>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0" y="908720"/>
            <a:ext cx="91440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b="1" dirty="0">
                <a:solidFill>
                  <a:schemeClr val="tx1"/>
                </a:solidFill>
                <a:latin typeface="Chalkboard SE" panose="03050602040202020205" pitchFamily="66" charset="77"/>
              </a:rPr>
              <a:t>SISTEMA NERVOSO CENTRALE (SNC):</a:t>
            </a:r>
          </a:p>
          <a:p>
            <a:pPr marL="342900">
              <a:lnSpc>
                <a:spcPct val="75000"/>
              </a:lnSpc>
              <a:spcBef>
                <a:spcPts val="450"/>
              </a:spcBef>
              <a:buClrTx/>
              <a:buSzPct val="85000"/>
              <a:buFontTx/>
              <a:buNone/>
            </a:pPr>
            <a:r>
              <a:rPr lang="it-IT" altLang="it-IT" dirty="0">
                <a:solidFill>
                  <a:schemeClr val="tx1"/>
                </a:solidFill>
                <a:latin typeface="Chalkboard SE" panose="03050602040202020205" pitchFamily="66" charset="77"/>
              </a:rPr>
              <a:t>   - </a:t>
            </a:r>
            <a:r>
              <a:rPr lang="it-IT" altLang="it-IT" b="1" dirty="0">
                <a:solidFill>
                  <a:schemeClr val="tx1"/>
                </a:solidFill>
                <a:latin typeface="Chalkboard SE" panose="03050602040202020205" pitchFamily="66" charset="77"/>
              </a:rPr>
              <a:t>ENCEFALO:</a:t>
            </a:r>
          </a:p>
          <a:p>
            <a:pPr marL="342900">
              <a:lnSpc>
                <a:spcPct val="75000"/>
              </a:lnSpc>
              <a:spcBef>
                <a:spcPts val="450"/>
              </a:spcBef>
              <a:buClrTx/>
              <a:buSzPct val="85000"/>
              <a:buFontTx/>
              <a:buNone/>
            </a:pPr>
            <a:r>
              <a:rPr lang="it-IT" altLang="it-IT" b="1" dirty="0">
                <a:solidFill>
                  <a:schemeClr val="tx1"/>
                </a:solidFill>
                <a:latin typeface="Chalkboard SE" panose="03050602040202020205" pitchFamily="66" charset="77"/>
              </a:rPr>
              <a:t>      - Telencefalo</a:t>
            </a:r>
          </a:p>
          <a:p>
            <a:pPr marL="342900">
              <a:lnSpc>
                <a:spcPct val="75000"/>
              </a:lnSpc>
              <a:spcBef>
                <a:spcPts val="450"/>
              </a:spcBef>
              <a:buClrTx/>
              <a:buSzPct val="85000"/>
              <a:buFontTx/>
              <a:buNone/>
            </a:pPr>
            <a:r>
              <a:rPr lang="it-IT" altLang="it-IT" b="1" dirty="0">
                <a:solidFill>
                  <a:schemeClr val="tx1"/>
                </a:solidFill>
                <a:latin typeface="Chalkboard SE" panose="03050602040202020205" pitchFamily="66" charset="77"/>
              </a:rPr>
              <a:t>      - Diencefalo</a:t>
            </a:r>
          </a:p>
          <a:p>
            <a:pPr marL="342900">
              <a:lnSpc>
                <a:spcPct val="75000"/>
              </a:lnSpc>
              <a:spcBef>
                <a:spcPts val="450"/>
              </a:spcBef>
              <a:buClrTx/>
              <a:buSzPct val="85000"/>
              <a:buFontTx/>
              <a:buNone/>
            </a:pPr>
            <a:r>
              <a:rPr lang="it-IT" altLang="it-IT" b="1" dirty="0">
                <a:solidFill>
                  <a:schemeClr val="tx1"/>
                </a:solidFill>
                <a:latin typeface="Chalkboard SE" panose="03050602040202020205" pitchFamily="66" charset="77"/>
              </a:rPr>
              <a:t>      - Tronco Encefalico (costituito da Mesencefalo,   </a:t>
            </a:r>
          </a:p>
          <a:p>
            <a:pPr marL="342900">
              <a:lnSpc>
                <a:spcPct val="75000"/>
              </a:lnSpc>
              <a:spcBef>
                <a:spcPts val="450"/>
              </a:spcBef>
              <a:buClrTx/>
              <a:buSzPct val="85000"/>
              <a:buFontTx/>
              <a:buNone/>
            </a:pPr>
            <a:r>
              <a:rPr lang="it-IT" altLang="it-IT" b="1" dirty="0">
                <a:solidFill>
                  <a:schemeClr val="tx1"/>
                </a:solidFill>
                <a:latin typeface="Chalkboard SE" panose="03050602040202020205" pitchFamily="66" charset="77"/>
              </a:rPr>
              <a:t>        Ponte e Bulbo)</a:t>
            </a:r>
          </a:p>
          <a:p>
            <a:pPr marL="342900">
              <a:lnSpc>
                <a:spcPct val="75000"/>
              </a:lnSpc>
              <a:spcBef>
                <a:spcPts val="450"/>
              </a:spcBef>
              <a:buClrTx/>
              <a:buSzPct val="85000"/>
              <a:buFontTx/>
              <a:buNone/>
            </a:pPr>
            <a:r>
              <a:rPr lang="it-IT" altLang="it-IT" b="1" dirty="0">
                <a:solidFill>
                  <a:schemeClr val="tx1"/>
                </a:solidFill>
                <a:latin typeface="Chalkboard SE" panose="03050602040202020205" pitchFamily="66" charset="77"/>
              </a:rPr>
              <a:t>      - Cervelletto</a:t>
            </a:r>
          </a:p>
          <a:p>
            <a:pPr marL="342900">
              <a:lnSpc>
                <a:spcPct val="75000"/>
              </a:lnSpc>
              <a:spcBef>
                <a:spcPts val="450"/>
              </a:spcBef>
              <a:buClrTx/>
              <a:buSzPct val="85000"/>
              <a:buFontTx/>
              <a:buNone/>
            </a:pPr>
            <a:r>
              <a:rPr lang="it-IT" altLang="it-IT" b="1" dirty="0">
                <a:solidFill>
                  <a:schemeClr val="tx1"/>
                </a:solidFill>
              </a:rPr>
              <a:t> </a:t>
            </a:r>
          </a:p>
          <a:p>
            <a:pPr marL="342900">
              <a:lnSpc>
                <a:spcPct val="75000"/>
              </a:lnSpc>
              <a:spcBef>
                <a:spcPts val="450"/>
              </a:spcBef>
              <a:buClrTx/>
              <a:buSzPct val="85000"/>
              <a:buFontTx/>
              <a:buNone/>
            </a:pPr>
            <a:r>
              <a:rPr lang="it-IT" altLang="it-IT" dirty="0">
                <a:solidFill>
                  <a:schemeClr val="tx1"/>
                </a:solidFill>
              </a:rPr>
              <a:t>   - </a:t>
            </a:r>
            <a:r>
              <a:rPr lang="it-IT" altLang="it-IT" b="1" dirty="0">
                <a:solidFill>
                  <a:schemeClr val="tx1"/>
                </a:solidFill>
                <a:latin typeface="Comic Sans MS" panose="030F0902030302020204" pitchFamily="66" charset="0"/>
              </a:rPr>
              <a:t>MIDOLLO SPINALE</a:t>
            </a:r>
          </a:p>
          <a:p>
            <a:pPr marL="342900">
              <a:lnSpc>
                <a:spcPct val="75000"/>
              </a:lnSpc>
              <a:spcBef>
                <a:spcPts val="450"/>
              </a:spcBef>
              <a:buClrTx/>
              <a:buSzPct val="85000"/>
              <a:buFontTx/>
              <a:buNone/>
            </a:pPr>
            <a:endParaRPr lang="it-IT" altLang="it-IT"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b="1" dirty="0">
                <a:solidFill>
                  <a:schemeClr val="tx1"/>
                </a:solidFill>
                <a:latin typeface="Copperplate Gothic Bold" panose="020E0705020206020404" pitchFamily="34" charset="77"/>
              </a:rPr>
              <a:t>SISTEMA NERVOSO PERIFERICO (SNP)</a:t>
            </a:r>
            <a:r>
              <a:rPr lang="it-IT" altLang="it-IT" dirty="0">
                <a:solidFill>
                  <a:schemeClr val="tx1"/>
                </a:solidFill>
                <a:latin typeface="Copperplate Gothic Bold" panose="020E0705020206020404" pitchFamily="34" charset="77"/>
              </a:rPr>
              <a:t>:</a:t>
            </a:r>
          </a:p>
          <a:p>
            <a:pPr marL="342900">
              <a:lnSpc>
                <a:spcPct val="75000"/>
              </a:lnSpc>
              <a:spcBef>
                <a:spcPts val="450"/>
              </a:spcBef>
              <a:buClrTx/>
              <a:buSzPct val="85000"/>
              <a:buFontTx/>
              <a:buNone/>
            </a:pPr>
            <a:r>
              <a:rPr lang="it-IT" altLang="it-IT" dirty="0">
                <a:solidFill>
                  <a:schemeClr val="tx1"/>
                </a:solidFill>
                <a:latin typeface="Copperplate Gothic Bold" panose="020E0705020206020404" pitchFamily="34" charset="77"/>
              </a:rPr>
              <a:t>   - </a:t>
            </a:r>
            <a:r>
              <a:rPr lang="it-IT" altLang="it-IT" b="1" dirty="0">
                <a:solidFill>
                  <a:schemeClr val="tx1"/>
                </a:solidFill>
                <a:latin typeface="Copperplate Gothic Bold" panose="020E0705020206020404" pitchFamily="34" charset="77"/>
              </a:rPr>
              <a:t>NERVI CRANICI e GANGLI ANNESSI</a:t>
            </a:r>
          </a:p>
          <a:p>
            <a:pPr marL="342900">
              <a:lnSpc>
                <a:spcPct val="75000"/>
              </a:lnSpc>
              <a:spcBef>
                <a:spcPts val="450"/>
              </a:spcBef>
              <a:buClrTx/>
              <a:buSzPct val="85000"/>
              <a:buFontTx/>
              <a:buNone/>
            </a:pPr>
            <a:r>
              <a:rPr lang="it-IT" altLang="it-IT" dirty="0">
                <a:solidFill>
                  <a:schemeClr val="tx1"/>
                </a:solidFill>
                <a:latin typeface="Copperplate Gothic Bold" panose="020E0705020206020404" pitchFamily="34" charset="77"/>
              </a:rPr>
              <a:t>   - </a:t>
            </a:r>
            <a:r>
              <a:rPr lang="it-IT" altLang="it-IT" b="1" dirty="0">
                <a:solidFill>
                  <a:schemeClr val="tx1"/>
                </a:solidFill>
                <a:latin typeface="Copperplate Gothic Bold" panose="020E0705020206020404" pitchFamily="34" charset="77"/>
              </a:rPr>
              <a:t>NERVI SPINALI e GANGLI ANNESSI</a:t>
            </a:r>
          </a:p>
          <a:p>
            <a:pPr marL="342900">
              <a:lnSpc>
                <a:spcPct val="75000"/>
              </a:lnSpc>
              <a:spcBef>
                <a:spcPts val="400"/>
              </a:spcBef>
              <a:buClrTx/>
              <a:buSzPct val="85000"/>
              <a:buFontTx/>
              <a:buNone/>
            </a:pPr>
            <a:endParaRPr lang="it-IT" altLang="it-IT" sz="1600" b="1" dirty="0">
              <a:solidFill>
                <a:schemeClr val="tx1"/>
              </a:solidFill>
            </a:endParaRP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ClrTx/>
              <a:buSzPct val="85000"/>
              <a:buFontTx/>
              <a:buNone/>
            </a:pPr>
            <a:endParaRPr lang="it-IT" altLang="it-IT" sz="1800" b="1" dirty="0">
              <a:solidFill>
                <a:schemeClr val="tx1"/>
              </a:solidFill>
              <a:latin typeface="Comic Sans MS" panose="030F0902030302020204" pitchFamily="66" charset="0"/>
            </a:endParaRPr>
          </a:p>
          <a:p>
            <a:pPr marL="342900">
              <a:lnSpc>
                <a:spcPct val="80000"/>
              </a:lnSpc>
              <a:spcBef>
                <a:spcPts val="450"/>
              </a:spcBef>
              <a:buClrTx/>
              <a:buSzPct val="85000"/>
              <a:buFontTx/>
              <a:buNone/>
            </a:pPr>
            <a:endParaRPr lang="it-IT" altLang="it-IT" sz="1800" b="1" dirty="0"/>
          </a:p>
        </p:txBody>
      </p:sp>
    </p:spTree>
    <p:extLst>
      <p:ext uri="{BB962C8B-B14F-4D97-AF65-F5344CB8AC3E}">
        <p14:creationId xmlns:p14="http://schemas.microsoft.com/office/powerpoint/2010/main" val="18115440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356100" y="2436813"/>
            <a:ext cx="4787900" cy="4421187"/>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54513" cy="530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3"/>
          <p:cNvSpPr>
            <a:spLocks noChangeArrowheads="1"/>
          </p:cNvSpPr>
          <p:nvPr/>
        </p:nvSpPr>
        <p:spPr bwMode="auto">
          <a:xfrm>
            <a:off x="5076825" y="620713"/>
            <a:ext cx="3239591"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FORMAZIONE DEL TUBO NEURALE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56325" cy="4178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ChangeArrowheads="1"/>
          </p:cNvSpPr>
          <p:nvPr/>
        </p:nvSpPr>
        <p:spPr bwMode="auto">
          <a:xfrm>
            <a:off x="4859338" y="836613"/>
            <a:ext cx="1223962" cy="288925"/>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TELENCEFALO</a:t>
            </a:r>
          </a:p>
        </p:txBody>
      </p:sp>
      <p:sp>
        <p:nvSpPr>
          <p:cNvPr id="23555" name="Rectangle 3"/>
          <p:cNvSpPr>
            <a:spLocks noChangeArrowheads="1"/>
          </p:cNvSpPr>
          <p:nvPr/>
        </p:nvSpPr>
        <p:spPr bwMode="auto">
          <a:xfrm>
            <a:off x="4500563" y="333375"/>
            <a:ext cx="287337" cy="1511300"/>
          </a:xfrm>
          <a:prstGeom prst="rect">
            <a:avLst/>
          </a:prstGeom>
          <a:solidFill>
            <a:srgbClr val="FF9900"/>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b="1">
                <a:latin typeface="Times New Roman" panose="02020603050405020304" pitchFamily="18" charset="0"/>
                <a:cs typeface="Arial" panose="020B0604020202020204" pitchFamily="34" charset="0"/>
              </a:rPr>
              <a:t>C</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R</a:t>
            </a:r>
          </a:p>
          <a:p>
            <a:pPr algn="ctr">
              <a:buClrTx/>
              <a:buFontTx/>
              <a:buNone/>
            </a:pPr>
            <a:r>
              <a:rPr lang="it-IT" altLang="it-IT" sz="1200" b="1">
                <a:latin typeface="Times New Roman" panose="02020603050405020304" pitchFamily="18" charset="0"/>
                <a:cs typeface="Arial" panose="020B0604020202020204" pitchFamily="34" charset="0"/>
              </a:rPr>
              <a:t>V</a:t>
            </a:r>
          </a:p>
          <a:p>
            <a:pPr algn="ctr">
              <a:buClrTx/>
              <a:buFontTx/>
              <a:buNone/>
            </a:pPr>
            <a:r>
              <a:rPr lang="it-IT" altLang="it-IT" sz="1200" b="1">
                <a:latin typeface="Times New Roman" panose="02020603050405020304" pitchFamily="18" charset="0"/>
                <a:cs typeface="Arial" panose="020B0604020202020204" pitchFamily="34" charset="0"/>
              </a:rPr>
              <a:t>E</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L</a:t>
            </a:r>
          </a:p>
          <a:p>
            <a:pPr algn="ctr">
              <a:buClrTx/>
              <a:buFontTx/>
              <a:buNone/>
            </a:pPr>
            <a:r>
              <a:rPr lang="it-IT" altLang="it-IT" sz="1200" b="1">
                <a:latin typeface="Times New Roman" panose="02020603050405020304" pitchFamily="18" charset="0"/>
                <a:cs typeface="Arial" panose="020B0604020202020204" pitchFamily="34" charset="0"/>
              </a:rPr>
              <a:t>O</a:t>
            </a:r>
          </a:p>
          <a:p>
            <a:pPr algn="ctr">
              <a:buClrTx/>
              <a:buFontTx/>
              <a:buNone/>
            </a:pPr>
            <a:endParaRPr lang="it-IT" altLang="it-IT" sz="1200" b="1">
              <a:latin typeface="Times New Roman" panose="02020603050405020304" pitchFamily="18" charset="0"/>
              <a:cs typeface="Arial" panose="020B0604020202020204" pitchFamily="34" charset="0"/>
            </a:endParaRPr>
          </a:p>
        </p:txBody>
      </p:sp>
      <p:sp>
        <p:nvSpPr>
          <p:cNvPr id="23556" name="Text Box 4"/>
          <p:cNvSpPr txBox="1">
            <a:spLocks noChangeArrowheads="1"/>
          </p:cNvSpPr>
          <p:nvPr/>
        </p:nvSpPr>
        <p:spPr bwMode="auto">
          <a:xfrm>
            <a:off x="6084888" y="549275"/>
            <a:ext cx="319405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a:cs typeface="Arial" panose="020B0604020202020204" pitchFamily="34" charset="0"/>
              </a:rPr>
              <a:t>VESCICOLE ENCEFALICHE</a:t>
            </a:r>
          </a:p>
          <a:p>
            <a:pPr algn="ctr">
              <a:buClrTx/>
              <a:buFontTx/>
              <a:buNone/>
            </a:pPr>
            <a:r>
              <a:rPr lang="it-IT" altLang="it-IT" b="1">
                <a:cs typeface="Arial" panose="020B0604020202020204" pitchFamily="34" charset="0"/>
              </a:rPr>
              <a:t>E</a:t>
            </a:r>
          </a:p>
          <a:p>
            <a:pPr algn="ctr">
              <a:buClrTx/>
              <a:buFontTx/>
              <a:buNone/>
            </a:pPr>
            <a:r>
              <a:rPr lang="it-IT" altLang="it-IT" b="1">
                <a:cs typeface="Arial" panose="020B0604020202020204" pitchFamily="34" charset="0"/>
              </a:rPr>
              <a:t>LORO DERIVAZIONI</a:t>
            </a: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 y="4049713"/>
            <a:ext cx="9039225" cy="280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08520" y="200025"/>
            <a:ext cx="925252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PROGRESSIONE ORGANOGENETICA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dei</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NERVI ENCEFALICI</a:t>
            </a:r>
          </a:p>
        </p:txBody>
      </p:sp>
      <p:sp>
        <p:nvSpPr>
          <p:cNvPr id="24578" name="Rectangle 2"/>
          <p:cNvSpPr>
            <a:spLocks noGrp="1" noChangeArrowheads="1"/>
          </p:cNvSpPr>
          <p:nvPr>
            <p:ph type="body" idx="4294967295"/>
          </p:nvPr>
        </p:nvSpPr>
        <p:spPr>
          <a:xfrm>
            <a:off x="457200" y="1600200"/>
            <a:ext cx="8229600" cy="5000625"/>
          </a:xfrm>
          <a:ln/>
        </p:spPr>
        <p:txBody>
          <a:bodyPr/>
          <a:lstStyle/>
          <a:p>
            <a:endParaRPr lang="it-IT"/>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8367"/>
            <a:ext cx="9144000" cy="520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395536" y="1052737"/>
            <a:ext cx="8352928" cy="5472607"/>
          </a:xfrm>
        </p:spPr>
        <p:txBody>
          <a:bodyPr/>
          <a:lstStyle/>
          <a:p>
            <a:pPr algn="l"/>
            <a:r>
              <a:rPr lang="it-IT" b="1" dirty="0">
                <a:solidFill>
                  <a:schemeClr val="tx1"/>
                </a:solidFill>
              </a:rPr>
              <a:t>Sono rappresentati da:</a:t>
            </a:r>
          </a:p>
          <a:p>
            <a:pPr algn="l"/>
            <a:endParaRPr lang="it-IT" dirty="0">
              <a:solidFill>
                <a:schemeClr val="tx1"/>
              </a:solidFill>
            </a:endParaRPr>
          </a:p>
          <a:p>
            <a:pPr marL="342900" indent="-342900" algn="l">
              <a:buFont typeface="Arial" panose="020B0604020202020204" pitchFamily="34" charset="0"/>
              <a:buChar char="•"/>
            </a:pPr>
            <a:r>
              <a:rPr lang="it-IT" sz="3200" b="1" dirty="0">
                <a:solidFill>
                  <a:schemeClr val="tx1"/>
                </a:solidFill>
                <a:latin typeface="Chalkboard SE" panose="03050602040202020205" pitchFamily="66" charset="77"/>
              </a:rPr>
              <a:t>INVOLUCRI SCHELETRICI (Scheletro del Neurocranio e del Canale Vertebrale)</a:t>
            </a:r>
          </a:p>
          <a:p>
            <a:pPr algn="l"/>
            <a:endParaRPr lang="it-IT" sz="32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3200" b="1" dirty="0">
                <a:solidFill>
                  <a:schemeClr val="tx1"/>
                </a:solidFill>
                <a:latin typeface="Copperplate Gothic Bold" panose="020E0705020206020404" pitchFamily="34" charset="77"/>
              </a:rPr>
              <a:t>INVOLUCRI MENINGEI (Dura Meninge, Aracnoide, Pia Meninge)</a:t>
            </a:r>
          </a:p>
          <a:p>
            <a:pPr algn="l"/>
            <a:endParaRPr lang="it-IT" sz="32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32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36016" y="178277"/>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79512" y="980728"/>
            <a:ext cx="8856984" cy="5877272"/>
          </a:xfrm>
        </p:spPr>
        <p:txBody>
          <a:bodyPr/>
          <a:lstStyle/>
          <a:p>
            <a:r>
              <a:rPr lang="it-IT" sz="2600"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600" dirty="0">
                <a:solidFill>
                  <a:schemeClr val="tx1"/>
                </a:solidFill>
                <a:latin typeface="Chalkboard SE" panose="03050602040202020205" pitchFamily="66" charset="77"/>
              </a:rPr>
              <a:t>I VENTRICOLI ENCEFALICI sono:</a:t>
            </a:r>
          </a:p>
          <a:p>
            <a:pPr marL="457200" indent="-457200">
              <a:buFontTx/>
              <a:buChar char="-"/>
            </a:pPr>
            <a:r>
              <a:rPr lang="it-IT" sz="2600" dirty="0">
                <a:solidFill>
                  <a:schemeClr val="tx1"/>
                </a:solidFill>
                <a:latin typeface="Chalkboard SE" panose="03050602040202020205" pitchFamily="66" charset="77"/>
              </a:rPr>
              <a:t>VENTRICOLI LATERALI (I e II ventricolo) nell’ ambito di ciascun emisfero telencefalico con un corno frontale, un corno temporale ed uno occipitale</a:t>
            </a:r>
          </a:p>
          <a:p>
            <a:pPr marL="457200" indent="-457200">
              <a:buFontTx/>
              <a:buChar char="-"/>
            </a:pPr>
            <a:r>
              <a:rPr lang="it-IT" sz="2600" dirty="0">
                <a:solidFill>
                  <a:schemeClr val="tx1"/>
                </a:solidFill>
                <a:latin typeface="Chalkboard SE" panose="03050602040202020205" pitchFamily="66" charset="77"/>
              </a:rPr>
              <a:t>VENTRICOLO DIENCEFALICO (III ventricolo)</a:t>
            </a:r>
          </a:p>
          <a:p>
            <a:pPr marL="457200" indent="-457200">
              <a:buFontTx/>
              <a:buChar char="-"/>
            </a:pPr>
            <a:r>
              <a:rPr lang="it-IT" sz="2600" dirty="0">
                <a:solidFill>
                  <a:schemeClr val="tx1"/>
                </a:solidFill>
                <a:latin typeface="Chalkboard SE" panose="03050602040202020205" pitchFamily="66" charset="77"/>
              </a:rPr>
              <a:t>ACQUEDOTTO MESENCEFALICO </a:t>
            </a:r>
          </a:p>
          <a:p>
            <a:pPr marL="457200" indent="-457200">
              <a:buFontTx/>
              <a:buChar char="-"/>
            </a:pPr>
            <a:r>
              <a:rPr lang="it-IT" sz="2600" dirty="0">
                <a:solidFill>
                  <a:schemeClr val="tx1"/>
                </a:solidFill>
                <a:latin typeface="Chalkboard SE" panose="03050602040202020205" pitchFamily="66" charset="77"/>
              </a:rPr>
              <a:t>VENTRICOLO DEL TRONCO ENCEFALICO (IV ventricolo)</a:t>
            </a:r>
          </a:p>
          <a:p>
            <a:pPr marL="0" indent="0"/>
            <a:r>
              <a:rPr lang="it-IT" sz="2600" dirty="0">
                <a:solidFill>
                  <a:schemeClr val="tx1"/>
                </a:solidFill>
                <a:latin typeface="Chalkboard SE" panose="03050602040202020205" pitchFamily="66" charset="77"/>
              </a:rPr>
              <a:t>Il CANALE CENTRALE del MIDOLLO SPINALE, esistente alla nascita, viene ad obliterarsi nel corso degli anni.</a:t>
            </a:r>
          </a:p>
        </p:txBody>
      </p:sp>
    </p:spTree>
    <p:extLst>
      <p:ext uri="{BB962C8B-B14F-4D97-AF65-F5344CB8AC3E}">
        <p14:creationId xmlns:p14="http://schemas.microsoft.com/office/powerpoint/2010/main" val="3784582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idx="4294967295"/>
          </p:nvPr>
        </p:nvSpPr>
        <p:spPr>
          <a:xfrm>
            <a:off x="0" y="332656"/>
            <a:ext cx="9144000" cy="79340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SUDDIVISIONE FUNZIONALE DEL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SISTEMA NERVOSO</a:t>
            </a:r>
            <a:br>
              <a:rPr lang="it-IT" altLang="it-IT" sz="3200" dirty="0">
                <a:solidFill>
                  <a:schemeClr val="tx1"/>
                </a:solidFill>
                <a:latin typeface="Gurmukhi MN" panose="02020600050405020304" pitchFamily="18" charset="0"/>
                <a:cs typeface="Gurmukhi MN" panose="02020600050405020304" pitchFamily="18" charset="0"/>
              </a:rPr>
            </a:br>
            <a:endParaRPr lang="it-IT" altLang="it-IT" sz="3200" dirty="0">
              <a:solidFill>
                <a:schemeClr val="tx1"/>
              </a:solidFill>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type="body" idx="1"/>
          </p:nvPr>
        </p:nvSpPr>
        <p:spPr>
          <a:xfrm>
            <a:off x="304800" y="1412776"/>
            <a:ext cx="8839200" cy="4683224"/>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marL="336550" indent="-336550">
              <a:spcBef>
                <a:spcPts val="1000"/>
              </a:spcBef>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 </a:t>
            </a:r>
            <a:r>
              <a:rPr lang="it-IT" altLang="it-IT" b="1" dirty="0">
                <a:solidFill>
                  <a:srgbClr val="F8F8F8"/>
                </a:solidFill>
              </a:rPr>
              <a:t>PARASIMPATICO</a:t>
            </a:r>
          </a:p>
        </p:txBody>
      </p:sp>
    </p:spTree>
    <p:extLst>
      <p:ext uri="{BB962C8B-B14F-4D97-AF65-F5344CB8AC3E}">
        <p14:creationId xmlns:p14="http://schemas.microsoft.com/office/powerpoint/2010/main" val="3327104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0" y="970284"/>
            <a:ext cx="9125451" cy="5887717"/>
          </a:xfrm>
        </p:spPr>
        <p:txBody>
          <a:bodyPr/>
          <a:lstStyle/>
          <a:p>
            <a:r>
              <a:rPr lang="it-IT" sz="28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8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8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8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0" y="1124744"/>
            <a:ext cx="8964488" cy="5544616"/>
          </a:xfrm>
        </p:spPr>
        <p:txBody>
          <a:bodyPr/>
          <a:lstStyle/>
          <a:p>
            <a:r>
              <a:rPr lang="it-IT" sz="28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800"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800" dirty="0" err="1">
                <a:solidFill>
                  <a:schemeClr val="tx1"/>
                </a:solidFill>
                <a:latin typeface="Comic Sans MS" panose="030F0902030302020204" pitchFamily="66" charset="0"/>
              </a:rPr>
              <a:t>caudalmente</a:t>
            </a:r>
            <a:r>
              <a:rPr lang="it-IT" sz="28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600" b="1" dirty="0">
              <a:solidFill>
                <a:schemeClr val="tx1"/>
              </a:solidFill>
              <a:latin typeface="Comic Sans MS" panose="030F0902030302020204" pitchFamily="66" charset="0"/>
            </a:endParaRPr>
          </a:p>
          <a:p>
            <a:pPr marL="527050" indent="-519113">
              <a:lnSpc>
                <a:spcPct val="90000"/>
              </a:lnSpc>
              <a:spcBef>
                <a:spcPts val="700"/>
              </a:spcBef>
              <a:buClr>
                <a:srgbClr val="FF3399"/>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rgbClr val="FF3399"/>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Forma un ambiente liquido in cui il SNC , per così dire, “</a:t>
            </a:r>
            <a:r>
              <a:rPr lang="it-IT" altLang="it-IT" sz="2600" b="1" i="1" dirty="0">
                <a:solidFill>
                  <a:schemeClr val="tx1"/>
                </a:solidFill>
                <a:latin typeface="Comic Sans MS" panose="030F0902030302020204" pitchFamily="66" charset="0"/>
              </a:rPr>
              <a:t>sospeso</a:t>
            </a:r>
            <a:r>
              <a:rPr lang="it-IT" altLang="it-IT" sz="2600" b="1" dirty="0">
                <a:solidFill>
                  <a:schemeClr val="tx1"/>
                </a:solidFill>
                <a:latin typeface="Comic Sans MS" panose="030F0902030302020204" pitchFamily="66" charset="0"/>
              </a:rPr>
              <a:t>” ossia «</a:t>
            </a:r>
            <a:r>
              <a:rPr lang="it-IT" altLang="it-IT" sz="2600" b="1" i="1" dirty="0">
                <a:solidFill>
                  <a:schemeClr val="tx1"/>
                </a:solidFill>
                <a:latin typeface="Comic Sans MS" panose="030F0902030302020204" pitchFamily="66" charset="0"/>
              </a:rPr>
              <a:t>galleggia</a:t>
            </a:r>
            <a:r>
              <a:rPr lang="it-IT" altLang="it-IT" sz="2600" b="1" dirty="0">
                <a:solidFill>
                  <a:schemeClr val="tx1"/>
                </a:solidFill>
                <a:latin typeface="Comic Sans MS" panose="030F0902030302020204" pitchFamily="66" charset="0"/>
              </a:rPr>
              <a:t>»</a:t>
            </a:r>
          </a:p>
          <a:p>
            <a:pPr marL="527050" indent="-519113">
              <a:lnSpc>
                <a:spcPct val="90000"/>
              </a:lnSpc>
              <a:spcBef>
                <a:spcPts val="700"/>
              </a:spcBef>
              <a:buClr>
                <a:srgbClr val="FF3399"/>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rgbClr val="FF3399"/>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err="1">
                <a:solidFill>
                  <a:schemeClr val="tx1"/>
                </a:solidFill>
                <a:latin typeface="Comic Sans MS" panose="030F0902030302020204" pitchFamily="66" charset="0"/>
              </a:rPr>
              <a:t>Puo’</a:t>
            </a:r>
            <a:r>
              <a:rPr lang="it-IT" altLang="it-IT" sz="26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rgbClr val="FF3399"/>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0" y="836712"/>
            <a:ext cx="9144000"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rgbClr val="FF3399"/>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A) nelle CAVITA’ INTERNE (Ventricoli Encefalici e Canale Centrale del Midollo Spinale) ed ESTERNE (SPAZIO SUBARACNOIDEO) </a:t>
            </a:r>
            <a:r>
              <a:rPr lang="it-IT" altLang="it-IT" b="1">
                <a:solidFill>
                  <a:schemeClr val="tx1"/>
                </a:solidFill>
                <a:latin typeface="Comic Sans MS" panose="030F0902030302020204" pitchFamily="66" charset="0"/>
              </a:rPr>
              <a:t>del SNC</a:t>
            </a:r>
            <a:endParaRPr lang="it-IT" altLang="it-IT" b="1" dirty="0">
              <a:solidFill>
                <a:schemeClr val="tx1"/>
              </a:solidFill>
              <a:latin typeface="Comic Sans MS" panose="030F0902030302020204" pitchFamily="66" charset="0"/>
            </a:endParaRP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a:p>
            <a:pPr marL="336550" indent="-328613">
              <a:buClr>
                <a:srgbClr val="FF3399"/>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3" name="Picture 1">
            <a:extLst>
              <a:ext uri="{FF2B5EF4-FFF2-40B4-BE49-F238E27FC236}">
                <a16:creationId xmlns:a16="http://schemas.microsoft.com/office/drawing/2014/main" id="{C057DC54-3FD1-4723-BBA3-4772BE3E4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3574"/>
            <a:ext cx="5872810" cy="65253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Text Box 2">
            <a:extLst>
              <a:ext uri="{FF2B5EF4-FFF2-40B4-BE49-F238E27FC236}">
                <a16:creationId xmlns:a16="http://schemas.microsoft.com/office/drawing/2014/main" id="{6B979EBC-A1E6-492B-9192-B20C9935EEEC}"/>
              </a:ext>
            </a:extLst>
          </p:cNvPr>
          <p:cNvSpPr txBox="1">
            <a:spLocks noChangeArrowheads="1"/>
          </p:cNvSpPr>
          <p:nvPr/>
        </p:nvSpPr>
        <p:spPr bwMode="auto">
          <a:xfrm>
            <a:off x="6221273" y="1340768"/>
            <a:ext cx="2954055" cy="2495171"/>
          </a:xfrm>
          <a:prstGeom prst="rect">
            <a:avLst/>
          </a:prstGeom>
          <a:noFill/>
          <a:ln>
            <a:noFill/>
          </a:ln>
          <a:effectLst/>
          <a:scene3d>
            <a:camera prst="orthographicFront">
              <a:rot lat="21299997"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600" dirty="0">
                <a:solidFill>
                  <a:schemeClr val="tx1"/>
                </a:solidFill>
                <a:latin typeface="Arial Black" panose="020B0A04020102020204" pitchFamily="34" charset="0"/>
              </a:rPr>
              <a:t>SISTEMA </a:t>
            </a:r>
          </a:p>
          <a:p>
            <a:pPr algn="ctr">
              <a:buClrTx/>
              <a:buFontTx/>
              <a:buNone/>
            </a:pPr>
            <a:r>
              <a:rPr lang="it-IT" altLang="it-IT" sz="2600" dirty="0">
                <a:solidFill>
                  <a:schemeClr val="tx1"/>
                </a:solidFill>
                <a:latin typeface="Arial Black" panose="020B0A04020102020204" pitchFamily="34" charset="0"/>
              </a:rPr>
              <a:t>NERVOSO</a:t>
            </a:r>
          </a:p>
          <a:p>
            <a:pPr algn="ctr">
              <a:buClrTx/>
              <a:buFontTx/>
              <a:buNone/>
            </a:pPr>
            <a:r>
              <a:rPr lang="it-IT" altLang="it-IT" sz="2600" dirty="0">
                <a:solidFill>
                  <a:schemeClr val="tx1"/>
                </a:solidFill>
                <a:latin typeface="Arial Black" panose="020B0A04020102020204" pitchFamily="34" charset="0"/>
              </a:rPr>
              <a:t>SUDDIVISIONE</a:t>
            </a:r>
          </a:p>
          <a:p>
            <a:pPr algn="ctr">
              <a:buClrTx/>
              <a:buFontTx/>
              <a:buNone/>
            </a:pPr>
            <a:r>
              <a:rPr lang="it-IT" altLang="it-IT" sz="2600" dirty="0">
                <a:solidFill>
                  <a:schemeClr val="tx1"/>
                </a:solidFill>
                <a:latin typeface="Arial Black" panose="020B0A04020102020204" pitchFamily="34" charset="0"/>
              </a:rPr>
              <a:t>MORFOLOGICA</a:t>
            </a:r>
          </a:p>
          <a:p>
            <a:pPr algn="ctr">
              <a:buClrTx/>
              <a:buFontTx/>
              <a:buNone/>
            </a:pPr>
            <a:r>
              <a:rPr lang="it-IT" altLang="it-IT" sz="2600" dirty="0">
                <a:solidFill>
                  <a:schemeClr val="tx1"/>
                </a:solidFill>
                <a:latin typeface="Arial Black" panose="020B0A04020102020204" pitchFamily="34" charset="0"/>
              </a:rPr>
              <a:t>E</a:t>
            </a:r>
          </a:p>
          <a:p>
            <a:pPr algn="ctr">
              <a:buClrTx/>
              <a:buFontTx/>
              <a:buNone/>
            </a:pPr>
            <a:r>
              <a:rPr lang="it-IT" altLang="it-IT" sz="2600" dirty="0">
                <a:solidFill>
                  <a:schemeClr val="tx1"/>
                </a:solidFill>
                <a:latin typeface="Arial Black" panose="020B0A04020102020204" pitchFamily="34" charset="0"/>
              </a:rPr>
              <a:t>FUNZIONALE</a:t>
            </a:r>
          </a:p>
        </p:txBody>
      </p:sp>
    </p:spTree>
    <p:extLst>
      <p:ext uri="{BB962C8B-B14F-4D97-AF65-F5344CB8AC3E}">
        <p14:creationId xmlns:p14="http://schemas.microsoft.com/office/powerpoint/2010/main" val="26174591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62271" y="-25116"/>
            <a:ext cx="7772400" cy="9338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0722" name="Rectangle 2"/>
          <p:cNvSpPr>
            <a:spLocks noGrp="1" noChangeArrowheads="1"/>
          </p:cNvSpPr>
          <p:nvPr>
            <p:ph type="body" idx="4294967295"/>
          </p:nvPr>
        </p:nvSpPr>
        <p:spPr>
          <a:xfrm>
            <a:off x="0" y="894656"/>
            <a:ext cx="9036496" cy="5805264"/>
          </a:xfrm>
          <a:ln/>
        </p:spPr>
        <p:txBody>
          <a:bodyPr/>
          <a:lstStyle/>
          <a:p>
            <a:pPr marL="609600" indent="-593725" algn="ctr">
              <a:lnSpc>
                <a:spcPct val="90000"/>
              </a:lnSpc>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pperplate Gothic Bold" panose="020E0705020206020404" pitchFamily="34" charset="77"/>
              </a:rPr>
              <a:t>Formazione e Percorso attraverso le Cavità del SNC e nello spazio subaracnoideo</a:t>
            </a:r>
          </a:p>
          <a:p>
            <a:pPr marL="603250" indent="-595313">
              <a:lnSpc>
                <a:spcPct val="90000"/>
              </a:lnSpc>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I Vasi Arteriosi raggiungono i Microcircoli dei</a:t>
            </a:r>
          </a:p>
          <a:p>
            <a:pPr marL="603250" indent="-595313">
              <a:lnSpc>
                <a:spcPct val="90000"/>
              </a:lnSpc>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Plessi Corioidei nei Ventricoli Encefalici</a:t>
            </a:r>
          </a:p>
          <a:p>
            <a:pPr marL="603250" indent="-595313">
              <a:lnSpc>
                <a:spcPct val="90000"/>
              </a:lnSpc>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Il LCS formatosi decorre nel Sistema Ventricolare</a:t>
            </a:r>
          </a:p>
          <a:p>
            <a:pPr marL="603250" indent="-595313">
              <a:lnSpc>
                <a:spcPct val="90000"/>
              </a:lnSpc>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Attraverso le aperture del IV ventricolo (forami di </a:t>
            </a:r>
            <a:r>
              <a:rPr lang="it-IT" altLang="it-IT" sz="2800" b="1" dirty="0" err="1">
                <a:solidFill>
                  <a:schemeClr val="tx1"/>
                </a:solidFill>
                <a:latin typeface="Comic Sans MS" panose="030F0902030302020204" pitchFamily="66" charset="0"/>
              </a:rPr>
              <a:t>Magendie</a:t>
            </a:r>
            <a:r>
              <a:rPr lang="it-IT" altLang="it-IT" sz="2800" b="1" dirty="0">
                <a:solidFill>
                  <a:schemeClr val="tx1"/>
                </a:solidFill>
                <a:latin typeface="Comic Sans MS" panose="030F0902030302020204" pitchFamily="66" charset="0"/>
              </a:rPr>
              <a:t> e </a:t>
            </a:r>
            <a:r>
              <a:rPr lang="it-IT" altLang="it-IT" sz="2800" b="1" dirty="0" err="1">
                <a:solidFill>
                  <a:schemeClr val="tx1"/>
                </a:solidFill>
                <a:latin typeface="Comic Sans MS" panose="030F0902030302020204" pitchFamily="66" charset="0"/>
              </a:rPr>
              <a:t>Luschka</a:t>
            </a:r>
            <a:r>
              <a:rPr lang="it-IT" altLang="it-IT" sz="2800" b="1" dirty="0">
                <a:solidFill>
                  <a:schemeClr val="tx1"/>
                </a:solidFill>
                <a:latin typeface="Comic Sans MS" panose="030F0902030302020204" pitchFamily="66" charset="0"/>
              </a:rPr>
              <a:t>), il LCS trapassa nello</a:t>
            </a:r>
          </a:p>
          <a:p>
            <a:pPr marL="603250" indent="-595313">
              <a:lnSpc>
                <a:spcPct val="90000"/>
              </a:lnSpc>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Spazio Subaracnoideo, e da qui viene recuperato dai</a:t>
            </a:r>
          </a:p>
          <a:p>
            <a:pPr marL="603250" indent="-595313">
              <a:lnSpc>
                <a:spcPct val="90000"/>
              </a:lnSpc>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villi aracnoidei, per essere riversato nei</a:t>
            </a:r>
          </a:p>
          <a:p>
            <a:pPr marL="603250" indent="-595313">
              <a:lnSpc>
                <a:spcPct val="90000"/>
              </a:lnSpc>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omic Sans MS" panose="030F0902030302020204" pitchFamily="66" charset="0"/>
              </a:rPr>
              <a:t>Seni Venosi della Dura Madre</a:t>
            </a:r>
            <a:r>
              <a:rPr lang="it-IT" altLang="it-IT" sz="2800" b="1" dirty="0"/>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239266" y="357510"/>
            <a:ext cx="8662291" cy="73704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DIFFUSIONE 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LIQUIDO CEREBRO-SPINALE (LCS)</a:t>
            </a:r>
          </a:p>
        </p:txBody>
      </p:sp>
      <p:sp>
        <p:nvSpPr>
          <p:cNvPr id="35842" name="Rectangle 2"/>
          <p:cNvSpPr>
            <a:spLocks noGrp="1" noChangeArrowheads="1"/>
          </p:cNvSpPr>
          <p:nvPr>
            <p:ph type="body" idx="4294967295"/>
          </p:nvPr>
        </p:nvSpPr>
        <p:spPr>
          <a:xfrm>
            <a:off x="105916" y="1124744"/>
            <a:ext cx="8928992" cy="5616624"/>
          </a:xfrm>
          <a:ln/>
        </p:spPr>
        <p:txBody>
          <a:bodyPr/>
          <a:lstStyle/>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dirty="0"/>
          </a:p>
          <a:p>
            <a:pPr marL="603250" indent="-595313">
              <a:lnSpc>
                <a:spcPct val="80000"/>
              </a:lnSpc>
              <a:spcBef>
                <a:spcPts val="600"/>
              </a:spcBef>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Il LCS diffonde passivamente attraverso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-ependimale che riveste i ventricoli encefalici</a:t>
            </a: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extracellulare nel tessuto nervoso encefalico contribuendo alla formazione del liquido extracellulare (che origina anche dai capillari sanguiferi)</a:t>
            </a: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800" b="1" dirty="0">
              <a:solidFill>
                <a:schemeClr val="tx1"/>
              </a:solidFill>
              <a:latin typeface="Chalkboard SE" panose="03050602040202020205" pitchFamily="66" charset="77"/>
            </a:endParaRPr>
          </a:p>
          <a:p>
            <a:pPr marL="603250" indent="-595313">
              <a:lnSpc>
                <a:spcPct val="80000"/>
              </a:lnSpc>
              <a:spcBef>
                <a:spcPts val="600"/>
              </a:spcBef>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Attraversa la membrana </a:t>
            </a:r>
            <a:r>
              <a:rPr lang="it-IT" altLang="it-IT" sz="2800" b="1" dirty="0" err="1">
                <a:solidFill>
                  <a:schemeClr val="tx1"/>
                </a:solidFill>
                <a:latin typeface="Chalkboard SE" panose="03050602040202020205" pitchFamily="66" charset="77"/>
              </a:rPr>
              <a:t>glio</a:t>
            </a:r>
            <a:r>
              <a:rPr lang="it-IT" altLang="it-IT" sz="2800" b="1" dirty="0">
                <a:solidFill>
                  <a:schemeClr val="tx1"/>
                </a:solidFill>
                <a:latin typeface="Chalkboard SE" panose="03050602040202020205" pitchFamily="66" charset="77"/>
              </a:rPr>
              <a:t>-piale</a:t>
            </a:r>
          </a:p>
          <a:p>
            <a:pPr marL="603250" indent="-595313">
              <a:lnSpc>
                <a:spcPct val="80000"/>
              </a:lnSpc>
              <a:spcBef>
                <a:spcPts val="600"/>
              </a:spcBef>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800" b="1" dirty="0">
                <a:solidFill>
                  <a:schemeClr val="tx1"/>
                </a:solidFill>
                <a:latin typeface="Chalkboard SE" panose="03050602040202020205" pitchFamily="66" charset="77"/>
              </a:rPr>
              <a:t>Raggiunge lo spazio subaracnoidale</a:t>
            </a: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500" b="1" dirty="0">
              <a:solidFill>
                <a:schemeClr val="tx1"/>
              </a:solidFill>
              <a:latin typeface="Chalkboard SE" panose="03050602040202020205" pitchFamily="66" charset="77"/>
            </a:endParaRPr>
          </a:p>
          <a:p>
            <a:pPr marL="609600" indent="-593725">
              <a:lnSpc>
                <a:spcPct val="8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sz="2500" b="1" dirty="0">
                <a:solidFill>
                  <a:schemeClr val="tx1"/>
                </a:solidFill>
                <a:latin typeface="Chalkboard SE" panose="03050602040202020205" pitchFamily="66" charset="77"/>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179512" y="1268760"/>
            <a:ext cx="8964488"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La cosiddetta BARRIERA EMATO-ENCEFALICA è una struttura costituita da:</a:t>
            </a:r>
          </a:p>
          <a:p>
            <a:pPr marL="593725" indent="-593725">
              <a:buClr>
                <a:srgbClr val="FF3399"/>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Sangue-LCS (Liquido Cerebro-Spinale) ossia la </a:t>
            </a:r>
            <a:r>
              <a:rPr lang="it-IT" altLang="it-IT" sz="2800" b="1" i="1" dirty="0">
                <a:solidFill>
                  <a:schemeClr val="tx1"/>
                </a:solidFill>
                <a:latin typeface="Chalkboard SE" panose="03050602040202020205" pitchFamily="66" charset="77"/>
              </a:rPr>
              <a:t>BARRIERA EMATOLIQUORALE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800" b="1" dirty="0">
              <a:solidFill>
                <a:schemeClr val="tx1"/>
              </a:solidFill>
              <a:latin typeface="Chalkboard SE" panose="03050602040202020205" pitchFamily="66" charset="77"/>
            </a:endParaRPr>
          </a:p>
          <a:p>
            <a:pPr marL="593725" indent="-593725">
              <a:buClr>
                <a:srgbClr val="FF3399"/>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1"/>
          <p:cNvSpPr>
            <a:spLocks noGrp="1" noChangeArrowheads="1"/>
          </p:cNvSpPr>
          <p:nvPr>
            <p:ph type="subTitle"/>
          </p:nvPr>
        </p:nvSpPr>
        <p:spPr>
          <a:xfrm>
            <a:off x="0" y="908720"/>
            <a:ext cx="9144000" cy="6630443"/>
          </a:xfrm>
          <a:ln/>
        </p:spPr>
        <p:txBody>
          <a:bodyPr anchor="t"/>
          <a:lstStyle/>
          <a:p>
            <a:pPr marL="533400" indent="-517525" algn="l">
              <a:lnSpc>
                <a:spcPct val="90000"/>
              </a:lnSpc>
              <a:spcBef>
                <a:spcPts val="6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La BARRIERA SANGUE-LCS  è situata nell'ependima specializzato che riveste i plessi corioidei. </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Le cellule ependimali si rapportano fra loro da tight </a:t>
            </a:r>
            <a:r>
              <a:rPr lang="it-IT" altLang="it-IT" sz="2800" b="1" dirty="0" err="1">
                <a:solidFill>
                  <a:schemeClr val="tx1"/>
                </a:solidFill>
                <a:latin typeface="Comic Sans MS" panose="030F0902030302020204" pitchFamily="66" charset="0"/>
              </a:rPr>
              <a:t>junction</a:t>
            </a:r>
            <a:r>
              <a:rPr lang="it-IT" altLang="it-IT" sz="2800" b="1" dirty="0">
                <a:solidFill>
                  <a:schemeClr val="tx1"/>
                </a:solidFill>
                <a:latin typeface="Comic Sans MS" panose="030F0902030302020204" pitchFamily="66" charset="0"/>
              </a:rPr>
              <a:t> (giunzioni strette, </a:t>
            </a:r>
            <a:r>
              <a:rPr lang="it-IT" altLang="it-IT" sz="2800" b="1" dirty="0" err="1">
                <a:solidFill>
                  <a:schemeClr val="tx1"/>
                </a:solidFill>
                <a:latin typeface="Comic Sans MS" panose="030F0902030302020204" pitchFamily="66" charset="0"/>
              </a:rPr>
              <a:t>zonulae</a:t>
            </a:r>
            <a:r>
              <a:rPr lang="it-IT" altLang="it-IT" sz="2800" b="1" dirty="0">
                <a:solidFill>
                  <a:schemeClr val="tx1"/>
                </a:solidFill>
                <a:latin typeface="Comic Sans MS" panose="030F0902030302020204" pitchFamily="66" charset="0"/>
              </a:rPr>
              <a:t> </a:t>
            </a:r>
            <a:r>
              <a:rPr lang="it-IT" altLang="it-IT" sz="2800" b="1" dirty="0" err="1">
                <a:solidFill>
                  <a:schemeClr val="tx1"/>
                </a:solidFill>
                <a:latin typeface="Comic Sans MS" panose="030F0902030302020204" pitchFamily="66" charset="0"/>
              </a:rPr>
              <a:t>occludentes</a:t>
            </a:r>
            <a:r>
              <a:rPr lang="it-IT" altLang="it-IT" sz="2800" b="1" dirty="0">
                <a:solidFill>
                  <a:schemeClr val="tx1"/>
                </a:solidFill>
                <a:latin typeface="Comic Sans MS" panose="030F0902030302020204" pitchFamily="66" charset="0"/>
              </a:rPr>
              <a:t>).</a:t>
            </a: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800" b="1" dirty="0">
              <a:solidFill>
                <a:schemeClr val="tx1"/>
              </a:solidFill>
              <a:latin typeface="Comic Sans MS" panose="030F0902030302020204" pitchFamily="66" charset="0"/>
            </a:endParaRPr>
          </a:p>
          <a:p>
            <a:pPr marL="7937" algn="l">
              <a:lnSpc>
                <a:spcPct val="90000"/>
              </a:lnSpc>
              <a:spcBef>
                <a:spcPts val="600"/>
              </a:spcBef>
              <a:buClr>
                <a:srgbClr val="FF3399"/>
              </a:buCl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800" b="1" dirty="0">
                <a:solidFill>
                  <a:schemeClr val="tx1"/>
                </a:solidFill>
                <a:latin typeface="Comic Sans MS" panose="030F0902030302020204" pitchFamily="66" charset="0"/>
              </a:rPr>
              <a:t> Questa sorta di cinture </a:t>
            </a:r>
            <a:r>
              <a:rPr lang="it-IT" altLang="it-IT" sz="2800" b="1" dirty="0" err="1">
                <a:solidFill>
                  <a:schemeClr val="tx1"/>
                </a:solidFill>
                <a:latin typeface="Comic Sans MS" panose="030F0902030302020204" pitchFamily="66" charset="0"/>
              </a:rPr>
              <a:t>pericellulari</a:t>
            </a:r>
            <a:r>
              <a:rPr lang="it-IT" altLang="it-IT" sz="2800" b="1" dirty="0">
                <a:solidFill>
                  <a:schemeClr val="tx1"/>
                </a:solidFill>
                <a:latin typeface="Comic Sans MS" panose="030F0902030302020204" pitchFamily="66" charset="0"/>
              </a:rPr>
              <a:t> di fusione di membrana rappresentano la vera sede della barriera, mentre i capillari del microcircolo sono fenestrati</a:t>
            </a:r>
          </a:p>
        </p:txBody>
      </p:sp>
      <p:sp>
        <p:nvSpPr>
          <p:cNvPr id="38914" name="Rectangle 2"/>
          <p:cNvSpPr>
            <a:spLocks noChangeArrowheads="1"/>
          </p:cNvSpPr>
          <p:nvPr/>
        </p:nvSpPr>
        <p:spPr bwMode="auto">
          <a:xfrm>
            <a:off x="0" y="260351"/>
            <a:ext cx="9144000" cy="432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b="1" dirty="0">
                <a:solidFill>
                  <a:schemeClr val="tx1"/>
                </a:solidFill>
                <a:latin typeface="Gurmukhi MN" panose="02020600050405020304" pitchFamily="18" charset="0"/>
                <a:cs typeface="Gurmukhi MN" panose="02020600050405020304" pitchFamily="18" charset="0"/>
              </a:rPr>
              <a:t>BARRIERA SANGUE - LCS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0" y="1"/>
            <a:ext cx="9144000" cy="83671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sangue – LCE (Liquido Extracellulare)</a:t>
            </a:r>
          </a:p>
        </p:txBody>
      </p:sp>
      <p:sp>
        <p:nvSpPr>
          <p:cNvPr id="39938" name="Rectangle 2"/>
          <p:cNvSpPr>
            <a:spLocks noGrp="1" noChangeArrowheads="1"/>
          </p:cNvSpPr>
          <p:nvPr>
            <p:ph type="subTitle" idx="4294967295"/>
          </p:nvPr>
        </p:nvSpPr>
        <p:spPr bwMode="auto">
          <a:xfrm>
            <a:off x="107504" y="1124744"/>
            <a:ext cx="8928991" cy="56166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sz="2400" dirty="0">
              <a:solidFill>
                <a:schemeClr val="tx1"/>
              </a:solidFill>
            </a:endParaRP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La barriera sangue-LCE risiede nei Microcircoli del SNC : </a:t>
            </a:r>
          </a:p>
          <a:p>
            <a:pPr marL="609600" indent="-593725">
              <a:lnSpc>
                <a:spcPct val="90000"/>
              </a:lnSpc>
              <a:spcBef>
                <a:spcPts val="600"/>
              </a:spcBef>
              <a:buClrTx/>
              <a:buFontTx/>
              <a:buNone/>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 cellule endoteliali sono collegate da  </a:t>
            </a:r>
            <a:r>
              <a:rPr lang="it-IT" altLang="it-IT" b="1" i="1" dirty="0">
                <a:solidFill>
                  <a:schemeClr val="tx1"/>
                </a:solidFill>
                <a:latin typeface="Comic Sans MS" panose="030F0902030302020204" pitchFamily="66" charset="0"/>
              </a:rPr>
              <a:t>tight </a:t>
            </a:r>
            <a:r>
              <a:rPr lang="it-IT" altLang="it-IT" b="1" i="1" dirty="0" err="1">
                <a:solidFill>
                  <a:schemeClr val="tx1"/>
                </a:solidFill>
                <a:latin typeface="Comic Sans MS" panose="030F0902030302020204" pitchFamily="66" charset="0"/>
              </a:rPr>
              <a:t>junction</a:t>
            </a:r>
            <a:r>
              <a:rPr lang="it-IT" altLang="it-IT" b="1" i="1" dirty="0">
                <a:solidFill>
                  <a:schemeClr val="tx1"/>
                </a:solidFill>
                <a:latin typeface="Comic Sans MS" panose="030F0902030302020204" pitchFamily="66" charset="0"/>
              </a:rPr>
              <a:t> (giunzioni strette, </a:t>
            </a:r>
            <a:r>
              <a:rPr lang="it-IT" altLang="it-IT" b="1" i="1" dirty="0" err="1">
                <a:solidFill>
                  <a:schemeClr val="tx1"/>
                </a:solidFill>
                <a:latin typeface="Comic Sans MS" panose="030F0902030302020204" pitchFamily="66" charset="0"/>
              </a:rPr>
              <a:t>zonulae</a:t>
            </a:r>
            <a:r>
              <a:rPr lang="it-IT" altLang="it-IT" b="1" i="1" dirty="0">
                <a:solidFill>
                  <a:schemeClr val="tx1"/>
                </a:solidFill>
                <a:latin typeface="Comic Sans MS" panose="030F0902030302020204" pitchFamily="66" charset="0"/>
              </a:rPr>
              <a:t> </a:t>
            </a:r>
            <a:r>
              <a:rPr lang="it-IT" altLang="it-IT" b="1" i="1" dirty="0" err="1">
                <a:solidFill>
                  <a:schemeClr val="tx1"/>
                </a:solidFill>
                <a:latin typeface="Comic Sans MS" panose="030F0902030302020204" pitchFamily="66" charset="0"/>
              </a:rPr>
              <a:t>occludentes</a:t>
            </a:r>
            <a:r>
              <a:rPr lang="it-IT" altLang="it-IT" b="1" i="1" dirty="0">
                <a:solidFill>
                  <a:schemeClr val="tx1"/>
                </a:solidFill>
                <a:latin typeface="Comic Sans MS" panose="030F0902030302020204" pitchFamily="66" charset="0"/>
              </a:rPr>
              <a:t>)</a:t>
            </a:r>
            <a:r>
              <a:rPr lang="it-IT" altLang="it-IT" b="1" dirty="0">
                <a:solidFill>
                  <a:schemeClr val="tx1"/>
                </a:solidFill>
                <a:latin typeface="Comic Sans MS" panose="030F0902030302020204" pitchFamily="66" charset="0"/>
              </a:rPr>
              <a:t>.</a:t>
            </a:r>
          </a:p>
          <a:p>
            <a:pPr marL="7937" indent="0">
              <a:lnSpc>
                <a:spcPct val="90000"/>
              </a:lnSpc>
              <a:spcBef>
                <a:spcPts val="600"/>
              </a:spcBef>
              <a:buClr>
                <a:srgbClr val="FF3399"/>
              </a:buCl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endParaRPr lang="it-IT" altLang="it-IT" b="1" dirty="0">
              <a:solidFill>
                <a:schemeClr val="tx1"/>
              </a:solidFill>
              <a:latin typeface="Comic Sans MS" panose="030F0902030302020204" pitchFamily="66" charset="0"/>
            </a:endParaRPr>
          </a:p>
          <a:p>
            <a:pPr marL="603250" indent="-595313">
              <a:lnSpc>
                <a:spcPct val="90000"/>
              </a:lnSpc>
              <a:spcBef>
                <a:spcPts val="600"/>
              </a:spcBef>
              <a:buClr>
                <a:srgbClr val="FF3399"/>
              </a:buClr>
              <a:buFont typeface="Times New Roman" panose="02020603050405020304" pitchFamily="18" charset="0"/>
              <a:buChar char="•"/>
              <a:tabLst>
                <a:tab pos="609600" algn="l"/>
                <a:tab pos="714375" algn="l"/>
                <a:tab pos="1163638" algn="l"/>
                <a:tab pos="1612900" algn="l"/>
                <a:tab pos="2062163" algn="l"/>
                <a:tab pos="2511425" algn="l"/>
                <a:tab pos="2960688" algn="l"/>
                <a:tab pos="3409950" algn="l"/>
                <a:tab pos="3859213" algn="l"/>
                <a:tab pos="4308475" algn="l"/>
                <a:tab pos="4757738" algn="l"/>
                <a:tab pos="5207000" algn="l"/>
                <a:tab pos="5656263" algn="l"/>
                <a:tab pos="6105525" algn="l"/>
                <a:tab pos="6554788" algn="l"/>
                <a:tab pos="7004050" algn="l"/>
                <a:tab pos="7453313" algn="l"/>
                <a:tab pos="7902575" algn="l"/>
                <a:tab pos="8351838" algn="l"/>
                <a:tab pos="8801100" algn="l"/>
                <a:tab pos="9250363" algn="l"/>
              </a:tabLst>
            </a:pPr>
            <a:r>
              <a:rPr lang="it-IT" altLang="it-IT" b="1" dirty="0">
                <a:solidFill>
                  <a:schemeClr val="tx1"/>
                </a:solidFill>
                <a:latin typeface="Comic Sans MS" panose="030F0902030302020204" pitchFamily="66" charset="0"/>
              </a:rPr>
              <a:t>L'endotelio non è fenestrato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89" name="Group 1"/>
          <p:cNvGrpSpPr>
            <a:grpSpLocks/>
          </p:cNvGrpSpPr>
          <p:nvPr/>
        </p:nvGrpSpPr>
        <p:grpSpPr bwMode="auto">
          <a:xfrm>
            <a:off x="0" y="1693625"/>
            <a:ext cx="9132888" cy="4291012"/>
            <a:chOff x="0" y="855"/>
            <a:chExt cx="5753" cy="2703"/>
          </a:xfrm>
        </p:grpSpPr>
        <p:pic>
          <p:nvPicPr>
            <p:cNvPr id="37890"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55"/>
              <a:ext cx="5753" cy="2703"/>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3"/>
            <p:cNvSpPr txBox="1">
              <a:spLocks noChangeArrowheads="1"/>
            </p:cNvSpPr>
            <p:nvPr/>
          </p:nvSpPr>
          <p:spPr bwMode="auto">
            <a:xfrm>
              <a:off x="0" y="855"/>
              <a:ext cx="5753" cy="2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7892" name="Rectangle 4"/>
          <p:cNvSpPr>
            <a:spLocks noChangeArrowheads="1"/>
          </p:cNvSpPr>
          <p:nvPr/>
        </p:nvSpPr>
        <p:spPr bwMode="auto">
          <a:xfrm>
            <a:off x="270822" y="548481"/>
            <a:ext cx="450056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cs typeface="Arial" panose="020B0604020202020204" pitchFamily="34" charset="0"/>
              </a:rPr>
              <a:t>Barriera sangue-liquido </a:t>
            </a:r>
            <a:br>
              <a:rPr lang="it-IT" altLang="it-IT" dirty="0">
                <a:latin typeface="Arial Black" panose="020B0A04020102020204" pitchFamily="34" charset="0"/>
                <a:cs typeface="Arial" panose="020B0604020202020204" pitchFamily="34" charset="0"/>
              </a:rPr>
            </a:br>
            <a:r>
              <a:rPr lang="it-IT" altLang="it-IT" dirty="0">
                <a:latin typeface="Arial Black" panose="020B0A04020102020204" pitchFamily="34" charset="0"/>
                <a:cs typeface="Arial" panose="020B0604020202020204" pitchFamily="34" charset="0"/>
              </a:rPr>
              <a:t>cerebrospinale</a:t>
            </a:r>
          </a:p>
          <a:p>
            <a:pPr algn="ctr">
              <a:buClrTx/>
              <a:buFontTx/>
              <a:buNone/>
            </a:pPr>
            <a:r>
              <a:rPr lang="it-IT" altLang="it-IT" dirty="0">
                <a:latin typeface="Arial Black" panose="020B0A04020102020204" pitchFamily="34" charset="0"/>
                <a:cs typeface="Arial" panose="020B0604020202020204" pitchFamily="34" charset="0"/>
              </a:rPr>
              <a:t>(</a:t>
            </a:r>
            <a:r>
              <a:rPr lang="it-IT" altLang="it-IT" dirty="0" err="1">
                <a:latin typeface="Arial Black" panose="020B0A04020102020204" pitchFamily="34" charset="0"/>
                <a:cs typeface="Arial" panose="020B0604020202020204" pitchFamily="34" charset="0"/>
              </a:rPr>
              <a:t>Emato</a:t>
            </a:r>
            <a:r>
              <a:rPr lang="it-IT" altLang="it-IT" dirty="0">
                <a:latin typeface="Arial Black" panose="020B0A04020102020204" pitchFamily="34" charset="0"/>
                <a:cs typeface="Arial" panose="020B0604020202020204" pitchFamily="34" charset="0"/>
              </a:rPr>
              <a:t>-Liquorale)  </a:t>
            </a:r>
            <a:br>
              <a:rPr lang="it-IT" altLang="it-IT" dirty="0">
                <a:latin typeface="Arial Black" panose="020B0A04020102020204" pitchFamily="34" charset="0"/>
                <a:cs typeface="Arial" panose="020B0604020202020204" pitchFamily="34" charset="0"/>
              </a:rPr>
            </a:br>
            <a:endParaRPr lang="it-IT" altLang="it-IT" dirty="0">
              <a:latin typeface="Arial Black" panose="020B0A04020102020204" pitchFamily="34" charset="0"/>
              <a:cs typeface="Arial" panose="020B0604020202020204" pitchFamily="34" charset="0"/>
            </a:endParaRPr>
          </a:p>
        </p:txBody>
      </p:sp>
      <p:sp>
        <p:nvSpPr>
          <p:cNvPr id="37893" name="Rectangle 5"/>
          <p:cNvSpPr>
            <a:spLocks noChangeArrowheads="1"/>
          </p:cNvSpPr>
          <p:nvPr/>
        </p:nvSpPr>
        <p:spPr bwMode="auto">
          <a:xfrm>
            <a:off x="5159375" y="238006"/>
            <a:ext cx="338455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cs typeface="Arial" panose="020B0604020202020204" pitchFamily="34" charset="0"/>
              </a:rPr>
              <a:t>Barriera sangue-liquido extracellulare</a:t>
            </a:r>
          </a:p>
        </p:txBody>
      </p:sp>
      <p:sp>
        <p:nvSpPr>
          <p:cNvPr id="37895" name="Oval 7"/>
          <p:cNvSpPr>
            <a:spLocks noChangeArrowheads="1"/>
          </p:cNvSpPr>
          <p:nvPr/>
        </p:nvSpPr>
        <p:spPr bwMode="auto">
          <a:xfrm>
            <a:off x="4338791" y="3429000"/>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7896" name="Oval 8"/>
          <p:cNvSpPr>
            <a:spLocks noChangeArrowheads="1"/>
          </p:cNvSpPr>
          <p:nvPr/>
        </p:nvSpPr>
        <p:spPr bwMode="auto">
          <a:xfrm>
            <a:off x="4367212" y="4926251"/>
            <a:ext cx="865187" cy="431800"/>
          </a:xfrm>
          <a:prstGeom prst="ellipse">
            <a:avLst/>
          </a:prstGeom>
          <a:noFill/>
          <a:ln w="28440" cap="sq">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88913"/>
            <a:ext cx="9144000" cy="20875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VASCOLARIZZAZIONE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SANGUIFERA</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MIDOLLO SPINALE</a:t>
            </a:r>
          </a:p>
        </p:txBody>
      </p:sp>
      <p:sp>
        <p:nvSpPr>
          <p:cNvPr id="40962" name="Rectangle 2"/>
          <p:cNvSpPr>
            <a:spLocks noGrp="1" noChangeArrowheads="1"/>
          </p:cNvSpPr>
          <p:nvPr>
            <p:ph type="subTitle" idx="4294967295"/>
          </p:nvPr>
        </p:nvSpPr>
        <p:spPr bwMode="auto">
          <a:xfrm>
            <a:off x="1371600" y="4019550"/>
            <a:ext cx="6400800" cy="1755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it-IT"/>
          </a:p>
        </p:txBody>
      </p:sp>
      <p:pic>
        <p:nvPicPr>
          <p:cNvPr id="40963" name="Picture 3"/>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2276475"/>
            <a:ext cx="4257675" cy="458152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907AFEC-B9C3-A643-A448-174B15B6BA74}"/>
              </a:ext>
            </a:extLst>
          </p:cNvPr>
          <p:cNvSpPr>
            <a:spLocks noGrp="1"/>
          </p:cNvSpPr>
          <p:nvPr>
            <p:ph type="title"/>
          </p:nvPr>
        </p:nvSpPr>
        <p:spPr>
          <a:xfrm>
            <a:off x="107504" y="188640"/>
            <a:ext cx="9036496" cy="712341"/>
          </a:xfrm>
        </p:spPr>
        <p:txBody>
          <a:bodyPr/>
          <a:lstStyle/>
          <a:p>
            <a:r>
              <a:rPr lang="it-IT" sz="3200" b="1" dirty="0">
                <a:solidFill>
                  <a:schemeClr val="tx1"/>
                </a:solidFill>
                <a:latin typeface="Gurmukhi MN" panose="02020600050405020304" pitchFamily="18" charset="0"/>
                <a:cs typeface="Gurmukhi MN" panose="02020600050405020304" pitchFamily="18" charset="0"/>
              </a:rPr>
              <a:t>VASCOLARIZZAZIONE ARTERIOSA del MIDOLLO SPINALE</a:t>
            </a:r>
          </a:p>
        </p:txBody>
      </p:sp>
      <p:sp>
        <p:nvSpPr>
          <p:cNvPr id="6" name="Segnaposto contenuto 5">
            <a:extLst>
              <a:ext uri="{FF2B5EF4-FFF2-40B4-BE49-F238E27FC236}">
                <a16:creationId xmlns:a16="http://schemas.microsoft.com/office/drawing/2014/main" id="{27837B98-3500-D64E-AAF4-D283BF665610}"/>
              </a:ext>
            </a:extLst>
          </p:cNvPr>
          <p:cNvSpPr>
            <a:spLocks noGrp="1"/>
          </p:cNvSpPr>
          <p:nvPr>
            <p:ph idx="1"/>
          </p:nvPr>
        </p:nvSpPr>
        <p:spPr>
          <a:xfrm>
            <a:off x="107504" y="1124744"/>
            <a:ext cx="9036496" cy="5616623"/>
          </a:xfrm>
        </p:spPr>
        <p:txBody>
          <a:bodyPr/>
          <a:lstStyle/>
          <a:p>
            <a:r>
              <a:rPr lang="it-IT" sz="2800" dirty="0">
                <a:solidFill>
                  <a:schemeClr val="tx1"/>
                </a:solidFill>
                <a:latin typeface="Comic Sans MS" panose="030F0902030302020204" pitchFamily="66" charset="0"/>
              </a:rPr>
              <a:t>Le ARTERIE RADICOLARI ANTERIORE e POSTERIORE derivano da:</a:t>
            </a:r>
          </a:p>
          <a:p>
            <a:endParaRPr lang="it-IT" sz="2800" dirty="0">
              <a:solidFill>
                <a:schemeClr val="tx1"/>
              </a:solidFill>
              <a:latin typeface="Comic Sans MS" panose="030F0902030302020204" pitchFamily="66" charset="0"/>
            </a:endParaRPr>
          </a:p>
          <a:p>
            <a:pPr marL="457200" indent="-457200">
              <a:buFontTx/>
              <a:buChar char="-"/>
            </a:pPr>
            <a:r>
              <a:rPr lang="it-IT" sz="2800" dirty="0">
                <a:solidFill>
                  <a:schemeClr val="tx1"/>
                </a:solidFill>
                <a:latin typeface="Comic Sans MS" panose="030F0902030302020204" pitchFamily="66" charset="0"/>
              </a:rPr>
              <a:t>ARTERIE VERTEBRALI per la zona cervicale;</a:t>
            </a:r>
          </a:p>
          <a:p>
            <a:pPr marL="457200" indent="-457200">
              <a:buFontTx/>
              <a:buChar char="-"/>
            </a:pPr>
            <a:r>
              <a:rPr lang="it-IT" sz="2800" dirty="0">
                <a:solidFill>
                  <a:schemeClr val="tx1"/>
                </a:solidFill>
                <a:latin typeface="Comic Sans MS" panose="030F0902030302020204" pitchFamily="66" charset="0"/>
              </a:rPr>
              <a:t>ARTERIE INTERCOSTALI per la zona toracica;</a:t>
            </a:r>
          </a:p>
          <a:p>
            <a:pPr marL="457200" indent="-457200">
              <a:buFontTx/>
              <a:buChar char="-"/>
            </a:pPr>
            <a:r>
              <a:rPr lang="it-IT" sz="2800" dirty="0">
                <a:solidFill>
                  <a:schemeClr val="tx1"/>
                </a:solidFill>
                <a:latin typeface="Comic Sans MS" panose="030F0902030302020204" pitchFamily="66" charset="0"/>
              </a:rPr>
              <a:t>ARTERIE LOMBARI per la zona lombare (anche per la </a:t>
            </a:r>
            <a:r>
              <a:rPr lang="it-IT" sz="2800" dirty="0" err="1">
                <a:solidFill>
                  <a:schemeClr val="tx1"/>
                </a:solidFill>
                <a:latin typeface="Comic Sans MS" panose="030F0902030302020204" pitchFamily="66" charset="0"/>
              </a:rPr>
              <a:t>Cauda</a:t>
            </a:r>
            <a:r>
              <a:rPr lang="it-IT" sz="2800" dirty="0">
                <a:solidFill>
                  <a:schemeClr val="tx1"/>
                </a:solidFill>
                <a:latin typeface="Comic Sans MS" panose="030F0902030302020204" pitchFamily="66" charset="0"/>
              </a:rPr>
              <a:t> Equina, che comunque è SNP).</a:t>
            </a:r>
          </a:p>
          <a:p>
            <a:pPr marL="0" indent="0"/>
            <a:endParaRPr lang="it-IT" sz="2800" dirty="0">
              <a:solidFill>
                <a:schemeClr val="tx1"/>
              </a:solidFill>
              <a:latin typeface="Comic Sans MS" panose="030F0902030302020204" pitchFamily="66" charset="0"/>
            </a:endParaRPr>
          </a:p>
          <a:p>
            <a:pPr marL="0" indent="0"/>
            <a:r>
              <a:rPr lang="it-IT" sz="2800" dirty="0">
                <a:solidFill>
                  <a:schemeClr val="tx1"/>
                </a:solidFill>
                <a:latin typeface="Comic Sans MS" panose="030F0902030302020204" pitchFamily="66" charset="0"/>
              </a:rPr>
              <a:t>Le Arterie Radicolari convergono, poi, nella ARTERIA SPINALE ANTERIORE e </a:t>
            </a:r>
            <a:r>
              <a:rPr lang="it-IT" sz="2800" dirty="0" err="1">
                <a:solidFill>
                  <a:schemeClr val="tx1"/>
                </a:solidFill>
                <a:latin typeface="Comic Sans MS" panose="030F0902030302020204" pitchFamily="66" charset="0"/>
              </a:rPr>
              <a:t>nell</a:t>
            </a:r>
            <a:r>
              <a:rPr lang="it-IT" sz="2800" dirty="0">
                <a:solidFill>
                  <a:schemeClr val="tx1"/>
                </a:solidFill>
                <a:latin typeface="Comic Sans MS" panose="030F0902030302020204" pitchFamily="66" charset="0"/>
              </a:rPr>
              <a:t> DUE ARTERIE SPINALI POSTERIORI.</a:t>
            </a:r>
          </a:p>
        </p:txBody>
      </p:sp>
    </p:spTree>
    <p:extLst>
      <p:ext uri="{BB962C8B-B14F-4D97-AF65-F5344CB8AC3E}">
        <p14:creationId xmlns:p14="http://schemas.microsoft.com/office/powerpoint/2010/main" val="2232976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0" y="836613"/>
            <a:ext cx="3779838" cy="1476375"/>
          </a:xfrm>
          <a:prstGeom prst="rect">
            <a:avLst/>
          </a:prstGeom>
          <a:noFill/>
          <a:ln w="3816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ANTERIORI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a:t>
            </a:r>
          </a:p>
          <a:p>
            <a:pPr>
              <a:spcBef>
                <a:spcPts val="1125"/>
              </a:spcBef>
              <a:buClrTx/>
              <a:buFontTx/>
              <a:buNone/>
            </a:pPr>
            <a:r>
              <a:rPr lang="it-IT" altLang="it-IT" sz="1800" b="1" dirty="0">
                <a:solidFill>
                  <a:schemeClr val="tx1"/>
                </a:solidFill>
              </a:rPr>
              <a:t>ARTERIA SPINALE ANTERIORE</a:t>
            </a:r>
          </a:p>
        </p:txBody>
      </p:sp>
      <p:sp>
        <p:nvSpPr>
          <p:cNvPr id="41986" name="Text Box 2"/>
          <p:cNvSpPr txBox="1">
            <a:spLocks noChangeArrowheads="1"/>
          </p:cNvSpPr>
          <p:nvPr/>
        </p:nvSpPr>
        <p:spPr bwMode="auto">
          <a:xfrm>
            <a:off x="0" y="3789363"/>
            <a:ext cx="3779838" cy="1751012"/>
          </a:xfrm>
          <a:prstGeom prst="rect">
            <a:avLst/>
          </a:prstGeom>
          <a:noFill/>
          <a:ln w="28440" cap="sq">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125"/>
              </a:spcBef>
              <a:buClrTx/>
              <a:buFontTx/>
              <a:buNone/>
            </a:pPr>
            <a:r>
              <a:rPr lang="it-IT" altLang="it-IT" sz="1800" b="1" dirty="0">
                <a:solidFill>
                  <a:schemeClr val="tx1"/>
                </a:solidFill>
              </a:rPr>
              <a:t>ARTERIE RADICOLARI POSTERIORI</a:t>
            </a:r>
            <a:r>
              <a:rPr lang="it-IT" altLang="it-IT" sz="1800" dirty="0">
                <a:solidFill>
                  <a:schemeClr val="tx1"/>
                </a:solidFill>
              </a:rPr>
              <a:t> </a:t>
            </a:r>
          </a:p>
          <a:p>
            <a:pPr algn="ctr">
              <a:spcBef>
                <a:spcPts val="1125"/>
              </a:spcBef>
              <a:buClrTx/>
              <a:buFontTx/>
              <a:buNone/>
            </a:pPr>
            <a:r>
              <a:rPr lang="it-IT" altLang="it-IT" sz="1800" dirty="0">
                <a:solidFill>
                  <a:schemeClr val="tx1"/>
                </a:solidFill>
              </a:rPr>
              <a:t>che si collegano con le </a:t>
            </a:r>
          </a:p>
          <a:p>
            <a:pPr algn="ctr">
              <a:spcBef>
                <a:spcPts val="1125"/>
              </a:spcBef>
              <a:buClrTx/>
              <a:buFontTx/>
              <a:buNone/>
            </a:pPr>
            <a:r>
              <a:rPr lang="it-IT" altLang="it-IT" sz="1800" b="1" dirty="0">
                <a:solidFill>
                  <a:schemeClr val="tx1"/>
                </a:solidFill>
              </a:rPr>
              <a:t>DUE ARTERIE SPINALI POSTERIORI</a:t>
            </a:r>
          </a:p>
        </p:txBody>
      </p:sp>
      <p:pic>
        <p:nvPicPr>
          <p:cNvPr id="41987" name="Picture 3"/>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870325" y="0"/>
            <a:ext cx="5273675" cy="6858000"/>
          </a:xfrm>
          <a:prstGeom prst="rect">
            <a:avLst/>
          </a:prstGeom>
          <a:noFill/>
          <a:ln>
            <a:noFill/>
          </a:ln>
          <a:effectLst/>
          <a:extLst>
            <a:ext uri="{909E8E84-426E-40DD-AFC4-6F175D3DCCD1}">
              <a14:hiddenFill xmlns:a14="http://schemas.microsoft.com/office/drawing/2010/main">
                <a:blipFill dpi="0" rotWithShape="0">
                  <a:blip>
                    <a:lum bright="-6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Line 4"/>
          <p:cNvSpPr>
            <a:spLocks noChangeShapeType="1"/>
          </p:cNvSpPr>
          <p:nvPr/>
        </p:nvSpPr>
        <p:spPr bwMode="auto">
          <a:xfrm>
            <a:off x="3635375" y="2205038"/>
            <a:ext cx="1657350" cy="215900"/>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89" name="Line 5"/>
          <p:cNvSpPr>
            <a:spLocks noChangeShapeType="1"/>
          </p:cNvSpPr>
          <p:nvPr/>
        </p:nvSpPr>
        <p:spPr bwMode="auto">
          <a:xfrm flipV="1">
            <a:off x="3276600" y="3203575"/>
            <a:ext cx="4248150" cy="19637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990" name="Line 6"/>
          <p:cNvSpPr>
            <a:spLocks noChangeShapeType="1"/>
          </p:cNvSpPr>
          <p:nvPr/>
        </p:nvSpPr>
        <p:spPr bwMode="auto">
          <a:xfrm flipV="1">
            <a:off x="3276600" y="3635375"/>
            <a:ext cx="4391025" cy="1531938"/>
          </a:xfrm>
          <a:prstGeom prst="line">
            <a:avLst/>
          </a:prstGeom>
          <a:noFill/>
          <a:ln w="28440" cap="sq">
            <a:solidFill>
              <a:srgbClr val="000000"/>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36E4149-B795-44AF-A628-A240BA560A97}"/>
              </a:ext>
            </a:extLst>
          </p:cNvPr>
          <p:cNvSpPr>
            <a:spLocks noGrp="1" noChangeArrowheads="1"/>
          </p:cNvSpPr>
          <p:nvPr>
            <p:ph type="title"/>
          </p:nvPr>
        </p:nvSpPr>
        <p:spPr>
          <a:xfrm>
            <a:off x="250825" y="620713"/>
            <a:ext cx="8591550"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Gurmukhi MN" panose="02020600050405020304" pitchFamily="18" charset="0"/>
                <a:cs typeface="Gurmukhi MN" panose="02020600050405020304" pitchFamily="18" charset="0"/>
              </a:rPr>
              <a:t>TESSUTO NERVOSO</a:t>
            </a:r>
            <a:br>
              <a:rPr lang="it-IT" altLang="it-IT" b="1" dirty="0">
                <a:solidFill>
                  <a:schemeClr val="tx1"/>
                </a:solidFill>
                <a:latin typeface="Gurmukhi MN" panose="02020600050405020304" pitchFamily="18" charset="0"/>
                <a:cs typeface="Gurmukhi MN" panose="02020600050405020304" pitchFamily="18" charset="0"/>
              </a:rPr>
            </a:br>
            <a:r>
              <a:rPr lang="it-IT" altLang="it-IT" b="1" dirty="0">
                <a:solidFill>
                  <a:schemeClr val="tx1"/>
                </a:solidFill>
                <a:latin typeface="Gurmukhi MN" panose="02020600050405020304" pitchFamily="18" charset="0"/>
                <a:cs typeface="Gurmukhi MN" panose="02020600050405020304" pitchFamily="18" charset="0"/>
              </a:rPr>
              <a:t>- cenni sintetici (di richiamo) -</a:t>
            </a:r>
          </a:p>
        </p:txBody>
      </p:sp>
      <p:pic>
        <p:nvPicPr>
          <p:cNvPr id="4098" name="Picture 2">
            <a:extLst>
              <a:ext uri="{FF2B5EF4-FFF2-40B4-BE49-F238E27FC236}">
                <a16:creationId xmlns:a16="http://schemas.microsoft.com/office/drawing/2014/main" id="{5F78840B-2BB8-48CE-B00F-D960B6674E5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32138" y="2708275"/>
            <a:ext cx="3384550" cy="3914775"/>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5851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B09C5-E34F-1C4E-9E72-B64AECF2A7F1}"/>
              </a:ext>
            </a:extLst>
          </p:cNvPr>
          <p:cNvSpPr>
            <a:spLocks noGrp="1"/>
          </p:cNvSpPr>
          <p:nvPr>
            <p:ph type="title"/>
          </p:nvPr>
        </p:nvSpPr>
        <p:spPr>
          <a:xfrm>
            <a:off x="0" y="128589"/>
            <a:ext cx="8964488" cy="1140171"/>
          </a:xfrm>
        </p:spPr>
        <p:txBody>
          <a:bodyPr/>
          <a:lstStyle/>
          <a:p>
            <a:r>
              <a:rPr lang="it-IT" sz="3200" b="1" dirty="0">
                <a:solidFill>
                  <a:schemeClr val="tx1"/>
                </a:solidFill>
                <a:latin typeface="Gurmukhi MN" panose="02020600050405020304" pitchFamily="18" charset="0"/>
                <a:cs typeface="Gurmukhi MN" panose="02020600050405020304" pitchFamily="18" charset="0"/>
              </a:rPr>
              <a:t>DRENAGGIO VENOSO del MIDOLLO SPINALE</a:t>
            </a:r>
          </a:p>
        </p:txBody>
      </p:sp>
      <p:sp>
        <p:nvSpPr>
          <p:cNvPr id="3" name="Segnaposto contenuto 2">
            <a:extLst>
              <a:ext uri="{FF2B5EF4-FFF2-40B4-BE49-F238E27FC236}">
                <a16:creationId xmlns:a16="http://schemas.microsoft.com/office/drawing/2014/main" id="{6A283BFB-ACD0-1647-A6D0-A57CC152073A}"/>
              </a:ext>
            </a:extLst>
          </p:cNvPr>
          <p:cNvSpPr>
            <a:spLocks noGrp="1"/>
          </p:cNvSpPr>
          <p:nvPr>
            <p:ph idx="1"/>
          </p:nvPr>
        </p:nvSpPr>
        <p:spPr>
          <a:xfrm>
            <a:off x="107504" y="1268760"/>
            <a:ext cx="9036496" cy="5472608"/>
          </a:xfrm>
        </p:spPr>
        <p:txBody>
          <a:bodyPr/>
          <a:lstStyle/>
          <a:p>
            <a:r>
              <a:rPr lang="it-IT" sz="2800" dirty="0">
                <a:solidFill>
                  <a:schemeClr val="tx1"/>
                </a:solidFill>
                <a:latin typeface="Chalkboard SE" panose="03050602040202020205" pitchFamily="66" charset="77"/>
              </a:rPr>
              <a:t>Vengono a formarsi i PLESSI VENOSI INTERNO (al Canale Vertebrale) ed ESTERNO, i quali ripercorrono il decorso inverso delle Arterie afferenti.</a:t>
            </a:r>
          </a:p>
        </p:txBody>
      </p:sp>
      <p:pic>
        <p:nvPicPr>
          <p:cNvPr id="4" name="Picture 1">
            <a:extLst>
              <a:ext uri="{FF2B5EF4-FFF2-40B4-BE49-F238E27FC236}">
                <a16:creationId xmlns:a16="http://schemas.microsoft.com/office/drawing/2014/main" id="{C7644A75-C133-5C43-AF26-C2AED283F3EC}"/>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699792" y="2636912"/>
            <a:ext cx="3003798" cy="4005064"/>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145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128589"/>
            <a:ext cx="9144000" cy="99615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107504" y="1124746"/>
            <a:ext cx="903649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52513"/>
            <a:ext cx="8497888" cy="395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6" name="Rectangle 2"/>
          <p:cNvSpPr>
            <a:spLocks noChangeArrowheads="1"/>
          </p:cNvSpPr>
          <p:nvPr/>
        </p:nvSpPr>
        <p:spPr bwMode="auto">
          <a:xfrm>
            <a:off x="0" y="188913"/>
            <a:ext cx="9144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CIRCOLO ARTERIOSO ENCEFALICO di WILLIS </a:t>
            </a:r>
          </a:p>
        </p:txBody>
      </p:sp>
      <p:sp>
        <p:nvSpPr>
          <p:cNvPr id="47107"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23850" y="981075"/>
            <a:ext cx="8064500" cy="58769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6" name="Text Box 2"/>
          <p:cNvSpPr txBox="1">
            <a:spLocks noChangeArrowheads="1"/>
          </p:cNvSpPr>
          <p:nvPr/>
        </p:nvSpPr>
        <p:spPr bwMode="auto">
          <a:xfrm>
            <a:off x="971550" y="188913"/>
            <a:ext cx="66198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a:latin typeface="Arial Black" panose="020B0A04020102020204" pitchFamily="34" charset="0"/>
              </a:rPr>
              <a:t>ANASTOMOSI ARTERIOSE CORTICALI </a:t>
            </a:r>
          </a:p>
          <a:p>
            <a:pPr algn="ctr">
              <a:buClrTx/>
              <a:buFontTx/>
              <a:buNone/>
            </a:pPr>
            <a:r>
              <a:rPr lang="it-IT" altLang="it-IT">
                <a:latin typeface="Arial Black" panose="020B0A04020102020204" pitchFamily="34" charset="0"/>
              </a:rPr>
              <a:t>DEL TELENCEFALO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73BF69C-A88C-490C-973F-BAA4274A60EE}"/>
              </a:ext>
            </a:extLst>
          </p:cNvPr>
          <p:cNvSpPr>
            <a:spLocks noGrp="1" noChangeArrowheads="1"/>
          </p:cNvSpPr>
          <p:nvPr>
            <p:ph type="title" idx="4294967295"/>
          </p:nvPr>
        </p:nvSpPr>
        <p:spPr>
          <a:xfrm>
            <a:off x="0" y="8890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TESSUTO NERVOSO: GENERALITA’</a:t>
            </a:r>
          </a:p>
        </p:txBody>
      </p:sp>
      <p:sp>
        <p:nvSpPr>
          <p:cNvPr id="9218" name="Rectangle 2">
            <a:extLst>
              <a:ext uri="{FF2B5EF4-FFF2-40B4-BE49-F238E27FC236}">
                <a16:creationId xmlns:a16="http://schemas.microsoft.com/office/drawing/2014/main" id="{7BF83240-E97D-4698-B8CB-DB5E92DF5ABB}"/>
              </a:ext>
            </a:extLst>
          </p:cNvPr>
          <p:cNvSpPr>
            <a:spLocks noGrp="1" noChangeArrowheads="1"/>
          </p:cNvSpPr>
          <p:nvPr>
            <p:ph type="body" idx="1"/>
          </p:nvPr>
        </p:nvSpPr>
        <p:spPr>
          <a:xfrm>
            <a:off x="0" y="1125538"/>
            <a:ext cx="9144000" cy="5732462"/>
          </a:xfrm>
          <a:ln/>
        </p:spPr>
        <p:txBody>
          <a:bodyPr/>
          <a:lstStyle/>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Il </a:t>
            </a:r>
            <a:r>
              <a:rPr lang="it-IT" altLang="it-IT" sz="2800" b="1" dirty="0">
                <a:solidFill>
                  <a:schemeClr val="tx1"/>
                </a:solidFill>
                <a:latin typeface="Copperplate Gothic Bold" panose="020E0705020206020404" pitchFamily="34" charset="77"/>
              </a:rPr>
              <a:t>TESSUTO NERVOSO</a:t>
            </a:r>
            <a:r>
              <a:rPr lang="it-IT" altLang="it-IT" sz="2800" dirty="0">
                <a:solidFill>
                  <a:schemeClr val="tx1"/>
                </a:solidFill>
                <a:latin typeface="Copperplate Gothic Bold" panose="020E0705020206020404" pitchFamily="34" charset="77"/>
              </a:rPr>
              <a:t> va a costituire i diversi organi del </a:t>
            </a:r>
            <a:r>
              <a:rPr lang="it-IT" altLang="it-IT" sz="2800" b="1" dirty="0">
                <a:solidFill>
                  <a:schemeClr val="tx1"/>
                </a:solidFill>
                <a:latin typeface="Copperplate Gothic Bold" panose="020E0705020206020404" pitchFamily="34" charset="77"/>
              </a:rPr>
              <a:t>SISTEMA NERVOSO CENTRALE (</a:t>
            </a:r>
            <a:r>
              <a:rPr lang="it-IT" altLang="it-IT" sz="2800" b="1" u="sng" dirty="0">
                <a:solidFill>
                  <a:schemeClr val="tx1"/>
                </a:solidFill>
                <a:latin typeface="Copperplate Gothic Bold" panose="020E0705020206020404" pitchFamily="34" charset="77"/>
              </a:rPr>
              <a:t>SNC</a:t>
            </a:r>
            <a:r>
              <a:rPr lang="it-IT" altLang="it-IT" sz="2800" b="1" dirty="0">
                <a:solidFill>
                  <a:schemeClr val="tx1"/>
                </a:solidFill>
                <a:latin typeface="Copperplate Gothic Bold" panose="020E0705020206020404" pitchFamily="34" charset="77"/>
              </a:rPr>
              <a:t>)</a:t>
            </a:r>
            <a:r>
              <a:rPr lang="it-IT" altLang="it-IT" sz="2800" dirty="0">
                <a:solidFill>
                  <a:schemeClr val="tx1"/>
                </a:solidFill>
                <a:latin typeface="Copperplate Gothic Bold" panose="020E0705020206020404" pitchFamily="34" charset="77"/>
              </a:rPr>
              <a:t> e del </a:t>
            </a:r>
            <a:r>
              <a:rPr lang="it-IT" altLang="it-IT" sz="2800" b="1" dirty="0">
                <a:solidFill>
                  <a:schemeClr val="tx1"/>
                </a:solidFill>
                <a:latin typeface="Copperplate Gothic Bold" panose="020E0705020206020404" pitchFamily="34" charset="77"/>
              </a:rPr>
              <a:t>SISTEMA NERVOSO PERIFERICO (</a:t>
            </a:r>
            <a:r>
              <a:rPr lang="it-IT" altLang="it-IT" sz="2800" b="1" u="sng" dirty="0">
                <a:solidFill>
                  <a:schemeClr val="tx1"/>
                </a:solidFill>
                <a:latin typeface="Copperplate Gothic Bold" panose="020E0705020206020404" pitchFamily="34" charset="77"/>
              </a:rPr>
              <a:t>SNP</a:t>
            </a:r>
            <a:r>
              <a:rPr lang="it-IT" altLang="it-IT" sz="2800" b="1" dirty="0">
                <a:solidFill>
                  <a:schemeClr val="tx1"/>
                </a:solidFill>
                <a:latin typeface="Copperplate Gothic Bold" panose="020E0705020206020404" pitchFamily="34" charset="77"/>
              </a:rPr>
              <a:t>)</a:t>
            </a:r>
          </a:p>
          <a:p>
            <a:pPr marL="0" indent="0">
              <a:spcBef>
                <a:spcPts val="700"/>
              </a:spcBef>
              <a:buClr>
                <a:srgbClr val="FFFFFF"/>
              </a:buClr>
              <a:buSzPct val="97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pperplate Gothic Bold" panose="020E0705020206020404" pitchFamily="34" charset="77"/>
            </a:endParaRP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Esso consta di:</a:t>
            </a:r>
          </a:p>
          <a:p>
            <a:pPr marL="336550" indent="-330200">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    - NEURONI o CELLULE NERVOSE</a:t>
            </a:r>
          </a:p>
          <a:p>
            <a:pPr marL="336550" indent="-330200">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    - NEUROGL</a:t>
            </a:r>
            <a:r>
              <a:rPr lang="en-US" altLang="it-IT" sz="2800" b="1" dirty="0" err="1">
                <a:solidFill>
                  <a:schemeClr val="tx1"/>
                </a:solidFill>
                <a:latin typeface="Copperplate Gothic Bold" panose="020E0705020206020404" pitchFamily="34" charset="77"/>
                <a:cs typeface="Arial" panose="020B0604020202020204" pitchFamily="34" charset="0"/>
              </a:rPr>
              <a:t>íA</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Nevroglìa</a:t>
            </a:r>
            <a:r>
              <a:rPr lang="en-US" altLang="it-IT" sz="2800" b="1" dirty="0">
                <a:solidFill>
                  <a:schemeClr val="tx1"/>
                </a:solidFill>
                <a:latin typeface="Copperplate Gothic Bold" panose="020E0705020206020404" pitchFamily="34" charset="77"/>
                <a:cs typeface="Arial" panose="020B0604020202020204" pitchFamily="34" charset="0"/>
              </a:rPr>
              <a:t>) o CELLULE </a:t>
            </a:r>
            <a:r>
              <a:rPr lang="en-US" altLang="it-IT" sz="2800" b="1" dirty="0" err="1">
                <a:solidFill>
                  <a:schemeClr val="tx1"/>
                </a:solidFill>
                <a:latin typeface="Copperplate Gothic Bold" panose="020E0705020206020404" pitchFamily="34" charset="77"/>
                <a:cs typeface="Arial" panose="020B0604020202020204" pitchFamily="34" charset="0"/>
              </a:rPr>
              <a:t>GLìALI</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che</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svolgono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funzioni</a:t>
            </a:r>
            <a:r>
              <a:rPr lang="en-US" altLang="it-IT" sz="2800" b="1" dirty="0">
                <a:solidFill>
                  <a:schemeClr val="tx1"/>
                </a:solidFill>
                <a:latin typeface="Copperplate Gothic Bold" panose="020E0705020206020404" pitchFamily="34" charset="77"/>
                <a:cs typeface="Arial" panose="020B0604020202020204" pitchFamily="34" charset="0"/>
              </a:rPr>
              <a:t> di </a:t>
            </a:r>
            <a:r>
              <a:rPr lang="en-US" altLang="it-IT" sz="2800" b="1" dirty="0" err="1">
                <a:solidFill>
                  <a:schemeClr val="tx1"/>
                </a:solidFill>
                <a:latin typeface="Copperplate Gothic Bold" panose="020E0705020206020404" pitchFamily="34" charset="77"/>
                <a:cs typeface="Arial" panose="020B0604020202020204" pitchFamily="34" charset="0"/>
              </a:rPr>
              <a:t>Protezione</a:t>
            </a:r>
            <a:r>
              <a:rPr lang="en-US" altLang="it-IT" sz="2800" b="1" dirty="0">
                <a:solidFill>
                  <a:schemeClr val="tx1"/>
                </a:solidFill>
                <a:latin typeface="Copperplate Gothic Bold" panose="020E0705020206020404" pitchFamily="34" charset="77"/>
                <a:cs typeface="Arial" panose="020B0604020202020204" pitchFamily="34" charset="0"/>
              </a:rPr>
              <a:t> e di </a:t>
            </a:r>
            <a:r>
              <a:rPr lang="en-US" altLang="it-IT" sz="2800" b="1" dirty="0" err="1">
                <a:solidFill>
                  <a:schemeClr val="tx1"/>
                </a:solidFill>
                <a:latin typeface="Copperplate Gothic Bold" panose="020E0705020206020404" pitchFamily="34" charset="77"/>
                <a:cs typeface="Arial" panose="020B0604020202020204" pitchFamily="34" charset="0"/>
              </a:rPr>
              <a:t>Supporto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Metabolico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Nutrimento</a:t>
            </a:r>
            <a:r>
              <a:rPr lang="en-US" altLang="it-IT" sz="2800" b="1" dirty="0">
                <a:solidFill>
                  <a:schemeClr val="tx1"/>
                </a:solidFill>
                <a:latin typeface="Copperplate Gothic Bold" panose="020E0705020206020404" pitchFamily="34" charset="77"/>
                <a:cs typeface="Arial" panose="020B0604020202020204" pitchFamily="34" charset="0"/>
              </a:rPr>
              <a:t>)</a:t>
            </a:r>
          </a:p>
        </p:txBody>
      </p:sp>
    </p:spTree>
    <p:extLst>
      <p:ext uri="{BB962C8B-B14F-4D97-AF65-F5344CB8AC3E}">
        <p14:creationId xmlns:p14="http://schemas.microsoft.com/office/powerpoint/2010/main" val="41091164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107504" y="1019225"/>
            <a:ext cx="8712968"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800" b="1" dirty="0" err="1">
                <a:solidFill>
                  <a:schemeClr val="tx1"/>
                </a:solidFill>
                <a:latin typeface="Comic Sans MS" panose="030F0902030302020204" pitchFamily="66" charset="0"/>
              </a:rPr>
              <a:t>piu’</a:t>
            </a:r>
            <a:r>
              <a:rPr lang="it-IT" altLang="it-IT" sz="2800" b="1" dirty="0">
                <a:solidFill>
                  <a:schemeClr val="tx1"/>
                </a:solidFill>
                <a:latin typeface="Comic Sans MS" panose="030F0902030302020204" pitchFamily="66" charset="0"/>
              </a:rPr>
              <a:t> esterna e, pertanto, in stretto rapporto con le strutture </a:t>
            </a:r>
            <a:r>
              <a:rPr lang="it-IT" altLang="it-IT" sz="2800" b="1" dirty="0" err="1">
                <a:solidFill>
                  <a:schemeClr val="tx1"/>
                </a:solidFill>
                <a:latin typeface="Comic Sans MS" panose="030F0902030302020204" pitchFamily="66" charset="0"/>
              </a:rPr>
              <a:t>scheletriche.Essi</a:t>
            </a:r>
            <a:r>
              <a:rPr lang="it-IT" altLang="it-IT" sz="2800" b="1" dirty="0">
                <a:solidFill>
                  <a:schemeClr val="tx1"/>
                </a:solidFill>
                <a:latin typeface="Comic Sans MS" panose="030F0902030302020204" pitchFamily="66" charset="0"/>
              </a:rPr>
              <a:t>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mic Sans MS" panose="030F0902030302020204" pitchFamily="66" charset="0"/>
              </a:rPr>
              <a:t>Circa il 15% viene invece drenato nel Sistema delle VENE VERTEBRALI. </a:t>
            </a:r>
            <a:r>
              <a:rPr lang="it-IT" altLang="it-IT" sz="2400" b="1" dirty="0">
                <a:latin typeface="Arial Black" panose="020B0A04020102020204" pitchFamily="34" charset="0"/>
              </a:rPr>
              <a:t>Diretto: dalla parte caudale del bulbo verso il CIRCOLO VENOSO VERTEBRALE e da qui nella VENA SUCCLAVIA</a:t>
            </a:r>
          </a:p>
          <a:p>
            <a:pPr marL="338138" indent="-330200">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a:p>
            <a:pPr marL="330200" indent="-330200">
              <a:spcBef>
                <a:spcPts val="600"/>
              </a:spcBef>
              <a:buClr>
                <a:srgbClr val="FFFFCC"/>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400" b="1" i="1" dirty="0">
                <a:latin typeface="Arial Black" panose="020B0A04020102020204" pitchFamily="34" charset="0"/>
              </a:rPr>
              <a:t>Indiretto</a:t>
            </a:r>
            <a:r>
              <a:rPr lang="it-IT" altLang="it-IT" sz="2400" b="1" dirty="0">
                <a:latin typeface="Arial Black" panose="020B0A04020102020204" pitchFamily="34" charset="0"/>
              </a:rPr>
              <a:t>    attraverso i seni venosi della dura madre: da tutti gli altri distretti (coinvolgimento della VENA GIUGULARE INTERNA).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5148263" cy="3262313"/>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299" name="Picture 3"/>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292725" y="0"/>
            <a:ext cx="3608388" cy="330993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2195513" y="3357563"/>
            <a:ext cx="5616575" cy="30956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9AB8647-F391-469A-B522-0EEC67514C70}"/>
              </a:ext>
            </a:extLst>
          </p:cNvPr>
          <p:cNvSpPr>
            <a:spLocks noGrp="1" noChangeArrowheads="1"/>
          </p:cNvSpPr>
          <p:nvPr>
            <p:ph type="title"/>
          </p:nvPr>
        </p:nvSpPr>
        <p:spPr>
          <a:xfrm>
            <a:off x="684213" y="1916113"/>
            <a:ext cx="7872412"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a:t>
            </a: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a:t>
            </a:r>
          </a:p>
        </p:txBody>
      </p:sp>
      <p:sp>
        <p:nvSpPr>
          <p:cNvPr id="10242" name="Rectangle 2">
            <a:extLst>
              <a:ext uri="{FF2B5EF4-FFF2-40B4-BE49-F238E27FC236}">
                <a16:creationId xmlns:a16="http://schemas.microsoft.com/office/drawing/2014/main" id="{A8868FBD-E8D7-468B-958D-C67A8BDC9839}"/>
              </a:ext>
            </a:extLst>
          </p:cNvPr>
          <p:cNvSpPr>
            <a:spLocks noGrp="1" noChangeArrowheads="1"/>
          </p:cNvSpPr>
          <p:nvPr>
            <p:ph type="subTitle" idx="1"/>
          </p:nvPr>
        </p:nvSpPr>
        <p:spPr bwMode="auto">
          <a:xfrm>
            <a:off x="1676400" y="4572000"/>
            <a:ext cx="6400800" cy="1679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it-IT"/>
          </a:p>
        </p:txBody>
      </p:sp>
    </p:spTree>
    <p:extLst>
      <p:ext uri="{BB962C8B-B14F-4D97-AF65-F5344CB8AC3E}">
        <p14:creationId xmlns:p14="http://schemas.microsoft.com/office/powerpoint/2010/main" val="15808521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3280</Words>
  <Application>Microsoft Macintosh PowerPoint</Application>
  <PresentationFormat>Presentazione su schermo (4:3)</PresentationFormat>
  <Paragraphs>435</Paragraphs>
  <Slides>82</Slides>
  <Notes>70</Notes>
  <HiddenSlides>0</HiddenSlides>
  <MMClips>0</MMClips>
  <ScaleCrop>false</ScaleCrop>
  <HeadingPairs>
    <vt:vector size="8" baseType="variant">
      <vt:variant>
        <vt:lpstr>Caratteri utilizzati</vt:lpstr>
      </vt:variant>
      <vt:variant>
        <vt:i4>15</vt:i4>
      </vt:variant>
      <vt:variant>
        <vt:lpstr>Tema</vt:lpstr>
      </vt:variant>
      <vt:variant>
        <vt:i4>2</vt:i4>
      </vt:variant>
      <vt:variant>
        <vt:lpstr>Server OLE incorporati</vt:lpstr>
      </vt:variant>
      <vt:variant>
        <vt:i4>0</vt:i4>
      </vt:variant>
      <vt:variant>
        <vt:lpstr>Titoli diapositive</vt:lpstr>
      </vt:variant>
      <vt:variant>
        <vt:i4>82</vt:i4>
      </vt:variant>
    </vt:vector>
  </HeadingPairs>
  <TitlesOfParts>
    <vt:vector size="99" baseType="lpstr">
      <vt:lpstr>Gurmukhi MN</vt:lpstr>
      <vt:lpstr>Microsoft YaHei</vt:lpstr>
      <vt:lpstr>ＭＳ Ｐゴシック</vt:lpstr>
      <vt:lpstr>Al Bayan Plain</vt:lpstr>
      <vt:lpstr>Arial</vt:lpstr>
      <vt:lpstr>Arial Black</vt:lpstr>
      <vt:lpstr>Arial Hebrew Scholar</vt:lpstr>
      <vt:lpstr>Chalkboard SE</vt:lpstr>
      <vt:lpstr>Chalkduster</vt:lpstr>
      <vt:lpstr>Comic Sans MS</vt:lpstr>
      <vt:lpstr>Copperplate Gothic Bold</vt:lpstr>
      <vt:lpstr>Lucida Sans Unicode</vt:lpstr>
      <vt:lpstr>Papyrus</vt:lpstr>
      <vt:lpstr>Times New Roman</vt:lpstr>
      <vt:lpstr>Wingdings</vt:lpstr>
      <vt:lpstr>Tema di Office</vt:lpstr>
      <vt:lpstr>Tema di Office</vt:lpstr>
      <vt:lpstr>SISTEMA NERVOSO Generalità Liquor Vascolarizzazione</vt:lpstr>
      <vt:lpstr>SISTEMA NERVOSO CENTRALE e PERIFERICO </vt:lpstr>
      <vt:lpstr>Presentazione standard di PowerPoint</vt:lpstr>
      <vt:lpstr>Presentazione standard di PowerPoint</vt:lpstr>
      <vt:lpstr>SUDDIVISIONE FUNZIONALE DEL  SISTEMA NERVOSO </vt:lpstr>
      <vt:lpstr>Presentazione standard di PowerPoint</vt:lpstr>
      <vt:lpstr>TESSUTO NERVOSO - cenni sintetici (di richiamo) -</vt:lpstr>
      <vt:lpstr>TESSUTO NERVOSO: GENERALITA’</vt:lpstr>
      <vt:lpstr>N E U R O N E</vt:lpstr>
      <vt:lpstr>NEURONE</vt:lpstr>
      <vt:lpstr>Presentazione standard di PowerPoint</vt:lpstr>
      <vt:lpstr>CLASSIFICAZIONE MORFOLOGICA dei NEURONI</vt:lpstr>
      <vt:lpstr>Presentazione standard di PowerPoint</vt:lpstr>
      <vt:lpstr>DENDRITI</vt:lpstr>
      <vt:lpstr>Presentazione standard di PowerPoint</vt:lpstr>
      <vt:lpstr>Presentazione standard di PowerPoint</vt:lpstr>
      <vt:lpstr>FIBRE  NERVOSE MIELINICHE</vt:lpstr>
      <vt:lpstr>FIBRE  NERVOSE AMIELINICHE</vt:lpstr>
      <vt:lpstr>N E U R O G L ì A</vt:lpstr>
      <vt:lpstr>NEUROGLìA DEL SNC</vt:lpstr>
      <vt:lpstr>NEUROGLìA DEL SNP</vt:lpstr>
      <vt:lpstr>Presentazione standard di PowerPoint</vt:lpstr>
      <vt:lpstr>RAPPORTI MORFOLOGICI e FUNZIONALI tra NEURONI e tra NEURONI ed ORGANI EFFETTORI</vt:lpstr>
      <vt:lpstr>S I N A P S I</vt:lpstr>
      <vt:lpstr>GIUNZIONI CITONEURALI</vt:lpstr>
      <vt:lpstr>MECCANISMO DI PASSAGGIO DELL’ IMPULSO NERVOSO ATTRAVERSO LO SPAZIO SINAPTICO (o GIUNZIONALE) [Cenni]</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lpstr>CLASSIFICAZIONE DELLA  SENSIBILITÀ GENERALE</vt:lpstr>
      <vt:lpstr>CLASSIFICAZIONE DELLA  SENSIBILITÀ GENERALE</vt:lpstr>
      <vt:lpstr>CLASSIFICAZIONE DELLA SENSIBILITÀ SPECIFICA e SENSIBILITA’ VISCERALE SPECIALE</vt:lpstr>
      <vt:lpstr>CENNI di ORGANOGENESI del SISTEMA NERVOSO</vt:lpstr>
      <vt:lpstr>ORGANOGENESI del SISTEMA NERVOSO</vt:lpstr>
      <vt:lpstr>Presentazione standard di PowerPoint</vt:lpstr>
      <vt:lpstr>Presentazione standard di PowerPoint</vt:lpstr>
      <vt:lpstr>PROGRESSIONE ORGANOGENETICA  dei NERVI ENCEFALICI</vt:lpstr>
      <vt:lpstr>Presentazione standard di PowerPoint</vt:lpstr>
      <vt:lpstr>SISTEMI DI PROTEZIONE DEL  SISTEMA NERVOSO CENTRALE</vt:lpstr>
      <vt:lpstr>VENTRICOLI  ENCEFALICI e CANALE CENTRALE del MIDOLLO SPINALE</vt:lpstr>
      <vt:lpstr>Presentazione standard di PowerPoint</vt:lpstr>
      <vt:lpstr>Presentazione standard di PowerPoint</vt:lpstr>
      <vt:lpstr>Presentazione standard di PowerPoint</vt:lpstr>
      <vt:lpstr>Presentazione standard di PowerPoint</vt:lpstr>
      <vt:lpstr>     MENINGI ENCEFALICHE</vt:lpstr>
      <vt:lpstr>MENINGI ENCEFALICHE</vt:lpstr>
      <vt:lpstr>Presentazione standard di PowerPoint</vt:lpstr>
      <vt:lpstr>Presentazione standard di PowerPoint</vt:lpstr>
      <vt:lpstr>MENINGI SPINALI</vt:lpstr>
      <vt:lpstr>MENINGI  SPINALI</vt:lpstr>
      <vt:lpstr>Presentazione standard di PowerPoint</vt:lpstr>
      <vt:lpstr>Presentazione standard di PowerPoint</vt:lpstr>
      <vt:lpstr>Liquor (Liquido cefalo-rachidiano, Liquido cerebro-spinale, LCS)</vt:lpstr>
      <vt:lpstr>LOCALIZZAZIONE  DEL  LCS</vt:lpstr>
      <vt:lpstr>Liquido cerebro-spinale (LCS)</vt:lpstr>
      <vt:lpstr>DIFFUSIONE DEL LIQUIDO CEREBRO-SPINALE (LCS)</vt:lpstr>
      <vt:lpstr>CIRCOLAZIONE  LIQUORALE</vt:lpstr>
      <vt:lpstr>BARRIERA EMATO-ENCEFALICA</vt:lpstr>
      <vt:lpstr>Presentazione standard di PowerPoint</vt:lpstr>
      <vt:lpstr>Barriera sangue – LCE (Liquido Extracellulare)</vt:lpstr>
      <vt:lpstr>Presentazione standard di PowerPoint</vt:lpstr>
      <vt:lpstr>VASCOLARIZZAZIONE  SANGUIFERA del MIDOLLO SPINALE</vt:lpstr>
      <vt:lpstr>VASCOLARIZZAZIONE ARTERIOSA del MIDOLLO SPINALE</vt:lpstr>
      <vt:lpstr>Presentazione standard di PowerPoint</vt:lpstr>
      <vt:lpstr>DRENAGGIO VENOSO del MIDOLLO SPINALE</vt:lpstr>
      <vt:lpstr>Presentazione standard di PowerPoint</vt:lpstr>
      <vt:lpstr>IRRORAZIONE ARTERIOSA DEI DISTRETTI  DELL’ ENCEFALO</vt:lpstr>
      <vt:lpstr>Presentazione standard di PowerPoint</vt:lpstr>
      <vt:lpstr>SISTEMA ARTERIOSO di WILLIS</vt:lpstr>
      <vt:lpstr>CIRCOLO ARTERIOSO ENCEFALICO di Willis</vt:lpstr>
      <vt:lpstr>Presentazione standard di PowerPoint</vt:lpstr>
      <vt:lpstr>Presentazione standard di PowerPoint</vt:lpstr>
      <vt:lpstr>IRRORAZONE EMISFERI TELENCEFALICI PROIEZIONE LATERALE</vt:lpstr>
      <vt:lpstr>Presentazione standard di PowerPoint</vt:lpstr>
      <vt:lpstr>DRENAGGIO VENOSO DELL’ ENCEFALO</vt:lpstr>
      <vt:lpstr>SENI VENOSI della DURA MADRE </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198</cp:revision>
  <cp:lastPrinted>1601-01-01T00:00:00Z</cp:lastPrinted>
  <dcterms:created xsi:type="dcterms:W3CDTF">2000-11-14T19:49:23Z</dcterms:created>
  <dcterms:modified xsi:type="dcterms:W3CDTF">2020-02-20T14:49:12Z</dcterms:modified>
</cp:coreProperties>
</file>