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71"/>
  </p:notesMasterIdLst>
  <p:sldIdLst>
    <p:sldId id="296" r:id="rId3"/>
    <p:sldId id="297" r:id="rId4"/>
    <p:sldId id="258" r:id="rId5"/>
    <p:sldId id="299" r:id="rId6"/>
    <p:sldId id="257" r:id="rId7"/>
    <p:sldId id="298" r:id="rId8"/>
    <p:sldId id="301" r:id="rId9"/>
    <p:sldId id="260" r:id="rId10"/>
    <p:sldId id="300" r:id="rId11"/>
    <p:sldId id="323" r:id="rId12"/>
    <p:sldId id="326" r:id="rId13"/>
    <p:sldId id="324" r:id="rId14"/>
    <p:sldId id="327" r:id="rId15"/>
    <p:sldId id="328" r:id="rId16"/>
    <p:sldId id="329" r:id="rId17"/>
    <p:sldId id="330" r:id="rId18"/>
    <p:sldId id="331" r:id="rId19"/>
    <p:sldId id="332" r:id="rId20"/>
    <p:sldId id="333" r:id="rId21"/>
    <p:sldId id="281" r:id="rId22"/>
    <p:sldId id="302" r:id="rId23"/>
    <p:sldId id="262" r:id="rId24"/>
    <p:sldId id="263" r:id="rId25"/>
    <p:sldId id="264" r:id="rId26"/>
    <p:sldId id="265" r:id="rId27"/>
    <p:sldId id="266" r:id="rId28"/>
    <p:sldId id="267" r:id="rId29"/>
    <p:sldId id="268" r:id="rId30"/>
    <p:sldId id="269" r:id="rId31"/>
    <p:sldId id="306" r:id="rId32"/>
    <p:sldId id="305" r:id="rId33"/>
    <p:sldId id="278" r:id="rId34"/>
    <p:sldId id="307" r:id="rId35"/>
    <p:sldId id="304" r:id="rId36"/>
    <p:sldId id="308" r:id="rId37"/>
    <p:sldId id="303" r:id="rId38"/>
    <p:sldId id="272" r:id="rId39"/>
    <p:sldId id="273" r:id="rId40"/>
    <p:sldId id="274" r:id="rId41"/>
    <p:sldId id="309" r:id="rId42"/>
    <p:sldId id="310" r:id="rId43"/>
    <p:sldId id="280" r:id="rId44"/>
    <p:sldId id="279" r:id="rId45"/>
    <p:sldId id="311" r:id="rId46"/>
    <p:sldId id="312" r:id="rId47"/>
    <p:sldId id="313" r:id="rId48"/>
    <p:sldId id="282" r:id="rId49"/>
    <p:sldId id="315" r:id="rId50"/>
    <p:sldId id="316" r:id="rId51"/>
    <p:sldId id="284" r:id="rId52"/>
    <p:sldId id="317" r:id="rId53"/>
    <p:sldId id="286" r:id="rId54"/>
    <p:sldId id="287" r:id="rId55"/>
    <p:sldId id="318" r:id="rId56"/>
    <p:sldId id="319" r:id="rId57"/>
    <p:sldId id="288" r:id="rId58"/>
    <p:sldId id="320" r:id="rId59"/>
    <p:sldId id="289" r:id="rId60"/>
    <p:sldId id="290" r:id="rId61"/>
    <p:sldId id="291" r:id="rId62"/>
    <p:sldId id="334" r:id="rId63"/>
    <p:sldId id="335" r:id="rId64"/>
    <p:sldId id="336" r:id="rId65"/>
    <p:sldId id="337" r:id="rId66"/>
    <p:sldId id="338" r:id="rId67"/>
    <p:sldId id="294" r:id="rId68"/>
    <p:sldId id="322" r:id="rId69"/>
    <p:sldId id="321" r:id="rId7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3"/>
    <p:restoredTop sz="94876"/>
  </p:normalViewPr>
  <p:slideViewPr>
    <p:cSldViewPr>
      <p:cViewPr varScale="1">
        <p:scale>
          <a:sx n="105" d="100"/>
          <a:sy n="105" d="100"/>
        </p:scale>
        <p:origin x="264"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EA075F53-2FAE-4672-80F5-E7C5BB2F6FC4}" type="slidenum">
              <a:t>17</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19788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FC7B71B4-FAC6-425A-B6F8-347E9127675A}" type="slidenum">
              <a:t>18</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66732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71862B25-02B2-4602-8980-0646CF633091}" type="slidenum">
              <a:t>19</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243346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C6974DED-E3BF-4108-8110-E44069C8EDDC}" type="slidenum">
              <a:t>20</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10938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AF39F5-8049-A443-8149-0F0CE971FA21}"/>
              </a:ext>
            </a:extLst>
          </p:cNvPr>
          <p:cNvSpPr>
            <a:spLocks noGrp="1" noChangeArrowheads="1"/>
          </p:cNvSpPr>
          <p:nvPr>
            <p:ph type="sldNum"/>
          </p:nvPr>
        </p:nvSpPr>
        <p:spPr>
          <a:ln/>
        </p:spPr>
        <p:txBody>
          <a:bodyPr/>
          <a:lstStyle/>
          <a:p>
            <a:fld id="{522FDABC-1883-D342-90B7-83318BC03CC7}" type="slidenum">
              <a:rPr lang="it-IT" altLang="it-IT"/>
              <a:pPr/>
              <a:t>31</a:t>
            </a:fld>
            <a:endParaRPr lang="it-IT" altLang="it-IT"/>
          </a:p>
        </p:txBody>
      </p:sp>
      <p:sp>
        <p:nvSpPr>
          <p:cNvPr id="27649" name="Text Box 1">
            <a:extLst>
              <a:ext uri="{FF2B5EF4-FFF2-40B4-BE49-F238E27FC236}">
                <a16:creationId xmlns:a16="http://schemas.microsoft.com/office/drawing/2014/main" id="{640ACE8E-1057-7B45-894E-02A1C0D8E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52312E35-C9E6-1345-A16E-8ED6E294410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5104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8269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7625" y="877888"/>
            <a:ext cx="4217988" cy="31623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53964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06831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36</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0002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12</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13</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8380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14</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15</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8C34EBF1-2AFF-4E69-913B-6ADB3E8A1914}" type="slidenum">
              <a:t>16</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426694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539552" y="1247775"/>
            <a:ext cx="8280920"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CERVICALE  (C1 – C5)</a:t>
            </a:r>
          </a:p>
        </p:txBody>
      </p:sp>
      <p:sp>
        <p:nvSpPr>
          <p:cNvPr id="4098" name="Rectangle 2"/>
          <p:cNvSpPr>
            <a:spLocks noGrp="1" noChangeArrowheads="1"/>
          </p:cNvSpPr>
          <p:nvPr>
            <p:ph type="body" idx="4294967295"/>
          </p:nvPr>
        </p:nvSpPr>
        <p:spPr>
          <a:xfrm>
            <a:off x="304800" y="1295400"/>
            <a:ext cx="8839200"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C1</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della regione del Collo, tra cui i Muscoli STERNOCLEIDOMASTOIDEO, molti MUSCOLI IOIDEI (tramite anastomosi con il XII nervo-IPOGLOSSO), nonché il muscolo DIAFRAMMA tramite il NERVO FRENICO (C3-C5).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847438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BRACHI</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ALE  (C5 –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T1</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sp>
        <p:nvSpPr>
          <p:cNvPr id="4098" name="Rectangle 2"/>
          <p:cNvSpPr>
            <a:spLocks noGrp="1" noChangeArrowheads="1"/>
          </p:cNvSpPr>
          <p:nvPr>
            <p:ph type="body" idx="4294967295"/>
          </p:nvPr>
        </p:nvSpPr>
        <p:spPr>
          <a:xfrm>
            <a:off x="395536" y="990600"/>
            <a:ext cx="8318376"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T1 (con contributo anche da T2).</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 e trapassa, poi, nel CAVO ASCELLARE.</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 ARTO SUPERIORE. </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Ricordiamo i NERVI ASCELLARE, ULNARE, RADIALE, MEDIANO, MUSCOLO-CUTANEO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373011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 y="75960"/>
            <a:ext cx="8637480" cy="976776"/>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LOMBARE</a:t>
            </a:r>
            <a:br>
              <a:rPr lang="it-IT" sz="3200" dirty="0">
                <a:latin typeface="Arial Black" pitchFamily="34"/>
              </a:rPr>
            </a:br>
            <a:r>
              <a:rPr lang="it-IT" sz="3200" dirty="0">
                <a:solidFill>
                  <a:schemeClr val="bg1"/>
                </a:solidFill>
                <a:latin typeface="Arial Black" pitchFamily="34"/>
              </a:rPr>
              <a:t>ASPETTI GENERALI</a:t>
            </a:r>
          </a:p>
        </p:txBody>
      </p:sp>
      <p:sp>
        <p:nvSpPr>
          <p:cNvPr id="3" name="Segnaposto testo 2"/>
          <p:cNvSpPr txBox="1">
            <a:spLocks noGrp="1"/>
          </p:cNvSpPr>
          <p:nvPr>
            <p:ph type="body" idx="4294967295"/>
          </p:nvPr>
        </p:nvSpPr>
        <p:spPr>
          <a:xfrm>
            <a:off x="251520" y="564348"/>
            <a:ext cx="8815320" cy="5816980"/>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Costituito dai Rami Anteriori dei Nervi Spinali L1-L4 (ma con contributi anche T12 ed L5)</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Va a costituire una serie di NERVI (tra cui NERVO FEMORALE e NERVO OTTURATORIO, ILEO-IPOGASTRICO, ILEO-INGUINALE) che si distribuiscono a:</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it-IT" sz="2800" b="1" dirty="0">
              <a:solidFill>
                <a:schemeClr val="tx1"/>
              </a:solidFill>
              <a:latin typeface="Chalkboard SE" panose="03050602040202020205" pitchFamily="66" charset="77"/>
            </a:endParaRPr>
          </a:p>
          <a:p>
            <a:pPr marL="460080" lvl="0" indent="-457200">
              <a:buFont typeface="Wingdings" pitchFamily="2" charset="2"/>
              <a:buChar char="q"/>
            </a:pPr>
            <a:r>
              <a:rPr lang="it-IT" sz="2800" b="1" dirty="0">
                <a:solidFill>
                  <a:schemeClr val="tx1"/>
                </a:solidFill>
                <a:latin typeface="Chalkboard SE" panose="03050602040202020205" pitchFamily="66" charset="77"/>
              </a:rPr>
              <a:t>PARETE ADDOMINALE ANTERO-LATERALE</a:t>
            </a:r>
            <a:r>
              <a:rPr lang="it-IT" b="1" dirty="0">
                <a:solidFill>
                  <a:schemeClr val="tx1"/>
                </a:solidFill>
                <a:latin typeface="Chalkboard SE" panose="03050602040202020205" pitchFamily="66" charset="77"/>
              </a:rPr>
              <a:t>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INGUINALE, PELVICA e dei  </a:t>
            </a:r>
          </a:p>
          <a:p>
            <a:pPr marL="2880" lvl="0" indent="0">
              <a:spcBef>
                <a:spcPts val="697"/>
              </a:spcBef>
            </a:pPr>
            <a:r>
              <a:rPr lang="it-IT" sz="2800" b="1" dirty="0">
                <a:solidFill>
                  <a:schemeClr val="tx1"/>
                </a:solidFill>
                <a:latin typeface="Chalkboard SE" panose="03050602040202020205" pitchFamily="66" charset="77"/>
              </a:rPr>
              <a:t>   GENITALI ESTERNI</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della COSCIA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PORZIONE MEDIALE della GAMBA (SOLO SENSIBILITA’)</a:t>
            </a:r>
          </a:p>
        </p:txBody>
      </p:sp>
    </p:spTree>
    <p:extLst>
      <p:ext uri="{BB962C8B-B14F-4D97-AF65-F5344CB8AC3E}">
        <p14:creationId xmlns:p14="http://schemas.microsoft.com/office/powerpoint/2010/main" val="424909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143000"/>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NERVO FEMORALE e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DISTRETTI di INNERVAZIONE</a:t>
            </a:r>
          </a:p>
        </p:txBody>
      </p:sp>
      <p:graphicFrame>
        <p:nvGraphicFramePr>
          <p:cNvPr id="3" name="Oggetto 2"/>
          <p:cNvGraphicFramePr/>
          <p:nvPr>
            <p:extLst>
              <p:ext uri="{D42A27DB-BD31-4B8C-83A1-F6EECF244321}">
                <p14:modId xmlns:p14="http://schemas.microsoft.com/office/powerpoint/2010/main" val="619491184"/>
              </p:ext>
            </p:extLst>
          </p:nvPr>
        </p:nvGraphicFramePr>
        <p:xfrm>
          <a:off x="2267744" y="990721"/>
          <a:ext cx="4130640" cy="5867279"/>
        </p:xfrm>
        <a:graphic>
          <a:graphicData uri="http://schemas.openxmlformats.org/presentationml/2006/ole">
            <mc:AlternateContent xmlns:mc="http://schemas.openxmlformats.org/markup-compatibility/2006">
              <mc:Choice xmlns:v="urn:schemas-microsoft-com:vml" Requires="v">
                <p:oleObj spid="_x0000_s1118" r:id="rId4" imgW="6861984" imgH="9746559" progId="">
                  <p:embed/>
                </p:oleObj>
              </mc:Choice>
              <mc:Fallback>
                <p:oleObj r:id="rId4" imgW="6861984" imgH="9746559" progId="">
                  <p:embed/>
                  <p:pic>
                    <p:nvPicPr>
                      <p:cNvPr id="3" name="Oggetto 2"/>
                      <p:cNvPicPr/>
                      <p:nvPr/>
                    </p:nvPicPr>
                    <p:blipFill>
                      <a:blip r:embed="rId5"/>
                      <a:stretch>
                        <a:fillRect/>
                      </a:stretch>
                    </p:blipFill>
                    <p:spPr>
                      <a:xfrm>
                        <a:off x="2267744" y="990721"/>
                        <a:ext cx="4130640" cy="58672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004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250999"/>
          </a:xfrm>
        </p:spPr>
        <p:txBody>
          <a:bodyPr wrap="square">
            <a:noAutofit/>
          </a:bodyPr>
          <a:lstStyle/>
          <a:p>
            <a:pPr lvl="0"/>
            <a:r>
              <a:rPr lang="it-IT" sz="3200" dirty="0">
                <a:solidFill>
                  <a:schemeClr val="tx1"/>
                </a:solidFill>
                <a:latin typeface="Arial Black" pitchFamily="34"/>
              </a:rPr>
              <a:t>PLESSO SACRALE </a:t>
            </a:r>
          </a:p>
        </p:txBody>
      </p:sp>
      <p:sp>
        <p:nvSpPr>
          <p:cNvPr id="3" name="Segnaposto testo 2"/>
          <p:cNvSpPr txBox="1">
            <a:spLocks noGrp="1"/>
          </p:cNvSpPr>
          <p:nvPr>
            <p:ph type="body" idx="4294967295"/>
          </p:nvPr>
        </p:nvSpPr>
        <p:spPr>
          <a:xfrm>
            <a:off x="395536" y="980728"/>
            <a:ext cx="8424936" cy="5877272"/>
          </a:xfrm>
        </p:spPr>
        <p:txBody>
          <a:bodyPr wrap="square">
            <a:noAutofit/>
          </a:bodyPr>
          <a:lstStyle/>
          <a:p>
            <a:pPr marL="0" lvl="0" indent="0">
              <a:spcBef>
                <a:spcPts val="598"/>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Si forma dai Rami Anteriori dei Nervi Spinali L4-S3 (o S4) e precisamente dalla ANASTOMOSI del cosiddetto TRONCO LOMBO-SACRALE (L4-L5) e dai RAMI VENTRALI di S1-S3 (e, in parte, S4)</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b="1" dirty="0">
              <a:solidFill>
                <a:schemeClr val="tx1"/>
              </a:solidFill>
              <a:latin typeface="Comic Sans MS" panose="030F0902030302020204" pitchFamily="66" charset="0"/>
            </a:endParaRPr>
          </a:p>
          <a:p>
            <a:pPr marL="0" lvl="0" indent="0">
              <a:spcBef>
                <a:spcPts val="598"/>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Provvede all’ INNERVAZIONE di: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POSTERIORE della COSCIA (motilità e sensibilità)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TUTTA LA GAMBA (motilità)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LATERALE della GAMBA (sensitivo)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LA MAGGIOR PARTE del PIEDE (entrambe le funzioni).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Tra i Nervi, si ricordi il NERVO ISCHIATICO (con le divisioni Nervi TIBIALE e FIBULARE), Nervi GLUTEI, Nervi delle RADICI del PLESSO, Nervo PUDENDO.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solidFill>
                <a:schemeClr val="tx1"/>
              </a:solidFill>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p:txBody>
      </p:sp>
    </p:spTree>
    <p:extLst>
      <p:ext uri="{BB962C8B-B14F-4D97-AF65-F5344CB8AC3E}">
        <p14:creationId xmlns:p14="http://schemas.microsoft.com/office/powerpoint/2010/main" val="290601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p:nvPr/>
        </p:nvGraphicFramePr>
        <p:xfrm>
          <a:off x="4716360" y="36360"/>
          <a:ext cx="4427640" cy="6821639"/>
        </p:xfrm>
        <a:graphic>
          <a:graphicData uri="http://schemas.openxmlformats.org/presentationml/2006/ole">
            <mc:AlternateContent xmlns:mc="http://schemas.openxmlformats.org/markup-compatibility/2006">
              <mc:Choice xmlns:v="urn:schemas-microsoft-com:vml" Requires="v">
                <p:oleObj spid="_x0000_s2140" r:id="rId4" imgW="7972425" imgH="12553950" progId="">
                  <p:embed/>
                </p:oleObj>
              </mc:Choice>
              <mc:Fallback>
                <p:oleObj r:id="rId4" imgW="7972425" imgH="12553950" progId="">
                  <p:embed/>
                  <p:pic>
                    <p:nvPicPr>
                      <p:cNvPr id="2" name="Oggetto 1"/>
                      <p:cNvPicPr/>
                      <p:nvPr/>
                    </p:nvPicPr>
                    <p:blipFill>
                      <a:blip r:embed="rId5"/>
                      <a:stretch>
                        <a:fillRect/>
                      </a:stretch>
                    </p:blipFill>
                    <p:spPr>
                      <a:xfrm>
                        <a:off x="4716360" y="36360"/>
                        <a:ext cx="4427640" cy="6821639"/>
                      </a:xfrm>
                      <a:prstGeom prst="rect">
                        <a:avLst/>
                      </a:prstGeom>
                      <a:noFill/>
                      <a:ln>
                        <a:noFill/>
                      </a:ln>
                    </p:spPr>
                  </p:pic>
                </p:oleObj>
              </mc:Fallback>
            </mc:AlternateContent>
          </a:graphicData>
        </a:graphic>
      </p:graphicFrame>
      <p:sp>
        <p:nvSpPr>
          <p:cNvPr id="3" name="Figura a mano libera: forma 2"/>
          <p:cNvSpPr/>
          <p:nvPr/>
        </p:nvSpPr>
        <p:spPr>
          <a:xfrm>
            <a:off x="209802" y="2938320"/>
            <a:ext cx="4322315"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NERVO ISCHIATICO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SCHEMA DI</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DISTRIBUZIONE</a:t>
            </a:r>
          </a:p>
        </p:txBody>
      </p:sp>
    </p:spTree>
    <p:extLst>
      <p:ext uri="{BB962C8B-B14F-4D97-AF65-F5344CB8AC3E}">
        <p14:creationId xmlns:p14="http://schemas.microsoft.com/office/powerpoint/2010/main" val="79660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97209" y="1052736"/>
            <a:ext cx="9036495" cy="5610225"/>
          </a:xfrm>
        </p:spPr>
        <p:txBody>
          <a:bodyPr/>
          <a:lstStyle/>
          <a:p>
            <a:r>
              <a:rPr lang="it-IT" sz="2800" b="1" dirty="0">
                <a:solidFill>
                  <a:schemeClr val="tx1"/>
                </a:solidFill>
                <a:latin typeface="Chalkboard SE" panose="03050602040202020205" pitchFamily="66" charset="77"/>
              </a:rPr>
              <a:t>È un organo del SNC localizzato nel Canale Vertebrale per una lunghezza di circa 45 cm, </a:t>
            </a:r>
          </a:p>
          <a:p>
            <a:r>
              <a:rPr lang="it-IT" sz="2800" b="1" dirty="0">
                <a:solidFill>
                  <a:schemeClr val="tx1"/>
                </a:solidFill>
                <a:latin typeface="Chalkboard SE" panose="03050602040202020205" pitchFamily="66" charset="77"/>
              </a:rPr>
              <a:t>  dove è avvolto dagli Involucri Meningei.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23528" y="291984"/>
            <a:ext cx="8637480" cy="760752"/>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COCCIGEO</a:t>
            </a:r>
            <a:br>
              <a:rPr lang="it-IT" sz="3200" b="1" dirty="0">
                <a:latin typeface="Verdana" pitchFamily="34"/>
              </a:rPr>
            </a:br>
            <a:endParaRPr lang="it-IT" sz="3200" b="1" dirty="0">
              <a:latin typeface="Verdana" pitchFamily="34"/>
            </a:endParaRPr>
          </a:p>
        </p:txBody>
      </p:sp>
      <p:sp>
        <p:nvSpPr>
          <p:cNvPr id="3" name="Segnaposto testo 2"/>
          <p:cNvSpPr txBox="1">
            <a:spLocks noGrp="1"/>
          </p:cNvSpPr>
          <p:nvPr>
            <p:ph type="body" idx="4294967295"/>
          </p:nvPr>
        </p:nvSpPr>
        <p:spPr>
          <a:xfrm>
            <a:off x="1115616" y="1052736"/>
            <a:ext cx="7560840" cy="5616624"/>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Si forma dai Rami Anteriori dei Nervi Spinali S4 – Co1</a:t>
            </a:r>
          </a:p>
          <a:p>
            <a:pPr marL="341280" lvl="0" indent="-339840">
              <a:spcBef>
                <a:spcPts val="697"/>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800" b="1" dirty="0">
              <a:solidFill>
                <a:schemeClr val="tx1"/>
              </a:solidFill>
              <a:latin typeface="Copperplate Gothic Bold" panose="020E0705020206020404" pitchFamily="34" charset="77"/>
            </a:endParaRP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Emette i NERVI ANOCOCCIGEI per l’ Innervazione delle Strutture Muscolo-Fibrose del Perineo (tra cui il Muscolo Elevatore dell’ Ano)</a:t>
            </a:r>
          </a:p>
        </p:txBody>
      </p:sp>
    </p:spTree>
    <p:extLst>
      <p:ext uri="{BB962C8B-B14F-4D97-AF65-F5344CB8AC3E}">
        <p14:creationId xmlns:p14="http://schemas.microsoft.com/office/powerpoint/2010/main" val="304746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251520" y="1288542"/>
            <a:ext cx="8640960" cy="5661248"/>
          </a:xfrm>
        </p:spPr>
        <p:txBody>
          <a:bodyPr/>
          <a:lstStyle/>
          <a:p>
            <a:r>
              <a:rPr lang="it-IT" sz="2300" b="1" dirty="0">
                <a:solidFill>
                  <a:schemeClr val="tx1"/>
                </a:solidFill>
                <a:latin typeface="Comic Sans MS" panose="030F0902030302020204" pitchFamily="66" charset="0"/>
              </a:rPr>
              <a:t>Si studia mediante SEZIONI TRASVERSE dell’ organo.</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A livello dei </a:t>
            </a:r>
            <a:r>
              <a:rPr lang="it-IT" sz="2300" b="1" dirty="0" err="1">
                <a:solidFill>
                  <a:schemeClr val="tx1"/>
                </a:solidFill>
                <a:latin typeface="Comic Sans MS" panose="030F0902030302020204" pitchFamily="66" charset="0"/>
              </a:rPr>
              <a:t>Mielomeri</a:t>
            </a:r>
            <a:r>
              <a:rPr lang="it-IT" sz="23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3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600" b="1"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8" y="548680"/>
            <a:ext cx="4685900" cy="6309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459" y="1988840"/>
            <a:ext cx="4463541" cy="3970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217488"/>
            <a:ext cx="9144000" cy="1373187"/>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i="0" dirty="0">
                <a:solidFill>
                  <a:schemeClr val="tx1"/>
                </a:solidFill>
                <a:latin typeface="Gurmukhi MN" panose="02020600050405020304" pitchFamily="18" charset="0"/>
                <a:cs typeface="Gurmukhi MN" panose="02020600050405020304" pitchFamily="18" charset="0"/>
              </a:rPr>
              <a:t>Sezioni trasverse del midollo spinale: rapporti fra sostanza grigia e sostanza bianca a vari livelli </a:t>
            </a:r>
            <a:r>
              <a:rPr lang="it-IT" altLang="it-IT" sz="2800" i="0" dirty="0" err="1">
                <a:solidFill>
                  <a:schemeClr val="tx1"/>
                </a:solidFill>
                <a:latin typeface="Gurmukhi MN" panose="02020600050405020304" pitchFamily="18" charset="0"/>
                <a:cs typeface="Gurmukhi MN" panose="02020600050405020304" pitchFamily="18" charset="0"/>
              </a:rPr>
              <a:t>neuromerici</a:t>
            </a:r>
            <a:endParaRPr lang="it-IT" altLang="it-IT" sz="2800" i="0" dirty="0">
              <a:solidFill>
                <a:schemeClr val="tx1"/>
              </a:solidFill>
              <a:latin typeface="Gurmukhi MN" panose="02020600050405020304" pitchFamily="18" charset="0"/>
              <a:cs typeface="Gurmukhi MN" panose="02020600050405020304" pitchFamily="18" charset="0"/>
            </a:endParaRPr>
          </a:p>
        </p:txBody>
      </p:sp>
      <p:sp>
        <p:nvSpPr>
          <p:cNvPr id="13314" name="Rectangle 2"/>
          <p:cNvSpPr>
            <a:spLocks noGrp="1" noChangeArrowheads="1"/>
          </p:cNvSpPr>
          <p:nvPr>
            <p:ph type="body" idx="1"/>
          </p:nvPr>
        </p:nvSpPr>
        <p:spPr>
          <a:xfrm>
            <a:off x="457200" y="1600200"/>
            <a:ext cx="8229600" cy="5045075"/>
          </a:xfrm>
          <a:ln/>
        </p:spPr>
        <p:txBody>
          <a:bodyPr/>
          <a:lstStyle/>
          <a:p>
            <a:endParaRPr lang="it-IT"/>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10" y="1590675"/>
            <a:ext cx="8621179" cy="491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17140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611560" y="1124744"/>
            <a:ext cx="8208912"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0"/>
            <a:ext cx="9144000" cy="836613"/>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NEURONI DEL MIDOLLO SPINALE</a:t>
            </a:r>
          </a:p>
        </p:txBody>
      </p:sp>
      <p:sp>
        <p:nvSpPr>
          <p:cNvPr id="15362" name="Rectangle 2"/>
          <p:cNvSpPr>
            <a:spLocks noGrp="1" noChangeArrowheads="1"/>
          </p:cNvSpPr>
          <p:nvPr>
            <p:ph type="body" idx="1"/>
          </p:nvPr>
        </p:nvSpPr>
        <p:spPr>
          <a:xfrm>
            <a:off x="-81976" y="692696"/>
            <a:ext cx="9216008" cy="7378700"/>
          </a:xfrm>
          <a:ln/>
        </p:spPr>
        <p:txBody>
          <a:bodyPr lIns="90000" tIns="46800" rIns="90000" bIns="46800"/>
          <a:lstStyle/>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PROPRIOSPINALI</a:t>
            </a:r>
            <a:r>
              <a:rPr lang="it-IT" altLang="it-IT" sz="1800" dirty="0">
                <a:solidFill>
                  <a:schemeClr val="tx1"/>
                </a:solidFill>
                <a:latin typeface="Chalkboard SE" panose="03050602040202020205" pitchFamily="66" charset="77"/>
              </a:rPr>
              <a:t> (o Neuroni </a:t>
            </a:r>
            <a:r>
              <a:rPr lang="it-IT" altLang="it-IT" sz="1800" dirty="0" err="1">
                <a:solidFill>
                  <a:schemeClr val="tx1"/>
                </a:solidFill>
                <a:latin typeface="Chalkboard SE" panose="03050602040202020205" pitchFamily="66" charset="77"/>
              </a:rPr>
              <a:t>Internunciali</a:t>
            </a:r>
            <a:r>
              <a:rPr lang="it-IT" altLang="it-IT" sz="1800" dirty="0">
                <a:solidFill>
                  <a:schemeClr val="tx1"/>
                </a:solidFill>
                <a:latin typeface="Chalkboard SE" panose="03050602040202020205" pitchFamily="66" charset="77"/>
              </a:rPr>
              <a:t>, distribuiti in uno o più segmenti, per </a:t>
            </a:r>
            <a:r>
              <a:rPr lang="it-IT" altLang="it-IT" sz="1800" b="1" dirty="0">
                <a:solidFill>
                  <a:schemeClr val="tx1"/>
                </a:solidFill>
                <a:latin typeface="Chalkboard SE" panose="03050602040202020205" pitchFamily="66" charset="77"/>
              </a:rPr>
              <a:t>CIRCUITI ASSOCIATIVI LOCALI INTRAMIDOLLARI</a:t>
            </a:r>
            <a:r>
              <a:rPr lang="it-IT" altLang="it-IT" sz="1800" dirty="0">
                <a:solidFill>
                  <a:schemeClr val="tx1"/>
                </a:solidFill>
                <a:latin typeface="Chalkboard SE" panose="03050602040202020205" pitchFamily="66" charset="77"/>
              </a:rPr>
              <a:t>: tra essi i NEURONI INIBITORI di RENSHAW, che agiscono inibendo i Motoneuroni Somatici);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latin typeface="Chalkboard SE" panose="03050602040202020205" pitchFamily="66" charset="77"/>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FUNICOLARI di ASSOCIAZIONE INTERSEGMENTALI</a:t>
            </a:r>
            <a:r>
              <a:rPr lang="it-IT" altLang="it-IT" sz="1800" dirty="0">
                <a:solidFill>
                  <a:schemeClr val="tx1"/>
                </a:solidFill>
                <a:latin typeface="Copperplate Gothic Bold" panose="020E0705020206020404" pitchFamily="34" charset="77"/>
              </a:rPr>
              <a:t> e </a:t>
            </a:r>
            <a:r>
              <a:rPr lang="it-IT" altLang="it-IT" sz="1800" b="1" dirty="0">
                <a:solidFill>
                  <a:schemeClr val="tx1"/>
                </a:solidFill>
                <a:latin typeface="Copperplate Gothic Bold" panose="020E0705020206020404" pitchFamily="34" charset="77"/>
              </a:rPr>
              <a:t>COMMISSURALI</a:t>
            </a:r>
            <a:r>
              <a:rPr lang="it-IT" altLang="it-IT" sz="1800" dirty="0">
                <a:solidFill>
                  <a:schemeClr val="tx1"/>
                </a:solidFill>
                <a:latin typeface="Copperplate Gothic Bold" panose="020E0705020206020404" pitchFamily="34" charset="77"/>
              </a:rPr>
              <a:t> (INTRAMIDOLLARI, implicati nei riflessi spinali più complessi);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FUNICOLARI DI PROIEZIONE</a:t>
            </a:r>
            <a:r>
              <a:rPr lang="it-IT" altLang="it-IT" sz="1800" dirty="0">
                <a:solidFill>
                  <a:schemeClr val="tx1"/>
                </a:solidFill>
                <a:latin typeface="Comic Sans MS" panose="030F0902030302020204" pitchFamily="66" charset="0"/>
              </a:rPr>
              <a:t> (in direzione dei distretti più rostrali del SNC)</a:t>
            </a:r>
            <a:r>
              <a:rPr lang="it-IT" altLang="it-IT" sz="1800" dirty="0">
                <a:solidFill>
                  <a:schemeClr val="tx1"/>
                </a:solidFill>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NEURONI RADICOLARI SOMATOMOTORI</a:t>
            </a:r>
            <a:r>
              <a:rPr lang="it-IT" altLang="it-IT" sz="1800" dirty="0">
                <a:solidFill>
                  <a:schemeClr val="tx1"/>
                </a:solidFill>
                <a:latin typeface="Chalkboard SE" panose="03050602040202020205" pitchFamily="66" charset="77"/>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alfa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a:t>
            </a:r>
            <a:r>
              <a:rPr lang="it-IT" altLang="it-IT" sz="1800" dirty="0">
                <a:solidFill>
                  <a:schemeClr val="tx1"/>
                </a:solidFill>
                <a:latin typeface="Chalkboard SE" panose="03050602040202020205" pitchFamily="66" charset="77"/>
              </a:rPr>
              <a:t>dei Muscoli Striati Scheletrici;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gamma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delle Fibre </a:t>
            </a:r>
            <a:r>
              <a:rPr lang="it-IT" altLang="it-IT" sz="1800" b="1" dirty="0" err="1">
                <a:solidFill>
                  <a:schemeClr val="tx1"/>
                </a:solidFill>
                <a:latin typeface="Chalkboard SE" panose="03050602040202020205" pitchFamily="66" charset="77"/>
              </a:rPr>
              <a:t>Intrafusali</a:t>
            </a:r>
            <a:r>
              <a:rPr lang="it-IT" altLang="it-IT" sz="1800" b="1" dirty="0">
                <a:solidFill>
                  <a:schemeClr val="tx1"/>
                </a:solidFill>
                <a:latin typeface="Chalkboard SE" panose="03050602040202020205" pitchFamily="66" charset="77"/>
              </a:rPr>
              <a:t> </a:t>
            </a:r>
            <a:r>
              <a:rPr lang="it-IT" altLang="it-IT" sz="1800" dirty="0">
                <a:solidFill>
                  <a:schemeClr val="tx1"/>
                </a:solidFill>
                <a:latin typeface="Chalkboard SE" panose="03050602040202020205" pitchFamily="66" charset="77"/>
              </a:rPr>
              <a:t>dei Fusi </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Neuromuscolari (recettori responsabili della propriocezione)</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NEURONI RADICOLARI VISCEROMOTORI</a:t>
            </a:r>
            <a:r>
              <a:rPr lang="it-IT" altLang="it-IT" sz="1800" dirty="0">
                <a:solidFill>
                  <a:schemeClr val="tx1"/>
                </a:solidFill>
                <a:latin typeface="Comic Sans MS" panose="030F0902030302020204" pitchFamily="66" charset="0"/>
              </a:rPr>
              <a:t> (</a:t>
            </a:r>
            <a:r>
              <a:rPr lang="it-IT" altLang="it-IT" sz="1800" b="1" dirty="0">
                <a:solidFill>
                  <a:schemeClr val="tx1"/>
                </a:solidFill>
                <a:latin typeface="Comic Sans MS" panose="030F0902030302020204" pitchFamily="66" charset="0"/>
              </a:rPr>
              <a:t>EFFETTORI VISCERALI GENERALI</a:t>
            </a:r>
            <a:r>
              <a:rPr lang="it-IT" altLang="it-IT" sz="1800" dirty="0">
                <a:solidFill>
                  <a:schemeClr val="tx1"/>
                </a:solidFill>
                <a:latin typeface="Comic Sans MS" panose="030F0902030302020204" pitchFamily="66" charset="0"/>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OrtoSimpatici</a:t>
            </a:r>
            <a:r>
              <a:rPr lang="it-IT" altLang="it-IT" sz="1800" dirty="0">
                <a:solidFill>
                  <a:schemeClr val="tx1"/>
                </a:solidFill>
                <a:latin typeface="Comic Sans MS" panose="030F0902030302020204" pitchFamily="66" charset="0"/>
              </a:rPr>
              <a:t> (Lamina VII nei neuromeri TORACICI e LOMBARI)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ParaSimpatici</a:t>
            </a:r>
            <a:r>
              <a:rPr lang="it-IT" altLang="it-IT" sz="1800" dirty="0">
                <a:solidFill>
                  <a:schemeClr val="tx1"/>
                </a:solidFill>
                <a:latin typeface="Comic Sans MS" panose="030F0902030302020204" pitchFamily="66" charset="0"/>
              </a:rPr>
              <a:t> (Lamina VI nei neuromeri S2, S3, S4).</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NEURONI RADICOLARI GANGLIARI</a:t>
            </a:r>
            <a:r>
              <a:rPr lang="it-IT" altLang="it-IT" sz="1800" dirty="0">
                <a:solidFill>
                  <a:schemeClr val="tx1"/>
                </a:solidFill>
                <a:latin typeface="Copperplate Gothic Bold" panose="020E0705020206020404" pitchFamily="34" charset="77"/>
              </a:rPr>
              <a:t> (sono </a:t>
            </a:r>
            <a:r>
              <a:rPr lang="it-IT" altLang="it-IT" sz="1800" b="1" dirty="0">
                <a:solidFill>
                  <a:schemeClr val="tx1"/>
                </a:solidFill>
                <a:latin typeface="Copperplate Gothic Bold" panose="020E0705020206020404" pitchFamily="34" charset="77"/>
              </a:rPr>
              <a:t>EXTRAMIDOLLARI</a:t>
            </a:r>
            <a:r>
              <a:rPr lang="it-IT" altLang="it-IT" sz="1800" dirty="0">
                <a:solidFill>
                  <a:schemeClr val="tx1"/>
                </a:solidFill>
                <a:latin typeface="Copperplate Gothic Bold" panose="020E0705020206020404" pitchFamily="34" charset="77"/>
              </a:rPr>
              <a:t>, si trovano nei GANGLI annessi alla Radice Posteriore, pertanto a </a:t>
            </a:r>
            <a:r>
              <a:rPr lang="it-IT" altLang="it-IT" sz="1800" dirty="0" err="1">
                <a:solidFill>
                  <a:schemeClr val="tx1"/>
                </a:solidFill>
                <a:latin typeface="Copperplate Gothic Bold" panose="020E0705020206020404" pitchFamily="34" charset="77"/>
              </a:rPr>
              <a:t>rigor</a:t>
            </a:r>
            <a:r>
              <a:rPr lang="it-IT" altLang="it-IT" sz="1800" dirty="0">
                <a:solidFill>
                  <a:schemeClr val="tx1"/>
                </a:solidFill>
                <a:latin typeface="Copperplate Gothic Bold" panose="020E0705020206020404" pitchFamily="34" charset="77"/>
              </a:rPr>
              <a:t> di logica sono nel SNP)</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latin typeface="Copperplate Gothic Bold" panose="020E0705020206020404" pitchFamily="34" charset="77"/>
            </a:endParaRP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4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t> </a:t>
            </a: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16632"/>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[ 1 ]</a:t>
            </a:r>
          </a:p>
        </p:txBody>
      </p:sp>
      <p:sp>
        <p:nvSpPr>
          <p:cNvPr id="18434" name="Rectangle 2"/>
          <p:cNvSpPr>
            <a:spLocks noGrp="1" noChangeArrowheads="1"/>
          </p:cNvSpPr>
          <p:nvPr>
            <p:ph type="body" idx="1"/>
          </p:nvPr>
        </p:nvSpPr>
        <p:spPr>
          <a:xfrm>
            <a:off x="179512" y="1256457"/>
            <a:ext cx="8964488" cy="5601543"/>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posteriore</a:t>
            </a:r>
          </a:p>
          <a:p>
            <a:pPr indent="-331788"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latin typeface="Arial Black" panose="020B0A04020102020204" pitchFamily="34" charset="0"/>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 (zona marginale di </a:t>
            </a:r>
            <a:r>
              <a:rPr lang="it-IT" altLang="it-IT" sz="2800" b="1" dirty="0" err="1">
                <a:solidFill>
                  <a:schemeClr val="tx1"/>
                </a:solidFill>
                <a:latin typeface="Comic Sans MS" panose="030F0902030302020204" pitchFamily="66" charset="0"/>
              </a:rPr>
              <a:t>Lissauer</a:t>
            </a:r>
            <a:r>
              <a:rPr lang="it-IT" altLang="it-IT" sz="2800" b="1" dirty="0">
                <a:solidFill>
                  <a:schemeClr val="tx1"/>
                </a:solidFill>
                <a:latin typeface="Comic Sans MS" panose="030F0902030302020204" pitchFamily="66" charset="0"/>
              </a:rPr>
              <a:t>);</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II (sostanza gelatinosa di Rolando, coinvolta in un meccanismo di soppressione endogena del dolore);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III e IV (nucleo proprio, neuroni funicolari di proiezione);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V e VI (base del corno posteriore, neuroni funicolari di proiezione, V, e radicolari parasimpatici S2-S4, VI).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8313" y="139700"/>
            <a:ext cx="8229600" cy="947738"/>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rgbClr val="FFFFFF"/>
                </a:solidFill>
                <a:latin typeface="Arial Black" panose="020B0A04020102020204" pitchFamily="34" charset="0"/>
              </a:rPr>
              <a:t>LAMINE DI REXED</a:t>
            </a:r>
            <a:br>
              <a:rPr lang="it-IT" altLang="it-IT" sz="2800" dirty="0">
                <a:solidFill>
                  <a:srgbClr val="FFFFFF"/>
                </a:solidFill>
                <a:latin typeface="Arial Black" panose="020B0A04020102020204" pitchFamily="34" charset="0"/>
              </a:rPr>
            </a:br>
            <a:r>
              <a:rPr lang="it-IT" altLang="it-IT" sz="2800" dirty="0">
                <a:solidFill>
                  <a:srgbClr val="FFFFFF"/>
                </a:solidFill>
                <a:latin typeface="Arial Black" panose="020B0A04020102020204" pitchFamily="34" charset="0"/>
              </a:rPr>
              <a:t>[ 2 ]</a:t>
            </a:r>
          </a:p>
        </p:txBody>
      </p:sp>
      <p:sp>
        <p:nvSpPr>
          <p:cNvPr id="19458" name="Rectangle 2"/>
          <p:cNvSpPr>
            <a:spLocks noGrp="1" noChangeArrowheads="1"/>
          </p:cNvSpPr>
          <p:nvPr>
            <p:ph type="body" idx="1"/>
          </p:nvPr>
        </p:nvSpPr>
        <p:spPr>
          <a:xfrm>
            <a:off x="107505" y="1087438"/>
            <a:ext cx="8928992" cy="5581922"/>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anteriore</a:t>
            </a:r>
          </a:p>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solidFill>
                <a:schemeClr val="tx1"/>
              </a:solidFill>
              <a:latin typeface="Copperplate Gothic Bold" panose="020E0705020206020404" pitchFamily="34" charset="77"/>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 (neuroni visceromotori ortosimpatici </a:t>
            </a:r>
            <a:r>
              <a:rPr lang="it-IT" altLang="it-IT" sz="2800" b="1" dirty="0" err="1">
                <a:solidFill>
                  <a:schemeClr val="tx1"/>
                </a:solidFill>
                <a:latin typeface="Comic Sans MS" panose="030F0902030302020204" pitchFamily="66" charset="0"/>
              </a:rPr>
              <a:t>toraco</a:t>
            </a:r>
            <a:r>
              <a:rPr lang="it-IT" altLang="it-IT" sz="2800" b="1" dirty="0">
                <a:solidFill>
                  <a:schemeClr val="tx1"/>
                </a:solidFill>
                <a:latin typeface="Comic Sans MS" panose="030F0902030302020204" pitchFamily="66" charset="0"/>
              </a:rPr>
              <a:t>-lombari e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VIII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IX (motoneuroni radicolari alfa e gamma);</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X (neuroni funicolari di associazione).</a:t>
            </a:r>
          </a:p>
        </p:txBody>
      </p:sp>
      <p:sp>
        <p:nvSpPr>
          <p:cNvPr id="4" name="Rectangle 1">
            <a:extLst>
              <a:ext uri="{FF2B5EF4-FFF2-40B4-BE49-F238E27FC236}">
                <a16:creationId xmlns:a16="http://schemas.microsoft.com/office/drawing/2014/main" id="{F9266CC6-8FDD-8141-A939-30BE25058376}"/>
              </a:ext>
            </a:extLst>
          </p:cNvPr>
          <p:cNvSpPr txBox="1">
            <a:spLocks noChangeArrowheads="1"/>
          </p:cNvSpPr>
          <p:nvPr/>
        </p:nvSpPr>
        <p:spPr bwMode="auto">
          <a:xfrm>
            <a:off x="468313" y="-52387"/>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0" y="106363"/>
            <a:ext cx="9036495"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Teoria del Cancello Gate Control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251520" y="1255704"/>
            <a:ext cx="9036495" cy="5468963"/>
          </a:xfrm>
        </p:spPr>
        <p:txBody>
          <a:bodyPr/>
          <a:lstStyle/>
          <a:p>
            <a:r>
              <a:rPr lang="it-IT" sz="2400" b="1" dirty="0">
                <a:solidFill>
                  <a:schemeClr val="tx1"/>
                </a:solidFill>
                <a:latin typeface="Comic Sans MS" panose="030F0902030302020204" pitchFamily="66" charset="0"/>
              </a:rPr>
              <a:t>È una funzionalità che permette di ridurre la sensibilità dolorifica in risposta a stimoli dannosi per le strutture corporee.</a:t>
            </a:r>
          </a:p>
          <a:p>
            <a:r>
              <a:rPr lang="it-IT" sz="2400" b="1" dirty="0">
                <a:solidFill>
                  <a:schemeClr val="tx1"/>
                </a:solidFill>
                <a:latin typeface="Comic Sans MS" panose="030F0902030302020204" pitchFamily="66" charset="0"/>
              </a:rPr>
              <a:t>A livello della Sostanza Grigia del Midollo Spinale viene coinvolta la SOSTANZA GELATINOSA di ROLANDO della Lamina II. </a:t>
            </a:r>
          </a:p>
          <a:p>
            <a:r>
              <a:rPr lang="it-IT" sz="2400" b="1" dirty="0">
                <a:solidFill>
                  <a:schemeClr val="tx1"/>
                </a:solidFill>
                <a:latin typeface="Comic Sans MS" panose="030F0902030302020204" pitchFamily="66" charset="0"/>
              </a:rPr>
              <a:t>Essa viene attivata dalla «compressione» attuata sulla parte interessata dallo stimolo dolorifico: la sensibilità TATTILE GROSSOLANA, attivando i Neuroni della Lamina II, fa sì che essi attuino una INIBIZIONE PRESINAPTICA sui Neuroni delle Lamine V e VI, che danno luogo al Fascio </a:t>
            </a:r>
            <a:r>
              <a:rPr lang="it-IT" sz="2400" b="1" dirty="0" err="1">
                <a:solidFill>
                  <a:schemeClr val="tx1"/>
                </a:solidFill>
                <a:latin typeface="Comic Sans MS" panose="030F0902030302020204" pitchFamily="66" charset="0"/>
              </a:rPr>
              <a:t>SpinoTalamico</a:t>
            </a:r>
            <a:r>
              <a:rPr lang="it-IT" sz="2400" b="1" dirty="0">
                <a:solidFill>
                  <a:schemeClr val="tx1"/>
                </a:solidFill>
                <a:latin typeface="Comic Sans MS" panose="030F0902030302020204" pitchFamily="66" charset="0"/>
              </a:rPr>
              <a:t> Laterale. Tale inibizione RIDUCE la SENSIBILITA’ DOLORIFICA. </a:t>
            </a:r>
          </a:p>
          <a:p>
            <a:r>
              <a:rPr lang="it-IT" sz="2400" b="1" dirty="0">
                <a:solidFill>
                  <a:schemeClr val="tx1"/>
                </a:solidFill>
                <a:latin typeface="Comic Sans MS" panose="030F0902030302020204" pitchFamily="66" charset="0"/>
              </a:rPr>
              <a:t>I Neuromediatori coinvolti sono le ENKEFALINE (Encefaline), che agiscono sui recettori dei Farmaci Morfinici. </a:t>
            </a:r>
          </a:p>
        </p:txBody>
      </p:sp>
    </p:spTree>
    <p:extLst>
      <p:ext uri="{BB962C8B-B14F-4D97-AF65-F5344CB8AC3E}">
        <p14:creationId xmlns:p14="http://schemas.microsoft.com/office/powerpoint/2010/main" val="620347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E5FCA07A-D32A-1649-998E-D4136878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39" r="9851" b="15126"/>
          <a:stretch>
            <a:fillRect/>
          </a:stretch>
        </p:blipFill>
        <p:spPr bwMode="auto">
          <a:xfrm>
            <a:off x="0" y="0"/>
            <a:ext cx="8135938" cy="6737350"/>
          </a:xfrm>
          <a:prstGeom prst="rect">
            <a:avLst/>
          </a:prstGeom>
          <a:noFill/>
          <a:ln>
            <a:noFill/>
          </a:ln>
          <a:effectLst/>
          <a:extLst>
            <a:ext uri="{909E8E84-426E-40DD-AFC4-6F175D3DCCD1}">
              <a14:hiddenFill xmlns:a14="http://schemas.microsoft.com/office/drawing/2010/main">
                <a:blipFill dpi="0" rotWithShape="0">
                  <a:blip/>
                  <a:srcRect l="7339" r="9851" b="15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4054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215900"/>
            <a:ext cx="3203575" cy="253206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rgbClr val="FFFFFF"/>
                </a:solidFill>
              </a:rPr>
              <a:t>“</a:t>
            </a:r>
            <a:r>
              <a:rPr lang="it-IT" altLang="it-IT" sz="2400" dirty="0">
                <a:solidFill>
                  <a:srgbClr val="FFFFFF"/>
                </a:solidFill>
                <a:latin typeface="Arial Black" panose="020B0A04020102020204" pitchFamily="34" charset="0"/>
              </a:rPr>
              <a:t>Teoria del Cancello”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di controllo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della trasmissione</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dolore</a:t>
            </a:r>
            <a:br>
              <a:rPr lang="it-IT" altLang="it-IT" sz="2400" dirty="0">
                <a:solidFill>
                  <a:srgbClr val="FFFFFF"/>
                </a:solidFill>
                <a:latin typeface="Arial Black" panose="020B0A04020102020204" pitchFamily="34" charset="0"/>
              </a:rPr>
            </a:br>
            <a:r>
              <a:rPr lang="it-IT" altLang="it-IT" sz="2200" dirty="0">
                <a:solidFill>
                  <a:srgbClr val="FFFFFF"/>
                </a:solidFill>
                <a:latin typeface="Arial Black" panose="020B0A04020102020204" pitchFamily="34" charset="0"/>
              </a:rPr>
              <a:t>(Gate Control)</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 y="9326"/>
            <a:ext cx="8981730" cy="67320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1637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179512" y="106363"/>
            <a:ext cx="8856983"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Vie Discendenti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0" y="1389037"/>
            <a:ext cx="9036495" cy="5468963"/>
          </a:xfrm>
        </p:spPr>
        <p:txBody>
          <a:bodyPr/>
          <a:lstStyle/>
          <a:p>
            <a:r>
              <a:rPr lang="it-IT" sz="2600" b="1" dirty="0">
                <a:solidFill>
                  <a:schemeClr val="tx1"/>
                </a:solidFill>
                <a:latin typeface="Comic Sans MS" panose="030F0902030302020204" pitchFamily="66" charset="0"/>
              </a:rPr>
              <a:t>Ad integrazione del funzionamento del Meccanismo di Soppressione Endogena del Dolore, vi intervengono anche delle Vie Discendenti dall’ Encefalo.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In particolare, dal Tronco Encefalico (SOSTANZA GRIGIA PERIACQUEDUTTALE del Mesencefalo), come pure direttamente dalla Corteccia Telencefalica, FIBRE DISCENDENTI attivano i medesimi Neuroni della Sostanza Gelatinosa di Rolando, che, pertanto, tramite le </a:t>
            </a:r>
            <a:r>
              <a:rPr lang="it-IT" sz="2600" b="1" dirty="0" err="1">
                <a:solidFill>
                  <a:schemeClr val="tx1"/>
                </a:solidFill>
                <a:latin typeface="Comic Sans MS" panose="030F0902030302020204" pitchFamily="66" charset="0"/>
              </a:rPr>
              <a:t>Enkefaline</a:t>
            </a:r>
            <a:r>
              <a:rPr lang="it-IT" sz="2600" b="1" dirty="0">
                <a:solidFill>
                  <a:schemeClr val="tx1"/>
                </a:solidFill>
                <a:latin typeface="Comic Sans MS" panose="030F0902030302020204" pitchFamily="66" charset="0"/>
              </a:rPr>
              <a:t>, attuano la medesima Inibizione Presinaptica sui Neuroni Funicolari proiettivi della Lamina V e VI</a:t>
            </a:r>
          </a:p>
        </p:txBody>
      </p:sp>
    </p:spTree>
    <p:extLst>
      <p:ext uri="{BB962C8B-B14F-4D97-AF65-F5344CB8AC3E}">
        <p14:creationId xmlns:p14="http://schemas.microsoft.com/office/powerpoint/2010/main" val="3716532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073147" cy="4797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696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5164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FASCI DEL CORDONE  ANTERIORE</a:t>
            </a:r>
          </a:p>
        </p:txBody>
      </p:sp>
      <p:sp>
        <p:nvSpPr>
          <p:cNvPr id="2" name="Rettangolo 1">
            <a:extLst>
              <a:ext uri="{FF2B5EF4-FFF2-40B4-BE49-F238E27FC236}">
                <a16:creationId xmlns:a16="http://schemas.microsoft.com/office/drawing/2014/main" id="{9FE011FD-032F-E441-863F-8D8B3DDF4187}"/>
              </a:ext>
            </a:extLst>
          </p:cNvPr>
          <p:cNvSpPr/>
          <p:nvPr/>
        </p:nvSpPr>
        <p:spPr bwMode="auto">
          <a:xfrm>
            <a:off x="899592" y="5229200"/>
            <a:ext cx="1008112" cy="6480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C84F0F1A-9059-4643-89C8-F9F513699641}"/>
              </a:ext>
            </a:extLst>
          </p:cNvPr>
          <p:cNvSpPr/>
          <p:nvPr/>
        </p:nvSpPr>
        <p:spPr bwMode="auto">
          <a:xfrm>
            <a:off x="323528" y="5404005"/>
            <a:ext cx="1038068" cy="4732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13" name="Rettangolo arrotondato 12">
            <a:extLst>
              <a:ext uri="{FF2B5EF4-FFF2-40B4-BE49-F238E27FC236}">
                <a16:creationId xmlns:a16="http://schemas.microsoft.com/office/drawing/2014/main" id="{1984BE7B-4E5D-4D4A-BEB5-71F655CAFB37}"/>
              </a:ext>
            </a:extLst>
          </p:cNvPr>
          <p:cNvSpPr/>
          <p:nvPr/>
        </p:nvSpPr>
        <p:spPr bwMode="auto">
          <a:xfrm>
            <a:off x="0" y="2492897"/>
            <a:ext cx="9144000" cy="3024336"/>
          </a:xfrm>
          <a:prstGeom prst="roundRect">
            <a:avLst>
              <a:gd name="adj" fmla="val 7972"/>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7813"/>
            <a:ext cx="8229600" cy="113982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ttangolo arrotondato 2">
            <a:extLst>
              <a:ext uri="{FF2B5EF4-FFF2-40B4-BE49-F238E27FC236}">
                <a16:creationId xmlns:a16="http://schemas.microsoft.com/office/drawing/2014/main" id="{DADDA1A3-E408-4749-A81D-7BB201252950}"/>
              </a:ext>
            </a:extLst>
          </p:cNvPr>
          <p:cNvSpPr/>
          <p:nvPr/>
        </p:nvSpPr>
        <p:spPr bwMode="auto">
          <a:xfrm>
            <a:off x="0" y="1916832"/>
            <a:ext cx="9036496" cy="2016224"/>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4" name="Rettangolo arrotondato 3">
            <a:extLst>
              <a:ext uri="{FF2B5EF4-FFF2-40B4-BE49-F238E27FC236}">
                <a16:creationId xmlns:a16="http://schemas.microsoft.com/office/drawing/2014/main" id="{CE8CE3AD-1B75-D545-8902-7D58F4764AAC}"/>
              </a:ext>
            </a:extLst>
          </p:cNvPr>
          <p:cNvSpPr/>
          <p:nvPr/>
        </p:nvSpPr>
        <p:spPr bwMode="auto">
          <a:xfrm>
            <a:off x="107504" y="4005064"/>
            <a:ext cx="8856984" cy="2232248"/>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9100"/>
            <a:ext cx="9144000" cy="440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2" name="Rettangolo arrotondato 1">
            <a:extLst>
              <a:ext uri="{FF2B5EF4-FFF2-40B4-BE49-F238E27FC236}">
                <a16:creationId xmlns:a16="http://schemas.microsoft.com/office/drawing/2014/main" id="{FA6B11E4-72F1-844F-A626-127E72A4E11C}"/>
              </a:ext>
            </a:extLst>
          </p:cNvPr>
          <p:cNvSpPr/>
          <p:nvPr/>
        </p:nvSpPr>
        <p:spPr bwMode="auto">
          <a:xfrm>
            <a:off x="0" y="2204864"/>
            <a:ext cx="9036496" cy="1584176"/>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90849-4F43-0D46-9042-28B68F54E894}"/>
              </a:ext>
            </a:extLst>
          </p:cNvPr>
          <p:cNvSpPr>
            <a:spLocks noGrp="1"/>
          </p:cNvSpPr>
          <p:nvPr>
            <p:ph type="title"/>
          </p:nvPr>
        </p:nvSpPr>
        <p:spPr>
          <a:xfrm>
            <a:off x="0" y="106363"/>
            <a:ext cx="9143999"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ESTERNA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del MIDOLLO  SPINALE</a:t>
            </a:r>
          </a:p>
        </p:txBody>
      </p:sp>
      <p:sp>
        <p:nvSpPr>
          <p:cNvPr id="3" name="Segnaposto contenuto 2">
            <a:extLst>
              <a:ext uri="{FF2B5EF4-FFF2-40B4-BE49-F238E27FC236}">
                <a16:creationId xmlns:a16="http://schemas.microsoft.com/office/drawing/2014/main" id="{8816E6C5-A53C-9442-A006-2B29FD0C2A04}"/>
              </a:ext>
            </a:extLst>
          </p:cNvPr>
          <p:cNvSpPr>
            <a:spLocks noGrp="1"/>
          </p:cNvSpPr>
          <p:nvPr>
            <p:ph idx="1"/>
          </p:nvPr>
        </p:nvSpPr>
        <p:spPr>
          <a:xfrm>
            <a:off x="0" y="1247775"/>
            <a:ext cx="9143998" cy="5445224"/>
          </a:xfrm>
        </p:spPr>
        <p:txBody>
          <a:bodyPr/>
          <a:lstStyle/>
          <a:p>
            <a:r>
              <a:rPr lang="it-IT" sz="2700" b="1" i="1" dirty="0">
                <a:solidFill>
                  <a:schemeClr val="tx1"/>
                </a:solidFill>
                <a:latin typeface="Copperplate Gothic Bold" panose="020E0705020206020404" pitchFamily="34" charset="77"/>
                <a:cs typeface="+mj-cs"/>
              </a:rPr>
              <a:t>Ha una forma grossolanamente CILINDRICA, con dei rigonfiamenti a livello Cervicale e Lombare.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Presenta DUE Insolcature: l’ ANTERIORE più profonda (FESSURA MEDIANA ANTERIORE) e la POSTERIORE meno profonda (SOLCO MEDIANO POSTERIORE.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Lateralmente si apprezzano ulteriori meno profonde Insolcature in corrispondenza dell’ Emergenza delle RADICOLE (che poi formeranno la RADICE ANTERIORE e POSTERIORE) dei NERVI SPINALI.</a:t>
            </a:r>
          </a:p>
        </p:txBody>
      </p:sp>
    </p:spTree>
    <p:extLst>
      <p:ext uri="{BB962C8B-B14F-4D97-AF65-F5344CB8AC3E}">
        <p14:creationId xmlns:p14="http://schemas.microsoft.com/office/powerpoint/2010/main" val="2073611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486241" y="1196752"/>
            <a:ext cx="8334232"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23528" y="1442922"/>
            <a:ext cx="8640960"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Nervi Oculomotori).</a:t>
            </a:r>
          </a:p>
        </p:txBody>
      </p:sp>
    </p:spTree>
    <p:extLst>
      <p:ext uri="{BB962C8B-B14F-4D97-AF65-F5344CB8AC3E}">
        <p14:creationId xmlns:p14="http://schemas.microsoft.com/office/powerpoint/2010/main" val="191393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95536" y="1268760"/>
            <a:ext cx="8640960" cy="5415078"/>
          </a:xfrm>
        </p:spPr>
        <p:txBody>
          <a:bodyPr/>
          <a:lstStyle/>
          <a:p>
            <a:r>
              <a:rPr lang="it-IT" sz="2600"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Più </a:t>
            </a:r>
            <a:r>
              <a:rPr lang="it-IT" sz="2600" b="1" dirty="0" err="1">
                <a:solidFill>
                  <a:schemeClr val="tx1"/>
                </a:solidFill>
                <a:latin typeface="Comic Sans MS" panose="030F0902030302020204" pitchFamily="66" charset="0"/>
              </a:rPr>
              <a:t>rostralmente</a:t>
            </a:r>
            <a:r>
              <a:rPr lang="it-IT" sz="2600"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Dal SOLCO PONTO-MESENCEFALICO emerge il IV paio (Nervo TROCLEARE, uno dei Nervi Oculomotori)</a:t>
            </a:r>
          </a:p>
        </p:txBody>
      </p:sp>
    </p:spTree>
    <p:extLst>
      <p:ext uri="{BB962C8B-B14F-4D97-AF65-F5344CB8AC3E}">
        <p14:creationId xmlns:p14="http://schemas.microsoft.com/office/powerpoint/2010/main" val="3945357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07504" y="1442922"/>
            <a:ext cx="9036496"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222" y="1043608"/>
            <a:ext cx="8915400"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consentire il passaggio (e l'elaborazione) degli impulsi convogliati dalle vie ascendenti e discendenti rispettivamente diretti a e/o provenienti da cervello, cervelletto e midollo spinale; </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prendere parte ad una serie di attività neurologiche, quali il mantenimento dello stato di coscienza, il ciclo sonno-veglia, il controllo respiratorio e cardiovascolare, tramite la Formazione Reticolare;</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5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11663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ORGANIZZAZIONE GENERALE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DEL TRONCO ENCEFALICO</a:t>
            </a:r>
          </a:p>
        </p:txBody>
      </p:sp>
      <p:sp>
        <p:nvSpPr>
          <p:cNvPr id="37890" name="Rectangle 2"/>
          <p:cNvSpPr>
            <a:spLocks noGrp="1" noChangeArrowheads="1"/>
          </p:cNvSpPr>
          <p:nvPr>
            <p:ph type="body" idx="1"/>
          </p:nvPr>
        </p:nvSpPr>
        <p:spPr>
          <a:xfrm>
            <a:off x="467544" y="1557338"/>
            <a:ext cx="8208912" cy="4679950"/>
          </a:xfrm>
          <a:ln/>
        </p:spPr>
        <p:txBody>
          <a:bodyPr lIns="90000" tIns="46800" rIns="90000" bIns="46800"/>
          <a:lstStyle/>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Oltre alla suddivisone  </a:t>
            </a:r>
            <a:r>
              <a:rPr lang="it-IT" altLang="it-IT" sz="2600" b="1" dirty="0" err="1">
                <a:solidFill>
                  <a:schemeClr val="tx1"/>
                </a:solidFill>
                <a:latin typeface="Lucida Handwriting" panose="03010101010101010101" pitchFamily="66" charset="77"/>
                <a:cs typeface="Angsana New" panose="02020603050405020304" pitchFamily="18" charset="-34"/>
              </a:rPr>
              <a:t>caudo</a:t>
            </a:r>
            <a:r>
              <a:rPr lang="it-IT" altLang="it-IT" sz="2600" b="1" dirty="0">
                <a:solidFill>
                  <a:schemeClr val="tx1"/>
                </a:solidFill>
                <a:latin typeface="Lucida Handwriting" panose="03010101010101010101" pitchFamily="66" charset="77"/>
                <a:cs typeface="Angsana New" panose="02020603050405020304" pitchFamily="18" charset="-34"/>
              </a:rPr>
              <a:t>-rostrale in BULBO, PONTE e MESENCEFALO, il Tronco Encefalico si può dividere, dorso-ventralmente, nelle seguenti porzioni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Lucida Handwriting" panose="03010101010101010101" pitchFamily="66" charset="77"/>
              <a:cs typeface="Angsana New" panose="02020603050405020304" pitchFamily="18" charset="-34"/>
            </a:endParaRP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1) TETTO, situato posteriormente;</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2) CAVITÀ VENTRICOLARE, tra il tetto e il </a:t>
            </a:r>
            <a:r>
              <a:rPr lang="it-IT" altLang="it-IT" sz="2600" b="1" dirty="0" err="1">
                <a:solidFill>
                  <a:schemeClr val="tx1"/>
                </a:solidFill>
                <a:latin typeface="Lucida Handwriting" panose="03010101010101010101" pitchFamily="66" charset="77"/>
                <a:cs typeface="Angsana New" panose="02020603050405020304" pitchFamily="18" charset="-34"/>
              </a:rPr>
              <a:t>tegmento</a:t>
            </a:r>
            <a:r>
              <a:rPr lang="it-IT" altLang="it-IT" sz="2600" b="1" dirty="0">
                <a:solidFill>
                  <a:schemeClr val="tx1"/>
                </a:solidFill>
                <a:latin typeface="Lucida Handwriting" panose="03010101010101010101" pitchFamily="66" charset="77"/>
                <a:cs typeface="Angsana New" panose="02020603050405020304" pitchFamily="18" charset="-34"/>
              </a:rPr>
              <a:t>;</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3) TEGMENTO, nella parte centrale;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4) BASE o PORZIONE BASILARE, situata anteriormente.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C80DF4-650F-F74B-8FB7-6B087A914E68}"/>
              </a:ext>
            </a:extLst>
          </p:cNvPr>
          <p:cNvSpPr>
            <a:spLocks noGrp="1"/>
          </p:cNvSpPr>
          <p:nvPr>
            <p:ph type="title"/>
          </p:nvPr>
        </p:nvSpPr>
        <p:spPr>
          <a:xfrm>
            <a:off x="0" y="260648"/>
            <a:ext cx="9144000" cy="826170"/>
          </a:xfrm>
        </p:spPr>
        <p:txBody>
          <a:bodyPr/>
          <a:lstStyle/>
          <a:p>
            <a:r>
              <a:rPr lang="it-IT" sz="3200" dirty="0">
                <a:solidFill>
                  <a:schemeClr val="tx1"/>
                </a:solidFill>
                <a:latin typeface="Gurmukhi MN" panose="02020600050405020304" pitchFamily="18" charset="0"/>
                <a:cs typeface="Gurmukhi MN" panose="02020600050405020304" pitchFamily="18" charset="0"/>
              </a:rPr>
              <a:t>TETTO e CAVITA’ VENTRICOLARE del TRONCO ENCEFALICO</a:t>
            </a:r>
          </a:p>
        </p:txBody>
      </p:sp>
      <p:sp>
        <p:nvSpPr>
          <p:cNvPr id="5" name="Segnaposto contenuto 4">
            <a:extLst>
              <a:ext uri="{FF2B5EF4-FFF2-40B4-BE49-F238E27FC236}">
                <a16:creationId xmlns:a16="http://schemas.microsoft.com/office/drawing/2014/main" id="{CBAA8D98-C330-294D-8BCC-5B78A2FD0299}"/>
              </a:ext>
            </a:extLst>
          </p:cNvPr>
          <p:cNvSpPr>
            <a:spLocks noGrp="1"/>
          </p:cNvSpPr>
          <p:nvPr>
            <p:ph idx="1"/>
          </p:nvPr>
        </p:nvSpPr>
        <p:spPr>
          <a:xfrm>
            <a:off x="107504" y="1412776"/>
            <a:ext cx="9036496" cy="5949278"/>
          </a:xfrm>
        </p:spPr>
        <p:txBody>
          <a:bodyPr/>
          <a:lstStyle/>
          <a:p>
            <a:r>
              <a:rPr lang="it-IT" sz="2800" b="1" dirty="0">
                <a:solidFill>
                  <a:schemeClr val="tx1"/>
                </a:solidFill>
                <a:latin typeface="Bradley Hand" pitchFamily="2" charset="77"/>
              </a:rPr>
              <a:t>- </a:t>
            </a:r>
            <a:r>
              <a:rPr lang="it-IT" sz="3200" dirty="0">
                <a:solidFill>
                  <a:schemeClr val="tx1"/>
                </a:solidFill>
                <a:latin typeface="Bradley Hand" pitchFamily="2" charset="77"/>
              </a:rPr>
              <a:t>Nel MESENCEFALO è rappresentato dalla LAMINA QUADRIGEMINA. La Cavità Ventricolare è rappresentata dall’ ACQUEDOTTO MESENCEFALICO.</a:t>
            </a:r>
          </a:p>
          <a:p>
            <a:r>
              <a:rPr lang="it-IT" sz="3200" dirty="0">
                <a:solidFill>
                  <a:schemeClr val="tx1"/>
                </a:solidFill>
                <a:latin typeface="Bradley Hand" pitchFamily="2" charset="77"/>
              </a:rPr>
              <a:t>- Nel PONTE e nel BULBO, il Tetto è rappresentato dal Cervelletto. La Cavità Ventricolare è il QUARTO VENTRICOLO.</a:t>
            </a:r>
          </a:p>
        </p:txBody>
      </p:sp>
    </p:spTree>
    <p:extLst>
      <p:ext uri="{BB962C8B-B14F-4D97-AF65-F5344CB8AC3E}">
        <p14:creationId xmlns:p14="http://schemas.microsoft.com/office/powerpoint/2010/main" val="26684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14F0-6D34-154E-A664-772AB43580E6}"/>
              </a:ext>
            </a:extLst>
          </p:cNvPr>
          <p:cNvSpPr>
            <a:spLocks noGrp="1"/>
          </p:cNvSpPr>
          <p:nvPr>
            <p:ph type="title"/>
          </p:nvPr>
        </p:nvSpPr>
        <p:spPr>
          <a:xfrm>
            <a:off x="0" y="82550"/>
            <a:ext cx="9144000"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TEGMENTO DEL TRONCO ENCEFALICO</a:t>
            </a:r>
          </a:p>
        </p:txBody>
      </p:sp>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508126"/>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nervosi dei Nuclei della Base (di competenza del Telencefalo);</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1089038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107504" y="1124744"/>
            <a:ext cx="9036496" cy="5616624"/>
          </a:xfrm>
        </p:spPr>
        <p:txBody>
          <a:bodyPr/>
          <a:lstStyle/>
          <a:p>
            <a:r>
              <a:rPr lang="it-IT" b="1" dirty="0">
                <a:solidFill>
                  <a:schemeClr val="tx1"/>
                </a:solidFill>
                <a:latin typeface="Chalkboard SE" panose="03050602040202020205" pitchFamily="66" charset="77"/>
              </a:rPr>
              <a:t>Costituisce un insieme di pirenofori «immersi» in una «rete» di fibre nervose </a:t>
            </a:r>
            <a:r>
              <a:rPr lang="it-IT" b="1" dirty="0" err="1">
                <a:solidFill>
                  <a:schemeClr val="tx1"/>
                </a:solidFill>
                <a:latin typeface="Chalkboard SE" panose="03050602040202020205" pitchFamily="66" charset="77"/>
              </a:rPr>
              <a:t>amieliniche</a:t>
            </a:r>
            <a:r>
              <a:rPr lang="it-IT" b="1" dirty="0">
                <a:solidFill>
                  <a:schemeClr val="tx1"/>
                </a:solidFill>
                <a:latin typeface="Chalkboard SE" panose="03050602040202020205" pitchFamily="66" charset="77"/>
              </a:rPr>
              <a:t>.</a:t>
            </a:r>
          </a:p>
          <a:p>
            <a:endParaRPr lang="it-IT" b="1" dirty="0">
              <a:solidFill>
                <a:schemeClr val="tx1"/>
              </a:solidFill>
              <a:latin typeface="Chalkboard SE" panose="03050602040202020205" pitchFamily="66" charset="77"/>
            </a:endParaRPr>
          </a:p>
          <a:p>
            <a:r>
              <a:rPr lang="it-IT" b="1" dirty="0">
                <a:solidFill>
                  <a:schemeClr val="tx1"/>
                </a:solidFill>
                <a:latin typeface="Chalkboard SE" panose="03050602040202020205" pitchFamily="66" charset="77"/>
              </a:rPr>
              <a:t>Si organizza in diverse formazioni nucleari:</a:t>
            </a:r>
          </a:p>
          <a:p>
            <a:pPr>
              <a:buFontTx/>
              <a:buChar char="-"/>
            </a:pPr>
            <a:r>
              <a:rPr lang="it-IT" b="1" dirty="0">
                <a:solidFill>
                  <a:schemeClr val="tx1"/>
                </a:solidFill>
                <a:latin typeface="Chalkboard SE" panose="03050602040202020205" pitchFamily="66" charset="77"/>
              </a:rPr>
              <a:t>NUCLEO MEDIANO</a:t>
            </a:r>
          </a:p>
          <a:p>
            <a:pPr>
              <a:buFontTx/>
              <a:buChar char="-"/>
            </a:pPr>
            <a:r>
              <a:rPr lang="it-IT" b="1" dirty="0">
                <a:solidFill>
                  <a:schemeClr val="tx1"/>
                </a:solidFill>
                <a:latin typeface="Chalkboard SE" panose="03050602040202020205" pitchFamily="66" charset="77"/>
              </a:rPr>
              <a:t>NUCLEO PARAMEDIANO</a:t>
            </a:r>
          </a:p>
          <a:p>
            <a:pPr>
              <a:buFontTx/>
              <a:buChar char="-"/>
            </a:pPr>
            <a:r>
              <a:rPr lang="it-IT" b="1" dirty="0">
                <a:solidFill>
                  <a:schemeClr val="tx1"/>
                </a:solidFill>
                <a:latin typeface="Chalkboard SE" panose="03050602040202020205" pitchFamily="66" charset="77"/>
              </a:rPr>
              <a:t>NUCLEO DEL RAFE</a:t>
            </a:r>
          </a:p>
          <a:p>
            <a:pPr>
              <a:buFontTx/>
              <a:buChar char="-"/>
            </a:pPr>
            <a:r>
              <a:rPr lang="it-IT" b="1" dirty="0">
                <a:solidFill>
                  <a:schemeClr val="tx1"/>
                </a:solidFill>
                <a:latin typeface="Chalkboard SE" panose="03050602040202020205" pitchFamily="66" charset="77"/>
              </a:rPr>
              <a:t>NUCLEO DEL RAFE MAGNO</a:t>
            </a:r>
          </a:p>
          <a:p>
            <a:pPr>
              <a:buFontTx/>
              <a:buChar char="-"/>
            </a:pPr>
            <a:r>
              <a:rPr lang="it-IT"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6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600" i="0" baseline="-25000" dirty="0">
                <a:solidFill>
                  <a:schemeClr val="tx1"/>
                </a:solidFill>
                <a:latin typeface="Comic Sans MS" panose="030F0902030302020204" pitchFamily="66" charset="0"/>
              </a:rPr>
              <a:t>2 </a:t>
            </a:r>
            <a:r>
              <a:rPr lang="it-IT" altLang="it-IT" sz="26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r>
              <a:rPr lang="it-IT" altLang="it-IT" sz="4800" i="0" dirty="0">
                <a:solidFill>
                  <a:schemeClr val="tx1"/>
                </a:solidFill>
                <a:latin typeface="Chalkboard SE" panose="03050602040202020205" pitchFamily="66" charset="77"/>
              </a:rPr>
              <a:t>(Encefalici)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23527" y="692696"/>
            <a:ext cx="8712969" cy="5733256"/>
          </a:xfrm>
        </p:spPr>
        <p:txBody>
          <a:bodyPr/>
          <a:lstStyle/>
          <a:p>
            <a:r>
              <a:rPr lang="it-IT" sz="2500" b="1" dirty="0">
                <a:solidFill>
                  <a:schemeClr val="tx1"/>
                </a:solidFill>
                <a:latin typeface="Comic Sans MS" panose="030F0902030302020204" pitchFamily="66" charset="0"/>
              </a:rPr>
              <a:t>Veicolano informazioni SENSITIVE e SENSORIALI al SNC</a:t>
            </a:r>
          </a:p>
          <a:p>
            <a:r>
              <a:rPr lang="it-IT" sz="2500" b="1" dirty="0">
                <a:solidFill>
                  <a:schemeClr val="tx1"/>
                </a:solidFill>
                <a:latin typeface="Comic Sans MS" panose="030F0902030302020204" pitchFamily="66" charset="0"/>
              </a:rPr>
              <a:t>FIBRE AFFERENTI SOMATICHE:</a:t>
            </a: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107503" y="692696"/>
            <a:ext cx="9036496"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79512" y="980728"/>
            <a:ext cx="2447503" cy="1998662"/>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500" dirty="0">
                <a:solidFill>
                  <a:schemeClr val="tx1"/>
                </a:solidFill>
              </a:rPr>
              <a:t>SPECIFICHE DEFINIZIONI FUNZIONALI RELATIVE AI NERVI ENCEFALICI</a:t>
            </a:r>
          </a:p>
        </p:txBody>
      </p:sp>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987825" y="116633"/>
            <a:ext cx="6156176" cy="645333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979AA2ED-6E19-BB4D-967C-E242898AE286}"/>
              </a:ext>
            </a:extLst>
          </p:cNvPr>
          <p:cNvSpPr txBox="1"/>
          <p:nvPr/>
        </p:nvSpPr>
        <p:spPr>
          <a:xfrm>
            <a:off x="5864576" y="4293096"/>
            <a:ext cx="402674" cy="369332"/>
          </a:xfrm>
          <a:prstGeom prst="rect">
            <a:avLst/>
          </a:prstGeom>
          <a:noFill/>
        </p:spPr>
        <p:txBody>
          <a:bodyPr wrap="none" rtlCol="0">
            <a:spAutoFit/>
          </a:bodyPr>
          <a:lstStyle/>
          <a:p>
            <a:r>
              <a:rPr lang="it-IT" dirty="0">
                <a:solidFill>
                  <a:schemeClr val="tx1"/>
                </a:solidFill>
              </a:rPr>
              <a:t>IX</a:t>
            </a:r>
          </a:p>
        </p:txBody>
      </p:sp>
      <p:cxnSp>
        <p:nvCxnSpPr>
          <p:cNvPr id="8" name="Connettore 1 7">
            <a:extLst>
              <a:ext uri="{FF2B5EF4-FFF2-40B4-BE49-F238E27FC236}">
                <a16:creationId xmlns:a16="http://schemas.microsoft.com/office/drawing/2014/main" id="{496404FA-141D-8F44-900E-6A8F5A17F9F6}"/>
              </a:ext>
            </a:extLst>
          </p:cNvPr>
          <p:cNvCxnSpPr>
            <a:cxnSpLocks/>
          </p:cNvCxnSpPr>
          <p:nvPr/>
        </p:nvCxnSpPr>
        <p:spPr bwMode="auto">
          <a:xfrm>
            <a:off x="6142767" y="4468868"/>
            <a:ext cx="248966" cy="0"/>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47875" y="476672"/>
            <a:ext cx="9191875" cy="5939908"/>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352927" cy="6858000"/>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dirty="0"/>
              <a:t>		</a:t>
            </a:r>
            <a:r>
              <a:rPr lang="it-IT" altLang="it-IT" sz="2800" dirty="0">
                <a:solidFill>
                  <a:schemeClr val="tx1"/>
                </a:solidFill>
                <a:latin typeface="Arial Black" panose="020B0A04020102020204" pitchFamily="34" charset="0"/>
              </a:rPr>
              <a:t>Neuromeri midollari e </a:t>
            </a:r>
            <a:br>
              <a:rPr lang="it-IT" altLang="it-IT" sz="2800" dirty="0">
                <a:solidFill>
                  <a:schemeClr val="tx1"/>
                </a:solidFill>
                <a:latin typeface="Arial Black" panose="020B0A04020102020204" pitchFamily="34" charset="0"/>
              </a:rPr>
            </a:br>
            <a:r>
              <a:rPr lang="it-IT" altLang="it-IT" sz="2800" dirty="0">
                <a:solidFill>
                  <a:schemeClr val="tx1"/>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23528" y="836712"/>
            <a:ext cx="8424936"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14104</TotalTime>
  <Words>2836</Words>
  <Application>Microsoft Macintosh PowerPoint</Application>
  <PresentationFormat>Presentazione su schermo (4:3)</PresentationFormat>
  <Paragraphs>344</Paragraphs>
  <Slides>68</Slides>
  <Notes>41</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0</vt:i4>
      </vt:variant>
      <vt:variant>
        <vt:lpstr>Titoli diapositive</vt:lpstr>
      </vt:variant>
      <vt:variant>
        <vt:i4>68</vt:i4>
      </vt:variant>
    </vt:vector>
  </HeadingPairs>
  <TitlesOfParts>
    <vt:vector size="88" baseType="lpstr">
      <vt:lpstr>Gurmukhi MN</vt:lpstr>
      <vt:lpstr>ＭＳ Ｐゴシック</vt:lpstr>
      <vt:lpstr>SimSun</vt:lpstr>
      <vt:lpstr>Angsana New</vt:lpstr>
      <vt:lpstr>Arial</vt:lpstr>
      <vt:lpstr>Arial Black</vt:lpstr>
      <vt:lpstr>Bradley Hand</vt:lpstr>
      <vt:lpstr>Chalkboard</vt:lpstr>
      <vt:lpstr>Chalkboard SE</vt:lpstr>
      <vt:lpstr>Chalkduster</vt:lpstr>
      <vt:lpstr>Comic Sans MS</vt:lpstr>
      <vt:lpstr>Copperplate Gothic Bold</vt:lpstr>
      <vt:lpstr>Lucida Handwriting</vt:lpstr>
      <vt:lpstr>Lucida Sans Unicode</vt:lpstr>
      <vt:lpstr>New York</vt:lpstr>
      <vt:lpstr>Times New Roman</vt:lpstr>
      <vt:lpstr>Verdana</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CONFORMAZIONE ESTERNA  del MIDOLLO  SPINALE</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PLESSO  CERVICALE  (C1 – C5)</vt:lpstr>
      <vt:lpstr>SCHEMA DEL PLESSO CERVICALE  (da Moore – Daley)</vt:lpstr>
      <vt:lpstr>PLESSO  BRACHIALE  (C5 – T1)</vt:lpstr>
      <vt:lpstr>PLESSO BRACHIALE (da Moore – Daley)</vt:lpstr>
      <vt:lpstr>Presentazione standard di PowerPoint</vt:lpstr>
      <vt:lpstr>PLESSO  LOMBARE ASPETTI GENERALI</vt:lpstr>
      <vt:lpstr>NERVO FEMORALE e  DISTRETTI di INNERVAZIONE</vt:lpstr>
      <vt:lpstr>PLESSO SACRALE </vt:lpstr>
      <vt:lpstr>Presentazione standard di PowerPoint</vt:lpstr>
      <vt:lpstr>PLESSO COCCIGEO </vt:lpstr>
      <vt:lpstr>CONFORMAZIONE INTERNA del  MIDOLLO SPINALE: SOSTANZA GRIGIA</vt:lpstr>
      <vt:lpstr>Presentazione standard di PowerPoint</vt:lpstr>
      <vt:lpstr>Sezioni trasverse del midollo spinale: rapporti fra sostanza grigia e sostanza bianca a vari livelli neuromerici</vt:lpstr>
      <vt:lpstr>CONFORMAZIONE INTERNA del MIDOLLO SPINALE: SOSTANZA BIANCA</vt:lpstr>
      <vt:lpstr>NEURONI DEL MIDOLLO SPINALE</vt:lpstr>
      <vt:lpstr>Presentazione standard di PowerPoint</vt:lpstr>
      <vt:lpstr>Lamine di Rexed </vt:lpstr>
      <vt:lpstr>LAMINE DI REXED [ 1 ]</vt:lpstr>
      <vt:lpstr>LAMINE DI REXED [ 2 ]</vt:lpstr>
      <vt:lpstr>CENNI  ELEMENTARI  sui MECCANISMI di SOPPRESSIONE ENDOGENA del DOLORE - Teoria del Cancello Gate Control -</vt:lpstr>
      <vt:lpstr>Presentazione standard di PowerPoint</vt:lpstr>
      <vt:lpstr>“Teoria del Cancello” di controllo della trasmissione del dolore (Gate Control)</vt:lpstr>
      <vt:lpstr>CENNI  ELEMENTARI  sui MECCANISMI di SOPPRESSIONE ENDOGENA del DOLORE - Vie Discendenti -</vt:lpstr>
      <vt:lpstr>Presentazione standard di PowerPoint</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vt:lpstr>
      <vt:lpstr>ORGANIZZAZIONE GENERALE  DEL TRONCO ENCEFALICO</vt:lpstr>
      <vt:lpstr>TETTO e CAVITA’ VENTRICOLARE del TRONCO ENCEFALICO</vt:lpstr>
      <vt:lpstr>TEGMENTO DEL TRONCO ENCEFALICO</vt:lpstr>
      <vt:lpstr>Presentazione standard di PowerPoint</vt:lpstr>
      <vt:lpstr>FORMAZIONE  RETICOLARE</vt:lpstr>
      <vt:lpstr>NUCLEI FORMAZIONE RETICOLARE</vt:lpstr>
      <vt:lpstr>Presentazione standard di PowerPoint</vt:lpstr>
      <vt:lpstr>NERVI  CRANICI (Encefalici)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SPECIFICHE DEFINIZIONI FUNZIONALI RELATIVE AI NERVI ENCEFALICI</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378</cp:revision>
  <cp:lastPrinted>1601-01-01T00:00:00Z</cp:lastPrinted>
  <dcterms:created xsi:type="dcterms:W3CDTF">2003-10-27T08:43:16Z</dcterms:created>
  <dcterms:modified xsi:type="dcterms:W3CDTF">2020-02-20T16:19:59Z</dcterms:modified>
</cp:coreProperties>
</file>