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71" r:id="rId2"/>
    <p:sldId id="274" r:id="rId3"/>
    <p:sldId id="277" r:id="rId4"/>
    <p:sldId id="280" r:id="rId5"/>
    <p:sldId id="279" r:id="rId6"/>
    <p:sldId id="278" r:id="rId7"/>
    <p:sldId id="275" r:id="rId8"/>
    <p:sldId id="257" r:id="rId9"/>
    <p:sldId id="276" r:id="rId10"/>
    <p:sldId id="287" r:id="rId11"/>
    <p:sldId id="288" r:id="rId12"/>
    <p:sldId id="289" r:id="rId13"/>
    <p:sldId id="270" r:id="rId14"/>
    <p:sldId id="281" r:id="rId15"/>
    <p:sldId id="269" r:id="rId16"/>
    <p:sldId id="256" r:id="rId17"/>
    <p:sldId id="260" r:id="rId18"/>
    <p:sldId id="261" r:id="rId19"/>
    <p:sldId id="258" r:id="rId20"/>
    <p:sldId id="259" r:id="rId21"/>
    <p:sldId id="264" r:id="rId22"/>
    <p:sldId id="262" r:id="rId23"/>
    <p:sldId id="263" r:id="rId24"/>
    <p:sldId id="265" r:id="rId25"/>
    <p:sldId id="266" r:id="rId26"/>
    <p:sldId id="267" r:id="rId27"/>
    <p:sldId id="268" r:id="rId28"/>
    <p:sldId id="282" r:id="rId29"/>
    <p:sldId id="283" r:id="rId30"/>
    <p:sldId id="284" r:id="rId31"/>
    <p:sldId id="285" r:id="rId32"/>
    <p:sldId id="286" r:id="rId33"/>
    <p:sldId id="299" r:id="rId34"/>
    <p:sldId id="272" r:id="rId35"/>
    <p:sldId id="290" r:id="rId36"/>
    <p:sldId id="291" r:id="rId37"/>
    <p:sldId id="292" r:id="rId38"/>
    <p:sldId id="293" r:id="rId39"/>
    <p:sldId id="294" r:id="rId40"/>
    <p:sldId id="296" r:id="rId41"/>
    <p:sldId id="295" r:id="rId42"/>
    <p:sldId id="297" r:id="rId43"/>
    <p:sldId id="298" r:id="rId4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570" y="-7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F7A03-7565-4BA0-B4B9-0140EB808FEC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2894D6-8923-48E7-9417-56AEB3164591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02D50F9-3078-4821-923D-97E712F87C0C}" type="slidenum">
              <a:rPr lang="it-IT" altLang="en-US"/>
              <a:pPr eaLnBrk="1" hangingPunct="1">
                <a:spcBef>
                  <a:spcPct val="0"/>
                </a:spcBef>
              </a:pPr>
              <a:t>2</a:t>
            </a:fld>
            <a:endParaRPr lang="it-IT" altLang="en-US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422335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BEB6ED0-E6F8-43B9-BD8D-901BAE4BC16C}" type="slidenum">
              <a:rPr lang="it-IT" altLang="en-US"/>
              <a:pPr eaLnBrk="1" hangingPunct="1">
                <a:spcBef>
                  <a:spcPct val="0"/>
                </a:spcBef>
              </a:pPr>
              <a:t>4</a:t>
            </a:fld>
            <a:endParaRPr lang="it-IT" alt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686598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C547ABF-D901-4096-86D6-D430D1C57EDD}" type="slidenum">
              <a:rPr lang="it-IT" altLang="en-US"/>
              <a:pPr eaLnBrk="1" hangingPunct="1">
                <a:spcBef>
                  <a:spcPct val="0"/>
                </a:spcBef>
              </a:pPr>
              <a:t>6</a:t>
            </a:fld>
            <a:endParaRPr lang="it-IT" alt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it-IT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42543042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BF56-BB18-4175-BC40-3217FBF3B4DA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892A-5822-4355-A7DB-E47FAB5D6A5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BF56-BB18-4175-BC40-3217FBF3B4DA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892A-5822-4355-A7DB-E47FAB5D6A5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BF56-BB18-4175-BC40-3217FBF3B4DA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892A-5822-4355-A7DB-E47FAB5D6A5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BF56-BB18-4175-BC40-3217FBF3B4DA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892A-5822-4355-A7DB-E47FAB5D6A5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BF56-BB18-4175-BC40-3217FBF3B4DA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892A-5822-4355-A7DB-E47FAB5D6A5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BF56-BB18-4175-BC40-3217FBF3B4DA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892A-5822-4355-A7DB-E47FAB5D6A5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BF56-BB18-4175-BC40-3217FBF3B4DA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892A-5822-4355-A7DB-E47FAB5D6A5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BF56-BB18-4175-BC40-3217FBF3B4DA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892A-5822-4355-A7DB-E47FAB5D6A5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BF56-BB18-4175-BC40-3217FBF3B4DA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892A-5822-4355-A7DB-E47FAB5D6A5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BF56-BB18-4175-BC40-3217FBF3B4DA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892A-5822-4355-A7DB-E47FAB5D6A5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B8BF56-BB18-4175-BC40-3217FBF3B4DA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49892A-5822-4355-A7DB-E47FAB5D6A5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8BF56-BB18-4175-BC40-3217FBF3B4DA}" type="datetimeFigureOut">
              <a:rPr lang="it-IT" smtClean="0"/>
              <a:pPr/>
              <a:t>20/02/2020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9892A-5822-4355-A7DB-E47FAB5D6A5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://sistemiwebgis.regione.fvg.it/eagle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naldelferro-valcanale.utifvg.it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arcoprealpigiulie.it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esco.it/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ramars.it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ramars.it/" TargetMode="Externa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ottomilacensus.istat.it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gione.fvg.it/rafvg/cms/RAFVG/ambiente-territorio/pianificazione-gestione-territorio/FOGLIA21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alpconv.org/it/home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620688"/>
            <a:ext cx="9036496" cy="1470025"/>
          </a:xfrm>
        </p:spPr>
        <p:txBody>
          <a:bodyPr>
            <a:normAutofit fontScale="90000"/>
          </a:bodyPr>
          <a:lstStyle/>
          <a:p>
            <a:pPr lvl="0"/>
            <a:r>
              <a:rPr lang="it-IT" sz="3600" b="1" dirty="0" smtClean="0"/>
              <a:t>Laboratorio Urbanistica II 2020_</a:t>
            </a:r>
            <a:br>
              <a:rPr lang="it-IT" sz="3600" b="1" dirty="0" smtClean="0"/>
            </a:br>
            <a:r>
              <a:rPr lang="it-IT" sz="3200" dirty="0" smtClean="0"/>
              <a:t>prof.ssa </a:t>
            </a:r>
            <a:r>
              <a:rPr lang="it-IT" sz="3600" dirty="0" smtClean="0"/>
              <a:t>Elena Marchigiani </a:t>
            </a:r>
            <a:br>
              <a:rPr lang="it-IT" sz="3600" dirty="0" smtClean="0"/>
            </a:br>
            <a:r>
              <a:rPr lang="it-IT" sz="3200" dirty="0" smtClean="0"/>
              <a:t>arch. </a:t>
            </a:r>
            <a:r>
              <a:rPr lang="it-IT" sz="3600" dirty="0" smtClean="0"/>
              <a:t>Paola </a:t>
            </a:r>
            <a:r>
              <a:rPr lang="it-IT" sz="3600" dirty="0" err="1" smtClean="0"/>
              <a:t>Cigalotto</a:t>
            </a:r>
            <a:r>
              <a:rPr lang="it-IT" sz="3600" dirty="0" smtClean="0"/>
              <a:t>, </a:t>
            </a:r>
            <a:r>
              <a:rPr lang="it-IT" sz="3200" dirty="0" smtClean="0"/>
              <a:t>arch. </a:t>
            </a:r>
            <a:r>
              <a:rPr lang="it-IT" sz="3600" dirty="0" smtClean="0"/>
              <a:t>Andrea </a:t>
            </a:r>
            <a:r>
              <a:rPr lang="it-IT" sz="3600" dirty="0" err="1" smtClean="0"/>
              <a:t>Peraz</a:t>
            </a:r>
            <a:r>
              <a:rPr lang="it-IT" sz="3600" b="1" dirty="0" smtClean="0"/>
              <a:t/>
            </a:r>
            <a:br>
              <a:rPr lang="it-IT" sz="3600" b="1" dirty="0" smtClean="0"/>
            </a:br>
            <a:r>
              <a:rPr lang="it-IT" sz="3600" b="1" dirty="0" smtClean="0"/>
              <a:t/>
            </a:r>
            <a:br>
              <a:rPr lang="it-IT" sz="3600" b="1" dirty="0" smtClean="0"/>
            </a:br>
            <a:endParaRPr lang="it-IT" sz="36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1520" y="2537520"/>
            <a:ext cx="8640960" cy="4320480"/>
          </a:xfrm>
        </p:spPr>
        <p:txBody>
          <a:bodyPr>
            <a:noAutofit/>
          </a:bodyPr>
          <a:lstStyle/>
          <a:p>
            <a:pPr lvl="0"/>
            <a:r>
              <a:rPr lang="it-IT" sz="3600" b="1" dirty="0" smtClean="0">
                <a:solidFill>
                  <a:srgbClr val="FF0000"/>
                </a:solidFill>
              </a:rPr>
              <a:t>Ridisegnare città e territori a partire dalle dotazioni pubbliche e </a:t>
            </a:r>
            <a:r>
              <a:rPr lang="it-IT" sz="3600" b="1" dirty="0" err="1" smtClean="0">
                <a:solidFill>
                  <a:srgbClr val="FF0000"/>
                </a:solidFill>
              </a:rPr>
              <a:t>paesaggistico-ambientali</a:t>
            </a:r>
            <a:r>
              <a:rPr lang="it-IT" sz="3600" b="1" dirty="0" smtClean="0">
                <a:solidFill>
                  <a:srgbClr val="FF0000"/>
                </a:solidFill>
              </a:rPr>
              <a:t>.</a:t>
            </a:r>
            <a:r>
              <a:rPr lang="it-IT" sz="3600" dirty="0" smtClean="0">
                <a:solidFill>
                  <a:srgbClr val="FF0000"/>
                </a:solidFill>
              </a:rPr>
              <a:t> </a:t>
            </a:r>
          </a:p>
          <a:p>
            <a:pPr lvl="0"/>
            <a:r>
              <a:rPr lang="it-IT" sz="3600" dirty="0" smtClean="0">
                <a:solidFill>
                  <a:srgbClr val="FF0000"/>
                </a:solidFill>
              </a:rPr>
              <a:t>Progetti, attrezzature e servizi a supporto dello sviluppo locale nelle “aree interne”</a:t>
            </a:r>
          </a:p>
          <a:p>
            <a:pPr algn="l" defTabSz="1800000">
              <a:spcBef>
                <a:spcPts val="0"/>
              </a:spcBef>
            </a:pPr>
            <a:endParaRPr lang="it-IT" sz="3600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827584" y="0"/>
            <a:ext cx="7772400" cy="1470025"/>
          </a:xfrm>
        </p:spPr>
        <p:txBody>
          <a:bodyPr/>
          <a:lstStyle/>
          <a:p>
            <a:r>
              <a:rPr lang="it-IT" b="1" dirty="0" smtClean="0"/>
              <a:t>Strategie aree interne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619672" y="1124744"/>
            <a:ext cx="6400800" cy="1752600"/>
          </a:xfrm>
        </p:spPr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Trasmissione  file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31594" t="15350" r="35922" b="26900"/>
          <a:stretch>
            <a:fillRect/>
          </a:stretch>
        </p:blipFill>
        <p:spPr bwMode="auto">
          <a:xfrm>
            <a:off x="0" y="2060848"/>
            <a:ext cx="4797152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31101" t="14300" r="52362" b="42650"/>
          <a:stretch>
            <a:fillRect/>
          </a:stretch>
        </p:blipFill>
        <p:spPr bwMode="auto">
          <a:xfrm>
            <a:off x="5436096" y="2065991"/>
            <a:ext cx="3456384" cy="5061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5688" t="32150" r="45963" b="27950"/>
          <a:stretch>
            <a:fillRect/>
          </a:stretch>
        </p:blipFill>
        <p:spPr bwMode="auto">
          <a:xfrm>
            <a:off x="179512" y="161256"/>
            <a:ext cx="8459045" cy="6696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251520" y="0"/>
            <a:ext cx="34563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Strategia Alta Carnia indice</a:t>
            </a:r>
            <a:endParaRPr lang="it-IT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51520" y="0"/>
            <a:ext cx="2448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Strategia </a:t>
            </a:r>
            <a:r>
              <a:rPr lang="it-IT" sz="2000" b="1" dirty="0" err="1" smtClean="0">
                <a:solidFill>
                  <a:srgbClr val="FF0000"/>
                </a:solidFill>
              </a:rPr>
              <a:t>Val</a:t>
            </a:r>
            <a:r>
              <a:rPr lang="it-IT" sz="2000" b="1" dirty="0" smtClean="0">
                <a:solidFill>
                  <a:srgbClr val="FF0000"/>
                </a:solidFill>
              </a:rPr>
              <a:t> Canale 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Canal del ferro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33956" t="30050" r="38285" b="11151"/>
          <a:stretch>
            <a:fillRect/>
          </a:stretch>
        </p:blipFill>
        <p:spPr bwMode="auto">
          <a:xfrm>
            <a:off x="3131841" y="80055"/>
            <a:ext cx="5688632" cy="6777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1628800"/>
            <a:ext cx="7772400" cy="1470025"/>
          </a:xfrm>
        </p:spPr>
        <p:txBody>
          <a:bodyPr/>
          <a:lstStyle/>
          <a:p>
            <a:r>
              <a:rPr lang="it-IT" dirty="0" smtClean="0"/>
              <a:t>http://www.irdat.it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Cartografia/ </a:t>
            </a:r>
            <a:r>
              <a:rPr lang="it-IT" dirty="0" err="1" smtClean="0">
                <a:solidFill>
                  <a:srgbClr val="FF0000"/>
                </a:solidFill>
              </a:rPr>
              <a:t>shape</a:t>
            </a:r>
            <a:r>
              <a:rPr lang="it-IT" dirty="0" smtClean="0">
                <a:solidFill>
                  <a:srgbClr val="FF0000"/>
                </a:solidFill>
              </a:rPr>
              <a:t> file e </a:t>
            </a:r>
            <a:r>
              <a:rPr lang="it-IT" dirty="0" err="1" smtClean="0">
                <a:solidFill>
                  <a:srgbClr val="FF0000"/>
                </a:solidFill>
              </a:rPr>
              <a:t>dxf</a:t>
            </a:r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smtClean="0">
                <a:solidFill>
                  <a:srgbClr val="FF0000"/>
                </a:solidFill>
              </a:rPr>
              <a:t>archivio regionale FVG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0" y="3717032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hlinkClick r:id="rId2"/>
              </a:rPr>
              <a:t>http://sistemiwebgis.regione.fvg.it/eagle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Sistema unico di consultazione delle banche dati regionali con implicazioni cartografiche</a:t>
            </a:r>
            <a:endParaRPr lang="it-IT" dirty="0"/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1187624" y="404664"/>
            <a:ext cx="7128792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Siti piani regolatori: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it-IT" sz="3200" dirty="0" smtClean="0">
                <a:solidFill>
                  <a:srgbClr val="FF0000"/>
                </a:solidFill>
              </a:rPr>
              <a:t>Sito del comune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Link a 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11560" y="1844824"/>
            <a:ext cx="7772400" cy="1470025"/>
          </a:xfrm>
        </p:spPr>
        <p:txBody>
          <a:bodyPr/>
          <a:lstStyle/>
          <a:p>
            <a:r>
              <a:rPr lang="it-IT" dirty="0" smtClean="0"/>
              <a:t>http://www.simfvg.it</a:t>
            </a:r>
            <a:endParaRPr lang="it-IT" dirty="0"/>
          </a:p>
        </p:txBody>
      </p:sp>
      <p:sp>
        <p:nvSpPr>
          <p:cNvPr id="4" name="Sottotitolo 2"/>
          <p:cNvSpPr txBox="1">
            <a:spLocks/>
          </p:cNvSpPr>
          <p:nvPr/>
        </p:nvSpPr>
        <p:spPr>
          <a:xfrm>
            <a:off x="971600" y="3789040"/>
            <a:ext cx="7128792" cy="1752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Cartografia/progetti/piani/studi di settore/ processi</a:t>
            </a:r>
            <a:r>
              <a:rPr kumimoji="0" lang="it-IT" sz="32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partecipati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it-IT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it-IT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pdf archivio UTI Carnia</a:t>
            </a:r>
            <a:endParaRPr kumimoji="0" lang="it-IT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l="57245" r="6846" b="9850"/>
          <a:stretch>
            <a:fillRect/>
          </a:stretch>
        </p:blipFill>
        <p:spPr bwMode="auto">
          <a:xfrm>
            <a:off x="251520" y="0"/>
            <a:ext cx="8208912" cy="6628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59375" t="3917" r="6445" b="21971"/>
          <a:stretch>
            <a:fillRect/>
          </a:stretch>
        </p:blipFill>
        <p:spPr bwMode="auto">
          <a:xfrm>
            <a:off x="0" y="188639"/>
            <a:ext cx="9562589" cy="666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251520" y="3933056"/>
            <a:ext cx="1800200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67544" y="1268760"/>
            <a:ext cx="8280920" cy="1470025"/>
          </a:xfrm>
        </p:spPr>
        <p:txBody>
          <a:bodyPr/>
          <a:lstStyle/>
          <a:p>
            <a:r>
              <a:rPr lang="it-IT" dirty="0" smtClean="0"/>
              <a:t>http://www.simfvg.it/</a:t>
            </a:r>
            <a:r>
              <a:rPr lang="it-IT" dirty="0" err="1" smtClean="0"/>
              <a:t>attivita</a:t>
            </a:r>
            <a:r>
              <a:rPr lang="it-IT" dirty="0" smtClean="0"/>
              <a:t>/</a:t>
            </a:r>
            <a:r>
              <a:rPr lang="it-IT" dirty="0" err="1" smtClean="0"/>
              <a:t>piani-di-settore</a:t>
            </a:r>
            <a:r>
              <a:rPr lang="it-IT" dirty="0" smtClean="0"/>
              <a:t>/#</a:t>
            </a:r>
            <a:endParaRPr lang="it-IT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 l="59059" r="6606" b="13218"/>
          <a:stretch>
            <a:fillRect/>
          </a:stretch>
        </p:blipFill>
        <p:spPr bwMode="auto">
          <a:xfrm>
            <a:off x="827584" y="0"/>
            <a:ext cx="7848872" cy="6381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0" descr="Immagine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4648200"/>
            <a:ext cx="7772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6000" dirty="0" err="1" smtClean="0"/>
              <a:t>Benvenuti</a:t>
            </a:r>
            <a:r>
              <a:rPr lang="en-US" altLang="en-US" sz="6000" dirty="0" smtClean="0"/>
              <a:t> !</a:t>
            </a:r>
          </a:p>
        </p:txBody>
      </p:sp>
      <p:sp>
        <p:nvSpPr>
          <p:cNvPr id="2052" name="Rectangle 1"/>
          <p:cNvSpPr>
            <a:spLocks noChangeArrowheads="1"/>
          </p:cNvSpPr>
          <p:nvPr/>
        </p:nvSpPr>
        <p:spPr bwMode="auto">
          <a:xfrm>
            <a:off x="251520" y="152400"/>
            <a:ext cx="889248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it-IT" b="1" dirty="0" smtClean="0">
                <a:solidFill>
                  <a:srgbClr val="FF0000"/>
                </a:solidFill>
              </a:rPr>
              <a:t>Laboratorio di Progettazione Urbanistica II</a:t>
            </a:r>
            <a:endParaRPr lang="it-IT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it-IT" b="1" dirty="0" smtClean="0">
                <a:solidFill>
                  <a:srgbClr val="FF0000"/>
                </a:solidFill>
              </a:rPr>
              <a:t>Corso di studio in Architettura, Università degli studi di Trieste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59059" r="7236" b="19094"/>
          <a:stretch>
            <a:fillRect/>
          </a:stretch>
        </p:blipFill>
        <p:spPr bwMode="auto">
          <a:xfrm>
            <a:off x="467544" y="548680"/>
            <a:ext cx="7704856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hlinkClick r:id="rId2"/>
              </a:rPr>
              <a:t>https://www.canaldelferro-valcanale.utifvg.it/</a:t>
            </a:r>
            <a:endParaRPr lang="it-IT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53705" r="11331" b="24969"/>
          <a:stretch>
            <a:fillRect/>
          </a:stretch>
        </p:blipFill>
        <p:spPr bwMode="auto">
          <a:xfrm>
            <a:off x="-1" y="0"/>
            <a:ext cx="9140397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53864" r="13061" b="24109"/>
          <a:stretch>
            <a:fillRect/>
          </a:stretch>
        </p:blipFill>
        <p:spPr bwMode="auto">
          <a:xfrm>
            <a:off x="467544" y="260648"/>
            <a:ext cx="7560840" cy="5580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 l="53390" t="3545" r="9126" b="13218"/>
          <a:stretch>
            <a:fillRect/>
          </a:stretch>
        </p:blipFill>
        <p:spPr bwMode="auto">
          <a:xfrm>
            <a:off x="1691680" y="1916832"/>
            <a:ext cx="6013176" cy="4295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it-IT" dirty="0" smtClean="0">
                <a:hlinkClick r:id="rId3"/>
              </a:rPr>
              <a:t>https://www.parcoprealpigiulie.it/</a:t>
            </a:r>
            <a:endParaRPr lang="it-IT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/>
          <a:srcRect l="60634" r="5031" b="10280"/>
          <a:stretch>
            <a:fillRect/>
          </a:stretch>
        </p:blipFill>
        <p:spPr bwMode="auto">
          <a:xfrm>
            <a:off x="467544" y="0"/>
            <a:ext cx="7848872" cy="6597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580112" y="2996952"/>
            <a:ext cx="3312368" cy="360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53390" t="3545" r="4876" b="32761"/>
          <a:stretch>
            <a:fillRect/>
          </a:stretch>
        </p:blipFill>
        <p:spPr bwMode="auto">
          <a:xfrm>
            <a:off x="251520" y="2420888"/>
            <a:ext cx="8654161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hlinkClick r:id="rId3"/>
              </a:rPr>
              <a:t>http://www.unesco.it/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la “Riserva di biosfera Alpi </a:t>
            </a:r>
            <a:r>
              <a:rPr lang="it-IT" dirty="0" err="1" smtClean="0"/>
              <a:t>Giulie</a:t>
            </a:r>
            <a:r>
              <a:rPr lang="it-IT" dirty="0" smtClean="0"/>
              <a:t>”</a:t>
            </a:r>
            <a:endParaRPr lang="it-IT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hlinkClick r:id="rId2"/>
              </a:rPr>
              <a:t>http://www.cramars.it/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atlante </a:t>
            </a:r>
            <a:r>
              <a:rPr lang="it-IT" dirty="0" err="1" smtClean="0"/>
              <a:t>cramars</a:t>
            </a:r>
            <a:endParaRPr lang="it-IT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hlinkClick r:id="rId2"/>
              </a:rPr>
              <a:t>http://www.cramars.it/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atlante: </a:t>
            </a:r>
            <a:br>
              <a:rPr lang="it-IT" dirty="0" smtClean="0"/>
            </a:br>
            <a:r>
              <a:rPr lang="it-IT" dirty="0" smtClean="0"/>
              <a:t>raccolta progetti e dati statistici </a:t>
            </a:r>
            <a:endParaRPr lang="it-IT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hlinkClick r:id="rId2"/>
              </a:rPr>
              <a:t>http://ottomilacensus.istat.it/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dati statistici </a:t>
            </a:r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1513" r="9345" b="4851"/>
          <a:stretch>
            <a:fillRect/>
          </a:stretch>
        </p:blipFill>
        <p:spPr bwMode="auto">
          <a:xfrm>
            <a:off x="1115616" y="1647464"/>
            <a:ext cx="7704856" cy="5210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23528" y="2060848"/>
            <a:ext cx="856895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00000"/>
            <a:endParaRPr lang="it-IT" sz="4000" dirty="0" smtClean="0"/>
          </a:p>
          <a:p>
            <a:pPr defTabSz="1800000">
              <a:spcBef>
                <a:spcPts val="0"/>
              </a:spcBef>
            </a:pPr>
            <a:r>
              <a:rPr lang="it-IT" sz="3200" b="1" dirty="0" smtClean="0"/>
              <a:t>Collaborazione: arch. Paola </a:t>
            </a:r>
            <a:r>
              <a:rPr lang="it-IT" sz="3200" b="1" dirty="0" err="1" smtClean="0"/>
              <a:t>Cigalotto</a:t>
            </a:r>
            <a:r>
              <a:rPr lang="it-IT" sz="3200" b="1" dirty="0" smtClean="0"/>
              <a:t>, Udine</a:t>
            </a:r>
          </a:p>
          <a:p>
            <a:pPr defTabSz="1800000">
              <a:spcBef>
                <a:spcPts val="0"/>
              </a:spcBef>
            </a:pPr>
            <a:r>
              <a:rPr lang="it-IT" sz="3200" b="1" dirty="0" smtClean="0"/>
              <a:t>paola.cigalotto@gmail.com</a:t>
            </a:r>
            <a:endParaRPr lang="it-IT" sz="32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>
                <a:hlinkClick r:id="rId2"/>
              </a:rPr>
              <a:t>https://www.regione.fvg.it/rafvg/cms/RAFVG/ambiente-territorio/pianificazione-gestione-territorio/FOGLIA21/ </a:t>
            </a: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>elaborati e documenti Piano Paesaggistico Regionale</a:t>
            </a:r>
            <a:endParaRPr lang="it-IT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73" r="14069"/>
          <a:stretch>
            <a:fillRect/>
          </a:stretch>
        </p:blipFill>
        <p:spPr bwMode="auto">
          <a:xfrm>
            <a:off x="0" y="0"/>
            <a:ext cx="1029714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11116" r="13285"/>
          <a:stretch>
            <a:fillRect/>
          </a:stretch>
        </p:blipFill>
        <p:spPr bwMode="auto">
          <a:xfrm>
            <a:off x="-73024" y="0"/>
            <a:ext cx="92170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763688" y="1916832"/>
            <a:ext cx="446449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1763688" y="5661248"/>
            <a:ext cx="4464496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3851920" y="5157192"/>
            <a:ext cx="1224136" cy="28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547664" y="476672"/>
            <a:ext cx="6027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 smtClean="0">
                <a:hlinkClick r:id="rId2"/>
              </a:rPr>
              <a:t>https://www.alpconv.org/it/home/</a:t>
            </a:r>
            <a:endParaRPr lang="it-IT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7087" t="4851" r="9045" b="11792"/>
          <a:stretch>
            <a:fillRect/>
          </a:stretch>
        </p:blipFill>
        <p:spPr bwMode="auto">
          <a:xfrm>
            <a:off x="0" y="1268760"/>
            <a:ext cx="9144667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79512" y="-243408"/>
            <a:ext cx="8640960" cy="1470025"/>
          </a:xfrm>
        </p:spPr>
        <p:txBody>
          <a:bodyPr>
            <a:normAutofit/>
          </a:bodyPr>
          <a:lstStyle/>
          <a:p>
            <a:pPr algn="l"/>
            <a:r>
              <a:rPr lang="it-IT" sz="3600" dirty="0" smtClean="0"/>
              <a:t>Attenzione a:</a:t>
            </a:r>
            <a:endParaRPr lang="it-IT" sz="36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8784976" cy="5949280"/>
          </a:xfrm>
        </p:spPr>
        <p:txBody>
          <a:bodyPr>
            <a:normAutofit lnSpcReduction="10000"/>
          </a:bodyPr>
          <a:lstStyle/>
          <a:p>
            <a:pPr algn="l">
              <a:spcBef>
                <a:spcPts val="1200"/>
              </a:spcBef>
              <a:buFont typeface="Arial" pitchFamily="34" charset="0"/>
              <a:buChar char="•"/>
            </a:pP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sz="2800" b="1" dirty="0">
                <a:solidFill>
                  <a:schemeClr val="tx1"/>
                </a:solidFill>
              </a:rPr>
              <a:t>riuso e </a:t>
            </a:r>
            <a:r>
              <a:rPr lang="it-IT" sz="2800" b="1" dirty="0" smtClean="0">
                <a:solidFill>
                  <a:schemeClr val="tx1"/>
                </a:solidFill>
              </a:rPr>
              <a:t>riciclo </a:t>
            </a:r>
            <a:r>
              <a:rPr lang="it-IT" sz="2800" dirty="0">
                <a:solidFill>
                  <a:schemeClr val="tx1"/>
                </a:solidFill>
              </a:rPr>
              <a:t>(di spazi dismessi </a:t>
            </a:r>
            <a:r>
              <a:rPr lang="it-IT" sz="2800" dirty="0" smtClean="0">
                <a:solidFill>
                  <a:schemeClr val="tx1"/>
                </a:solidFill>
              </a:rPr>
              <a:t>e </a:t>
            </a:r>
            <a:r>
              <a:rPr lang="it-IT" sz="2800" dirty="0" err="1" smtClean="0">
                <a:solidFill>
                  <a:schemeClr val="tx1"/>
                </a:solidFill>
              </a:rPr>
              <a:t>sottoutilizzati_</a:t>
            </a:r>
            <a:r>
              <a:rPr lang="it-IT" sz="2800" dirty="0" smtClean="0">
                <a:solidFill>
                  <a:schemeClr val="tx1"/>
                </a:solidFill>
              </a:rPr>
              <a:t> siti militari abbandonati);</a:t>
            </a:r>
          </a:p>
          <a:p>
            <a:pPr algn="l">
              <a:spcBef>
                <a:spcPts val="1200"/>
              </a:spcBef>
              <a:buFont typeface="Arial" pitchFamily="34" charset="0"/>
              <a:buChar char="•"/>
            </a:pPr>
            <a:r>
              <a:rPr lang="it-IT" sz="2800" b="1" dirty="0" smtClean="0">
                <a:solidFill>
                  <a:schemeClr val="tx1"/>
                </a:solidFill>
              </a:rPr>
              <a:t>  welfare </a:t>
            </a:r>
            <a:r>
              <a:rPr lang="it-IT" sz="2800" b="1" dirty="0" err="1">
                <a:solidFill>
                  <a:schemeClr val="tx1"/>
                </a:solidFill>
              </a:rPr>
              <a:t>space</a:t>
            </a:r>
            <a:r>
              <a:rPr lang="it-IT" sz="2800" b="1" dirty="0">
                <a:solidFill>
                  <a:schemeClr val="tx1"/>
                </a:solidFill>
              </a:rPr>
              <a:t> </a:t>
            </a:r>
            <a:r>
              <a:rPr lang="it-IT" sz="2800" dirty="0">
                <a:solidFill>
                  <a:schemeClr val="tx1"/>
                </a:solidFill>
              </a:rPr>
              <a:t>(nell’accezione ampia e complessa di spazi che, grazie al </a:t>
            </a:r>
            <a:r>
              <a:rPr lang="it-IT" sz="2800" dirty="0" smtClean="0">
                <a:solidFill>
                  <a:schemeClr val="tx1"/>
                </a:solidFill>
              </a:rPr>
              <a:t>loro assetto </a:t>
            </a:r>
            <a:r>
              <a:rPr lang="it-IT" sz="2800" dirty="0">
                <a:solidFill>
                  <a:schemeClr val="tx1"/>
                </a:solidFill>
              </a:rPr>
              <a:t>fisico, concorrono al benessere delle persone</a:t>
            </a:r>
            <a:r>
              <a:rPr lang="it-IT" sz="2800" dirty="0" smtClean="0">
                <a:solidFill>
                  <a:schemeClr val="tx1"/>
                </a:solidFill>
              </a:rPr>
              <a:t>);</a:t>
            </a:r>
          </a:p>
          <a:p>
            <a:pPr algn="l">
              <a:spcBef>
                <a:spcPts val="1200"/>
              </a:spcBef>
              <a:buFont typeface="Arial" pitchFamily="34" charset="0"/>
              <a:buChar char="•"/>
            </a:pPr>
            <a:r>
              <a:rPr lang="it-IT" sz="2800" b="1" dirty="0">
                <a:solidFill>
                  <a:schemeClr val="tx1"/>
                </a:solidFill>
              </a:rPr>
              <a:t>mobilità e accessibilità </a:t>
            </a:r>
            <a:r>
              <a:rPr lang="it-IT" sz="2800" dirty="0">
                <a:solidFill>
                  <a:schemeClr val="tx1"/>
                </a:solidFill>
              </a:rPr>
              <a:t>(intese </a:t>
            </a:r>
            <a:r>
              <a:rPr lang="it-IT" sz="2800" dirty="0" smtClean="0">
                <a:solidFill>
                  <a:schemeClr val="tx1"/>
                </a:solidFill>
              </a:rPr>
              <a:t>come campi </a:t>
            </a:r>
            <a:r>
              <a:rPr lang="it-IT" sz="2800" dirty="0">
                <a:solidFill>
                  <a:schemeClr val="tx1"/>
                </a:solidFill>
              </a:rPr>
              <a:t>operativi tesi a fronteggiare tematiche </a:t>
            </a:r>
            <a:r>
              <a:rPr lang="it-IT" sz="2800" dirty="0" smtClean="0">
                <a:solidFill>
                  <a:schemeClr val="tx1"/>
                </a:solidFill>
              </a:rPr>
              <a:t>ambientali </a:t>
            </a:r>
            <a:r>
              <a:rPr lang="it-IT" sz="2800" dirty="0">
                <a:solidFill>
                  <a:schemeClr val="tx1"/>
                </a:solidFill>
              </a:rPr>
              <a:t>e diseguaglianze </a:t>
            </a:r>
            <a:r>
              <a:rPr lang="it-IT" sz="2800" dirty="0" smtClean="0">
                <a:solidFill>
                  <a:schemeClr val="tx1"/>
                </a:solidFill>
              </a:rPr>
              <a:t>sociali);</a:t>
            </a:r>
          </a:p>
          <a:p>
            <a:pPr algn="l">
              <a:spcBef>
                <a:spcPts val="1200"/>
              </a:spcBef>
              <a:buFont typeface="Arial" pitchFamily="34" charset="0"/>
              <a:buChar char="•"/>
            </a:pPr>
            <a:r>
              <a:rPr lang="it-IT" sz="2800" b="1" dirty="0" smtClean="0">
                <a:solidFill>
                  <a:schemeClr val="tx1"/>
                </a:solidFill>
              </a:rPr>
              <a:t>Ricomposizione spaziale </a:t>
            </a:r>
            <a:r>
              <a:rPr lang="it-IT" sz="2800" b="1" dirty="0">
                <a:solidFill>
                  <a:schemeClr val="tx1"/>
                </a:solidFill>
              </a:rPr>
              <a:t>dell’esistente e rigenerazione </a:t>
            </a:r>
            <a:r>
              <a:rPr lang="it-IT" sz="2800" b="1" dirty="0" smtClean="0">
                <a:solidFill>
                  <a:schemeClr val="tx1"/>
                </a:solidFill>
              </a:rPr>
              <a:t>urbana </a:t>
            </a:r>
            <a:r>
              <a:rPr lang="it-IT" sz="2800" dirty="0" smtClean="0">
                <a:solidFill>
                  <a:schemeClr val="tx1"/>
                </a:solidFill>
              </a:rPr>
              <a:t>(spazi aperti, mobilità,</a:t>
            </a:r>
            <a:r>
              <a:rPr lang="it-IT" sz="2800" dirty="0">
                <a:solidFill>
                  <a:schemeClr val="tx1"/>
                </a:solidFill>
              </a:rPr>
              <a:t> attività economiche, culturali e sociali</a:t>
            </a:r>
            <a:r>
              <a:rPr lang="it-IT" sz="2800" dirty="0" smtClean="0">
                <a:solidFill>
                  <a:schemeClr val="tx1"/>
                </a:solidFill>
              </a:rPr>
              <a:t>); </a:t>
            </a:r>
          </a:p>
          <a:p>
            <a:pPr algn="l">
              <a:spcBef>
                <a:spcPts val="1200"/>
              </a:spcBef>
              <a:buFont typeface="Arial" pitchFamily="34" charset="0"/>
              <a:buChar char="•"/>
            </a:pPr>
            <a:r>
              <a:rPr lang="it-IT" sz="2800" b="1" dirty="0" smtClean="0">
                <a:solidFill>
                  <a:schemeClr val="tx1"/>
                </a:solidFill>
              </a:rPr>
              <a:t>Sostenibilità</a:t>
            </a:r>
            <a:r>
              <a:rPr lang="it-IT" sz="2800" dirty="0" smtClean="0">
                <a:solidFill>
                  <a:schemeClr val="tx1"/>
                </a:solidFill>
              </a:rPr>
              <a:t> (gestione delle acque, riqualificazione energetica degli edifici, qualità dell’aria, agricoltura,..)</a:t>
            </a:r>
          </a:p>
          <a:p>
            <a:pPr algn="l">
              <a:spcBef>
                <a:spcPts val="1200"/>
              </a:spcBef>
              <a:buFont typeface="Arial" pitchFamily="34" charset="0"/>
              <a:buChar char="•"/>
            </a:pPr>
            <a:r>
              <a:rPr lang="it-IT" sz="2800" b="1" dirty="0" err="1" smtClean="0">
                <a:solidFill>
                  <a:schemeClr val="tx1"/>
                </a:solidFill>
              </a:rPr>
              <a:t>smartness</a:t>
            </a:r>
            <a:r>
              <a:rPr lang="it-IT" sz="2800" b="1" dirty="0" err="1">
                <a:solidFill>
                  <a:schemeClr val="tx1"/>
                </a:solidFill>
              </a:rPr>
              <a:t>…</a:t>
            </a:r>
            <a:endParaRPr lang="it-IT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539552" y="692696"/>
            <a:ext cx="813690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 smtClean="0"/>
              <a:t>Esempi in: </a:t>
            </a:r>
          </a:p>
          <a:p>
            <a:endParaRPr lang="it-IT" sz="2800" dirty="0" smtClean="0"/>
          </a:p>
          <a:p>
            <a:endParaRPr lang="it-IT" sz="2800" dirty="0" smtClean="0"/>
          </a:p>
          <a:p>
            <a:r>
              <a:rPr lang="it-IT" sz="2800" dirty="0" smtClean="0"/>
              <a:t>Elena Marchigiani, Paola </a:t>
            </a:r>
            <a:r>
              <a:rPr lang="it-IT" sz="2800" dirty="0" err="1" smtClean="0"/>
              <a:t>Cigalotto</a:t>
            </a:r>
            <a:r>
              <a:rPr lang="it-IT" sz="2800" dirty="0" smtClean="0"/>
              <a:t>, "</a:t>
            </a:r>
            <a:r>
              <a:rPr lang="it-IT" sz="2800" i="1" dirty="0" smtClean="0"/>
              <a:t>Terre di Mezzo, percorsi di progetto lungo il torrente </a:t>
            </a:r>
            <a:r>
              <a:rPr lang="it-IT" sz="2800" i="1" dirty="0" err="1" smtClean="0"/>
              <a:t>Cormor</a:t>
            </a:r>
            <a:r>
              <a:rPr lang="it-IT" sz="2800" dirty="0" smtClean="0"/>
              <a:t>", EUT Edizioni Università di Trieste, </a:t>
            </a:r>
            <a:r>
              <a:rPr lang="it-IT" sz="2800" dirty="0" err="1" smtClean="0"/>
              <a:t>Trieste</a:t>
            </a:r>
            <a:r>
              <a:rPr lang="it-IT" sz="2800" dirty="0" smtClean="0"/>
              <a:t>, 2019, pp. 151 ISBN 978-88-5511-070-9; </a:t>
            </a:r>
            <a:r>
              <a:rPr lang="it-IT" sz="2800" dirty="0" err="1" smtClean="0"/>
              <a:t>eISBN</a:t>
            </a:r>
            <a:r>
              <a:rPr lang="it-IT" sz="2800" dirty="0" smtClean="0"/>
              <a:t> 978-88-5511-071-6;</a:t>
            </a:r>
          </a:p>
          <a:p>
            <a:endParaRPr lang="it-IT" sz="2800" dirty="0" smtClean="0"/>
          </a:p>
          <a:p>
            <a:r>
              <a:rPr lang="it-IT" sz="4000" dirty="0" smtClean="0"/>
              <a:t>  http://hdl.handle.net/10077/28214 </a:t>
            </a:r>
            <a:endParaRPr lang="it-IT" sz="4000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633478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Elena Marchigiani, Paola </a:t>
            </a:r>
            <a:r>
              <a:rPr lang="it-IT" sz="1400" dirty="0" err="1" smtClean="0"/>
              <a:t>Cigalotto</a:t>
            </a:r>
            <a:r>
              <a:rPr lang="it-IT" sz="1400" dirty="0" smtClean="0"/>
              <a:t>, "</a:t>
            </a:r>
            <a:r>
              <a:rPr lang="it-IT" sz="1400" i="1" dirty="0" smtClean="0"/>
              <a:t>Terre di Mezzo, percorsi di progetto lungo il torrente </a:t>
            </a:r>
            <a:r>
              <a:rPr lang="it-IT" sz="1400" i="1" dirty="0" err="1" smtClean="0"/>
              <a:t>Cormor</a:t>
            </a:r>
            <a:r>
              <a:rPr lang="it-IT" sz="1400" dirty="0" smtClean="0"/>
              <a:t>", EUT Edizioni Università di Trieste, </a:t>
            </a:r>
            <a:r>
              <a:rPr lang="it-IT" sz="1400" dirty="0" err="1" smtClean="0"/>
              <a:t>Trieste</a:t>
            </a:r>
            <a:r>
              <a:rPr lang="it-IT" sz="1400" dirty="0" smtClean="0"/>
              <a:t>, 2019,   http://hdl.handle.net/10077/28214 </a:t>
            </a:r>
            <a:endParaRPr lang="it-IT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29231" t="11151" r="14987" b="17450"/>
          <a:stretch>
            <a:fillRect/>
          </a:stretch>
        </p:blipFill>
        <p:spPr bwMode="auto">
          <a:xfrm>
            <a:off x="0" y="0"/>
            <a:ext cx="8724722" cy="62816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633478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Elena Marchigiani, Paola </a:t>
            </a:r>
            <a:r>
              <a:rPr lang="it-IT" sz="1400" dirty="0" err="1" smtClean="0"/>
              <a:t>Cigalotto</a:t>
            </a:r>
            <a:r>
              <a:rPr lang="it-IT" sz="1400" dirty="0" smtClean="0"/>
              <a:t>, "</a:t>
            </a:r>
            <a:r>
              <a:rPr lang="it-IT" sz="1400" i="1" dirty="0" smtClean="0"/>
              <a:t>Terre di Mezzo, percorsi di progetto lungo il torrente </a:t>
            </a:r>
            <a:r>
              <a:rPr lang="it-IT" sz="1400" i="1" dirty="0" err="1" smtClean="0"/>
              <a:t>Cormor</a:t>
            </a:r>
            <a:r>
              <a:rPr lang="it-IT" sz="1400" dirty="0" smtClean="0"/>
              <a:t>", EUT Edizioni Università di Trieste, </a:t>
            </a:r>
            <a:r>
              <a:rPr lang="it-IT" sz="1400" dirty="0" err="1" smtClean="0"/>
              <a:t>Trieste</a:t>
            </a:r>
            <a:r>
              <a:rPr lang="it-IT" sz="1400" dirty="0" smtClean="0"/>
              <a:t>, 2019,   http://hdl.handle.net/10077/28214 </a:t>
            </a:r>
            <a:endParaRPr lang="it-IT" sz="14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2775" t="17451" r="17613" b="21650"/>
          <a:stretch>
            <a:fillRect/>
          </a:stretch>
        </p:blipFill>
        <p:spPr bwMode="auto">
          <a:xfrm>
            <a:off x="0" y="0"/>
            <a:ext cx="9144000" cy="6313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633478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Elena Marchigiani, Paola </a:t>
            </a:r>
            <a:r>
              <a:rPr lang="it-IT" sz="1400" dirty="0" err="1" smtClean="0"/>
              <a:t>Cigalotto</a:t>
            </a:r>
            <a:r>
              <a:rPr lang="it-IT" sz="1400" dirty="0" smtClean="0"/>
              <a:t>, "</a:t>
            </a:r>
            <a:r>
              <a:rPr lang="it-IT" sz="1400" i="1" dirty="0" smtClean="0"/>
              <a:t>Terre di Mezzo, percorsi di progetto lungo il torrente </a:t>
            </a:r>
            <a:r>
              <a:rPr lang="it-IT" sz="1400" i="1" dirty="0" err="1" smtClean="0"/>
              <a:t>Cormor</a:t>
            </a:r>
            <a:r>
              <a:rPr lang="it-IT" sz="1400" dirty="0" smtClean="0"/>
              <a:t>", EUT Edizioni Università di Trieste, </a:t>
            </a:r>
            <a:r>
              <a:rPr lang="it-IT" sz="1400" dirty="0" err="1" smtClean="0"/>
              <a:t>Trieste</a:t>
            </a:r>
            <a:r>
              <a:rPr lang="it-IT" sz="1400" dirty="0" smtClean="0"/>
              <a:t>, 2019,   http://hdl.handle.net/10077/28214 </a:t>
            </a:r>
            <a:endParaRPr lang="it-IT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50793" t="10500" r="20267" b="16001"/>
          <a:stretch>
            <a:fillRect/>
          </a:stretch>
        </p:blipFill>
        <p:spPr bwMode="auto">
          <a:xfrm>
            <a:off x="4572000" y="54911"/>
            <a:ext cx="4392488" cy="627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611560" y="54868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 smtClean="0"/>
              <a:t>Masterplan</a:t>
            </a:r>
            <a:r>
              <a:rPr lang="it-IT" sz="3600" b="1" dirty="0" smtClean="0"/>
              <a:t> generale</a:t>
            </a:r>
            <a:endParaRPr lang="it-IT" sz="36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6334780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http://hdl.handle.net/10077/28214 </a:t>
            </a:r>
            <a:endParaRPr lang="it-IT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11560" y="54868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 smtClean="0"/>
              <a:t>Masterplan</a:t>
            </a:r>
            <a:r>
              <a:rPr lang="it-IT" sz="3600" b="1" dirty="0" smtClean="0"/>
              <a:t> specifico</a:t>
            </a:r>
            <a:endParaRPr lang="it-IT" sz="36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31594" t="22907" r="44191" b="20601"/>
          <a:stretch>
            <a:fillRect/>
          </a:stretch>
        </p:blipFill>
        <p:spPr bwMode="auto">
          <a:xfrm>
            <a:off x="3851920" y="7951"/>
            <a:ext cx="5292080" cy="694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124744"/>
            <a:ext cx="8229600" cy="594928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it-IT" altLang="en-US" sz="2800" b="1" dirty="0" smtClean="0"/>
              <a:t>Alcune indicazioni preliminari sul corso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it-IT" altLang="en-US" sz="2600" b="1" dirty="0" smtClean="0"/>
              <a:t>E’ difficile e impegnativo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it-IT" altLang="en-US" sz="2600" b="1" dirty="0" smtClean="0"/>
              <a:t>Ha molti libri di testo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it-IT" altLang="en-US" sz="2600" b="1" dirty="0" smtClean="0"/>
              <a:t>Richiede di schierarsi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it-IT" altLang="en-US" sz="2600" b="1" dirty="0" smtClean="0"/>
              <a:t>In quanto corso di progettazione non insegna ricette preconfezionate ma richiede autonomia di pensiero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it-IT" altLang="en-US" sz="2600" b="1" dirty="0" smtClean="0"/>
              <a:t>Serve studiare (normativa,  linguaggio, grafica, …)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altLang="en-US" sz="2600" b="1" dirty="0" smtClean="0"/>
              <a:t>Vi </a:t>
            </a:r>
            <a:r>
              <a:rPr lang="en-US" altLang="en-US" sz="2600" b="1" dirty="0" err="1" smtClean="0"/>
              <a:t>servira</a:t>
            </a:r>
            <a:r>
              <a:rPr lang="en-US" altLang="en-US" sz="2600" b="1" dirty="0" smtClean="0"/>
              <a:t>’ l’ automobile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altLang="en-US" sz="2600" b="1" dirty="0" err="1" smtClean="0"/>
              <a:t>Alcune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parti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richiedono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di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conoscere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l’inglese</a:t>
            </a:r>
            <a:r>
              <a:rPr lang="en-US" altLang="en-US" sz="2600" b="1" dirty="0" smtClean="0"/>
              <a:t>… </a:t>
            </a:r>
            <a:r>
              <a:rPr lang="en-US" altLang="en-US" sz="2600" b="1" dirty="0" err="1" smtClean="0"/>
              <a:t>il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Carnico</a:t>
            </a:r>
            <a:r>
              <a:rPr lang="en-US" altLang="en-US" sz="2600" b="1" dirty="0" smtClean="0"/>
              <a:t>….</a:t>
            </a:r>
            <a:r>
              <a:rPr lang="en-US" altLang="en-US" sz="2600" b="1" dirty="0" err="1" smtClean="0"/>
              <a:t>il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Resiano</a:t>
            </a:r>
            <a:r>
              <a:rPr lang="en-US" altLang="en-US" sz="2600" b="1" dirty="0" smtClean="0"/>
              <a:t>…(la </a:t>
            </a:r>
            <a:r>
              <a:rPr lang="en-US" altLang="en-US" sz="2600" b="1" dirty="0" err="1" smtClean="0"/>
              <a:t>dimensione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plurilinguistica</a:t>
            </a:r>
            <a:r>
              <a:rPr lang="en-US" altLang="en-US" sz="2600" b="1" dirty="0" smtClean="0"/>
              <a:t> e </a:t>
            </a:r>
            <a:r>
              <a:rPr lang="en-US" altLang="en-US" sz="2600" b="1" dirty="0" err="1" smtClean="0"/>
              <a:t>pluriculturale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dei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nostri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territori</a:t>
            </a:r>
            <a:r>
              <a:rPr lang="en-US" altLang="en-US" sz="2600" b="1" dirty="0" smtClean="0"/>
              <a:t>)</a:t>
            </a:r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r>
              <a:rPr lang="en-US" altLang="en-US" sz="2600" b="1" dirty="0" err="1" smtClean="0"/>
              <a:t>Richiede</a:t>
            </a:r>
            <a:r>
              <a:rPr lang="en-US" altLang="en-US" sz="2600" b="1" dirty="0" smtClean="0"/>
              <a:t> </a:t>
            </a:r>
            <a:r>
              <a:rPr lang="en-US" altLang="en-US" sz="2600" b="1" dirty="0" err="1" smtClean="0"/>
              <a:t>presentazioni</a:t>
            </a:r>
            <a:r>
              <a:rPr lang="en-US" altLang="en-US" sz="2600" b="1" dirty="0" smtClean="0"/>
              <a:t>  </a:t>
            </a:r>
            <a:r>
              <a:rPr lang="en-US" altLang="en-US" sz="2600" b="1" dirty="0" err="1" smtClean="0"/>
              <a:t>pubbliche</a:t>
            </a:r>
            <a:endParaRPr lang="en-US" altLang="en-US" sz="2600" b="1" dirty="0" smtClean="0"/>
          </a:p>
          <a:p>
            <a:pPr lvl="1" eaLnBrk="1" hangingPunct="1">
              <a:lnSpc>
                <a:spcPct val="80000"/>
              </a:lnSpc>
              <a:spcBef>
                <a:spcPts val="1200"/>
              </a:spcBef>
            </a:pPr>
            <a:endParaRPr lang="en-US" altLang="en-US" sz="2600" b="1" dirty="0" smtClean="0"/>
          </a:p>
          <a:p>
            <a:pPr lvl="1" eaLnBrk="1" hangingPunct="1">
              <a:lnSpc>
                <a:spcPct val="80000"/>
              </a:lnSpc>
            </a:pPr>
            <a:endParaRPr lang="en-US" altLang="en-US" sz="2400" b="1" dirty="0" smtClean="0"/>
          </a:p>
        </p:txBody>
      </p:sp>
      <p:sp>
        <p:nvSpPr>
          <p:cNvPr id="4" name="CasellaDiTesto 3"/>
          <p:cNvSpPr txBox="1"/>
          <p:nvPr/>
        </p:nvSpPr>
        <p:spPr>
          <a:xfrm>
            <a:off x="3131840" y="0"/>
            <a:ext cx="57606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4000" b="1" i="1" dirty="0" smtClean="0"/>
              <a:t>Imparar facendo</a:t>
            </a:r>
            <a:endParaRPr lang="it-IT" sz="4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6334780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http://hdl.handle.net/10077/28214 </a:t>
            </a:r>
            <a:endParaRPr lang="it-IT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11560" y="548680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Attenzione alle </a:t>
            </a:r>
            <a:r>
              <a:rPr lang="it-IT" sz="3600" b="1" dirty="0" err="1" smtClean="0"/>
              <a:t>legende</a:t>
            </a:r>
            <a:r>
              <a:rPr lang="it-IT" sz="3600" b="1" dirty="0" smtClean="0"/>
              <a:t>!</a:t>
            </a:r>
            <a:endParaRPr lang="it-IT" sz="3600" b="1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5728" t="37400" r="25000" b="41600"/>
          <a:stretch>
            <a:fillRect/>
          </a:stretch>
        </p:blipFill>
        <p:spPr bwMode="auto">
          <a:xfrm>
            <a:off x="0" y="3342929"/>
            <a:ext cx="9144000" cy="2750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6334780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Elena Marchigiani, Paola </a:t>
            </a:r>
            <a:r>
              <a:rPr lang="it-IT" sz="1400" dirty="0" err="1" smtClean="0"/>
              <a:t>Cigalotto</a:t>
            </a:r>
            <a:r>
              <a:rPr lang="it-IT" sz="1400" dirty="0" smtClean="0"/>
              <a:t>, "</a:t>
            </a:r>
            <a:r>
              <a:rPr lang="it-IT" sz="1400" i="1" dirty="0" smtClean="0"/>
              <a:t>Terre di Mezzo, percorsi di progetto lungo il torrente </a:t>
            </a:r>
            <a:r>
              <a:rPr lang="it-IT" sz="1400" i="1" dirty="0" err="1" smtClean="0"/>
              <a:t>Cormor</a:t>
            </a:r>
            <a:r>
              <a:rPr lang="it-IT" sz="1400" dirty="0" smtClean="0"/>
              <a:t>", EUT Edizioni Università di Trieste, </a:t>
            </a:r>
            <a:r>
              <a:rPr lang="it-IT" sz="1400" dirty="0" err="1" smtClean="0"/>
              <a:t>Trieste</a:t>
            </a:r>
            <a:r>
              <a:rPr lang="it-IT" sz="1400" dirty="0" smtClean="0"/>
              <a:t>, 2019,   http://hdl.handle.net/10077/28214 </a:t>
            </a:r>
            <a:endParaRPr lang="it-IT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6300192" y="476672"/>
            <a:ext cx="36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dettaglio</a:t>
            </a:r>
            <a:endParaRPr lang="it-IT" sz="3600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2184" t="16400" r="17023" b="21651"/>
          <a:stretch>
            <a:fillRect/>
          </a:stretch>
        </p:blipFill>
        <p:spPr bwMode="auto">
          <a:xfrm>
            <a:off x="0" y="-35897"/>
            <a:ext cx="9144000" cy="627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6334780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http://hdl.handle.net/10077/28214 </a:t>
            </a:r>
            <a:endParaRPr lang="it-IT" sz="1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95536" y="692696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/>
              <a:t>Affondi</a:t>
            </a:r>
          </a:p>
          <a:p>
            <a:r>
              <a:rPr lang="it-IT" sz="3600" b="1" dirty="0" smtClean="0"/>
              <a:t>approfondimenti</a:t>
            </a:r>
            <a:endParaRPr lang="it-IT" sz="3600" b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32775" t="23750" r="43010" b="19551"/>
          <a:stretch>
            <a:fillRect/>
          </a:stretch>
        </p:blipFill>
        <p:spPr bwMode="auto">
          <a:xfrm>
            <a:off x="3937000" y="0"/>
            <a:ext cx="5207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95536" y="6334780"/>
            <a:ext cx="8136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smtClean="0"/>
              <a:t>http://hdl.handle.net/10077/28214 </a:t>
            </a:r>
            <a:endParaRPr lang="it-IT" sz="14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29231" t="19950" r="14660" b="17450"/>
          <a:stretch>
            <a:fillRect/>
          </a:stretch>
        </p:blipFill>
        <p:spPr bwMode="auto">
          <a:xfrm>
            <a:off x="0" y="1119446"/>
            <a:ext cx="9144000" cy="57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en-US" smtClean="0"/>
              <a:t>Alcune indicazioni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en-US" smtClean="0"/>
              <a:t>Studio</a:t>
            </a:r>
          </a:p>
        </p:txBody>
      </p:sp>
      <p:sp>
        <p:nvSpPr>
          <p:cNvPr id="7172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186808" cy="4683125"/>
          </a:xfrm>
        </p:spPr>
        <p:txBody>
          <a:bodyPr>
            <a:normAutofit/>
          </a:bodyPr>
          <a:lstStyle/>
          <a:p>
            <a:pPr eaLnBrk="1" hangingPunct="1"/>
            <a:r>
              <a:rPr lang="it-IT" altLang="en-US" sz="3200" dirty="0" smtClean="0"/>
              <a:t>Studiare e riordinare gli appunti di volta in volta</a:t>
            </a:r>
          </a:p>
          <a:p>
            <a:pPr eaLnBrk="1" hangingPunct="1"/>
            <a:r>
              <a:rPr lang="it-IT" altLang="en-US" sz="3200" dirty="0" smtClean="0"/>
              <a:t>Attenzione agli obiettivi delle lezioni</a:t>
            </a:r>
          </a:p>
          <a:p>
            <a:pPr eaLnBrk="1" hangingPunct="1"/>
            <a:r>
              <a:rPr lang="it-IT" altLang="en-US" sz="3200" dirty="0" smtClean="0"/>
              <a:t>Consultare sempre la bibliografia/</a:t>
            </a:r>
            <a:r>
              <a:rPr lang="it-IT" altLang="en-US" sz="3200" dirty="0" err="1" smtClean="0"/>
              <a:t>sitografia</a:t>
            </a:r>
            <a:endParaRPr lang="it-IT" altLang="en-US" sz="3200" dirty="0" smtClean="0"/>
          </a:p>
        </p:txBody>
      </p:sp>
      <p:sp>
        <p:nvSpPr>
          <p:cNvPr id="7173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/>
            <a:r>
              <a:rPr lang="it-IT" altLang="en-US" dirty="0" smtClean="0"/>
              <a:t>Preparazione elaborati</a:t>
            </a:r>
          </a:p>
        </p:txBody>
      </p:sp>
      <p:sp>
        <p:nvSpPr>
          <p:cNvPr id="7174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498975" cy="3951288"/>
          </a:xfrm>
        </p:spPr>
        <p:txBody>
          <a:bodyPr/>
          <a:lstStyle/>
          <a:p>
            <a:pPr eaLnBrk="1" hangingPunct="1"/>
            <a:r>
              <a:rPr lang="it-IT" altLang="en-US" sz="3200" dirty="0" smtClean="0"/>
              <a:t>Obiettivo</a:t>
            </a:r>
          </a:p>
          <a:p>
            <a:pPr lvl="1" eaLnBrk="1" hangingPunct="1"/>
            <a:r>
              <a:rPr lang="it-IT" altLang="en-US" dirty="0" smtClean="0"/>
              <a:t>Comprendere le principali tecniche di analisi e progetto</a:t>
            </a:r>
          </a:p>
          <a:p>
            <a:pPr lvl="1" eaLnBrk="1" hangingPunct="1"/>
            <a:r>
              <a:rPr lang="it-IT" altLang="en-US" dirty="0" smtClean="0"/>
              <a:t>Elaborare un </a:t>
            </a:r>
            <a:r>
              <a:rPr lang="it-IT" altLang="en-US" dirty="0" err="1" smtClean="0"/>
              <a:t>concept</a:t>
            </a:r>
            <a:endParaRPr lang="it-IT" altLang="en-US" dirty="0" smtClean="0"/>
          </a:p>
          <a:p>
            <a:pPr lvl="1" eaLnBrk="1" hangingPunct="1"/>
            <a:r>
              <a:rPr lang="it-IT" altLang="en-US" dirty="0" smtClean="0"/>
              <a:t>Utilizzare correttamente materiali</a:t>
            </a:r>
          </a:p>
          <a:p>
            <a:pPr lvl="1"/>
            <a:r>
              <a:rPr lang="it-IT" altLang="en-US" dirty="0" smtClean="0"/>
              <a:t>Rappresentare l’ idea progettuale</a:t>
            </a:r>
          </a:p>
          <a:p>
            <a:pPr marL="365125" lvl="1" indent="-365125">
              <a:buFont typeface="Arial" pitchFamily="34" charset="0"/>
              <a:buChar char="•"/>
            </a:pPr>
            <a:r>
              <a:rPr lang="it-IT" altLang="en-US" sz="3200" dirty="0" smtClean="0"/>
              <a:t>Revisioni: preparare una strategia espositiva</a:t>
            </a:r>
          </a:p>
          <a:p>
            <a:pPr lvl="1" eaLnBrk="1" hangingPunct="1"/>
            <a:endParaRPr lang="it-IT" altLang="en-US" dirty="0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it-IT" altLang="en-US" b="1" dirty="0" smtClean="0"/>
              <a:t>Materiale didattico: </a:t>
            </a:r>
            <a:r>
              <a:rPr lang="it-IT" altLang="en-US" b="1" dirty="0" err="1" smtClean="0"/>
              <a:t>dropbox</a:t>
            </a:r>
            <a:endParaRPr lang="it-IT" altLang="en-US" b="1" dirty="0" smtClean="0"/>
          </a:p>
          <a:p>
            <a:pPr eaLnBrk="1" hangingPunct="1">
              <a:buFontTx/>
              <a:buNone/>
            </a:pPr>
            <a:r>
              <a:rPr lang="en-US" altLang="en-US" b="1" dirty="0" err="1" smtClean="0"/>
              <a:t>Appunti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di</a:t>
            </a:r>
            <a:r>
              <a:rPr lang="en-US" altLang="en-US" b="1" dirty="0" smtClean="0"/>
              <a:t> </a:t>
            </a:r>
            <a:r>
              <a:rPr lang="en-US" altLang="en-US" b="1" dirty="0" err="1" smtClean="0"/>
              <a:t>lezione</a:t>
            </a:r>
            <a:endParaRPr lang="en-US" altLang="en-US" b="1" dirty="0" smtClean="0"/>
          </a:p>
          <a:p>
            <a:pPr eaLnBrk="1" hangingPunct="1">
              <a:buFontTx/>
              <a:buNone/>
            </a:pPr>
            <a:r>
              <a:rPr lang="it-IT" altLang="en-US" b="1" dirty="0" err="1" smtClean="0"/>
              <a:t>Ppt</a:t>
            </a:r>
            <a:r>
              <a:rPr lang="it-IT" altLang="en-US" b="1" dirty="0" smtClean="0"/>
              <a:t> lezioni:</a:t>
            </a:r>
          </a:p>
          <a:p>
            <a:pPr eaLnBrk="1" hangingPunct="1">
              <a:buFontTx/>
              <a:buNone/>
            </a:pPr>
            <a:endParaRPr lang="it-IT" altLang="en-US" b="1" dirty="0" smtClean="0"/>
          </a:p>
          <a:p>
            <a:pPr indent="647700" eaLnBrk="1" hangingPunct="1">
              <a:buFontTx/>
              <a:buNone/>
            </a:pPr>
            <a:r>
              <a:rPr lang="it-IT" altLang="en-US" b="1" dirty="0" smtClean="0"/>
              <a:t>-Riferimenti progettuali</a:t>
            </a:r>
          </a:p>
          <a:p>
            <a:pPr indent="647700" eaLnBrk="1" hangingPunct="1">
              <a:buFontTx/>
              <a:buNone/>
            </a:pPr>
            <a:r>
              <a:rPr lang="it-IT" altLang="en-US" b="1" dirty="0" smtClean="0"/>
              <a:t>-bibliografia</a:t>
            </a:r>
          </a:p>
          <a:p>
            <a:pPr eaLnBrk="1" hangingPunct="1">
              <a:buFontTx/>
              <a:buNone/>
            </a:pPr>
            <a:endParaRPr lang="it-IT" altLang="en-US" b="1" dirty="0" smtClean="0"/>
          </a:p>
          <a:p>
            <a:pPr eaLnBrk="1" hangingPunct="1">
              <a:buFontTx/>
              <a:buNone/>
            </a:pPr>
            <a:endParaRPr lang="it-IT" alt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-216024" y="-243408"/>
            <a:ext cx="9036496" cy="1470025"/>
          </a:xfrm>
        </p:spPr>
        <p:txBody>
          <a:bodyPr>
            <a:normAutofit/>
          </a:bodyPr>
          <a:lstStyle/>
          <a:p>
            <a:r>
              <a:rPr lang="it-IT" sz="3600" dirty="0" smtClean="0"/>
              <a:t>Laboratorio Urbanistica II 2020_ </a:t>
            </a:r>
            <a:r>
              <a:rPr lang="it-IT" sz="3600" b="1" dirty="0" smtClean="0"/>
              <a:t>calendario </a:t>
            </a:r>
            <a:endParaRPr lang="it-IT" sz="3600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8640960" cy="4320480"/>
          </a:xfrm>
        </p:spPr>
        <p:txBody>
          <a:bodyPr>
            <a:normAutofit fontScale="25000" lnSpcReduction="20000"/>
          </a:bodyPr>
          <a:lstStyle/>
          <a:p>
            <a:pPr algn="l" defTabSz="1800000">
              <a:lnSpc>
                <a:spcPct val="12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it-IT" sz="8000" b="1" dirty="0" smtClean="0">
                <a:solidFill>
                  <a:srgbClr val="FF0000"/>
                </a:solidFill>
              </a:rPr>
              <a:t>27 febbraio: </a:t>
            </a:r>
            <a:r>
              <a:rPr lang="it-IT" sz="8000" b="1" dirty="0" smtClean="0">
                <a:solidFill>
                  <a:schemeClr val="tx1"/>
                </a:solidFill>
              </a:rPr>
              <a:t>revisioni al tavolo dei 2 ambiti</a:t>
            </a:r>
          </a:p>
          <a:p>
            <a:pPr algn="l" defTabSz="1800000">
              <a:lnSpc>
                <a:spcPct val="12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it-IT" sz="8000" b="1" dirty="0" smtClean="0">
                <a:solidFill>
                  <a:srgbClr val="FF0000"/>
                </a:solidFill>
              </a:rPr>
              <a:t>05 marzo: SOPRALLUOGHI nelle aree </a:t>
            </a:r>
            <a:r>
              <a:rPr lang="it-IT" sz="8000" b="1" dirty="0" smtClean="0">
                <a:solidFill>
                  <a:schemeClr val="tx1"/>
                </a:solidFill>
              </a:rPr>
              <a:t>(con amministratori e tecnici)</a:t>
            </a:r>
          </a:p>
          <a:p>
            <a:pPr algn="l" defTabSz="1800000">
              <a:lnSpc>
                <a:spcPct val="12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it-IT" sz="8000" b="1" dirty="0" smtClean="0">
                <a:solidFill>
                  <a:srgbClr val="FF0000"/>
                </a:solidFill>
              </a:rPr>
              <a:t>12 marzo: PRIMA PRESENTAZIONE collettiva </a:t>
            </a:r>
            <a:r>
              <a:rPr lang="it-IT" sz="8000" b="1" dirty="0" smtClean="0">
                <a:solidFill>
                  <a:schemeClr val="tx1"/>
                </a:solidFill>
              </a:rPr>
              <a:t>(</a:t>
            </a:r>
            <a:r>
              <a:rPr lang="it-IT" sz="8000" b="1" dirty="0" err="1" smtClean="0">
                <a:solidFill>
                  <a:schemeClr val="tx1"/>
                </a:solidFill>
              </a:rPr>
              <a:t>ppt</a:t>
            </a:r>
            <a:r>
              <a:rPr lang="it-IT" sz="8000" b="1" dirty="0" smtClean="0">
                <a:solidFill>
                  <a:schemeClr val="tx1"/>
                </a:solidFill>
              </a:rPr>
              <a:t>): inquadramento dell’area, relazioni, rilievo e analisi tecnicamente pertinenti, temi e luoghi di progetto,  </a:t>
            </a:r>
            <a:r>
              <a:rPr lang="it-IT" sz="8000" b="1" dirty="0" err="1" smtClean="0">
                <a:solidFill>
                  <a:schemeClr val="tx1"/>
                </a:solidFill>
              </a:rPr>
              <a:t>concept</a:t>
            </a:r>
            <a:r>
              <a:rPr lang="it-IT" sz="8000" b="1" dirty="0" smtClean="0">
                <a:solidFill>
                  <a:schemeClr val="tx1"/>
                </a:solidFill>
              </a:rPr>
              <a:t> del </a:t>
            </a:r>
            <a:r>
              <a:rPr lang="it-IT" sz="8000" b="1" dirty="0" err="1" smtClean="0">
                <a:solidFill>
                  <a:schemeClr val="tx1"/>
                </a:solidFill>
              </a:rPr>
              <a:t>Masterplan</a:t>
            </a:r>
            <a:endParaRPr lang="it-IT" sz="8000" b="1" dirty="0" smtClean="0">
              <a:solidFill>
                <a:schemeClr val="tx1"/>
              </a:solidFill>
            </a:endParaRPr>
          </a:p>
          <a:p>
            <a:pPr algn="l" defTabSz="1800000">
              <a:lnSpc>
                <a:spcPct val="12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it-IT" sz="8000" b="1" dirty="0" smtClean="0">
                <a:solidFill>
                  <a:srgbClr val="FF0000"/>
                </a:solidFill>
              </a:rPr>
              <a:t>2 aprile: PRESENTAZIONE collettiva e CONSEGNA </a:t>
            </a:r>
            <a:r>
              <a:rPr lang="it-IT" sz="8000" b="1" dirty="0" err="1" smtClean="0">
                <a:solidFill>
                  <a:srgbClr val="FF0000"/>
                </a:solidFill>
              </a:rPr>
              <a:t>Masterplan</a:t>
            </a:r>
            <a:r>
              <a:rPr lang="it-IT" sz="8000" b="1" dirty="0" smtClean="0">
                <a:solidFill>
                  <a:srgbClr val="FF0000"/>
                </a:solidFill>
              </a:rPr>
              <a:t> </a:t>
            </a:r>
            <a:r>
              <a:rPr lang="it-IT" sz="8000" b="1" dirty="0" smtClean="0">
                <a:solidFill>
                  <a:schemeClr val="tx1"/>
                </a:solidFill>
              </a:rPr>
              <a:t>(</a:t>
            </a:r>
            <a:r>
              <a:rPr lang="it-IT" sz="8000" b="1" dirty="0" err="1" smtClean="0">
                <a:solidFill>
                  <a:schemeClr val="tx1"/>
                </a:solidFill>
              </a:rPr>
              <a:t>ppt</a:t>
            </a:r>
            <a:r>
              <a:rPr lang="it-IT" sz="8000" b="1" dirty="0" smtClean="0">
                <a:solidFill>
                  <a:schemeClr val="tx1"/>
                </a:solidFill>
              </a:rPr>
              <a:t>, stampe A1 verticale e consegna JPG 300 dpi); discussione sull’approfondimento delle aree da </a:t>
            </a:r>
            <a:r>
              <a:rPr lang="it-IT" sz="8000" b="1" dirty="0" err="1" smtClean="0">
                <a:solidFill>
                  <a:schemeClr val="tx1"/>
                </a:solidFill>
              </a:rPr>
              <a:t>sviluppare_</a:t>
            </a:r>
            <a:r>
              <a:rPr lang="it-IT" sz="8000" b="1" dirty="0" smtClean="0">
                <a:solidFill>
                  <a:schemeClr val="tx1"/>
                </a:solidFill>
              </a:rPr>
              <a:t> CON STUDENTI </a:t>
            </a:r>
            <a:r>
              <a:rPr lang="it-IT" sz="8000" b="1" dirty="0" err="1" smtClean="0">
                <a:solidFill>
                  <a:schemeClr val="tx1"/>
                </a:solidFill>
              </a:rPr>
              <a:t>DI</a:t>
            </a:r>
            <a:r>
              <a:rPr lang="it-IT" sz="8000" b="1" dirty="0" smtClean="0">
                <a:solidFill>
                  <a:schemeClr val="tx1"/>
                </a:solidFill>
              </a:rPr>
              <a:t> GIOVANNI CARROSIO, revisioni al tavolo sulle aree da approfondire</a:t>
            </a:r>
          </a:p>
          <a:p>
            <a:pPr algn="l" defTabSz="1800000">
              <a:lnSpc>
                <a:spcPct val="120000"/>
              </a:lnSpc>
              <a:spcBef>
                <a:spcPts val="1800"/>
              </a:spcBef>
              <a:buFont typeface="Arial" pitchFamily="34" charset="0"/>
              <a:buChar char="•"/>
            </a:pPr>
            <a:r>
              <a:rPr lang="it-IT" sz="8000" b="1" dirty="0" smtClean="0">
                <a:solidFill>
                  <a:srgbClr val="FF0000"/>
                </a:solidFill>
              </a:rPr>
              <a:t>Vacanze di Pasqua: si salta il 16 Aprile</a:t>
            </a:r>
          </a:p>
          <a:p>
            <a:pPr algn="l">
              <a:lnSpc>
                <a:spcPct val="120000"/>
              </a:lnSpc>
              <a:buFont typeface="Arial" pitchFamily="34" charset="0"/>
              <a:buChar char="•"/>
            </a:pPr>
            <a:endParaRPr lang="it-IT" sz="8000" b="1" dirty="0" smtClean="0">
              <a:solidFill>
                <a:srgbClr val="FF0000"/>
              </a:solidFill>
            </a:endParaRPr>
          </a:p>
          <a:p>
            <a:pPr algn="l">
              <a:lnSpc>
                <a:spcPct val="120000"/>
              </a:lnSpc>
              <a:buFont typeface="Arial" pitchFamily="34" charset="0"/>
              <a:buChar char="•"/>
            </a:pPr>
            <a:r>
              <a:rPr lang="it-IT" sz="8000" b="1" dirty="0" smtClean="0">
                <a:solidFill>
                  <a:srgbClr val="FF0000"/>
                </a:solidFill>
              </a:rPr>
              <a:t>14 maggio: SECONDA </a:t>
            </a:r>
            <a:r>
              <a:rPr lang="it-IT" sz="8000" b="1" dirty="0">
                <a:solidFill>
                  <a:srgbClr val="FF0000"/>
                </a:solidFill>
              </a:rPr>
              <a:t>PRESENTAZIONE </a:t>
            </a:r>
            <a:r>
              <a:rPr lang="it-IT" sz="8000" b="1" dirty="0" smtClean="0">
                <a:solidFill>
                  <a:srgbClr val="FF0000"/>
                </a:solidFill>
              </a:rPr>
              <a:t> collettiva e CONSEGNA: </a:t>
            </a:r>
            <a:r>
              <a:rPr lang="it-IT" sz="8000" b="1" i="1" dirty="0" smtClean="0">
                <a:solidFill>
                  <a:schemeClr val="tx1"/>
                </a:solidFill>
              </a:rPr>
              <a:t>Sviluppo di dettaglio delle </a:t>
            </a:r>
            <a:r>
              <a:rPr lang="it-IT" sz="8000" b="1" i="1" dirty="0">
                <a:solidFill>
                  <a:schemeClr val="tx1"/>
                </a:solidFill>
              </a:rPr>
              <a:t>proposte progettuali, planimetrie dell'attacco a </a:t>
            </a:r>
            <a:r>
              <a:rPr lang="it-IT" sz="8000" b="1" i="1" dirty="0" smtClean="0">
                <a:solidFill>
                  <a:schemeClr val="tx1"/>
                </a:solidFill>
              </a:rPr>
              <a:t>terra ed eventuali piani tipo, interventi sugli edifici, inserimento di nuovi servizi, sezioni e dettagli spazi pubblici, accessibilità, progetto di suolo, scale 1:500, 1:100….</a:t>
            </a:r>
            <a:endParaRPr lang="it-IT" sz="8000" b="1" dirty="0" smtClean="0">
              <a:solidFill>
                <a:schemeClr val="tx1"/>
              </a:solidFill>
            </a:endParaRPr>
          </a:p>
          <a:p>
            <a:pPr algn="l" defTabSz="1800000">
              <a:spcBef>
                <a:spcPts val="1800"/>
              </a:spcBef>
              <a:buFont typeface="Arial" pitchFamily="34" charset="0"/>
              <a:buChar char="•"/>
            </a:pPr>
            <a:endParaRPr lang="it-IT" dirty="0" smtClean="0"/>
          </a:p>
          <a:p>
            <a:pPr algn="l" defTabSz="1800000">
              <a:spcBef>
                <a:spcPts val="1800"/>
              </a:spcBef>
              <a:buFont typeface="Arial" pitchFamily="34" charset="0"/>
              <a:buChar char="•"/>
            </a:pPr>
            <a:endParaRPr lang="it-IT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251520" y="188640"/>
            <a:ext cx="889248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b="1" dirty="0" smtClean="0">
                <a:solidFill>
                  <a:srgbClr val="FF0000"/>
                </a:solidFill>
              </a:rPr>
              <a:t>Tavoli di lavoro Settimana prossima:	        “Dalle strategie ai luoghi”</a:t>
            </a:r>
          </a:p>
          <a:p>
            <a:pPr algn="r"/>
            <a:r>
              <a:rPr lang="it-IT" sz="2400" b="1" dirty="0" smtClean="0">
                <a:solidFill>
                  <a:srgbClr val="FF0000"/>
                </a:solidFill>
              </a:rPr>
              <a:t>				mappe, torte,  domande, temi, luoghi</a:t>
            </a:r>
          </a:p>
          <a:p>
            <a:endParaRPr lang="it-IT" sz="2000" b="1" dirty="0" smtClean="0"/>
          </a:p>
          <a:p>
            <a:r>
              <a:rPr lang="it-IT" sz="2000" b="1" dirty="0" smtClean="0"/>
              <a:t>Lettura delle “strategie aree interne” delle due aree e confronto con il territorio fisico e socioeconomico</a:t>
            </a:r>
          </a:p>
          <a:p>
            <a:endParaRPr lang="it-IT" sz="2000" b="1" dirty="0" smtClean="0"/>
          </a:p>
          <a:p>
            <a:r>
              <a:rPr lang="it-IT" sz="2000" b="1" dirty="0" smtClean="0"/>
              <a:t>Preparazione basi cartografiche (</a:t>
            </a:r>
            <a:r>
              <a:rPr lang="it-IT" sz="2000" b="1" dirty="0" err="1" smtClean="0"/>
              <a:t>shape</a:t>
            </a:r>
            <a:r>
              <a:rPr lang="it-IT" sz="2000" b="1" dirty="0" smtClean="0"/>
              <a:t> file, </a:t>
            </a:r>
            <a:r>
              <a:rPr lang="it-IT" sz="2000" b="1" dirty="0" err="1" smtClean="0"/>
              <a:t>dwg</a:t>
            </a:r>
            <a:r>
              <a:rPr lang="it-IT" sz="2000" b="1" dirty="0" smtClean="0"/>
              <a:t>)</a:t>
            </a:r>
          </a:p>
          <a:p>
            <a:r>
              <a:rPr lang="it-IT" sz="2000" b="1" dirty="0" smtClean="0"/>
              <a:t>Elaborazioni cartografiche letture tematiche a confronto</a:t>
            </a:r>
          </a:p>
          <a:p>
            <a:pPr marL="715963" indent="274638">
              <a:buFont typeface="Arial" pitchFamily="34" charset="0"/>
              <a:buChar char="•"/>
            </a:pPr>
            <a:r>
              <a:rPr lang="it-IT" sz="2000" b="1" dirty="0" smtClean="0"/>
              <a:t>Accessibilità, reti;</a:t>
            </a:r>
          </a:p>
          <a:p>
            <a:pPr marL="715963" indent="274638">
              <a:buFont typeface="Arial" pitchFamily="34" charset="0"/>
              <a:buChar char="•"/>
            </a:pPr>
            <a:r>
              <a:rPr lang="it-IT" sz="2000" b="1" dirty="0" smtClean="0"/>
              <a:t>fragilità ambientali e idrogeologiche (Pai)</a:t>
            </a:r>
          </a:p>
          <a:p>
            <a:pPr marL="715963" indent="274638">
              <a:buFont typeface="Arial" pitchFamily="34" charset="0"/>
              <a:buChar char="•"/>
            </a:pPr>
            <a:r>
              <a:rPr lang="it-IT" sz="2000" b="1" dirty="0" smtClean="0"/>
              <a:t>Telai insediativi</a:t>
            </a:r>
          </a:p>
          <a:p>
            <a:pPr marL="715963" indent="274638">
              <a:buFont typeface="Arial" pitchFamily="34" charset="0"/>
              <a:buChar char="•"/>
            </a:pPr>
            <a:r>
              <a:rPr lang="it-IT" sz="2000" b="1" dirty="0" smtClean="0"/>
              <a:t>Paesaggi</a:t>
            </a:r>
          </a:p>
          <a:p>
            <a:pPr marL="715963" indent="274638">
              <a:buFont typeface="Arial" pitchFamily="34" charset="0"/>
              <a:buChar char="•"/>
            </a:pPr>
            <a:r>
              <a:rPr lang="it-IT" sz="2000" b="1" dirty="0" smtClean="0"/>
              <a:t>Atlante dei progetti in corso</a:t>
            </a:r>
          </a:p>
          <a:p>
            <a:r>
              <a:rPr lang="it-IT" sz="2000" b="1" dirty="0" smtClean="0"/>
              <a:t>Elaborazioni statistiche a confronto (</a:t>
            </a:r>
            <a:r>
              <a:rPr lang="it-IT" sz="2000" b="1" dirty="0" err="1" smtClean="0"/>
              <a:t>istat</a:t>
            </a:r>
            <a:r>
              <a:rPr lang="it-IT" sz="2000" b="1" dirty="0" smtClean="0"/>
              <a:t>, sito </a:t>
            </a:r>
            <a:r>
              <a:rPr lang="it-IT" sz="2000" b="1" dirty="0" err="1" smtClean="0"/>
              <a:t>cramars</a:t>
            </a:r>
            <a:r>
              <a:rPr lang="it-IT" sz="2000" b="1" dirty="0" smtClean="0"/>
              <a:t>)</a:t>
            </a:r>
          </a:p>
          <a:p>
            <a:pPr marL="715963" indent="274638">
              <a:buFont typeface="Arial" pitchFamily="34" charset="0"/>
              <a:buChar char="•"/>
            </a:pPr>
            <a:r>
              <a:rPr lang="it-IT" sz="2000" b="1" dirty="0" smtClean="0"/>
              <a:t>Popolazioni</a:t>
            </a:r>
          </a:p>
          <a:p>
            <a:pPr marL="715963" indent="274638">
              <a:buFont typeface="Arial" pitchFamily="34" charset="0"/>
              <a:buChar char="•"/>
            </a:pPr>
            <a:r>
              <a:rPr lang="it-IT" sz="2000" b="1" dirty="0" smtClean="0"/>
              <a:t>attività produttive</a:t>
            </a:r>
          </a:p>
          <a:p>
            <a:pPr marL="715963" indent="274638">
              <a:buFont typeface="Arial" pitchFamily="34" charset="0"/>
              <a:buChar char="•"/>
            </a:pPr>
            <a:r>
              <a:rPr lang="it-IT" sz="2000" b="1" dirty="0" smtClean="0"/>
              <a:t>Attività agricole</a:t>
            </a:r>
          </a:p>
          <a:p>
            <a:pPr marL="715963" indent="274638">
              <a:buFont typeface="Arial" pitchFamily="34" charset="0"/>
              <a:buChar char="•"/>
            </a:pPr>
            <a:r>
              <a:rPr lang="it-IT" sz="2000" b="1" dirty="0" smtClean="0"/>
              <a:t>Turismo</a:t>
            </a:r>
          </a:p>
          <a:p>
            <a:pPr marL="715963" indent="274638">
              <a:buFont typeface="Arial" pitchFamily="34" charset="0"/>
              <a:buChar char="•"/>
            </a:pPr>
            <a:r>
              <a:rPr lang="it-IT" sz="2000" b="1" dirty="0" smtClean="0"/>
              <a:t>servizi</a:t>
            </a:r>
          </a:p>
          <a:p>
            <a:pPr marL="715963" indent="274638">
              <a:buFont typeface="Arial" pitchFamily="34" charset="0"/>
              <a:buChar char="•"/>
            </a:pPr>
            <a:r>
              <a:rPr lang="it-IT" sz="2000" b="1" dirty="0" smtClean="0"/>
              <a:t>Agroalimentare</a:t>
            </a:r>
          </a:p>
          <a:p>
            <a:pPr marL="715963" indent="274638">
              <a:buFont typeface="Arial" pitchFamily="34" charset="0"/>
              <a:buChar char="•"/>
            </a:pPr>
            <a:r>
              <a:rPr lang="it-IT" sz="2000" b="1" dirty="0" smtClean="0"/>
              <a:t>Ecc.</a:t>
            </a:r>
            <a:endParaRPr lang="it-IT" sz="20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39552" y="2060848"/>
            <a:ext cx="7772400" cy="1470025"/>
          </a:xfrm>
        </p:spPr>
        <p:txBody>
          <a:bodyPr/>
          <a:lstStyle/>
          <a:p>
            <a:r>
              <a:rPr lang="it-IT" b="1" dirty="0" smtClean="0"/>
              <a:t>Fonti dei dati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Per revisioni 27 febbraio e 5 marzo</a:t>
            </a:r>
            <a:endParaRPr lang="it-IT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754</Words>
  <Application>Microsoft Office PowerPoint</Application>
  <PresentationFormat>Presentazione su schermo (4:3)</PresentationFormat>
  <Paragraphs>122</Paragraphs>
  <Slides>43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43</vt:i4>
      </vt:variant>
    </vt:vector>
  </HeadingPairs>
  <TitlesOfParts>
    <vt:vector size="44" baseType="lpstr">
      <vt:lpstr>Tema di Office</vt:lpstr>
      <vt:lpstr>Laboratorio Urbanistica II 2020_ prof.ssa Elena Marchigiani  arch. Paola Cigalotto, arch. Andrea Peraz  </vt:lpstr>
      <vt:lpstr>Benvenuti !</vt:lpstr>
      <vt:lpstr>Diapositiva 3</vt:lpstr>
      <vt:lpstr>Diapositiva 4</vt:lpstr>
      <vt:lpstr>Alcune indicazioni</vt:lpstr>
      <vt:lpstr>Diapositiva 6</vt:lpstr>
      <vt:lpstr>Laboratorio Urbanistica II 2020_ calendario </vt:lpstr>
      <vt:lpstr>Diapositiva 8</vt:lpstr>
      <vt:lpstr>Fonti dei dati</vt:lpstr>
      <vt:lpstr>Strategie aree interne</vt:lpstr>
      <vt:lpstr>Diapositiva 11</vt:lpstr>
      <vt:lpstr>Diapositiva 12</vt:lpstr>
      <vt:lpstr>http://www.irdat.it</vt:lpstr>
      <vt:lpstr>http://sistemiwebgis.regione.fvg.it/eagle  Sistema unico di consultazione delle banche dati regionali con implicazioni cartografiche</vt:lpstr>
      <vt:lpstr>http://www.simfvg.it</vt:lpstr>
      <vt:lpstr>Diapositiva 16</vt:lpstr>
      <vt:lpstr>Diapositiva 17</vt:lpstr>
      <vt:lpstr>http://www.simfvg.it/attivita/piani-di-settore/#</vt:lpstr>
      <vt:lpstr>Diapositiva 19</vt:lpstr>
      <vt:lpstr>Diapositiva 20</vt:lpstr>
      <vt:lpstr>https://www.canaldelferro-valcanale.utifvg.it/</vt:lpstr>
      <vt:lpstr>Diapositiva 22</vt:lpstr>
      <vt:lpstr>Diapositiva 23</vt:lpstr>
      <vt:lpstr>https://www.parcoprealpigiulie.it/</vt:lpstr>
      <vt:lpstr>Diapositiva 25</vt:lpstr>
      <vt:lpstr>http://www.unesco.it/ la “Riserva di biosfera Alpi Giulie”</vt:lpstr>
      <vt:lpstr>http://www.cramars.it/  atlante cramars</vt:lpstr>
      <vt:lpstr>http://www.cramars.it/  atlante:  raccolta progetti e dati statistici </vt:lpstr>
      <vt:lpstr>http://ottomilacensus.istat.it/ dati statistici </vt:lpstr>
      <vt:lpstr>https://www.regione.fvg.it/rafvg/cms/RAFVG/ambiente-territorio/pianificazione-gestione-territorio/FOGLIA21/   elaborati e documenti Piano Paesaggistico Regionale</vt:lpstr>
      <vt:lpstr>Diapositiva 31</vt:lpstr>
      <vt:lpstr>Diapositiva 32</vt:lpstr>
      <vt:lpstr>Diapositiva 33</vt:lpstr>
      <vt:lpstr>Attenzione a: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paola</dc:creator>
  <cp:lastModifiedBy>paola</cp:lastModifiedBy>
  <cp:revision>61</cp:revision>
  <dcterms:created xsi:type="dcterms:W3CDTF">2020-02-16T17:50:01Z</dcterms:created>
  <dcterms:modified xsi:type="dcterms:W3CDTF">2020-02-20T06:53:51Z</dcterms:modified>
</cp:coreProperties>
</file>