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88" r:id="rId4"/>
    <p:sldId id="263" r:id="rId5"/>
    <p:sldId id="260" r:id="rId6"/>
    <p:sldId id="261" r:id="rId7"/>
    <p:sldId id="262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320" r:id="rId33"/>
    <p:sldId id="334" r:id="rId34"/>
    <p:sldId id="341" r:id="rId35"/>
    <p:sldId id="321" r:id="rId36"/>
    <p:sldId id="322" r:id="rId37"/>
    <p:sldId id="323" r:id="rId38"/>
    <p:sldId id="324" r:id="rId39"/>
    <p:sldId id="325" r:id="rId40"/>
    <p:sldId id="335" r:id="rId41"/>
    <p:sldId id="336" r:id="rId42"/>
    <p:sldId id="337" r:id="rId43"/>
    <p:sldId id="338" r:id="rId44"/>
    <p:sldId id="326" r:id="rId45"/>
    <p:sldId id="327" r:id="rId46"/>
    <p:sldId id="339" r:id="rId47"/>
    <p:sldId id="340" r:id="rId48"/>
    <p:sldId id="328" r:id="rId49"/>
    <p:sldId id="329" r:id="rId50"/>
    <p:sldId id="330" r:id="rId51"/>
    <p:sldId id="331" r:id="rId52"/>
    <p:sldId id="332" r:id="rId53"/>
    <p:sldId id="333" r:id="rId54"/>
    <p:sldId id="295" r:id="rId55"/>
    <p:sldId id="298" r:id="rId56"/>
    <p:sldId id="299" r:id="rId57"/>
    <p:sldId id="300" r:id="rId58"/>
    <p:sldId id="301" r:id="rId59"/>
    <p:sldId id="302" r:id="rId60"/>
    <p:sldId id="297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296" r:id="rId73"/>
    <p:sldId id="314" r:id="rId74"/>
    <p:sldId id="315" r:id="rId75"/>
    <p:sldId id="316" r:id="rId76"/>
    <p:sldId id="317" r:id="rId77"/>
    <p:sldId id="318" r:id="rId7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3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BD6FA-F584-4428-B33B-07CE7C2DC832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9AEB1-A108-4380-BF1F-89EE9372274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826214-70E1-4C32-A4C8-AB5EBC48CA24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it-IT" smtClean="0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 anchor="b"/>
          <a:lstStyle/>
          <a:p>
            <a:pPr algn="r"/>
            <a:fld id="{6E5B1923-A7A7-4C5B-A1EF-3A68D75AED28}" type="slidenum">
              <a:rPr lang="it-IT" sz="1200" i="1">
                <a:latin typeface="Calibri" pitchFamily="34" charset="0"/>
              </a:rPr>
              <a:pPr algn="r"/>
              <a:t>36</a:t>
            </a:fld>
            <a:endParaRPr lang="it-IT" sz="1200" i="1" dirty="0">
              <a:latin typeface="Calibri" pitchFamily="34" charset="0"/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6930" y="683638"/>
            <a:ext cx="4945674" cy="3430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991" y="4342939"/>
            <a:ext cx="5030018" cy="411742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8598" tIns="44298" rIns="88598" bIns="4429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0AE71-4500-45E2-98B5-10161FD3C1F8}" type="slidenum">
              <a:rPr lang="it-IT"/>
              <a:pPr>
                <a:defRPr/>
              </a:pPr>
              <a:t>37</a:t>
            </a:fld>
            <a:endParaRPr lang="it-IT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 anchor="b"/>
          <a:lstStyle/>
          <a:p>
            <a:pPr algn="r"/>
            <a:fld id="{2C0DB375-9655-4B98-9779-4FF896E20F64}" type="slidenum">
              <a:rPr lang="it-IT" sz="1200" i="1"/>
              <a:pPr algn="r"/>
              <a:t>37</a:t>
            </a:fld>
            <a:endParaRPr lang="it-IT" sz="1200" i="1" dirty="0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4213"/>
            <a:ext cx="4573588" cy="3430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991" y="4342939"/>
            <a:ext cx="5030018" cy="411742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8598" tIns="44298" rIns="88598" bIns="44298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FA9793-72F8-40C3-8FCF-E37B9C7295A9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it-IT" smtClean="0"/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 anchor="b"/>
          <a:lstStyle/>
          <a:p>
            <a:pPr algn="r"/>
            <a:fld id="{956328A1-16DC-4200-9F59-5A048D61CCF9}" type="slidenum">
              <a:rPr lang="it-IT" sz="1200" i="1">
                <a:latin typeface="Calibri" pitchFamily="34" charset="0"/>
              </a:rPr>
              <a:pPr algn="r"/>
              <a:t>44</a:t>
            </a:fld>
            <a:endParaRPr lang="it-IT" sz="1200" i="1" dirty="0">
              <a:latin typeface="Calibri" pitchFamily="34" charset="0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6930" y="683638"/>
            <a:ext cx="4945674" cy="3430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991" y="4342939"/>
            <a:ext cx="5030018" cy="411742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8598" tIns="44298" rIns="88598" bIns="4429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0B6E-FDE9-44C2-BF6F-FA03DA663944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A197-D3A6-4E60-B95C-625B3925EF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0B6E-FDE9-44C2-BF6F-FA03DA663944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A197-D3A6-4E60-B95C-625B3925EF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0B6E-FDE9-44C2-BF6F-FA03DA663944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A197-D3A6-4E60-B95C-625B3925EF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0B6E-FDE9-44C2-BF6F-FA03DA663944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A197-D3A6-4E60-B95C-625B3925EF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0B6E-FDE9-44C2-BF6F-FA03DA663944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A197-D3A6-4E60-B95C-625B3925EF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0B6E-FDE9-44C2-BF6F-FA03DA663944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A197-D3A6-4E60-B95C-625B3925EF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0B6E-FDE9-44C2-BF6F-FA03DA663944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A197-D3A6-4E60-B95C-625B3925EF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0B6E-FDE9-44C2-BF6F-FA03DA663944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A197-D3A6-4E60-B95C-625B3925EF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0B6E-FDE9-44C2-BF6F-FA03DA663944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A197-D3A6-4E60-B95C-625B3925EF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0B6E-FDE9-44C2-BF6F-FA03DA663944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A197-D3A6-4E60-B95C-625B3925EF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0B6E-FDE9-44C2-BF6F-FA03DA663944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A197-D3A6-4E60-B95C-625B3925EF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80B6E-FDE9-44C2-BF6F-FA03DA663944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EA197-D3A6-4E60-B95C-625B3925EFC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esco.it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rpac.regione.fvg.it/index.php?id=45253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-180528" y="116632"/>
            <a:ext cx="903649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Laboratorio Urbanistica II 2020_</a:t>
            </a:r>
          </a:p>
          <a:p>
            <a:pPr lvl="0" algn="ctr">
              <a:spcBef>
                <a:spcPct val="0"/>
              </a:spcBef>
            </a:pPr>
            <a:r>
              <a:rPr lang="it-IT" sz="2200" dirty="0" smtClean="0"/>
              <a:t>Elena Marchigiani </a:t>
            </a:r>
            <a:br>
              <a:rPr lang="it-IT" sz="2200" dirty="0" smtClean="0"/>
            </a:br>
            <a:r>
              <a:rPr lang="it-IT" sz="2200" dirty="0" smtClean="0"/>
              <a:t>Paola </a:t>
            </a:r>
            <a:r>
              <a:rPr lang="it-IT" sz="2200" dirty="0" err="1" smtClean="0"/>
              <a:t>Cigalotto</a:t>
            </a:r>
            <a:r>
              <a:rPr lang="it-IT" sz="2200" dirty="0" smtClean="0"/>
              <a:t>, Andrea </a:t>
            </a:r>
            <a:r>
              <a:rPr lang="it-IT" sz="2200" dirty="0" err="1" smtClean="0"/>
              <a:t>Peraz</a:t>
            </a: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251520" y="2132856"/>
            <a:ext cx="8640960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Ridisegnare città e territori a partire dalle dotazioni pubbliche e </a:t>
            </a:r>
            <a:r>
              <a:rPr kumimoji="0" lang="it-IT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paesaggistico-ambientali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Progetti, attrezzature e servizi a supporto dello sviluppo locale nelle “aree interne”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3600" dirty="0">
              <a:solidFill>
                <a:srgbClr val="FF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due ambiti di studio</a:t>
            </a:r>
          </a:p>
          <a:p>
            <a:pPr marL="0" marR="0" lvl="0" indent="0" algn="l" defTabSz="180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 descr="Relazione_Parco Giulie_01_03_2017__Pagina_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8006" y="0"/>
            <a:ext cx="9332006" cy="659735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Relazione_Parco Giulie_01_03_2017__Pagina_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1867" y="0"/>
            <a:ext cx="9535867" cy="674136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Relazione_Parco Giulie_01_03_2017__Pagina_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7651" y="0"/>
            <a:ext cx="9231651" cy="6525344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Relazione_Parco Giulie_01_03_2017__Pagina_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90009" y="0"/>
            <a:ext cx="9434009" cy="666936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Relazione_Parco Giulie_01_03_2017__Pagina_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56629" y="0"/>
            <a:ext cx="9700629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Relazione_Parco Giulie_01_03_2017__Pagina_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1867" y="0"/>
            <a:ext cx="9535867" cy="674136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 descr="Relazione_Parco Giulie_01_03_2017__Pagina_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9321" y="0"/>
            <a:ext cx="9333321" cy="659735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Relazione_Parco Giulie_01_03_2017__Pagina_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676" y="-99392"/>
            <a:ext cx="9574602" cy="676875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Relazione_Parco Giulie_01_03_2017__Pagina_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6102" cy="6525344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Relazione_Parco Giulie_01_03_2017__Pagina_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4554" y="332656"/>
            <a:ext cx="9228554" cy="652534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peressotti\Desktop\sofia\paola\1_edificatoitat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7162800" cy="67802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419600" y="1143000"/>
            <a:ext cx="4572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139952" y="1196752"/>
            <a:ext cx="864096" cy="5040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868144" y="1412776"/>
            <a:ext cx="864096" cy="5040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195736" y="116632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it-IT" sz="2800" b="1" dirty="0" smtClean="0"/>
              <a:t>2) </a:t>
            </a:r>
            <a:r>
              <a:rPr lang="it-IT" sz="2800" b="1" dirty="0" err="1" smtClean="0"/>
              <a:t>Val</a:t>
            </a:r>
            <a:r>
              <a:rPr lang="it-IT" sz="2800" b="1" dirty="0" smtClean="0"/>
              <a:t> Tagliamento</a:t>
            </a:r>
          </a:p>
          <a:p>
            <a:pPr marL="514350" indent="-514350"/>
            <a:r>
              <a:rPr lang="it-IT" sz="2800" b="1" dirty="0" smtClean="0"/>
              <a:t>Carnia</a:t>
            </a:r>
            <a:endParaRPr lang="it-IT" sz="28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868144" y="404664"/>
            <a:ext cx="33843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it-IT" sz="2800" b="1" dirty="0" smtClean="0"/>
              <a:t>1) Valle del Fella</a:t>
            </a:r>
          </a:p>
          <a:p>
            <a:pPr marL="514350" indent="-514350"/>
            <a:r>
              <a:rPr lang="it-IT" sz="2400" b="1" dirty="0" smtClean="0"/>
              <a:t>Canal del ferro </a:t>
            </a:r>
            <a:r>
              <a:rPr lang="it-IT" sz="2400" b="1" dirty="0" err="1" smtClean="0"/>
              <a:t>Val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Resia</a:t>
            </a:r>
            <a:endParaRPr lang="it-IT" sz="2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Relazione_Parco Giulie_01_03_2017__Pagina_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7451" y="332656"/>
            <a:ext cx="9231451" cy="6525344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Relazione_Parco Giulie_01_03_2017__Pagina_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05461" y="0"/>
            <a:ext cx="9532393" cy="674136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Relazione_Parco Giulie_01_03_2017__Pagina_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8520" y="0"/>
            <a:ext cx="9230074" cy="6525344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MABUNESCO_summary_2018_02_16_rev_03_Pagina_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1593" y="0"/>
            <a:ext cx="9535593" cy="674136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MABUNESCO_summary_2018_02_16_rev_03_Pagina_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545" t="7273" r="3786" b="19437"/>
          <a:stretch>
            <a:fillRect/>
          </a:stretch>
        </p:blipFill>
        <p:spPr>
          <a:xfrm>
            <a:off x="-340264" y="0"/>
            <a:ext cx="9484264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MABUNESCO_summary_2018_02_16_rev_03_Pagina_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01" y="0"/>
            <a:ext cx="9126599" cy="645333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MABUNESCO_summary_2018_02_16_rev_03_Pagina_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250" b="20450"/>
          <a:stretch>
            <a:fillRect/>
          </a:stretch>
        </p:blipFill>
        <p:spPr>
          <a:xfrm>
            <a:off x="0" y="260648"/>
            <a:ext cx="9657260" cy="612068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MABUNESCO_summary_2018_02_16_rev_03_Pagina_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54893" y="0"/>
            <a:ext cx="9698893" cy="6858000"/>
          </a:xfrm>
        </p:spPr>
      </p:pic>
      <p:sp>
        <p:nvSpPr>
          <p:cNvPr id="5" name="CasellaDiTesto 4"/>
          <p:cNvSpPr txBox="1"/>
          <p:nvPr/>
        </p:nvSpPr>
        <p:spPr>
          <a:xfrm>
            <a:off x="4211960" y="23488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DOGNA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987824" y="27809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RESIUTTA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779912" y="328498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RESIA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MABUNESCO_summary_2018_02_16_rev_03_Pagina_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85257" y="-99392"/>
            <a:ext cx="10491051" cy="7416824"/>
          </a:xfrm>
        </p:spPr>
      </p:pic>
      <p:sp>
        <p:nvSpPr>
          <p:cNvPr id="5" name="CasellaDiTesto 4"/>
          <p:cNvSpPr txBox="1"/>
          <p:nvPr/>
        </p:nvSpPr>
        <p:spPr>
          <a:xfrm>
            <a:off x="3995936" y="249289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DOGNA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771800" y="28529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RESIUTTA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915816" y="37170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RESIA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MABUNESCO_summary_2018_02_16_rev_03_Pagina_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54486" y="0"/>
            <a:ext cx="10043131" cy="7101408"/>
          </a:xfrm>
        </p:spPr>
      </p:pic>
      <p:sp>
        <p:nvSpPr>
          <p:cNvPr id="5" name="CasellaDiTesto 4"/>
          <p:cNvSpPr txBox="1"/>
          <p:nvPr/>
        </p:nvSpPr>
        <p:spPr>
          <a:xfrm>
            <a:off x="4211960" y="242088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DOGNA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987824" y="27716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RESIUTTA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203848" y="35730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RESIA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DATI\PROGETTI\RESIA\localizzaz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-14387"/>
            <a:ext cx="7700399" cy="6872387"/>
          </a:xfrm>
          <a:prstGeom prst="rect">
            <a:avLst/>
          </a:prstGeom>
          <a:noFill/>
        </p:spPr>
      </p:pic>
      <p:sp>
        <p:nvSpPr>
          <p:cNvPr id="5" name="Ovale 4"/>
          <p:cNvSpPr/>
          <p:nvPr/>
        </p:nvSpPr>
        <p:spPr>
          <a:xfrm>
            <a:off x="3347864" y="1556792"/>
            <a:ext cx="720080" cy="360040"/>
          </a:xfrm>
          <a:prstGeom prst="ellipse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MABUNESCO_summary_2018_02_16_rev_03_Pagina_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83107" y="0"/>
            <a:ext cx="10044865" cy="7101408"/>
          </a:xfrm>
        </p:spPr>
      </p:pic>
      <p:sp>
        <p:nvSpPr>
          <p:cNvPr id="5" name="CasellaDiTesto 4"/>
          <p:cNvSpPr txBox="1"/>
          <p:nvPr/>
        </p:nvSpPr>
        <p:spPr>
          <a:xfrm>
            <a:off x="3995936" y="249289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DOGNA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771800" y="28529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RESIUTTA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915816" y="37170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RESIA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755576" y="58772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3"/>
              </a:rPr>
              <a:t>http://www.unesco.it/</a:t>
            </a:r>
            <a:r>
              <a:rPr kumimoji="0" lang="it-IT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“Riserva di biosfera Alpi Giulie”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LE COLLINE CARNICHE</a:t>
            </a:r>
            <a:br>
              <a:rPr lang="it-IT" dirty="0" smtClean="0"/>
            </a:br>
            <a:r>
              <a:rPr lang="it-IT" dirty="0" smtClean="0"/>
              <a:t>area studio:</a:t>
            </a:r>
            <a:br>
              <a:rPr lang="it-IT" dirty="0" smtClean="0"/>
            </a:br>
            <a:r>
              <a:rPr lang="it-IT" dirty="0" smtClean="0"/>
              <a:t>comuni di Ampezzo, </a:t>
            </a:r>
            <a:r>
              <a:rPr lang="it-IT" dirty="0" err="1" smtClean="0"/>
              <a:t>Socchieve</a:t>
            </a:r>
            <a:r>
              <a:rPr lang="it-IT" dirty="0" smtClean="0"/>
              <a:t>, </a:t>
            </a:r>
            <a:r>
              <a:rPr lang="it-IT" dirty="0" err="1" smtClean="0"/>
              <a:t>Preone</a:t>
            </a:r>
            <a:r>
              <a:rPr lang="it-IT" dirty="0" smtClean="0"/>
              <a:t>, </a:t>
            </a:r>
            <a:r>
              <a:rPr lang="it-IT" dirty="0" err="1" smtClean="0"/>
              <a:t>Enemonzo</a:t>
            </a:r>
            <a:r>
              <a:rPr lang="it-IT" dirty="0" smtClean="0"/>
              <a:t>, Villa </a:t>
            </a:r>
            <a:r>
              <a:rPr lang="it-IT" dirty="0" err="1" smtClean="0"/>
              <a:t>santina</a:t>
            </a:r>
            <a:r>
              <a:rPr lang="it-IT" dirty="0" smtClean="0"/>
              <a:t>, </a:t>
            </a:r>
            <a:r>
              <a:rPr lang="it-IT" dirty="0" err="1" smtClean="0"/>
              <a:t>Raveo</a:t>
            </a:r>
            <a:endParaRPr lang="it-IT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Segnaposto contenuto 3" descr="dtm_FV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82775" y="0"/>
            <a:ext cx="7261225" cy="6858000"/>
          </a:xfrm>
        </p:spPr>
      </p:pic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779911" y="1196752"/>
            <a:ext cx="1296145" cy="71936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carnia or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4851" b="11932"/>
          <a:stretch>
            <a:fillRect/>
          </a:stretch>
        </p:blipFill>
        <p:spPr>
          <a:xfrm>
            <a:off x="-324544" y="692696"/>
            <a:ext cx="9649072" cy="5644008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02-04_Vie del gusto_19.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9873" y="0"/>
            <a:ext cx="5724128" cy="7995526"/>
          </a:xfrm>
        </p:spPr>
      </p:pic>
      <p:sp>
        <p:nvSpPr>
          <p:cNvPr id="3" name="CasellaDiTesto 2"/>
          <p:cNvSpPr txBox="1"/>
          <p:nvPr/>
        </p:nvSpPr>
        <p:spPr>
          <a:xfrm>
            <a:off x="251520" y="544522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Vedi anche dati su sito </a:t>
            </a:r>
            <a:r>
              <a:rPr lang="it-IT" dirty="0" err="1" smtClean="0"/>
              <a:t>simfvg</a:t>
            </a:r>
            <a:r>
              <a:rPr lang="it-IT" dirty="0" smtClean="0"/>
              <a:t>:</a:t>
            </a:r>
          </a:p>
          <a:p>
            <a:r>
              <a:rPr lang="it-IT" dirty="0" err="1" smtClean="0"/>
              <a:t>Susplan</a:t>
            </a:r>
            <a:r>
              <a:rPr lang="it-IT" dirty="0" smtClean="0"/>
              <a:t>/carta dei valori/mappe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339752" y="2924944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Le 3 “valli” e le “isole”</a:t>
            </a:r>
            <a:endParaRPr lang="it-IT" sz="3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PORTATILE\Parco Intercomunale\programmi\parco guida\foto\361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838200"/>
            <a:ext cx="8458200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Immagine 2" descr="Statuto_18_giugno_2012_Pagina_11.jpg"/>
          <p:cNvPicPr>
            <a:picLocks noChangeAspect="1"/>
          </p:cNvPicPr>
          <p:nvPr/>
        </p:nvPicPr>
        <p:blipFill>
          <a:blip r:embed="rId3" cstate="print"/>
          <a:srcRect l="7475" t="3593" r="3539" b="5452"/>
          <a:stretch>
            <a:fillRect/>
          </a:stretch>
        </p:blipFill>
        <p:spPr bwMode="auto">
          <a:xfrm>
            <a:off x="-36513" y="115888"/>
            <a:ext cx="9155113" cy="661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981200"/>
            <a:ext cx="890905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2000" dirty="0" smtClean="0">
                <a:latin typeface="+mn-lt"/>
              </a:rPr>
              <a:t>Approvato con Delibera delle Giunta Regionale  </a:t>
            </a:r>
            <a:br>
              <a:rPr lang="it-IT" sz="2000" dirty="0" smtClean="0">
                <a:latin typeface="+mn-lt"/>
              </a:rPr>
            </a:br>
            <a:r>
              <a:rPr lang="it-IT" sz="2000" dirty="0" smtClean="0">
                <a:latin typeface="+mn-lt"/>
              </a:rPr>
              <a:t>n. 2858 il 17 settembre 1999.</a:t>
            </a:r>
            <a:r>
              <a:rPr lang="it-IT" sz="2000" b="1" dirty="0" smtClean="0">
                <a:solidFill>
                  <a:srgbClr val="000082"/>
                </a:solidFill>
                <a:latin typeface="+mn-lt"/>
              </a:rPr>
              <a:t>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219200"/>
            <a:ext cx="9144000" cy="76200"/>
            <a:chOff x="0" y="816"/>
            <a:chExt cx="5760" cy="144"/>
          </a:xfrm>
        </p:grpSpPr>
        <p:sp>
          <p:nvSpPr>
            <p:cNvPr id="19468" name="Rectangle 4"/>
            <p:cNvSpPr>
              <a:spLocks noChangeArrowheads="1"/>
            </p:cNvSpPr>
            <p:nvPr/>
          </p:nvSpPr>
          <p:spPr bwMode="auto">
            <a:xfrm>
              <a:off x="0" y="816"/>
              <a:ext cx="1584" cy="144"/>
            </a:xfrm>
            <a:prstGeom prst="rect">
              <a:avLst/>
            </a:prstGeom>
            <a:solidFill>
              <a:srgbClr val="D6D10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i="1">
                <a:latin typeface="Calibri" pitchFamily="34" charset="0"/>
              </a:endParaRPr>
            </a:p>
          </p:txBody>
        </p:sp>
        <p:sp>
          <p:nvSpPr>
            <p:cNvPr id="19469" name="Rectangle 5"/>
            <p:cNvSpPr>
              <a:spLocks noChangeArrowheads="1"/>
            </p:cNvSpPr>
            <p:nvPr/>
          </p:nvSpPr>
          <p:spPr bwMode="auto">
            <a:xfrm>
              <a:off x="1584" y="816"/>
              <a:ext cx="4176" cy="144"/>
            </a:xfrm>
            <a:prstGeom prst="rect">
              <a:avLst/>
            </a:prstGeom>
            <a:solidFill>
              <a:srgbClr val="D6D10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i="1">
                <a:latin typeface="Calibri" pitchFamily="34" charset="0"/>
              </a:endParaRPr>
            </a:p>
          </p:txBody>
        </p:sp>
      </p:grp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860425"/>
            <a:ext cx="5715000" cy="2825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641350"/>
            <a:ext cx="7620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C:\PORTATILE\Parco Intercomunale\programmi\parco guida\foto\170-07.jpg"/>
          <p:cNvPicPr>
            <a:picLocks noChangeAspect="1" noChangeArrowheads="1"/>
          </p:cNvPicPr>
          <p:nvPr/>
        </p:nvPicPr>
        <p:blipFill>
          <a:blip r:embed="rId5" cstate="print"/>
          <a:srcRect t="4910" b="39752"/>
          <a:stretch>
            <a:fillRect/>
          </a:stretch>
        </p:blipFill>
        <p:spPr bwMode="auto">
          <a:xfrm>
            <a:off x="5486400" y="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9" descr="C:\PORTATILE\Parco Intercomunale\programmi\parco guida\foto\ALLIUM CARINATUM pi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0"/>
            <a:ext cx="4048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 descr="C:\PORTATILE\Parco Intercomunale\programmi\parco guida\foto\1-ponte s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0"/>
            <a:ext cx="887413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75" name="Rectangle 11"/>
          <p:cNvSpPr>
            <a:spLocks noChangeArrowheads="1"/>
          </p:cNvSpPr>
          <p:nvPr/>
        </p:nvSpPr>
        <p:spPr bwMode="auto">
          <a:xfrm>
            <a:off x="3852863" y="2852738"/>
            <a:ext cx="590391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198688" indent="-190500">
              <a:defRPr/>
            </a:pPr>
            <a:r>
              <a:rPr lang="it-IT" sz="2000" dirty="0">
                <a:latin typeface="+mj-lt"/>
              </a:rPr>
              <a:t>Estensione: 1.007 ettari totali </a:t>
            </a:r>
          </a:p>
          <a:p>
            <a:pPr marL="2198688" indent="-190500">
              <a:defRPr/>
            </a:pPr>
            <a:r>
              <a:rPr lang="it-IT" sz="2000" dirty="0">
                <a:latin typeface="+mj-lt"/>
              </a:rPr>
              <a:t>188 Villa Santina</a:t>
            </a:r>
          </a:p>
          <a:p>
            <a:pPr marL="2198688" indent="-190500">
              <a:defRPr/>
            </a:pPr>
            <a:r>
              <a:rPr lang="it-IT" sz="2000" dirty="0">
                <a:latin typeface="+mj-lt"/>
              </a:rPr>
              <a:t>332 </a:t>
            </a:r>
            <a:r>
              <a:rPr lang="it-IT" sz="2000" dirty="0" err="1">
                <a:latin typeface="+mj-lt"/>
              </a:rPr>
              <a:t>Raveo</a:t>
            </a:r>
            <a:endParaRPr lang="it-IT" sz="2000" dirty="0">
              <a:latin typeface="+mj-lt"/>
            </a:endParaRPr>
          </a:p>
          <a:p>
            <a:pPr marL="2198688" indent="-190500">
              <a:defRPr/>
            </a:pPr>
            <a:r>
              <a:rPr lang="it-IT" sz="2000" dirty="0">
                <a:latin typeface="+mj-lt"/>
              </a:rPr>
              <a:t>487 Enemonzo</a:t>
            </a:r>
          </a:p>
        </p:txBody>
      </p:sp>
      <p:sp>
        <p:nvSpPr>
          <p:cNvPr id="20490" name="Rectangle 12"/>
          <p:cNvSpPr>
            <a:spLocks noChangeArrowheads="1"/>
          </p:cNvSpPr>
          <p:nvPr/>
        </p:nvSpPr>
        <p:spPr bwMode="auto">
          <a:xfrm>
            <a:off x="533400" y="990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it-IT" sz="1600" dirty="0">
                <a:solidFill>
                  <a:srgbClr val="FF0000"/>
                </a:solidFill>
                <a:latin typeface="+mn-lt"/>
              </a:rPr>
              <a:t/>
            </a:r>
            <a:br>
              <a:rPr lang="it-IT" sz="1600" dirty="0">
                <a:solidFill>
                  <a:srgbClr val="FF0000"/>
                </a:solidFill>
                <a:latin typeface="+mn-lt"/>
              </a:rPr>
            </a:br>
            <a:r>
              <a:rPr lang="it-IT" dirty="0">
                <a:latin typeface="+mn-lt"/>
              </a:rPr>
              <a:t>progettisti</a:t>
            </a:r>
            <a:r>
              <a:rPr lang="it-IT" dirty="0">
                <a:latin typeface="+mj-lt"/>
              </a:rPr>
              <a:t>: architetti cigalotto e santoro associati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    </a:t>
            </a:r>
          </a:p>
          <a:p>
            <a:pPr>
              <a:defRPr/>
            </a:pPr>
            <a:endParaRPr lang="it-IT" dirty="0">
              <a:solidFill>
                <a:srgbClr val="FF0000"/>
              </a:solidFill>
              <a:latin typeface="Swis721 Lt BT" pitchFamily="34" charset="0"/>
            </a:endParaRPr>
          </a:p>
        </p:txBody>
      </p:sp>
      <p:pic>
        <p:nvPicPr>
          <p:cNvPr id="19467" name="Picture 3" descr="C:\PORTATILE\PAOLA\lezioni\materialistudio\plasticoParco CC.JPG"/>
          <p:cNvPicPr>
            <a:picLocks noChangeAspect="1" noChangeArrowheads="1"/>
          </p:cNvPicPr>
          <p:nvPr/>
        </p:nvPicPr>
        <p:blipFill>
          <a:blip r:embed="rId8" cstate="print"/>
          <a:srcRect b="53709"/>
          <a:stretch>
            <a:fillRect/>
          </a:stretch>
        </p:blipFill>
        <p:spPr bwMode="auto">
          <a:xfrm>
            <a:off x="0" y="2970213"/>
            <a:ext cx="572452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260350"/>
            <a:ext cx="7620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82" name="Picture 10" descr="C:\Documents and Settings\cigalotto e santoro\Desktop\carta aerea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3500438"/>
            <a:ext cx="5794375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83" name="Picture 11" descr="C:\Documents and Settings\cigalotto e santoro\Desktop\carta aerea 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0"/>
            <a:ext cx="577373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5940425" y="2997200"/>
            <a:ext cx="27352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 dirty="0">
                <a:latin typeface="+mj-lt"/>
              </a:rPr>
              <a:t>Volo R.A.F. 1945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011863" y="6237288"/>
            <a:ext cx="27368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 dirty="0">
                <a:latin typeface="+mj-lt"/>
              </a:rPr>
              <a:t>Volo </a:t>
            </a:r>
            <a:r>
              <a:rPr lang="it-IT" sz="2000" b="1" dirty="0" smtClean="0">
                <a:latin typeface="+mj-lt"/>
              </a:rPr>
              <a:t>I.G.M. </a:t>
            </a:r>
            <a:r>
              <a:rPr lang="it-IT" sz="2000" b="1" dirty="0">
                <a:latin typeface="+mj-lt"/>
              </a:rPr>
              <a:t>1993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PORTATILE\Raveo_PRGC\presentaz_28ottobre05\Percorsi copia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390525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79388" y="0"/>
            <a:ext cx="853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000" b="1" dirty="0">
                <a:solidFill>
                  <a:srgbClr val="FF0066"/>
                </a:solidFill>
                <a:latin typeface="+mn-lt"/>
              </a:rPr>
              <a:t>Permanenze e cancellazioni: confronto IGM 1910 - carta tabacco 1998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PORTATILE\PAOLA\lezioni\parcoCC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914400" y="0"/>
            <a:ext cx="82296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elazione_Parco Giulie_01_03_2017__Pagina_28.jpg"/>
          <p:cNvPicPr>
            <a:picLocks noChangeAspect="1"/>
          </p:cNvPicPr>
          <p:nvPr/>
        </p:nvPicPr>
        <p:blipFill>
          <a:blip r:embed="rId2" cstate="print"/>
          <a:srcRect r="14563" b="6558"/>
          <a:stretch>
            <a:fillRect/>
          </a:stretch>
        </p:blipFill>
        <p:spPr>
          <a:xfrm>
            <a:off x="-396552" y="-518797"/>
            <a:ext cx="9540552" cy="737679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838200" y="6858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>
              <a:latin typeface="Calibri" pitchFamily="34" charset="0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23850" y="609600"/>
            <a:ext cx="8569325" cy="657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800" b="1" dirty="0">
                <a:latin typeface="Verdana" pitchFamily="34" charset="0"/>
              </a:rPr>
              <a:t>Obiettivi: </a:t>
            </a:r>
            <a:r>
              <a:rPr lang="it-IT" sz="2800" dirty="0">
                <a:latin typeface="Verdana" pitchFamily="34" charset="0"/>
              </a:rPr>
              <a:t>una nuova struttura per la città allungata</a:t>
            </a:r>
          </a:p>
          <a:p>
            <a:pPr>
              <a:spcBef>
                <a:spcPct val="50000"/>
              </a:spcBef>
              <a:defRPr/>
            </a:pPr>
            <a:endParaRPr lang="it-IT" sz="2400" b="1" dirty="0">
              <a:latin typeface="Verdana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it-IT" sz="2800" b="1" dirty="0">
                <a:latin typeface="Verdana" pitchFamily="34" charset="0"/>
              </a:rPr>
              <a:t>Elementi costitutivi del progetto di parco: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2800" dirty="0">
                <a:solidFill>
                  <a:srgbClr val="FF0000"/>
                </a:solidFill>
                <a:latin typeface="Verdana" pitchFamily="34" charset="0"/>
              </a:rPr>
              <a:t>Luoghi strategici + rete percorsi (</a:t>
            </a:r>
            <a:r>
              <a:rPr lang="it-IT" sz="2800" dirty="0" err="1">
                <a:solidFill>
                  <a:srgbClr val="FF0000"/>
                </a:solidFill>
                <a:latin typeface="Verdana" pitchFamily="34" charset="0"/>
              </a:rPr>
              <a:t>greenways</a:t>
            </a:r>
            <a:r>
              <a:rPr lang="it-IT" sz="2800" dirty="0">
                <a:solidFill>
                  <a:srgbClr val="FF0000"/>
                </a:solidFill>
                <a:latin typeface="Verdana" pitchFamily="34" charset="0"/>
              </a:rPr>
              <a:t>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sz="2800" dirty="0">
              <a:latin typeface="Verdana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2800" b="1" dirty="0">
                <a:latin typeface="Verdana" pitchFamily="34" charset="0"/>
              </a:rPr>
              <a:t>Strumenti:</a:t>
            </a:r>
          </a:p>
          <a:p>
            <a:pPr>
              <a:spcBef>
                <a:spcPct val="50000"/>
              </a:spcBef>
              <a:defRPr/>
            </a:pPr>
            <a:r>
              <a:rPr lang="it-IT" sz="2800" dirty="0">
                <a:solidFill>
                  <a:srgbClr val="FF0000"/>
                </a:solidFill>
                <a:latin typeface="Verdana" pitchFamily="34" charset="0"/>
              </a:rPr>
              <a:t>Progetti puntuali </a:t>
            </a:r>
            <a:r>
              <a:rPr lang="it-IT" sz="2800" dirty="0">
                <a:latin typeface="Verdana" pitchFamily="34" charset="0"/>
              </a:rPr>
              <a:t>da realizzare attraverso programmi complessi e finanziamenti europei (Flessibilità e rapidità nella fase di realizzazione)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2800" dirty="0">
                <a:latin typeface="Verdana" pitchFamily="34" charset="0"/>
              </a:rPr>
              <a:t>+ zonizzazione e norme</a:t>
            </a:r>
          </a:p>
          <a:p>
            <a:pPr>
              <a:spcBef>
                <a:spcPct val="50000"/>
              </a:spcBef>
              <a:defRPr/>
            </a:pPr>
            <a:endParaRPr lang="it-IT" dirty="0">
              <a:latin typeface="Swis721 Lt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PORTATILE\PAOLA\lezioni\materialistudio\schemaparcoC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88"/>
            <a:ext cx="9144000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ttangolo 3"/>
          <p:cNvSpPr>
            <a:spLocks noChangeArrowheads="1"/>
          </p:cNvSpPr>
          <p:nvPr/>
        </p:nvSpPr>
        <p:spPr bwMode="auto">
          <a:xfrm>
            <a:off x="4787900" y="620713"/>
            <a:ext cx="4035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000082"/>
                </a:solidFill>
                <a:latin typeface="Gill Sans MT" pitchFamily="34" charset="0"/>
              </a:rPr>
              <a:t>Le greenways: itinerari tematici</a:t>
            </a:r>
            <a:endParaRPr lang="it-IT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6248400"/>
            <a:ext cx="5410200" cy="609600"/>
          </a:xfrm>
        </p:spPr>
        <p:txBody>
          <a:bodyPr/>
          <a:lstStyle/>
          <a:p>
            <a:pPr algn="r" eaLnBrk="1" hangingPunct="1"/>
            <a:r>
              <a:rPr lang="it-IT" sz="3200" smtClean="0">
                <a:solidFill>
                  <a:srgbClr val="FFFF00"/>
                </a:solidFill>
                <a:latin typeface="Gill Sans MT" pitchFamily="34" charset="0"/>
              </a:rPr>
              <a:t>Prati di Esemon di Sopra</a:t>
            </a:r>
          </a:p>
        </p:txBody>
      </p:sp>
      <p:pic>
        <p:nvPicPr>
          <p:cNvPr id="75779" name="Picture 3" descr="C:\PORTATILE\Parco Intercomunale\programmi\parco guida\foto\ESEMON DI SOP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86800" cy="575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0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PORTATILE\PAOLA\lezioni\parcoC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82296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 Box 6"/>
          <p:cNvSpPr txBox="1">
            <a:spLocks noChangeArrowheads="1"/>
          </p:cNvSpPr>
          <p:nvPr/>
        </p:nvSpPr>
        <p:spPr bwMode="auto">
          <a:xfrm>
            <a:off x="838200" y="838200"/>
            <a:ext cx="281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>
                <a:solidFill>
                  <a:srgbClr val="FFFF00"/>
                </a:solidFill>
                <a:latin typeface="Calibri" pitchFamily="34" charset="0"/>
              </a:rPr>
              <a:t>I Luoghi strategici</a:t>
            </a:r>
          </a:p>
        </p:txBody>
      </p:sp>
      <p:sp>
        <p:nvSpPr>
          <p:cNvPr id="76804" name="Rectangle 11"/>
          <p:cNvSpPr>
            <a:spLocks noChangeArrowheads="1"/>
          </p:cNvSpPr>
          <p:nvPr/>
        </p:nvSpPr>
        <p:spPr bwMode="auto">
          <a:xfrm>
            <a:off x="2286000" y="1905000"/>
            <a:ext cx="6096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76805" name="Rectangle 12"/>
          <p:cNvSpPr>
            <a:spLocks noChangeArrowheads="1"/>
          </p:cNvSpPr>
          <p:nvPr/>
        </p:nvSpPr>
        <p:spPr bwMode="auto">
          <a:xfrm>
            <a:off x="3657600" y="4724400"/>
            <a:ext cx="6096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76806" name="Rectangle 13"/>
          <p:cNvSpPr>
            <a:spLocks noChangeArrowheads="1"/>
          </p:cNvSpPr>
          <p:nvPr/>
        </p:nvSpPr>
        <p:spPr bwMode="auto">
          <a:xfrm>
            <a:off x="6400800" y="4343400"/>
            <a:ext cx="6096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651500" y="1447800"/>
            <a:ext cx="3721100" cy="5334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sz="2000" smtClean="0">
                <a:latin typeface="Gill Sans MT" pitchFamily="34" charset="0"/>
              </a:rPr>
              <a:t>parcheggio pineta: </a:t>
            </a:r>
            <a:br>
              <a:rPr lang="it-IT" sz="2000" smtClean="0">
                <a:latin typeface="Gill Sans MT" pitchFamily="34" charset="0"/>
              </a:rPr>
            </a:br>
            <a:r>
              <a:rPr lang="it-IT" sz="2000" smtClean="0">
                <a:latin typeface="Gill Sans MT" pitchFamily="34" charset="0"/>
              </a:rPr>
              <a:t>finanziamento Leader II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219200"/>
            <a:ext cx="9144000" cy="76200"/>
            <a:chOff x="0" y="816"/>
            <a:chExt cx="5760" cy="144"/>
          </a:xfrm>
        </p:grpSpPr>
        <p:sp>
          <p:nvSpPr>
            <p:cNvPr id="23563" name="Rectangle 4"/>
            <p:cNvSpPr>
              <a:spLocks noChangeArrowheads="1"/>
            </p:cNvSpPr>
            <p:nvPr/>
          </p:nvSpPr>
          <p:spPr bwMode="auto">
            <a:xfrm>
              <a:off x="0" y="816"/>
              <a:ext cx="1584" cy="144"/>
            </a:xfrm>
            <a:prstGeom prst="rect">
              <a:avLst/>
            </a:prstGeom>
            <a:solidFill>
              <a:srgbClr val="D6D10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i="1">
                <a:latin typeface="Calibri" pitchFamily="34" charset="0"/>
              </a:endParaRPr>
            </a:p>
          </p:txBody>
        </p:sp>
        <p:sp>
          <p:nvSpPr>
            <p:cNvPr id="23564" name="Rectangle 5"/>
            <p:cNvSpPr>
              <a:spLocks noChangeArrowheads="1"/>
            </p:cNvSpPr>
            <p:nvPr/>
          </p:nvSpPr>
          <p:spPr bwMode="auto">
            <a:xfrm>
              <a:off x="1584" y="816"/>
              <a:ext cx="4176" cy="144"/>
            </a:xfrm>
            <a:prstGeom prst="rect">
              <a:avLst/>
            </a:prstGeom>
            <a:solidFill>
              <a:srgbClr val="D6D10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i="1">
                <a:latin typeface="Calibri" pitchFamily="34" charset="0"/>
              </a:endParaRPr>
            </a:p>
          </p:txBody>
        </p:sp>
      </p:grpSp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860425"/>
            <a:ext cx="5715000" cy="2825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641350"/>
            <a:ext cx="7620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 descr="C:\PORTATILE\Parco Intercomunale\programmi\parco guida\foto\170-07.jpg"/>
          <p:cNvPicPr>
            <a:picLocks noChangeAspect="1" noChangeArrowheads="1"/>
          </p:cNvPicPr>
          <p:nvPr/>
        </p:nvPicPr>
        <p:blipFill>
          <a:blip r:embed="rId5" cstate="print"/>
          <a:srcRect t="4910" b="39752"/>
          <a:stretch>
            <a:fillRect/>
          </a:stretch>
        </p:blipFill>
        <p:spPr bwMode="auto">
          <a:xfrm>
            <a:off x="5486400" y="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9" descr="C:\PORTATILE\Parco Intercomunale\programmi\parco guida\foto\ALLIUM CARINATUM pi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0"/>
            <a:ext cx="4048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0" descr="C:\PORTATILE\Parco Intercomunale\programmi\parco guida\foto\1-ponte s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0"/>
            <a:ext cx="887413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1" descr="\\Nero\dati_nero\schede curriculum\foto villa parcheggio\tutto_video.jpg"/>
          <p:cNvPicPr>
            <a:picLocks noChangeAspect="1" noChangeArrowheads="1"/>
          </p:cNvPicPr>
          <p:nvPr/>
        </p:nvPicPr>
        <p:blipFill>
          <a:blip r:embed="rId8" cstate="print"/>
          <a:srcRect b="15790"/>
          <a:stretch>
            <a:fillRect/>
          </a:stretch>
        </p:blipFill>
        <p:spPr bwMode="auto">
          <a:xfrm>
            <a:off x="1676400" y="2060575"/>
            <a:ext cx="74676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412875"/>
            <a:ext cx="5257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dirty="0">
                <a:latin typeface="Gill Sans MT" pitchFamily="34" charset="0"/>
                <a:ea typeface="+mj-ea"/>
                <a:cs typeface="+mj-cs"/>
              </a:rPr>
              <a:t>Luogo strategico 1:</a:t>
            </a:r>
            <a:br>
              <a:rPr lang="it-IT" sz="2000" dirty="0">
                <a:latin typeface="Gill Sans MT" pitchFamily="34" charset="0"/>
                <a:ea typeface="+mj-ea"/>
                <a:cs typeface="+mj-cs"/>
              </a:rPr>
            </a:br>
            <a:r>
              <a:rPr lang="it-IT" sz="2000" dirty="0">
                <a:latin typeface="Gill Sans MT" pitchFamily="34" charset="0"/>
                <a:ea typeface="+mj-ea"/>
                <a:cs typeface="+mj-cs"/>
              </a:rPr>
              <a:t>  pineta di Villa Santina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concorsotriennale\tribuna_Raveo\tribuna_Rave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5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14400"/>
            <a:ext cx="7696200" cy="914400"/>
          </a:xfrm>
        </p:spPr>
        <p:txBody>
          <a:bodyPr/>
          <a:lstStyle/>
          <a:p>
            <a:pPr algn="l" eaLnBrk="1" hangingPunct="1"/>
            <a:r>
              <a:rPr lang="it-IT" sz="2400" smtClean="0">
                <a:solidFill>
                  <a:srgbClr val="FF6600"/>
                </a:solidFill>
                <a:latin typeface="Trebuchet MS" pitchFamily="34" charset="0"/>
              </a:rPr>
              <a:t>Progettare a livello del suolo (progetti topografici)</a:t>
            </a:r>
            <a:endParaRPr lang="it-IT" sz="2400" smtClean="0">
              <a:solidFill>
                <a:srgbClr val="FF6600"/>
              </a:solidFill>
            </a:endParaRPr>
          </a:p>
        </p:txBody>
      </p:sp>
      <p:sp>
        <p:nvSpPr>
          <p:cNvPr id="84995" name="Text Box 7"/>
          <p:cNvSpPr txBox="1">
            <a:spLocks noChangeArrowheads="1"/>
          </p:cNvSpPr>
          <p:nvPr/>
        </p:nvSpPr>
        <p:spPr bwMode="auto">
          <a:xfrm>
            <a:off x="609600" y="2286000"/>
            <a:ext cx="8001000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it-IT" sz="2400">
                <a:latin typeface="Trebuchet MS" pitchFamily="34" charset="0"/>
              </a:rPr>
              <a:t>Risposta alla necessità di rivedere il nostro concetto di spazio, non più concepibile in termini di supporto omogeneo, isotropo, newtoniano ma, forse, in termini di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it-IT" sz="2400">
                <a:latin typeface="Trebuchet MS" pitchFamily="34" charset="0"/>
              </a:rPr>
              <a:t>	“Spazio topologico”, spazio di relazioni.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it-IT" sz="2400">
                <a:latin typeface="Trebuchet MS" pitchFamily="34" charset="0"/>
              </a:rPr>
              <a:t>Cfr. André Corboz, Ordine sparso, Franco angeli 1998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G:\Dati\paola\UNI_trieste\materialistudio\shif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988"/>
            <a:ext cx="8382000" cy="683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5410200" y="381000"/>
            <a:ext cx="3352800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b="1"/>
              <a:t>Richard Serra, Shift, 1970</a:t>
            </a:r>
          </a:p>
          <a:p>
            <a:pPr algn="just">
              <a:spcBef>
                <a:spcPct val="50000"/>
              </a:spcBef>
            </a:pPr>
            <a:r>
              <a:rPr lang="it-IT"/>
              <a:t>“Volevo stabilire una dialettica tra la percezione del luogo di un individuo e il suo rapporto col terreno su cui si sposta…mentre si continua a seguire l’opera sul terreno, si è costretti a spostarsi, a girare con lei e a voltarsi per vedere i livelli della discesa… Quei livelli sono legati ad un orizzonte in continuo movimento, si alzano, s’abbassano si estendono, si riducono si contraggono, si comprimono e si trasformano..”</a:t>
            </a:r>
          </a:p>
          <a:p>
            <a:pPr algn="just">
              <a:spcBef>
                <a:spcPct val="50000"/>
              </a:spcBef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Dati\paola\UNI_trieste\materialistudio\raveotribuna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108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PORTATILE\PAOLA\lezioni\Formato A4\Pannello 3 - 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10600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elazione_Parco Giulie_01_03_2017__Pagina_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472"/>
            <a:ext cx="9144000" cy="646705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Dati\paola\UNI_trieste\materialistudio\raveotribuna_t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150" y="0"/>
            <a:ext cx="6892925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Dati\paola\UNI_trieste\materialistudio\raveotribun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04800"/>
            <a:ext cx="561816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concorsotriennale\tribuna_Raveo\tribuna_Rave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PORTATILE\Raveo_PRGC\foto presentazione 10_05\Triennale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91440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400" y="685800"/>
            <a:ext cx="8153400" cy="1143000"/>
          </a:xfrm>
        </p:spPr>
        <p:txBody>
          <a:bodyPr/>
          <a:lstStyle/>
          <a:p>
            <a:pPr eaLnBrk="1" hangingPunct="1"/>
            <a:r>
              <a:rPr lang="it-IT" sz="2000" smtClean="0">
                <a:solidFill>
                  <a:srgbClr val="000099"/>
                </a:solidFill>
                <a:latin typeface="Arial" pitchFamily="34" charset="0"/>
              </a:rPr>
              <a:t>Valdie e Pani</a:t>
            </a:r>
          </a:p>
        </p:txBody>
      </p:sp>
      <p:pic>
        <p:nvPicPr>
          <p:cNvPr id="82947" name="Picture 3" descr="C:\PORTATILE\Raveo_PRGC\presentaz_28ottobre05\foto\vista dal monte sorant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828800"/>
            <a:ext cx="673100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PORTATILE\PAOLA\lezioni\materiali_studio\conceptPreone copi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1201738"/>
            <a:ext cx="6172200" cy="565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3200400" y="2286000"/>
            <a:ext cx="285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solidFill>
                  <a:srgbClr val="FFFF00"/>
                </a:solidFill>
                <a:latin typeface="Trebuchet MS" pitchFamily="34" charset="0"/>
              </a:rPr>
              <a:t>VAL TAGLIAMENTO</a:t>
            </a: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3162300" y="48006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solidFill>
                  <a:srgbClr val="FFFF00"/>
                </a:solidFill>
                <a:latin typeface="Trebuchet MS" pitchFamily="34" charset="0"/>
              </a:rPr>
              <a:t>PREALPI CARNICHE</a:t>
            </a:r>
          </a:p>
        </p:txBody>
      </p:sp>
      <p:sp>
        <p:nvSpPr>
          <p:cNvPr id="126981" name="Rectangle 6"/>
          <p:cNvSpPr>
            <a:spLocks noChangeArrowheads="1"/>
          </p:cNvSpPr>
          <p:nvPr/>
        </p:nvSpPr>
        <p:spPr bwMode="auto">
          <a:xfrm>
            <a:off x="251520" y="0"/>
            <a:ext cx="74943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 dirty="0" err="1" smtClean="0">
                <a:solidFill>
                  <a:srgbClr val="000099"/>
                </a:solidFill>
                <a:latin typeface="Verdana" pitchFamily="34" charset="0"/>
              </a:rPr>
              <a:t>Preone</a:t>
            </a:r>
            <a:r>
              <a:rPr lang="it-IT" sz="4000" b="1" dirty="0" smtClean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it-IT" sz="4000" b="1" dirty="0">
                <a:solidFill>
                  <a:srgbClr val="000099"/>
                </a:solidFill>
                <a:latin typeface="Verdana" pitchFamily="34" charset="0"/>
              </a:rPr>
              <a:t>territorio </a:t>
            </a:r>
            <a:r>
              <a:rPr lang="it-IT" sz="4000" b="1" dirty="0" smtClean="0">
                <a:solidFill>
                  <a:srgbClr val="000099"/>
                </a:solidFill>
                <a:latin typeface="Verdana" pitchFamily="34" charset="0"/>
              </a:rPr>
              <a:t>bifronte</a:t>
            </a:r>
            <a:endParaRPr lang="it-IT" sz="4000" b="1" dirty="0">
              <a:solidFill>
                <a:srgbClr val="000099"/>
              </a:solidFill>
              <a:latin typeface="Verdana" pitchFamily="34" charset="0"/>
            </a:endParaRPr>
          </a:p>
        </p:txBody>
      </p:sp>
      <p:sp>
        <p:nvSpPr>
          <p:cNvPr id="126982" name="Rectangle 7"/>
          <p:cNvSpPr>
            <a:spLocks noChangeArrowheads="1"/>
          </p:cNvSpPr>
          <p:nvPr/>
        </p:nvSpPr>
        <p:spPr bwMode="auto">
          <a:xfrm>
            <a:off x="0" y="764704"/>
            <a:ext cx="94330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it-IT" sz="2000" dirty="0">
                <a:solidFill>
                  <a:srgbClr val="000099"/>
                </a:solidFill>
                <a:latin typeface="Verdana" pitchFamily="34" charset="0"/>
              </a:rPr>
              <a:t>luogo dell’abitare di qualità (</a:t>
            </a:r>
            <a:r>
              <a:rPr lang="it-IT" sz="2000" dirty="0" err="1">
                <a:solidFill>
                  <a:srgbClr val="000099"/>
                </a:solidFill>
                <a:latin typeface="Verdana" pitchFamily="34" charset="0"/>
              </a:rPr>
              <a:t>Val</a:t>
            </a:r>
            <a:r>
              <a:rPr lang="it-IT" sz="2000" dirty="0">
                <a:solidFill>
                  <a:srgbClr val="000099"/>
                </a:solidFill>
                <a:latin typeface="Verdana" pitchFamily="34" charset="0"/>
              </a:rPr>
              <a:t> Tagliamento)</a:t>
            </a:r>
          </a:p>
          <a:p>
            <a:pPr marL="457200" indent="-457200">
              <a:buFontTx/>
              <a:buAutoNum type="arabicPeriod"/>
            </a:pPr>
            <a:r>
              <a:rPr lang="it-IT" sz="2000" dirty="0">
                <a:solidFill>
                  <a:srgbClr val="000099"/>
                </a:solidFill>
                <a:latin typeface="Verdana" pitchFamily="34" charset="0"/>
              </a:rPr>
              <a:t>Area  </a:t>
            </a:r>
            <a:r>
              <a:rPr lang="it-IT" sz="2000" dirty="0" err="1">
                <a:solidFill>
                  <a:srgbClr val="000099"/>
                </a:solidFill>
                <a:latin typeface="Verdana" pitchFamily="34" charset="0"/>
              </a:rPr>
              <a:t>vocata</a:t>
            </a:r>
            <a:r>
              <a:rPr lang="it-IT" sz="2000" dirty="0">
                <a:solidFill>
                  <a:srgbClr val="000099"/>
                </a:solidFill>
                <a:latin typeface="Verdana" pitchFamily="34" charset="0"/>
              </a:rPr>
              <a:t> ad un turismo scientifico e ambientale (</a:t>
            </a:r>
            <a:r>
              <a:rPr lang="it-IT" sz="2000" dirty="0" err="1">
                <a:solidFill>
                  <a:srgbClr val="000099"/>
                </a:solidFill>
                <a:latin typeface="Verdana" pitchFamily="34" charset="0"/>
              </a:rPr>
              <a:t>Val</a:t>
            </a:r>
            <a:r>
              <a:rPr lang="it-IT" sz="2000" dirty="0">
                <a:solidFill>
                  <a:srgbClr val="000099"/>
                </a:solidFill>
                <a:latin typeface="Verdana" pitchFamily="34" charset="0"/>
              </a:rPr>
              <a:t> di </a:t>
            </a:r>
            <a:r>
              <a:rPr lang="it-IT" sz="2000" dirty="0" err="1">
                <a:solidFill>
                  <a:srgbClr val="000099"/>
                </a:solidFill>
                <a:latin typeface="Verdana" pitchFamily="34" charset="0"/>
              </a:rPr>
              <a:t>Preone</a:t>
            </a:r>
            <a:r>
              <a:rPr lang="it-IT" sz="2000" dirty="0">
                <a:solidFill>
                  <a:srgbClr val="000099"/>
                </a:solidFill>
                <a:latin typeface="Verdana" pitchFamily="34" charset="0"/>
              </a:rPr>
              <a:t>)</a:t>
            </a:r>
            <a:endParaRPr lang="it-IT" sz="2400" dirty="0">
              <a:solidFill>
                <a:srgbClr val="000099"/>
              </a:solidFill>
              <a:latin typeface="Verdana" pitchFamily="34" charset="0"/>
            </a:endParaRPr>
          </a:p>
        </p:txBody>
      </p:sp>
      <p:sp>
        <p:nvSpPr>
          <p:cNvPr id="126983" name="Rectangle 8"/>
          <p:cNvSpPr>
            <a:spLocks noChangeArrowheads="1"/>
          </p:cNvSpPr>
          <p:nvPr/>
        </p:nvSpPr>
        <p:spPr bwMode="auto">
          <a:xfrm>
            <a:off x="9601200" y="2895600"/>
            <a:ext cx="762000" cy="1828800"/>
          </a:xfrm>
          <a:prstGeom prst="rect">
            <a:avLst/>
          </a:prstGeom>
          <a:solidFill>
            <a:schemeClr val="folHlink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sz="2400" i="1"/>
          </a:p>
        </p:txBody>
      </p:sp>
      <p:sp>
        <p:nvSpPr>
          <p:cNvPr id="126984" name="Text Box 9"/>
          <p:cNvSpPr txBox="1">
            <a:spLocks noChangeArrowheads="1"/>
          </p:cNvSpPr>
          <p:nvPr/>
        </p:nvSpPr>
        <p:spPr bwMode="auto">
          <a:xfrm>
            <a:off x="457200" y="1828800"/>
            <a:ext cx="220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20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3528" y="609329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PIANO Regolatore </a:t>
            </a:r>
          </a:p>
          <a:p>
            <a:r>
              <a:rPr lang="it-IT" dirty="0" err="1" smtClean="0"/>
              <a:t>cigalotto</a:t>
            </a:r>
            <a:r>
              <a:rPr lang="it-IT" dirty="0" smtClean="0"/>
              <a:t> </a:t>
            </a:r>
            <a:r>
              <a:rPr lang="it-IT" dirty="0" err="1" smtClean="0"/>
              <a:t>santoro</a:t>
            </a:r>
            <a:endParaRPr lang="it-IT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\\Nero\dati_nero\tavagnacco\schede\SCheDE TAVAGNACCO.ai\struttura Pre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3350" y="-2133600"/>
            <a:ext cx="6578600" cy="929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0" y="0"/>
            <a:ext cx="2743200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000099"/>
                </a:solidFill>
                <a:latin typeface="Trebuchet MS" pitchFamily="34" charset="0"/>
              </a:rPr>
              <a:t>Piano struttura:</a:t>
            </a:r>
          </a:p>
          <a:p>
            <a:r>
              <a:rPr lang="it-IT" sz="2400" b="1">
                <a:solidFill>
                  <a:srgbClr val="000099"/>
                </a:solidFill>
                <a:latin typeface="Trebuchet MS" pitchFamily="34" charset="0"/>
              </a:rPr>
              <a:t>Strategie di piano</a:t>
            </a:r>
          </a:p>
          <a:p>
            <a:endParaRPr lang="it-IT" sz="2400" b="1">
              <a:solidFill>
                <a:srgbClr val="000099"/>
              </a:solidFill>
              <a:latin typeface="Trebuchet MS" pitchFamily="34" charset="0"/>
            </a:endParaRPr>
          </a:p>
          <a:p>
            <a:r>
              <a:rPr lang="it-IT" sz="2000">
                <a:solidFill>
                  <a:srgbClr val="000099"/>
                </a:solidFill>
                <a:latin typeface="Trebuchet MS" pitchFamily="34" charset="0"/>
              </a:rPr>
              <a:t>Strumenti concettuali e operativi del piano sono= </a:t>
            </a:r>
          </a:p>
          <a:p>
            <a:endParaRPr lang="it-IT" sz="2000">
              <a:solidFill>
                <a:srgbClr val="000099"/>
              </a:solidFill>
              <a:latin typeface="Trebuchet MS" pitchFamily="34" charset="0"/>
            </a:endParaRPr>
          </a:p>
          <a:p>
            <a:pPr>
              <a:buFontTx/>
              <a:buChar char="-"/>
            </a:pPr>
            <a:r>
              <a:rPr lang="it-IT" sz="2000">
                <a:solidFill>
                  <a:srgbClr val="000099"/>
                </a:solidFill>
                <a:latin typeface="Trebuchet MS" pitchFamily="34" charset="0"/>
              </a:rPr>
              <a:t>i “Sistemi”, </a:t>
            </a:r>
          </a:p>
          <a:p>
            <a:pPr>
              <a:buFontTx/>
              <a:buChar char="-"/>
            </a:pPr>
            <a:r>
              <a:rPr lang="it-IT" sz="2000">
                <a:solidFill>
                  <a:srgbClr val="000099"/>
                </a:solidFill>
                <a:latin typeface="Trebuchet MS" pitchFamily="34" charset="0"/>
              </a:rPr>
              <a:t>il “Progetto di Suolo” </a:t>
            </a:r>
          </a:p>
          <a:p>
            <a:pPr>
              <a:buFontTx/>
              <a:buChar char="-"/>
            </a:pPr>
            <a:r>
              <a:rPr lang="it-IT" sz="2000">
                <a:solidFill>
                  <a:srgbClr val="000099"/>
                </a:solidFill>
                <a:latin typeface="Trebuchet MS" pitchFamily="34" charset="0"/>
              </a:rPr>
              <a:t>le “Guide agli    	interventi”</a:t>
            </a:r>
          </a:p>
          <a:p>
            <a:pPr>
              <a:buFontTx/>
              <a:buChar char="-"/>
            </a:pPr>
            <a:endParaRPr lang="it-IT" sz="2000">
              <a:solidFill>
                <a:srgbClr val="000099"/>
              </a:solidFill>
              <a:latin typeface="Trebuchet MS" pitchFamily="34" charset="0"/>
            </a:endParaRPr>
          </a:p>
          <a:p>
            <a:r>
              <a:rPr lang="it-IT" sz="2000">
                <a:solidFill>
                  <a:srgbClr val="000099"/>
                </a:solidFill>
                <a:latin typeface="Trebuchet MS" pitchFamily="34" charset="0"/>
              </a:rPr>
              <a:t>Sistemi:</a:t>
            </a:r>
          </a:p>
          <a:p>
            <a:endParaRPr lang="it-IT" sz="2000">
              <a:solidFill>
                <a:srgbClr val="000099"/>
              </a:solidFill>
              <a:latin typeface="Trebuchet MS" pitchFamily="34" charset="0"/>
            </a:endParaRPr>
          </a:p>
          <a:p>
            <a:pPr>
              <a:buFontTx/>
              <a:buAutoNum type="arabicPeriod"/>
            </a:pPr>
            <a:r>
              <a:rPr lang="it-IT" sz="2000">
                <a:solidFill>
                  <a:srgbClr val="000099"/>
                </a:solidFill>
                <a:latin typeface="Trebuchet MS" pitchFamily="34" charset="0"/>
              </a:rPr>
              <a:t>Il sistema 	ambientale</a:t>
            </a:r>
          </a:p>
          <a:p>
            <a:pPr>
              <a:buFontTx/>
              <a:buAutoNum type="arabicPeriod"/>
            </a:pPr>
            <a:r>
              <a:rPr lang="it-IT" sz="2000">
                <a:solidFill>
                  <a:srgbClr val="000099"/>
                </a:solidFill>
                <a:latin typeface="Trebuchet MS" pitchFamily="34" charset="0"/>
              </a:rPr>
              <a:t>Il sistema delle aree 	abitabili</a:t>
            </a:r>
          </a:p>
          <a:p>
            <a:pPr>
              <a:buFontTx/>
              <a:buAutoNum type="arabicPeriod"/>
            </a:pPr>
            <a:r>
              <a:rPr lang="it-IT" sz="2000">
                <a:solidFill>
                  <a:srgbClr val="000099"/>
                </a:solidFill>
                <a:latin typeface="Trebuchet MS" pitchFamily="34" charset="0"/>
              </a:rPr>
              <a:t>Il sistema 	connettivo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533400" y="533400"/>
            <a:ext cx="83058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000099"/>
                </a:solidFill>
                <a:latin typeface="Trebuchet MS" pitchFamily="34" charset="0"/>
              </a:rPr>
              <a:t>Temi di progetto:</a:t>
            </a:r>
          </a:p>
          <a:p>
            <a:endParaRPr lang="it-IT" sz="2400" b="1">
              <a:solidFill>
                <a:srgbClr val="000099"/>
              </a:solidFill>
              <a:latin typeface="Trebuchet MS" pitchFamily="34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it-IT" sz="2000">
                <a:solidFill>
                  <a:srgbClr val="000099"/>
                </a:solidFill>
                <a:latin typeface="Trebuchet MS" pitchFamily="34" charset="0"/>
              </a:rPr>
              <a:t> </a:t>
            </a:r>
            <a:r>
              <a:rPr lang="it-IT" sz="2400">
                <a:solidFill>
                  <a:srgbClr val="000099"/>
                </a:solidFill>
                <a:latin typeface="Trebuchet MS" pitchFamily="34" charset="0"/>
              </a:rPr>
              <a:t>Preone luogo marginale? Le questioni intercomunali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it-IT" sz="2400">
                <a:solidFill>
                  <a:srgbClr val="000099"/>
                </a:solidFill>
                <a:latin typeface="Trebuchet MS" pitchFamily="34" charset="0"/>
              </a:rPr>
              <a:t> Preone da abitare: il tema della residenza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it-IT" sz="2400">
                <a:solidFill>
                  <a:srgbClr val="000099"/>
                </a:solidFill>
                <a:latin typeface="Trebuchet MS" pitchFamily="34" charset="0"/>
              </a:rPr>
              <a:t> le questioni ambientali: l’avanzata del bosco, la manutenzione del territorio, la presenza di risorse di alto valore naturalistico  e scientifico (paleontologico)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G:\Dati\paola\UNI_trieste\materialistudio\preonefotopae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 Box 4"/>
          <p:cNvSpPr txBox="1">
            <a:spLocks noChangeArrowheads="1"/>
          </p:cNvSpPr>
          <p:nvPr/>
        </p:nvSpPr>
        <p:spPr bwMode="auto">
          <a:xfrm>
            <a:off x="457200" y="304800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>
                <a:solidFill>
                  <a:schemeClr val="bg1"/>
                </a:solidFill>
                <a:latin typeface="Trebuchet MS" pitchFamily="34" charset="0"/>
              </a:rPr>
              <a:t>IL SISTEMA DELLE AREE ABITABILI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G:\Dati\paola\UNI_trieste\materialistudio\peroneRilie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" y="0"/>
            <a:ext cx="9107487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elazione_Parco Giulie_01_03_2017__Pagina_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472"/>
            <a:ext cx="9144000" cy="646705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\\Nero\dati_nero\Raveo_variante PRGC\presentaz_28ottobre05\casacuelbud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95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 descr="\\Nero\dati_nero\Raveo_variante PRGC\presentaz_28ottobre05\casarave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0" y="3352800"/>
            <a:ext cx="5619750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07504" y="4365104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Sito </a:t>
            </a:r>
            <a:r>
              <a:rPr lang="it-IT" dirty="0" err="1" smtClean="0"/>
              <a:t>erpac</a:t>
            </a:r>
            <a:endParaRPr lang="it-IT" dirty="0" smtClean="0"/>
          </a:p>
          <a:p>
            <a:r>
              <a:rPr lang="it-IT" dirty="0" smtClean="0">
                <a:hlinkClick r:id="rId4"/>
              </a:rPr>
              <a:t>http://erpac.regione.fvg.it/index.php?id=45253</a:t>
            </a:r>
            <a:endParaRPr lang="it-IT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G:\Dati\paola\UNI_trieste\materialistudio\preonealtoebas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G:\Dati\paola\UNI_trieste\materialistudio\preonestrutt_I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498475"/>
            <a:ext cx="10972800" cy="735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-152400" y="3810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solidFill>
                  <a:schemeClr val="tx2"/>
                </a:solidFill>
                <a:latin typeface="Verdana" pitchFamily="34" charset="0"/>
              </a:rPr>
              <a:t>La struttura insediativa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G:\Dati\paola\UNI_trieste\materialistudio\peroneBorg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G:\Dati\paola\UNI_trieste\materialistudio\preone1950.JPG"/>
          <p:cNvPicPr>
            <a:picLocks noChangeAspect="1" noChangeArrowheads="1"/>
          </p:cNvPicPr>
          <p:nvPr/>
        </p:nvPicPr>
        <p:blipFill>
          <a:blip r:embed="rId2" cstate="print"/>
          <a:srcRect b="2066"/>
          <a:stretch>
            <a:fillRect/>
          </a:stretch>
        </p:blipFill>
        <p:spPr bwMode="auto">
          <a:xfrm>
            <a:off x="0" y="152400"/>
            <a:ext cx="9448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G:\Dati\paola\UNI_trieste\materialistudio\preone2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0"/>
            <a:ext cx="10439400" cy="7131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6195" name="Freeform 3"/>
          <p:cNvSpPr>
            <a:spLocks/>
          </p:cNvSpPr>
          <p:nvPr/>
        </p:nvSpPr>
        <p:spPr bwMode="auto">
          <a:xfrm>
            <a:off x="2895600" y="2057400"/>
            <a:ext cx="4165600" cy="1727200"/>
          </a:xfrm>
          <a:custGeom>
            <a:avLst/>
            <a:gdLst>
              <a:gd name="T0" fmla="*/ 0 w 2624"/>
              <a:gd name="T1" fmla="*/ 1676400 h 1088"/>
              <a:gd name="T2" fmla="*/ 533400 w 2624"/>
              <a:gd name="T3" fmla="*/ 1371600 h 1088"/>
              <a:gd name="T4" fmla="*/ 1066800 w 2624"/>
              <a:gd name="T5" fmla="*/ 1447800 h 1088"/>
              <a:gd name="T6" fmla="*/ 1295400 w 2624"/>
              <a:gd name="T7" fmla="*/ 1676400 h 1088"/>
              <a:gd name="T8" fmla="*/ 1676400 w 2624"/>
              <a:gd name="T9" fmla="*/ 1676400 h 1088"/>
              <a:gd name="T10" fmla="*/ 1828800 w 2624"/>
              <a:gd name="T11" fmla="*/ 1371600 h 1088"/>
              <a:gd name="T12" fmla="*/ 2133600 w 2624"/>
              <a:gd name="T13" fmla="*/ 1219200 h 1088"/>
              <a:gd name="T14" fmla="*/ 2209800 w 2624"/>
              <a:gd name="T15" fmla="*/ 838200 h 1088"/>
              <a:gd name="T16" fmla="*/ 2362200 w 2624"/>
              <a:gd name="T17" fmla="*/ 533400 h 1088"/>
              <a:gd name="T18" fmla="*/ 2743200 w 2624"/>
              <a:gd name="T19" fmla="*/ 381000 h 1088"/>
              <a:gd name="T20" fmla="*/ 3962400 w 2624"/>
              <a:gd name="T21" fmla="*/ 0 h 1088"/>
              <a:gd name="T22" fmla="*/ 3962400 w 2624"/>
              <a:gd name="T23" fmla="*/ 381000 h 1088"/>
              <a:gd name="T24" fmla="*/ 3657600 w 2624"/>
              <a:gd name="T25" fmla="*/ 381000 h 1088"/>
              <a:gd name="T26" fmla="*/ 3581400 w 2624"/>
              <a:gd name="T27" fmla="*/ 228600 h 10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624"/>
              <a:gd name="T43" fmla="*/ 0 h 1088"/>
              <a:gd name="T44" fmla="*/ 2624 w 2624"/>
              <a:gd name="T45" fmla="*/ 1088 h 108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624" h="1088">
                <a:moveTo>
                  <a:pt x="0" y="1056"/>
                </a:moveTo>
                <a:cubicBezTo>
                  <a:pt x="112" y="972"/>
                  <a:pt x="224" y="888"/>
                  <a:pt x="336" y="864"/>
                </a:cubicBezTo>
                <a:cubicBezTo>
                  <a:pt x="448" y="840"/>
                  <a:pt x="592" y="880"/>
                  <a:pt x="672" y="912"/>
                </a:cubicBezTo>
                <a:cubicBezTo>
                  <a:pt x="752" y="944"/>
                  <a:pt x="752" y="1032"/>
                  <a:pt x="816" y="1056"/>
                </a:cubicBezTo>
                <a:cubicBezTo>
                  <a:pt x="880" y="1080"/>
                  <a:pt x="1000" y="1088"/>
                  <a:pt x="1056" y="1056"/>
                </a:cubicBezTo>
                <a:cubicBezTo>
                  <a:pt x="1112" y="1024"/>
                  <a:pt x="1104" y="912"/>
                  <a:pt x="1152" y="864"/>
                </a:cubicBezTo>
                <a:cubicBezTo>
                  <a:pt x="1200" y="816"/>
                  <a:pt x="1304" y="824"/>
                  <a:pt x="1344" y="768"/>
                </a:cubicBezTo>
                <a:cubicBezTo>
                  <a:pt x="1384" y="712"/>
                  <a:pt x="1368" y="600"/>
                  <a:pt x="1392" y="528"/>
                </a:cubicBezTo>
                <a:cubicBezTo>
                  <a:pt x="1416" y="456"/>
                  <a:pt x="1432" y="384"/>
                  <a:pt x="1488" y="336"/>
                </a:cubicBezTo>
                <a:cubicBezTo>
                  <a:pt x="1544" y="288"/>
                  <a:pt x="1560" y="296"/>
                  <a:pt x="1728" y="240"/>
                </a:cubicBezTo>
                <a:cubicBezTo>
                  <a:pt x="1896" y="184"/>
                  <a:pt x="2368" y="0"/>
                  <a:pt x="2496" y="0"/>
                </a:cubicBezTo>
                <a:cubicBezTo>
                  <a:pt x="2624" y="0"/>
                  <a:pt x="2528" y="200"/>
                  <a:pt x="2496" y="240"/>
                </a:cubicBezTo>
                <a:cubicBezTo>
                  <a:pt x="2464" y="280"/>
                  <a:pt x="2344" y="256"/>
                  <a:pt x="2304" y="240"/>
                </a:cubicBezTo>
                <a:cubicBezTo>
                  <a:pt x="2264" y="224"/>
                  <a:pt x="2280" y="152"/>
                  <a:pt x="2256" y="144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it-IT"/>
          </a:p>
        </p:txBody>
      </p:sp>
      <p:sp>
        <p:nvSpPr>
          <p:cNvPr id="136196" name="Freeform 4"/>
          <p:cNvSpPr>
            <a:spLocks/>
          </p:cNvSpPr>
          <p:nvPr/>
        </p:nvSpPr>
        <p:spPr bwMode="auto">
          <a:xfrm>
            <a:off x="3505200" y="3733800"/>
            <a:ext cx="685800" cy="660400"/>
          </a:xfrm>
          <a:custGeom>
            <a:avLst/>
            <a:gdLst>
              <a:gd name="T0" fmla="*/ 685800 w 432"/>
              <a:gd name="T1" fmla="*/ 0 h 416"/>
              <a:gd name="T2" fmla="*/ 533400 w 432"/>
              <a:gd name="T3" fmla="*/ 228600 h 416"/>
              <a:gd name="T4" fmla="*/ 457200 w 432"/>
              <a:gd name="T5" fmla="*/ 457200 h 416"/>
              <a:gd name="T6" fmla="*/ 304800 w 432"/>
              <a:gd name="T7" fmla="*/ 609600 h 416"/>
              <a:gd name="T8" fmla="*/ 152400 w 432"/>
              <a:gd name="T9" fmla="*/ 609600 h 416"/>
              <a:gd name="T10" fmla="*/ 0 w 432"/>
              <a:gd name="T11" fmla="*/ 304800 h 4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2"/>
              <a:gd name="T19" fmla="*/ 0 h 416"/>
              <a:gd name="T20" fmla="*/ 432 w 432"/>
              <a:gd name="T21" fmla="*/ 416 h 4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2" h="416">
                <a:moveTo>
                  <a:pt x="432" y="0"/>
                </a:moveTo>
                <a:cubicBezTo>
                  <a:pt x="396" y="48"/>
                  <a:pt x="360" y="96"/>
                  <a:pt x="336" y="144"/>
                </a:cubicBezTo>
                <a:cubicBezTo>
                  <a:pt x="312" y="192"/>
                  <a:pt x="312" y="248"/>
                  <a:pt x="288" y="288"/>
                </a:cubicBezTo>
                <a:cubicBezTo>
                  <a:pt x="264" y="328"/>
                  <a:pt x="224" y="368"/>
                  <a:pt x="192" y="384"/>
                </a:cubicBezTo>
                <a:cubicBezTo>
                  <a:pt x="160" y="400"/>
                  <a:pt x="128" y="416"/>
                  <a:pt x="96" y="384"/>
                </a:cubicBezTo>
                <a:cubicBezTo>
                  <a:pt x="64" y="352"/>
                  <a:pt x="24" y="232"/>
                  <a:pt x="0" y="192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it-IT"/>
          </a:p>
        </p:txBody>
      </p:sp>
      <p:sp>
        <p:nvSpPr>
          <p:cNvPr id="136197" name="Freeform 5"/>
          <p:cNvSpPr>
            <a:spLocks/>
          </p:cNvSpPr>
          <p:nvPr/>
        </p:nvSpPr>
        <p:spPr bwMode="auto">
          <a:xfrm>
            <a:off x="4495800" y="3810000"/>
            <a:ext cx="152400" cy="533400"/>
          </a:xfrm>
          <a:custGeom>
            <a:avLst/>
            <a:gdLst>
              <a:gd name="T0" fmla="*/ 0 w 96"/>
              <a:gd name="T1" fmla="*/ 0 h 336"/>
              <a:gd name="T2" fmla="*/ 76200 w 96"/>
              <a:gd name="T3" fmla="*/ 304800 h 336"/>
              <a:gd name="T4" fmla="*/ 152400 w 96"/>
              <a:gd name="T5" fmla="*/ 533400 h 336"/>
              <a:gd name="T6" fmla="*/ 0 60000 65536"/>
              <a:gd name="T7" fmla="*/ 0 60000 65536"/>
              <a:gd name="T8" fmla="*/ 0 60000 65536"/>
              <a:gd name="T9" fmla="*/ 0 w 96"/>
              <a:gd name="T10" fmla="*/ 0 h 336"/>
              <a:gd name="T11" fmla="*/ 96 w 96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336">
                <a:moveTo>
                  <a:pt x="0" y="0"/>
                </a:moveTo>
                <a:cubicBezTo>
                  <a:pt x="16" y="68"/>
                  <a:pt x="32" y="136"/>
                  <a:pt x="48" y="192"/>
                </a:cubicBezTo>
                <a:cubicBezTo>
                  <a:pt x="64" y="248"/>
                  <a:pt x="72" y="224"/>
                  <a:pt x="96" y="336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it-IT"/>
          </a:p>
        </p:txBody>
      </p:sp>
      <p:sp>
        <p:nvSpPr>
          <p:cNvPr id="136198" name="Freeform 6"/>
          <p:cNvSpPr>
            <a:spLocks/>
          </p:cNvSpPr>
          <p:nvPr/>
        </p:nvSpPr>
        <p:spPr bwMode="auto">
          <a:xfrm>
            <a:off x="2895600" y="3733800"/>
            <a:ext cx="25400" cy="152400"/>
          </a:xfrm>
          <a:custGeom>
            <a:avLst/>
            <a:gdLst>
              <a:gd name="T0" fmla="*/ 0 w 16"/>
              <a:gd name="T1" fmla="*/ 0 h 96"/>
              <a:gd name="T2" fmla="*/ 0 w 16"/>
              <a:gd name="T3" fmla="*/ 152400 h 96"/>
              <a:gd name="T4" fmla="*/ 0 60000 65536"/>
              <a:gd name="T5" fmla="*/ 0 60000 65536"/>
              <a:gd name="T6" fmla="*/ 0 w 16"/>
              <a:gd name="T7" fmla="*/ 0 h 96"/>
              <a:gd name="T8" fmla="*/ 16 w 16"/>
              <a:gd name="T9" fmla="*/ 96 h 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" h="96">
                <a:moveTo>
                  <a:pt x="0" y="0"/>
                </a:moveTo>
                <a:cubicBezTo>
                  <a:pt x="8" y="28"/>
                  <a:pt x="16" y="56"/>
                  <a:pt x="0" y="96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it-IT"/>
          </a:p>
        </p:txBody>
      </p:sp>
      <p:sp>
        <p:nvSpPr>
          <p:cNvPr id="136199" name="Oval 7"/>
          <p:cNvSpPr>
            <a:spLocks noChangeArrowheads="1"/>
          </p:cNvSpPr>
          <p:nvPr/>
        </p:nvSpPr>
        <p:spPr bwMode="auto">
          <a:xfrm>
            <a:off x="4648200" y="39624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2400" i="1"/>
          </a:p>
        </p:txBody>
      </p:sp>
      <p:sp>
        <p:nvSpPr>
          <p:cNvPr id="136200" name="Oval 8"/>
          <p:cNvSpPr>
            <a:spLocks noChangeArrowheads="1"/>
          </p:cNvSpPr>
          <p:nvPr/>
        </p:nvSpPr>
        <p:spPr bwMode="auto">
          <a:xfrm>
            <a:off x="2971800" y="3733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2400" i="1"/>
          </a:p>
        </p:txBody>
      </p:sp>
      <p:sp>
        <p:nvSpPr>
          <p:cNvPr id="136201" name="Oval 9"/>
          <p:cNvSpPr>
            <a:spLocks noChangeArrowheads="1"/>
          </p:cNvSpPr>
          <p:nvPr/>
        </p:nvSpPr>
        <p:spPr bwMode="auto">
          <a:xfrm>
            <a:off x="6553200" y="220980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2400" i="1"/>
          </a:p>
        </p:txBody>
      </p:sp>
      <p:sp>
        <p:nvSpPr>
          <p:cNvPr id="136202" name="Freeform 10"/>
          <p:cNvSpPr>
            <a:spLocks/>
          </p:cNvSpPr>
          <p:nvPr/>
        </p:nvSpPr>
        <p:spPr bwMode="auto">
          <a:xfrm>
            <a:off x="4953000" y="3276600"/>
            <a:ext cx="254000" cy="152400"/>
          </a:xfrm>
          <a:custGeom>
            <a:avLst/>
            <a:gdLst>
              <a:gd name="T0" fmla="*/ 0 w 160"/>
              <a:gd name="T1" fmla="*/ 0 h 96"/>
              <a:gd name="T2" fmla="*/ 228600 w 160"/>
              <a:gd name="T3" fmla="*/ 152400 h 96"/>
              <a:gd name="T4" fmla="*/ 0 60000 65536"/>
              <a:gd name="T5" fmla="*/ 0 60000 65536"/>
              <a:gd name="T6" fmla="*/ 0 w 160"/>
              <a:gd name="T7" fmla="*/ 0 h 96"/>
              <a:gd name="T8" fmla="*/ 160 w 160"/>
              <a:gd name="T9" fmla="*/ 96 h 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0" h="96">
                <a:moveTo>
                  <a:pt x="0" y="0"/>
                </a:moveTo>
                <a:cubicBezTo>
                  <a:pt x="80" y="20"/>
                  <a:pt x="160" y="40"/>
                  <a:pt x="144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it-IT"/>
          </a:p>
        </p:txBody>
      </p:sp>
      <p:sp>
        <p:nvSpPr>
          <p:cNvPr id="136203" name="Freeform 11"/>
          <p:cNvSpPr>
            <a:spLocks/>
          </p:cNvSpPr>
          <p:nvPr/>
        </p:nvSpPr>
        <p:spPr bwMode="auto">
          <a:xfrm>
            <a:off x="5029200" y="3276600"/>
            <a:ext cx="1219200" cy="990600"/>
          </a:xfrm>
          <a:custGeom>
            <a:avLst/>
            <a:gdLst>
              <a:gd name="T0" fmla="*/ 0 w 768"/>
              <a:gd name="T1" fmla="*/ 0 h 624"/>
              <a:gd name="T2" fmla="*/ 152400 w 768"/>
              <a:gd name="T3" fmla="*/ 152400 h 624"/>
              <a:gd name="T4" fmla="*/ 533400 w 768"/>
              <a:gd name="T5" fmla="*/ 228600 h 624"/>
              <a:gd name="T6" fmla="*/ 838200 w 768"/>
              <a:gd name="T7" fmla="*/ 228600 h 624"/>
              <a:gd name="T8" fmla="*/ 914400 w 768"/>
              <a:gd name="T9" fmla="*/ 381000 h 624"/>
              <a:gd name="T10" fmla="*/ 990600 w 768"/>
              <a:gd name="T11" fmla="*/ 609600 h 624"/>
              <a:gd name="T12" fmla="*/ 1219200 w 768"/>
              <a:gd name="T13" fmla="*/ 990600 h 6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8"/>
              <a:gd name="T22" fmla="*/ 0 h 624"/>
              <a:gd name="T23" fmla="*/ 768 w 768"/>
              <a:gd name="T24" fmla="*/ 624 h 6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8" h="624">
                <a:moveTo>
                  <a:pt x="0" y="0"/>
                </a:moveTo>
                <a:cubicBezTo>
                  <a:pt x="20" y="36"/>
                  <a:pt x="40" y="72"/>
                  <a:pt x="96" y="96"/>
                </a:cubicBezTo>
                <a:cubicBezTo>
                  <a:pt x="152" y="120"/>
                  <a:pt x="264" y="136"/>
                  <a:pt x="336" y="144"/>
                </a:cubicBezTo>
                <a:cubicBezTo>
                  <a:pt x="408" y="152"/>
                  <a:pt x="488" y="128"/>
                  <a:pt x="528" y="144"/>
                </a:cubicBezTo>
                <a:cubicBezTo>
                  <a:pt x="568" y="160"/>
                  <a:pt x="560" y="200"/>
                  <a:pt x="576" y="240"/>
                </a:cubicBezTo>
                <a:cubicBezTo>
                  <a:pt x="592" y="280"/>
                  <a:pt x="592" y="320"/>
                  <a:pt x="624" y="384"/>
                </a:cubicBezTo>
                <a:cubicBezTo>
                  <a:pt x="656" y="448"/>
                  <a:pt x="744" y="584"/>
                  <a:pt x="768" y="624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it-IT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G:\Dati\paola\UNI_trieste\materialistudio\preone2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8800" cy="64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6413" y="381000"/>
            <a:ext cx="8637587" cy="1006475"/>
          </a:xfrm>
        </p:spPr>
        <p:txBody>
          <a:bodyPr/>
          <a:lstStyle/>
          <a:p>
            <a:pPr algn="l" eaLnBrk="1" hangingPunct="1"/>
            <a:r>
              <a:rPr lang="it-IT" sz="2400" b="1" smtClean="0">
                <a:solidFill>
                  <a:srgbClr val="000099"/>
                </a:solidFill>
                <a:latin typeface="Trebuchet MS" pitchFamily="34" charset="0"/>
              </a:rPr>
              <a:t>Strategie di progetto 1:</a:t>
            </a:r>
            <a:r>
              <a:rPr lang="it-IT" sz="2000" b="1" smtClean="0">
                <a:solidFill>
                  <a:srgbClr val="000099"/>
                </a:solidFill>
                <a:latin typeface="Trebuchet MS" pitchFamily="34" charset="0"/>
              </a:rPr>
              <a:t> </a:t>
            </a:r>
            <a:br>
              <a:rPr lang="it-IT" sz="2000" b="1" smtClean="0">
                <a:solidFill>
                  <a:srgbClr val="000099"/>
                </a:solidFill>
                <a:latin typeface="Trebuchet MS" pitchFamily="34" charset="0"/>
              </a:rPr>
            </a:br>
            <a:r>
              <a:rPr lang="it-IT" sz="2400" b="1" smtClean="0">
                <a:solidFill>
                  <a:srgbClr val="000099"/>
                </a:solidFill>
                <a:latin typeface="Trebuchet MS" pitchFamily="34" charset="0"/>
              </a:rPr>
              <a:t>“Preone luogo dell’abitare di qualità”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264400" cy="4114800"/>
          </a:xfrm>
        </p:spPr>
        <p:txBody>
          <a:bodyPr/>
          <a:lstStyle/>
          <a:p>
            <a:pPr eaLnBrk="1" hangingPunct="1"/>
            <a:r>
              <a:rPr lang="it-IT" sz="2000" smtClean="0">
                <a:solidFill>
                  <a:srgbClr val="000099"/>
                </a:solidFill>
                <a:latin typeface="Trebuchet MS" pitchFamily="34" charset="0"/>
              </a:rPr>
              <a:t>Un progetto </a:t>
            </a:r>
            <a:r>
              <a:rPr lang="it-IT" sz="2000" u="sng" smtClean="0">
                <a:solidFill>
                  <a:srgbClr val="000099"/>
                </a:solidFill>
                <a:latin typeface="Trebuchet MS" pitchFamily="34" charset="0"/>
              </a:rPr>
              <a:t>TOPOGRAFICO</a:t>
            </a:r>
            <a:r>
              <a:rPr lang="it-IT" sz="2000" smtClean="0">
                <a:solidFill>
                  <a:srgbClr val="000099"/>
                </a:solidFill>
                <a:latin typeface="Trebuchet MS" pitchFamily="34" charset="0"/>
              </a:rPr>
              <a:t>: mantenere e sottolineare la struttura territoriale e insediativa definita dai terrazzi geomorfologici</a:t>
            </a:r>
          </a:p>
          <a:p>
            <a:pPr eaLnBrk="1" hangingPunct="1">
              <a:buFontTx/>
              <a:buNone/>
            </a:pPr>
            <a:endParaRPr lang="it-IT" sz="2000" smtClean="0">
              <a:solidFill>
                <a:srgbClr val="000099"/>
              </a:solidFill>
              <a:latin typeface="Trebuchet MS" pitchFamily="34" charset="0"/>
            </a:endParaRPr>
          </a:p>
          <a:p>
            <a:pPr eaLnBrk="1" hangingPunct="1"/>
            <a:r>
              <a:rPr lang="it-IT" sz="2000" smtClean="0">
                <a:solidFill>
                  <a:srgbClr val="000099"/>
                </a:solidFill>
                <a:latin typeface="Trebuchet MS" pitchFamily="34" charset="0"/>
              </a:rPr>
              <a:t>Un progetto di </a:t>
            </a:r>
            <a:r>
              <a:rPr lang="it-IT" sz="2000" u="sng" smtClean="0">
                <a:solidFill>
                  <a:srgbClr val="000099"/>
                </a:solidFill>
                <a:latin typeface="Trebuchet MS" pitchFamily="34" charset="0"/>
              </a:rPr>
              <a:t>DENSIFICAZIONE</a:t>
            </a:r>
            <a:r>
              <a:rPr lang="it-IT" sz="2000" smtClean="0">
                <a:solidFill>
                  <a:srgbClr val="000099"/>
                </a:solidFill>
                <a:latin typeface="Trebuchet MS" pitchFamily="34" charset="0"/>
              </a:rPr>
              <a:t>: nuove residenze a completamento e prolungamento dei borghi originari; recupero della logica insediativa compatta</a:t>
            </a:r>
          </a:p>
          <a:p>
            <a:pPr eaLnBrk="1" hangingPunct="1">
              <a:buFontTx/>
              <a:buNone/>
            </a:pPr>
            <a:endParaRPr lang="it-IT" sz="2000" smtClean="0">
              <a:solidFill>
                <a:srgbClr val="000099"/>
              </a:solidFill>
              <a:latin typeface="Trebuchet MS" pitchFamily="34" charset="0"/>
            </a:endParaRPr>
          </a:p>
          <a:p>
            <a:pPr eaLnBrk="1" hangingPunct="1"/>
            <a:r>
              <a:rPr lang="it-IT" sz="2000" smtClean="0">
                <a:solidFill>
                  <a:srgbClr val="000099"/>
                </a:solidFill>
                <a:latin typeface="Trebuchet MS" pitchFamily="34" charset="0"/>
              </a:rPr>
              <a:t>Un progetto di </a:t>
            </a:r>
            <a:r>
              <a:rPr lang="it-IT" sz="2000" u="sng" smtClean="0">
                <a:solidFill>
                  <a:srgbClr val="000099"/>
                </a:solidFill>
                <a:latin typeface="Trebuchet MS" pitchFamily="34" charset="0"/>
              </a:rPr>
              <a:t>RELAZIONI</a:t>
            </a:r>
            <a:r>
              <a:rPr lang="it-IT" sz="2000" smtClean="0">
                <a:solidFill>
                  <a:srgbClr val="000099"/>
                </a:solidFill>
                <a:latin typeface="Trebuchet MS" pitchFamily="34" charset="0"/>
              </a:rPr>
              <a:t>: PROGETTO DI SUOLO che riconnetta i luoghi centrali antichi e recenti; dare continuità al sistema degli spazi aperti dei luoghi centrali come NUOVO sistema di riferimento e orientamento.</a:t>
            </a:r>
          </a:p>
          <a:p>
            <a:pPr eaLnBrk="1" hangingPunct="1"/>
            <a:endParaRPr lang="it-IT" sz="2000" smtClean="0">
              <a:solidFill>
                <a:srgbClr val="000099"/>
              </a:solidFill>
            </a:endParaRPr>
          </a:p>
          <a:p>
            <a:pPr eaLnBrk="1" hangingPunct="1"/>
            <a:endParaRPr lang="it-IT" sz="2000" smtClean="0">
              <a:solidFill>
                <a:srgbClr val="000099"/>
              </a:solidFill>
            </a:endParaRPr>
          </a:p>
          <a:p>
            <a:pPr eaLnBrk="1" hangingPunct="1"/>
            <a:endParaRPr lang="it-IT" sz="200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685800"/>
            <a:ext cx="8637588" cy="396875"/>
          </a:xfrm>
        </p:spPr>
        <p:txBody>
          <a:bodyPr/>
          <a:lstStyle/>
          <a:p>
            <a:pPr eaLnBrk="1" hangingPunct="1"/>
            <a:r>
              <a:rPr lang="it-IT" sz="2000" smtClean="0"/>
              <a:t>Strategie di progetto 1</a:t>
            </a:r>
          </a:p>
        </p:txBody>
      </p:sp>
      <p:pic>
        <p:nvPicPr>
          <p:cNvPr id="139267" name="Picture 3" descr="C:\PORTATILE\PAOLA\lezioni\descrizioni\preoneschizz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75" y="473075"/>
            <a:ext cx="4873625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4" descr="C:\PORTATILE\PAOLA\lezioni\descrizioni\preoneschizzo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733800"/>
            <a:ext cx="487680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3657600" y="152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>
                <a:solidFill>
                  <a:srgbClr val="FF0000"/>
                </a:solidFill>
                <a:latin typeface="Trebuchet MS" pitchFamily="34" charset="0"/>
              </a:rPr>
              <a:t>Progetto di suolo. Sistema continuo di spazi pubblici e funzioni collettive</a:t>
            </a:r>
          </a:p>
        </p:txBody>
      </p:sp>
      <p:sp>
        <p:nvSpPr>
          <p:cNvPr id="139270" name="Line 6"/>
          <p:cNvSpPr>
            <a:spLocks noChangeShapeType="1"/>
          </p:cNvSpPr>
          <p:nvPr/>
        </p:nvSpPr>
        <p:spPr bwMode="auto">
          <a:xfrm>
            <a:off x="5715000" y="533400"/>
            <a:ext cx="1066800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it-IT"/>
          </a:p>
        </p:txBody>
      </p:sp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3276600" y="1371600"/>
            <a:ext cx="1638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>
                <a:solidFill>
                  <a:srgbClr val="FF0000"/>
                </a:solidFill>
                <a:latin typeface="Trebuchet MS" pitchFamily="34" charset="0"/>
              </a:rPr>
              <a:t>Bordi dei terrazzi geomorfologici</a:t>
            </a:r>
          </a:p>
        </p:txBody>
      </p:sp>
      <p:sp>
        <p:nvSpPr>
          <p:cNvPr id="139272" name="Line 8"/>
          <p:cNvSpPr>
            <a:spLocks noChangeShapeType="1"/>
          </p:cNvSpPr>
          <p:nvPr/>
        </p:nvSpPr>
        <p:spPr bwMode="auto">
          <a:xfrm>
            <a:off x="4495800" y="1676400"/>
            <a:ext cx="76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it-IT"/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7658100" y="2667000"/>
            <a:ext cx="1485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>
                <a:solidFill>
                  <a:srgbClr val="FF0000"/>
                </a:solidFill>
                <a:latin typeface="Trebuchet MS" pitchFamily="34" charset="0"/>
              </a:rPr>
              <a:t>Densificazione dei borghi originari</a:t>
            </a:r>
          </a:p>
        </p:txBody>
      </p:sp>
      <p:sp>
        <p:nvSpPr>
          <p:cNvPr id="139274" name="Line 10"/>
          <p:cNvSpPr>
            <a:spLocks noChangeShapeType="1"/>
          </p:cNvSpPr>
          <p:nvPr/>
        </p:nvSpPr>
        <p:spPr bwMode="auto">
          <a:xfrm flipV="1">
            <a:off x="6781800" y="2819400"/>
            <a:ext cx="838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it-IT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609600" y="2286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it-IT" sz="1800">
                <a:solidFill>
                  <a:srgbClr val="000099"/>
                </a:solidFill>
                <a:latin typeface="Trebuchet MS" pitchFamily="34" charset="0"/>
              </a:rPr>
              <a:t>Applicazione del “Codice Concordato di raccomandazioni per la qualità energetico ambientale di edifici e spazi aperti” </a:t>
            </a:r>
            <a:br>
              <a:rPr lang="it-IT" sz="1800">
                <a:solidFill>
                  <a:srgbClr val="000099"/>
                </a:solidFill>
                <a:latin typeface="Trebuchet MS" pitchFamily="34" charset="0"/>
              </a:rPr>
            </a:br>
            <a:r>
              <a:rPr lang="it-IT" sz="1800">
                <a:solidFill>
                  <a:srgbClr val="000099"/>
                </a:solidFill>
                <a:latin typeface="Trebuchet MS" pitchFamily="34" charset="0"/>
              </a:rPr>
              <a:t>(Conferenza nazionale sull’energia e l’ambiente, </a:t>
            </a:r>
            <a:br>
              <a:rPr lang="it-IT" sz="1800">
                <a:solidFill>
                  <a:srgbClr val="000099"/>
                </a:solidFill>
                <a:latin typeface="Trebuchet MS" pitchFamily="34" charset="0"/>
              </a:rPr>
            </a:br>
            <a:r>
              <a:rPr lang="it-IT" sz="1800">
                <a:solidFill>
                  <a:srgbClr val="000099"/>
                </a:solidFill>
                <a:latin typeface="Trebuchet MS" pitchFamily="34" charset="0"/>
              </a:rPr>
              <a:t>Roma, novembre 1998)</a:t>
            </a:r>
            <a:br>
              <a:rPr lang="it-IT" sz="1800">
                <a:solidFill>
                  <a:srgbClr val="000099"/>
                </a:solidFill>
                <a:latin typeface="Trebuchet MS" pitchFamily="34" charset="0"/>
              </a:rPr>
            </a:br>
            <a:r>
              <a:rPr lang="it-IT" sz="2400">
                <a:solidFill>
                  <a:srgbClr val="FF0000"/>
                </a:solidFill>
              </a:rPr>
              <a:t/>
            </a:r>
            <a:br>
              <a:rPr lang="it-IT" sz="2400">
                <a:solidFill>
                  <a:srgbClr val="FF0000"/>
                </a:solidFill>
              </a:rPr>
            </a:br>
            <a:endParaRPr lang="it-IT" sz="2400">
              <a:solidFill>
                <a:srgbClr val="FF0000"/>
              </a:solidFill>
            </a:endParaRP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609600" y="3352800"/>
            <a:ext cx="6858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solidFill>
                  <a:srgbClr val="000099"/>
                </a:solidFill>
                <a:latin typeface="Trebuchet MS" pitchFamily="34" charset="0"/>
              </a:rPr>
              <a:t>Documento offerto alla adesione volontaria delle Amministrazioni pubbliche per promuovere una migliore qualità dell’ambiente urbano. </a:t>
            </a:r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06413" y="762000"/>
            <a:ext cx="8637587" cy="701675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sz="2400" b="1" smtClean="0">
                <a:solidFill>
                  <a:srgbClr val="000099"/>
                </a:solidFill>
                <a:latin typeface="Trebuchet MS" pitchFamily="34" charset="0"/>
              </a:rPr>
              <a:t>Strategie di progetto 2:</a:t>
            </a:r>
            <a:br>
              <a:rPr lang="it-IT" sz="2400" b="1" smtClean="0">
                <a:solidFill>
                  <a:srgbClr val="000099"/>
                </a:solidFill>
                <a:latin typeface="Trebuchet MS" pitchFamily="34" charset="0"/>
              </a:rPr>
            </a:br>
            <a:endParaRPr lang="it-IT" sz="2400" b="1" smtClean="0">
              <a:solidFill>
                <a:srgbClr val="000099"/>
              </a:solidFill>
              <a:latin typeface="Trebuchet MS" pitchFamily="34" charset="0"/>
            </a:endParaRP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304800" y="1219200"/>
            <a:ext cx="883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723900">
              <a:spcBef>
                <a:spcPct val="50000"/>
              </a:spcBef>
            </a:pPr>
            <a:r>
              <a:rPr lang="it-IT" sz="2400" b="1">
                <a:solidFill>
                  <a:srgbClr val="000099"/>
                </a:solidFill>
                <a:latin typeface="Trebuchet MS" pitchFamily="34" charset="0"/>
              </a:rPr>
              <a:t>“Progettare con il vento e con il sole” (principi insediativi)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elazione_Parco Giulie_01_03_2017__Pagina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787"/>
            <a:ext cx="9144000" cy="6464426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G:\Dati\paola\UNI_trieste\materialistudio\preoneVen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8950"/>
            <a:ext cx="9144000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457200" y="0"/>
            <a:ext cx="655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solidFill>
                  <a:schemeClr val="tx2"/>
                </a:solidFill>
                <a:latin typeface="Trebuchet MS" pitchFamily="34" charset="0"/>
              </a:rPr>
              <a:t>Analisi dei venti dominanti ed esposizione degli edifici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G:\Dati\paola\UNI_trieste\materialistudio\preoneballato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PORTATILE\Raveo_PRGC\presentaz_28ottobre05\orientamento_edifici copia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71525" y="-347663"/>
            <a:ext cx="10688638" cy="755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C:\PORTATILE\Raveo_PRGC\presentaz_28ottobre05\orientamento_strade copia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71525" y="-347663"/>
            <a:ext cx="10688638" cy="755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AutoShape 4"/>
          <p:cNvSpPr>
            <a:spLocks noChangeArrowheads="1"/>
          </p:cNvSpPr>
          <p:nvPr/>
        </p:nvSpPr>
        <p:spPr bwMode="auto">
          <a:xfrm>
            <a:off x="3924300" y="228600"/>
            <a:ext cx="533400" cy="1524000"/>
          </a:xfrm>
          <a:prstGeom prst="downArrow">
            <a:avLst>
              <a:gd name="adj1" fmla="val 50000"/>
              <a:gd name="adj2" fmla="val 71429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5477" name="AutoShape 5"/>
          <p:cNvSpPr>
            <a:spLocks noChangeArrowheads="1"/>
          </p:cNvSpPr>
          <p:nvPr/>
        </p:nvSpPr>
        <p:spPr bwMode="auto">
          <a:xfrm>
            <a:off x="4876800" y="228600"/>
            <a:ext cx="533400" cy="1524000"/>
          </a:xfrm>
          <a:prstGeom prst="downArrow">
            <a:avLst>
              <a:gd name="adj1" fmla="val 50000"/>
              <a:gd name="adj2" fmla="val 71429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5478" name="AutoShape 6"/>
          <p:cNvSpPr>
            <a:spLocks noChangeArrowheads="1"/>
          </p:cNvSpPr>
          <p:nvPr/>
        </p:nvSpPr>
        <p:spPr bwMode="auto">
          <a:xfrm>
            <a:off x="5791200" y="228600"/>
            <a:ext cx="533400" cy="1524000"/>
          </a:xfrm>
          <a:prstGeom prst="downArrow">
            <a:avLst>
              <a:gd name="adj1" fmla="val 50000"/>
              <a:gd name="adj2" fmla="val 71429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5479" name="Oval 7"/>
          <p:cNvSpPr>
            <a:spLocks noChangeArrowheads="1"/>
          </p:cNvSpPr>
          <p:nvPr/>
        </p:nvSpPr>
        <p:spPr bwMode="auto">
          <a:xfrm>
            <a:off x="1905000" y="6172200"/>
            <a:ext cx="685800" cy="685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6858000" y="304800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>
                <a:solidFill>
                  <a:schemeClr val="accent2"/>
                </a:solidFill>
                <a:latin typeface="Arial" pitchFamily="34" charset="0"/>
              </a:rPr>
              <a:t>NORD</a:t>
            </a:r>
          </a:p>
        </p:txBody>
      </p:sp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1066800" y="6172200"/>
            <a:ext cx="220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>
                <a:solidFill>
                  <a:schemeClr val="tx2"/>
                </a:solidFill>
                <a:latin typeface="Arial" pitchFamily="34" charset="0"/>
              </a:rPr>
              <a:t>SUD</a:t>
            </a:r>
          </a:p>
        </p:txBody>
      </p:sp>
      <p:pic>
        <p:nvPicPr>
          <p:cNvPr id="105482" name="Picture 10" descr="C:\PORTATILE\Raveo_PRGC\presentaz_28ottobre05\orientamento_edificiSUD copia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71525" y="-347663"/>
            <a:ext cx="10688638" cy="755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3" name="Picture 11" descr="C:\PORTATILE\Raveo_PRGC\presentaz_28ottobre05\orientamento_cortili copia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71525" y="-347663"/>
            <a:ext cx="10688638" cy="755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4" name="Picture 12" descr="C:\PORTATILE\Raveo_PRGC\presentaz_28ottobre05\orientamento_curve copia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72000"/>
          </a:blip>
          <a:srcRect/>
          <a:stretch>
            <a:fillRect/>
          </a:stretch>
        </p:blipFill>
        <p:spPr bwMode="auto">
          <a:xfrm>
            <a:off x="-771525" y="-347663"/>
            <a:ext cx="10688638" cy="755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5" name="Picture 13" descr="C:\PORTATILE\Raveo_PRGC\presentaz_28ottobre05\orientamento_edificiCURVE copia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71525" y="-347663"/>
            <a:ext cx="10688638" cy="755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381000" y="0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>
                <a:solidFill>
                  <a:schemeClr val="hlink"/>
                </a:solidFill>
                <a:latin typeface="Arial" pitchFamily="34" charset="0"/>
              </a:rPr>
              <a:t>Con il vento e con il sole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5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5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5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0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 animBg="1"/>
      <p:bldP spid="105477" grpId="0" animBg="1"/>
      <p:bldP spid="105478" grpId="0" animBg="1"/>
      <p:bldP spid="105479" grpId="0" animBg="1"/>
      <p:bldP spid="105480" grpId="0" build="p" autoUpdateAnimBg="0"/>
      <p:bldP spid="105481" grpId="0" build="p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G:\Dati\paola\UNI_trieste\materialistudio\preoneLegendaproget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24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4953000" y="304800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2000" b="1">
                <a:latin typeface="Trebuchet MS" pitchFamily="34" charset="0"/>
              </a:rPr>
              <a:t>La Guida agli interventi</a:t>
            </a: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3505200" y="838200"/>
            <a:ext cx="5334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1800">
                <a:solidFill>
                  <a:schemeClr val="bg1"/>
                </a:solidFill>
                <a:latin typeface="Trebuchet MS" pitchFamily="34" charset="0"/>
              </a:rPr>
              <a:t>Lo scopo è quello  di individuare la migliore localizzazione e forma per le nuove edificazioni secondo principi che riducano il consumo energetico e sfruttino le risorse e le caratteristiche del luogo specifico.</a:t>
            </a:r>
          </a:p>
        </p:txBody>
      </p:sp>
      <p:pic>
        <p:nvPicPr>
          <p:cNvPr id="143365" name="Picture 5" descr="G:\Dati\paola\UNI_trieste\materialistudio\preoneProgett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870200"/>
            <a:ext cx="5715000" cy="3987800"/>
          </a:xfrm>
          <a:prstGeom prst="rect">
            <a:avLst/>
          </a:prstGeom>
          <a:solidFill>
            <a:srgbClr val="CCCCFF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026"/>
          <p:cNvSpPr>
            <a:spLocks noChangeArrowheads="1"/>
          </p:cNvSpPr>
          <p:nvPr/>
        </p:nvSpPr>
        <p:spPr bwMode="auto">
          <a:xfrm>
            <a:off x="838200" y="411163"/>
            <a:ext cx="86375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it-IT">
                <a:solidFill>
                  <a:srgbClr val="000099"/>
                </a:solidFill>
                <a:latin typeface="Verdana" pitchFamily="34" charset="0"/>
              </a:rPr>
              <a:t>Guida agli interventi: elementi e tecniche costruttive</a:t>
            </a:r>
          </a:p>
        </p:txBody>
      </p:sp>
      <p:sp>
        <p:nvSpPr>
          <p:cNvPr id="144387" name="Rectangle 1027"/>
          <p:cNvSpPr>
            <a:spLocks noChangeArrowheads="1"/>
          </p:cNvSpPr>
          <p:nvPr/>
        </p:nvSpPr>
        <p:spPr bwMode="auto">
          <a:xfrm>
            <a:off x="5116513" y="1905000"/>
            <a:ext cx="402748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>
                <a:solidFill>
                  <a:srgbClr val="000099"/>
                </a:solidFill>
                <a:latin typeface="Verdana" pitchFamily="34" charset="0"/>
              </a:rPr>
              <a:t>Caratteristiche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>
                <a:solidFill>
                  <a:srgbClr val="000099"/>
                </a:solidFill>
                <a:latin typeface="Verdana" pitchFamily="34" charset="0"/>
              </a:rPr>
              <a:t>Casi particolari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>
                <a:solidFill>
                  <a:srgbClr val="000099"/>
                </a:solidFill>
                <a:latin typeface="Verdana" pitchFamily="34" charset="0"/>
              </a:rPr>
              <a:t>Alterazioni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>
                <a:solidFill>
                  <a:srgbClr val="000099"/>
                </a:solidFill>
                <a:latin typeface="Verdana" pitchFamily="34" charset="0"/>
              </a:rPr>
              <a:t>Indicazioni progettuali</a:t>
            </a:r>
          </a:p>
        </p:txBody>
      </p:sp>
      <p:sp>
        <p:nvSpPr>
          <p:cNvPr id="144388" name="Rectangle 1028"/>
          <p:cNvSpPr>
            <a:spLocks noChangeArrowheads="1"/>
          </p:cNvSpPr>
          <p:nvPr/>
        </p:nvSpPr>
        <p:spPr bwMode="auto">
          <a:xfrm>
            <a:off x="457200" y="1981200"/>
            <a:ext cx="40290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it-IT" sz="1800">
                <a:solidFill>
                  <a:srgbClr val="000099"/>
                </a:solidFill>
                <a:latin typeface="Verdana" pitchFamily="34" charset="0"/>
              </a:rPr>
              <a:t>Murature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it-IT" sz="1800">
                <a:solidFill>
                  <a:srgbClr val="000099"/>
                </a:solidFill>
                <a:latin typeface="Verdana" pitchFamily="34" charset="0"/>
              </a:rPr>
              <a:t>Intonaci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it-IT" sz="1800">
                <a:solidFill>
                  <a:srgbClr val="000099"/>
                </a:solidFill>
                <a:latin typeface="Verdana" pitchFamily="34" charset="0"/>
              </a:rPr>
              <a:t>Solai e coperture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it-IT" sz="1800">
                <a:solidFill>
                  <a:srgbClr val="000099"/>
                </a:solidFill>
                <a:latin typeface="Verdana" pitchFamily="34" charset="0"/>
              </a:rPr>
              <a:t>Aperture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it-IT" sz="1800">
                <a:solidFill>
                  <a:srgbClr val="000099"/>
                </a:solidFill>
                <a:latin typeface="Verdana" pitchFamily="34" charset="0"/>
              </a:rPr>
              <a:t>Finestre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it-IT" sz="1800">
                <a:solidFill>
                  <a:srgbClr val="000099"/>
                </a:solidFill>
                <a:latin typeface="Verdana" pitchFamily="34" charset="0"/>
              </a:rPr>
              <a:t>Porte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it-IT" sz="1800">
                <a:solidFill>
                  <a:srgbClr val="000099"/>
                </a:solidFill>
                <a:latin typeface="Verdana" pitchFamily="34" charset="0"/>
              </a:rPr>
              <a:t>Portoni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it-IT" sz="1800">
                <a:solidFill>
                  <a:srgbClr val="000099"/>
                </a:solidFill>
                <a:latin typeface="Verdana" pitchFamily="34" charset="0"/>
              </a:rPr>
              <a:t>Scale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it-IT" sz="1800">
                <a:solidFill>
                  <a:srgbClr val="000099"/>
                </a:solidFill>
                <a:latin typeface="Verdana" pitchFamily="34" charset="0"/>
              </a:rPr>
              <a:t>Ballatoi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it-IT" sz="1800">
                <a:solidFill>
                  <a:srgbClr val="000099"/>
                </a:solidFill>
                <a:latin typeface="Verdana" pitchFamily="34" charset="0"/>
              </a:rPr>
              <a:t>Recinzioni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it-IT" sz="1800">
                <a:solidFill>
                  <a:srgbClr val="000099"/>
                </a:solidFill>
                <a:latin typeface="Verdana" pitchFamily="34" charset="0"/>
              </a:rPr>
              <a:t>Annessi ed ampliamenti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3" descr="G:\Dati\paola\UNI_trieste\materialistudio\preoneguida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2263" y="0"/>
            <a:ext cx="50117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4" descr="G:\Dati\paola\UNI_trieste\materialistudio\preonerilievoVal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87813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G:\Dati\paola\UNI_trieste\materialistudio\proenefotoVal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0866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 descr="G:\Dati\paola\UNI_trieste\materialistudio\proeneMurival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57600"/>
            <a:ext cx="7086600" cy="327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PORTATILE\presentazione valle mis\1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381000" y="4267200"/>
            <a:ext cx="7924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3200" b="1">
                <a:solidFill>
                  <a:schemeClr val="bg1"/>
                </a:solidFill>
                <a:latin typeface="Calibri" pitchFamily="34" charset="0"/>
              </a:rPr>
              <a:t>“…ci vuole un altro sguardo per dare senso a ciò che barbaramente muore ogni giorno,   omologandosi” </a:t>
            </a:r>
          </a:p>
          <a:p>
            <a:pPr algn="r">
              <a:spcBef>
                <a:spcPct val="50000"/>
              </a:spcBef>
            </a:pPr>
            <a:r>
              <a:rPr lang="it-IT" sz="3200" b="1">
                <a:solidFill>
                  <a:schemeClr val="bg1"/>
                </a:solidFill>
                <a:latin typeface="Calibri" pitchFamily="34" charset="0"/>
              </a:rPr>
              <a:t>A. Neiwiller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elazione_Parco Giulie_01_03_2017__Pagina_38.jpg"/>
          <p:cNvPicPr>
            <a:picLocks noChangeAspect="1"/>
          </p:cNvPicPr>
          <p:nvPr/>
        </p:nvPicPr>
        <p:blipFill>
          <a:blip r:embed="rId2" cstate="print"/>
          <a:srcRect l="5901" b="19931"/>
          <a:stretch>
            <a:fillRect/>
          </a:stretch>
        </p:blipFill>
        <p:spPr>
          <a:xfrm>
            <a:off x="60842" y="196060"/>
            <a:ext cx="9083158" cy="54651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Relazione_Parco Giulie_01_03_2017__Pagina_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86045" y="0"/>
            <a:ext cx="9696770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712</Words>
  <Application>Microsoft Office PowerPoint</Application>
  <PresentationFormat>Presentazione su schermo (4:3)</PresentationFormat>
  <Paragraphs>131</Paragraphs>
  <Slides>77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77</vt:i4>
      </vt:variant>
    </vt:vector>
  </HeadingPairs>
  <TitlesOfParts>
    <vt:vector size="78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LE COLLINE CARNICHE area studio: comuni di Ampezzo, Socchieve, Preone, Enemonzo, Villa santina, Raveo</vt:lpstr>
      <vt:lpstr>Diapositiva 32</vt:lpstr>
      <vt:lpstr>Diapositiva 33</vt:lpstr>
      <vt:lpstr>Diapositiva 34</vt:lpstr>
      <vt:lpstr>Diapositiva 35</vt:lpstr>
      <vt:lpstr>Approvato con Delibera delle Giunta Regionale   n. 2858 il 17 settembre 1999. </vt:lpstr>
      <vt:lpstr>Diapositiva 37</vt:lpstr>
      <vt:lpstr>Diapositiva 38</vt:lpstr>
      <vt:lpstr>Diapositiva 39</vt:lpstr>
      <vt:lpstr>Diapositiva 40</vt:lpstr>
      <vt:lpstr>Diapositiva 41</vt:lpstr>
      <vt:lpstr>Prati di Esemon di Sopra</vt:lpstr>
      <vt:lpstr>Diapositiva 43</vt:lpstr>
      <vt:lpstr>parcheggio pineta:  finanziamento Leader II</vt:lpstr>
      <vt:lpstr>Diapositiva 45</vt:lpstr>
      <vt:lpstr>Progettare a livello del suolo (progetti topografici)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Valdie e Pani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Strategie di progetto 1:  “Preone luogo dell’abitare di qualità”</vt:lpstr>
      <vt:lpstr>Strategie di progetto 1</vt:lpstr>
      <vt:lpstr>Strategie di progetto 2: 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paola</dc:creator>
  <cp:lastModifiedBy>paola</cp:lastModifiedBy>
  <cp:revision>29</cp:revision>
  <dcterms:created xsi:type="dcterms:W3CDTF">2020-02-20T05:13:49Z</dcterms:created>
  <dcterms:modified xsi:type="dcterms:W3CDTF">2020-02-20T07:37:09Z</dcterms:modified>
</cp:coreProperties>
</file>