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3"/>
  </p:notesMasterIdLst>
  <p:sldIdLst>
    <p:sldId id="331" r:id="rId2"/>
    <p:sldId id="332" r:id="rId3"/>
    <p:sldId id="257" r:id="rId4"/>
    <p:sldId id="325" r:id="rId5"/>
    <p:sldId id="352" r:id="rId6"/>
    <p:sldId id="334" r:id="rId7"/>
    <p:sldId id="259" r:id="rId8"/>
    <p:sldId id="333" r:id="rId9"/>
    <p:sldId id="326" r:id="rId10"/>
    <p:sldId id="263" r:id="rId11"/>
    <p:sldId id="261" r:id="rId12"/>
    <p:sldId id="335" r:id="rId13"/>
    <p:sldId id="264" r:id="rId14"/>
    <p:sldId id="344" r:id="rId15"/>
    <p:sldId id="262" r:id="rId16"/>
    <p:sldId id="288" r:id="rId17"/>
    <p:sldId id="345" r:id="rId18"/>
    <p:sldId id="336" r:id="rId19"/>
    <p:sldId id="353" r:id="rId20"/>
    <p:sldId id="310" r:id="rId21"/>
    <p:sldId id="347" r:id="rId22"/>
    <p:sldId id="312" r:id="rId23"/>
    <p:sldId id="339" r:id="rId24"/>
    <p:sldId id="348" r:id="rId25"/>
    <p:sldId id="343" r:id="rId26"/>
    <p:sldId id="346" r:id="rId27"/>
    <p:sldId id="342" r:id="rId28"/>
    <p:sldId id="273" r:id="rId29"/>
    <p:sldId id="350" r:id="rId30"/>
    <p:sldId id="286" r:id="rId31"/>
    <p:sldId id="351" r:id="rId32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3"/>
    <p:restoredTop sz="94720"/>
  </p:normalViewPr>
  <p:slideViewPr>
    <p:cSldViewPr>
      <p:cViewPr varScale="1">
        <p:scale>
          <a:sx n="95" d="100"/>
          <a:sy n="95" d="100"/>
        </p:scale>
        <p:origin x="184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22DDC-1D1C-7242-A0B6-EC89598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0" y="2339677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 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V E L L 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0131E9-05CD-434D-AC28-5B17CF1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33696"/>
          <a:stretch>
            <a:fillRect/>
          </a:stretch>
        </p:blipFill>
        <p:spPr bwMode="auto">
          <a:xfrm>
            <a:off x="2808064" y="3598565"/>
            <a:ext cx="4825760" cy="2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609" b="336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EAC0438-4CD3-D647-AC74-390337C1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192" y="3995861"/>
            <a:ext cx="2736304" cy="1224136"/>
          </a:xfrm>
          <a:prstGeom prst="rect">
            <a:avLst/>
          </a:prstGeom>
          <a:noFill/>
          <a:ln w="7937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9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3768" y="179437"/>
            <a:ext cx="9936857" cy="1258888"/>
          </a:xfrm>
          <a:ln/>
        </p:spPr>
        <p:txBody>
          <a:bodyPr lIns="90000" tIns="46800" rIns="90000" bIns="46800" anchor="b" anchorCtr="1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COINVOLGIMENTO DELL’IPOTALAMO </a:t>
            </a:r>
            <a:b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NELLE  ATTIVITA’ DEL SISTEMA NERVOSO</a:t>
            </a:r>
            <a:r>
              <a:rPr lang="it-IT" altLang="it-IT" dirty="0">
                <a:solidFill>
                  <a:srgbClr val="FFFFFF"/>
                </a:solidFill>
                <a:latin typeface="Arial Black" panose="020B0A04020102020204" pitchFamily="34" charset="0"/>
              </a:rPr>
              <a:t> FUNZIONALE DELL’IPOTALAMO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67680" y="1187549"/>
            <a:ext cx="9289032" cy="6013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delle funzioni del sistema circolatorio e   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della composizione dei fluidi corporei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Termoregolazione (CENTRO TERMOREGOLATORE)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 metabolismo energetico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Funzione riproduttiva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Risposta alle condizioni di stress</a:t>
            </a:r>
          </a:p>
          <a:p>
            <a:pPr marL="0" indent="0" hangingPunct="1">
              <a:lnSpc>
                <a:spcPct val="90000"/>
              </a:lnSpc>
              <a:spcBef>
                <a:spcPts val="5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7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il Centro Superiore di controllo delle funzioni viscerali (coordinatore del Sistema Nervoso Autonomo)</a:t>
            </a: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pure un Centro di Connessione tra Corteccia Telencefalica (sede della Coscienza) e Centri Inferiori del Sistema Nervoso Autonomo, contribuendo al legame tra «psiche e soma» (via attraverso la quale «la mente influenza il corpo»…</a:t>
            </a:r>
            <a:endParaRPr lang="it-IT" altLang="it-IT" sz="3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7963"/>
            <a:ext cx="6445250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3"/>
          <a:stretch/>
        </p:blipFill>
        <p:spPr>
          <a:xfrm>
            <a:off x="0" y="539477"/>
            <a:ext cx="10148643" cy="56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AF0271-B608-8F4C-B83B-94771FD7A28C}"/>
              </a:ext>
            </a:extLst>
          </p:cNvPr>
          <p:cNvSpPr/>
          <p:nvPr/>
        </p:nvSpPr>
        <p:spPr bwMode="auto">
          <a:xfrm>
            <a:off x="5256336" y="3635821"/>
            <a:ext cx="17281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92427E-1574-DB4C-9FDF-5C8CBEC7F3DC}"/>
              </a:ext>
            </a:extLst>
          </p:cNvPr>
          <p:cNvSpPr/>
          <p:nvPr/>
        </p:nvSpPr>
        <p:spPr bwMode="auto">
          <a:xfrm>
            <a:off x="5256336" y="4139877"/>
            <a:ext cx="1728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B2144A-5ECE-CA42-8FEB-3C710B60A918}"/>
              </a:ext>
            </a:extLst>
          </p:cNvPr>
          <p:cNvSpPr/>
          <p:nvPr/>
        </p:nvSpPr>
        <p:spPr bwMode="auto">
          <a:xfrm>
            <a:off x="5256336" y="4499917"/>
            <a:ext cx="172819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413DE-9930-254E-8F1D-94A656B65461}"/>
              </a:ext>
            </a:extLst>
          </p:cNvPr>
          <p:cNvSpPr/>
          <p:nvPr/>
        </p:nvSpPr>
        <p:spPr bwMode="auto">
          <a:xfrm>
            <a:off x="5256336" y="2592287"/>
            <a:ext cx="1728192" cy="323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060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60" y="0"/>
            <a:ext cx="10008865" cy="10445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PRINCIPALI MODALITÀ DI AZIONE DELL’IPOTALAMO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808" y="1475581"/>
            <a:ext cx="8928992" cy="6372126"/>
          </a:xfrm>
          <a:ln/>
        </p:spPr>
        <p:txBody>
          <a:bodyPr lIns="90000" tIns="46800" rIns="90000" bIns="46800"/>
          <a:lstStyle/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ENDOCRINO (NEUROSECREZIONE e la cosiddetta VIA UMORALE)</a:t>
            </a:r>
          </a:p>
          <a:p>
            <a:pPr marL="606425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it-IT" altLang="it-IT" sz="32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NERVOSO AUTONOMO (innervazione ORTOSIMPATICA e PARASIMPATICA nella cosiddetta VIA NERVOSA)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6F8C-7065-E94F-940D-0C96930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" y="117475"/>
            <a:ext cx="9936856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UMORALE 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E17A4-C325-3446-AF90-AB2BEBB1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1605"/>
            <a:ext cx="9648825" cy="586806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L’ influenza dell’ Ipotalamo sulle GHIANDOLE ENDOCRINE avviene tramite specifici FATTORI DI RILASCIO (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Releasing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Factors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) che, tramite un CIRCOLO VENOSO INTRINSECO all’ Ipotalamo stesso (CIRCOLO PORTALE IPOTALAMO-IPOFISARIO), vengono veicolati alla Porzione Anteriore dell’ Ipofisi, stimolandone la produzione dei relativi ORMONI, che, a loro volta, influenzano l’attività di altre Ghiandole ENDOCRINE (Tiroide, Surrene, Gonadi ed altre).</a:t>
            </a:r>
          </a:p>
          <a:p>
            <a:endParaRPr 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A propria volta, l’ IPOTALAMO secerne ORMONI «PROPRI» che sono la OSSITOCINA (dal Nucleo PARAVENTRICOLARE) e l’ ADIURETINA (Ormone Antidiuretico, dal Nucleo SOPRAOTTICO)</a:t>
            </a:r>
          </a:p>
        </p:txBody>
      </p:sp>
    </p:spTree>
    <p:extLst>
      <p:ext uri="{BB962C8B-B14F-4D97-AF65-F5344CB8AC3E}">
        <p14:creationId xmlns:p14="http://schemas.microsoft.com/office/powerpoint/2010/main" val="3460282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IPOTALAMO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IPOTALAMO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IPOFISI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AF74BD5A-545E-7C44-8880-3E26C3E45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307986"/>
            <a:ext cx="9841577" cy="6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63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D3060-D1F6-B04C-B856-876C570A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4" y="2555701"/>
            <a:ext cx="8604250" cy="1258888"/>
          </a:xfrm>
        </p:spPr>
        <p:txBody>
          <a:bodyPr/>
          <a:lstStyle/>
          <a:p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NERVOSA 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71929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691221"/>
            <a:ext cx="10079567" cy="6175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73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" y="755501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 (o VEGETATIVO)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(SNA)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6CD6E-C5FD-2B40-AF7A-6FF412C0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24" y="2411685"/>
            <a:ext cx="9073008" cy="5724053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due SEZIONI MORFO-FUNZIONALI, ORTOSIMPATICA e PARASIMPATICA, si organizzano secondo il seguente SCHEMA MORFO-FUNZIONALE COMUNE :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PIRENOFORO di origine nel SNC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PREGANGLIARI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SINAPSI con CELLULE GANGLIARI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POSTGANGLIARI che raggiungono gli ORGANI EFFETTORI</a:t>
            </a:r>
          </a:p>
          <a:p>
            <a:pPr marL="457200" indent="-457200">
              <a:buFontTx/>
              <a:buChar char="-"/>
            </a:pPr>
            <a:endParaRPr 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04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00EC7-CF4B-D345-A313-4DF68B2A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2" y="3257"/>
            <a:ext cx="8604250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CERVELLO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0C874-5925-B940-9BAF-66C05FEF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6" y="785299"/>
            <a:ext cx="9361039" cy="658814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quella struttura del SNC costituita, in senso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Caudo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-Rostrale da :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DIENCEFALO con le sue componenti: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Talamo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Ipotalamo con Ipofisi (o Ghiandola Pituitaria)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Subtalamo</a:t>
            </a:r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Epitalamo con Epifisi (o Ghiandola Pineale)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TELENCEFALO con la sua suddivisione in EMISFERI, LOBI e CIRCONVOLUZIONI per la presenza di Scissure e Solchi; la presenza della SOSTANZA GRIGIA (CORTECCIA TELENCEFALICA e NUCLEI PROFONDI) e della SOSTANZA BIANCA (Sistemi COMMESSURALI e Sistemi PROIETTIVI).</a:t>
            </a:r>
          </a:p>
        </p:txBody>
      </p:sp>
    </p:spTree>
    <p:extLst>
      <p:ext uri="{BB962C8B-B14F-4D97-AF65-F5344CB8AC3E}">
        <p14:creationId xmlns:p14="http://schemas.microsoft.com/office/powerpoint/2010/main" val="394791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ORTOSIMPATICO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91" y="1004166"/>
            <a:ext cx="9505057" cy="6555509"/>
          </a:xfrm>
        </p:spPr>
        <p:txBody>
          <a:bodyPr/>
          <a:lstStyle/>
          <a:p>
            <a:r>
              <a:rPr lang="it-IT" sz="21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TORACO-LOMBARE (T1-L2), LAMINA VII (Corno Grigio Laterale): vi si localizza il</a:t>
            </a:r>
            <a:r>
              <a:rPr lang="it-IT" sz="21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Pirenoforo del NEURONE PREGANGLIARE.</a:t>
            </a:r>
          </a:p>
          <a:p>
            <a:endParaRPr lang="it-IT" sz="21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Da esso, FIBRE PREGANGLIARI si dipartono a raggiungere, tramite il Ramo COMUNICANTE BIANCO (MIELINICO), le seguenti destinazioni, in ALTERNATIVA: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CORRISPONDENTE PARI della Catena LATERO-VERTEBRALE per raggiungere poi, tramite FIBRE POSTGANGLIARI (RAMO COMUNICANTE GRIGIO, AMIELINICO), strutture VASCOLARI e GHIANDOLARI delle pareti corporee;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GANGLIO PARI della CATENA LATERO-VERTEBRALE a livello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craniale o </a:t>
            </a:r>
            <a:r>
              <a:rPr lang="it-IT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caudale, per raggiungere poi, tramite ramo comunicante grigio, ad ORGANI BERSAGLIO (es. Organi Cefalici, Cervicali e Toracici);</a:t>
            </a:r>
          </a:p>
          <a:p>
            <a:pPr marL="0" indent="0" algn="ctr">
              <a:buClr>
                <a:schemeClr val="tx1"/>
              </a:buClr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u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e</a:t>
            </a:r>
            <a:endParaRPr lang="it-IT" sz="2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Senza contrarre sinapsi nel ganglio latero-vertebrale, il ramo comunicante bianco raggiunge GANGLI IMPARI posti anteriormente alla colonna vertebrale. Da qui Rami comunicanti Grigi </a:t>
            </a:r>
            <a:r>
              <a:rPr lang="it-IT" sz="20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Postgangliari</a:t>
            </a:r>
            <a:r>
              <a:rPr 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raggiungono organi addominali.</a:t>
            </a:r>
          </a:p>
        </p:txBody>
      </p:sp>
    </p:spTree>
    <p:extLst>
      <p:ext uri="{BB962C8B-B14F-4D97-AF65-F5344CB8AC3E}">
        <p14:creationId xmlns:p14="http://schemas.microsoft.com/office/powerpoint/2010/main" val="305450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E77467E5-FA4F-0C40-81C7-36D486B9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265988"/>
            <a:ext cx="9029612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64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7" y="-1"/>
            <a:ext cx="6712711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524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FA5F3-C8B9-7344-B3B3-4BF179AE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17475"/>
            <a:ext cx="9936857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GENERALE del SNA PARASIMPATICO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6541B8-A8BB-C641-8784-0C8DA58A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783" y="1004166"/>
            <a:ext cx="9505057" cy="6300117"/>
          </a:xfrm>
        </p:spPr>
        <p:txBody>
          <a:bodyPr/>
          <a:lstStyle/>
          <a:p>
            <a:r>
              <a:rPr lang="it-IT" sz="2200" b="1" dirty="0">
                <a:solidFill>
                  <a:schemeClr val="tx1"/>
                </a:solidFill>
                <a:latin typeface="Chalkboard" panose="03050602040202020205" pitchFamily="66" charset="77"/>
              </a:rPr>
              <a:t>Origine dal SNC a livello CEFALICO (CRANICO)- SACRALE (S2-S4, LAMINA VI, Corno Grigio Laterale)</a:t>
            </a:r>
          </a:p>
          <a:p>
            <a:endParaRPr lang="it-IT" sz="22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Il Pirenoforo del NEURONE PREGANGLIARE si trova in:</a:t>
            </a: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DI NERVI CRANICI : III (Oculomotore), VII (Faciale), IX (Glossofaringeo) e X (Vago)</a:t>
            </a: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MIELOMERI S2, S3, S4</a:t>
            </a:r>
          </a:p>
          <a:p>
            <a:endParaRPr lang="it-IT" sz="22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FIBRE PREGANGLIARI si dipartono da :</a:t>
            </a:r>
          </a:p>
          <a:p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NUCLEI PARASIMPATICI dei NERVI CRANICI III (Oculomotore), VII (Intermediario del Faciale), IX (Glossofaringeo), X (Vago) e giungono, rispettivamente ai Gangli CILIARE (III), CILIARE e PTERIGOPALATINO (VII), OTICO (IX),  ADDOMINALI prossimi agli Organi Effettori (X).</a:t>
            </a:r>
          </a:p>
          <a:p>
            <a:pPr marL="0" indent="0"/>
            <a:endParaRPr lang="it-IT" sz="2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>
              <a:buFontTx/>
              <a:buChar char="-"/>
            </a:pPr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MIELOMERI S2, S3, S4 per la innervazione PARASIMPATICA di ORGANI ADDOMINO-PELVICI (quelli che non ricevono innervazione dal Nervo Vago), con FIBRE PREGANGLIARI che raggiungo GANGLI situati molto vicini o anche all’interno degli Organi Effettori.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14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5" y="-1"/>
            <a:ext cx="6649714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781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88025" y="179437"/>
            <a:ext cx="9902825" cy="738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141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0" y="-29174"/>
            <a:ext cx="9965468" cy="758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30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296695"/>
            <a:ext cx="10079567" cy="49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F2B942-3685-ED4D-8823-76E2740FB629}"/>
              </a:ext>
            </a:extLst>
          </p:cNvPr>
          <p:cNvSpPr/>
          <p:nvPr/>
        </p:nvSpPr>
        <p:spPr bwMode="auto">
          <a:xfrm>
            <a:off x="215776" y="4139877"/>
            <a:ext cx="9649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875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8D109-6440-0441-B946-F01DBFF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2843733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(Ghiandola Pineale)</a:t>
            </a:r>
          </a:p>
        </p:txBody>
      </p:sp>
    </p:spTree>
    <p:extLst>
      <p:ext uri="{BB962C8B-B14F-4D97-AF65-F5344CB8AC3E}">
        <p14:creationId xmlns:p14="http://schemas.microsoft.com/office/powerpoint/2010/main" val="696765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14921"/>
            <a:ext cx="9072562" cy="647700"/>
          </a:xfrm>
          <a:ln/>
        </p:spPr>
        <p:txBody>
          <a:bodyPr lIns="90000" tIns="46800" rIns="90000" bIns="468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 E TELENCEFALO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(SUPERFICIE INFERIORE)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42963"/>
            <a:ext cx="50403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36625"/>
            <a:ext cx="493871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616575" y="3416300"/>
            <a:ext cx="715963" cy="1192213"/>
          </a:xfrm>
          <a:prstGeom prst="ellipse">
            <a:avLst/>
          </a:prstGeom>
          <a:noFill/>
          <a:ln w="5724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46750" y="2303463"/>
            <a:ext cx="2605088" cy="1223962"/>
          </a:xfrm>
          <a:prstGeom prst="ellipse">
            <a:avLst/>
          </a:prstGeom>
          <a:noFill/>
          <a:ln w="3816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ACD49FB1-7086-4042-A511-AF11CDCE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4066825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33FED1-1852-5044-9FB3-876E9C15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r="21559" b="80064"/>
          <a:stretch/>
        </p:blipFill>
        <p:spPr bwMode="auto">
          <a:xfrm>
            <a:off x="5472113" y="1187549"/>
            <a:ext cx="4608512" cy="45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9E6D20-EADD-8747-8DF3-3C1513AAA977}"/>
              </a:ext>
            </a:extLst>
          </p:cNvPr>
          <p:cNvSpPr txBox="1"/>
          <p:nvPr/>
        </p:nvSpPr>
        <p:spPr>
          <a:xfrm>
            <a:off x="4464248" y="1907629"/>
            <a:ext cx="14029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EPIFISI</a:t>
            </a:r>
          </a:p>
        </p:txBody>
      </p:sp>
    </p:spTree>
    <p:extLst>
      <p:ext uri="{BB962C8B-B14F-4D97-AF65-F5344CB8AC3E}">
        <p14:creationId xmlns:p14="http://schemas.microsoft.com/office/powerpoint/2010/main" val="1238165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3759F30-02FB-5C48-8396-7077781F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EPIFISI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B7633-1C72-FA4E-96BF-4750796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" y="1376363"/>
            <a:ext cx="9001001" cy="6183311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Rappresenta l’espansione posteriore dell’ Epitalamo.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neuroendocrina.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responsabile della produzione della MELATONINA, la cui secrezione si incrementa durante lo stato di VEGLIA e diminuisce durante il Sonno.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pertanto coinvolta nella regolazione dei </a:t>
            </a:r>
            <a:r>
              <a:rPr lang="it-IT" sz="2800">
                <a:solidFill>
                  <a:schemeClr val="tx1"/>
                </a:solidFill>
                <a:latin typeface="Copperplate Gothic Bold" panose="020E0705020206020404" pitchFamily="34" charset="77"/>
              </a:rPr>
              <a:t>RITMI CIRCADIANI LUCE-BUIO</a:t>
            </a: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4259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2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25375-51DF-BC49-A42E-5F852603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7103C-6C5A-044B-89B3-86B7807D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40" y="1115541"/>
            <a:ext cx="9001001" cy="6660157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Cospicuo agglomerato di Sostanza Grigia, PARI,  del Diencefalo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È coinvolto nei meccanismi di RITRASMISSIONE di IMPULSI di tipo SENSITIVO e SENSORIALE verso le specifiche AREE della CORTECCIA TELENCEFALICA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Tra i 2 TALAMI CONTROLATERALI si localizza il Terzo Ventricolo Encefalico</a:t>
            </a:r>
          </a:p>
        </p:txBody>
      </p:sp>
    </p:spTree>
    <p:extLst>
      <p:ext uri="{BB962C8B-B14F-4D97-AF65-F5344CB8AC3E}">
        <p14:creationId xmlns:p14="http://schemas.microsoft.com/office/powerpoint/2010/main" val="88885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020207"/>
            <a:ext cx="10079567" cy="551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54063" y="207963"/>
            <a:ext cx="8567737" cy="12604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Suddivisione topografica dei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talamici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925" y="2100263"/>
            <a:ext cx="8826500" cy="4938712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5154" r="2606"/>
          <a:stretch>
            <a:fillRect/>
          </a:stretch>
        </p:blipFill>
        <p:spPr bwMode="auto">
          <a:xfrm>
            <a:off x="515938" y="1477963"/>
            <a:ext cx="9366250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26" t="55154" r="26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5938" y="1477963"/>
            <a:ext cx="5713412" cy="39528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5938" y="1954213"/>
            <a:ext cx="395287" cy="87312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6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83" y="-1"/>
            <a:ext cx="7942909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51702A1-76EF-D74A-ADDC-B313CEFED487}"/>
              </a:ext>
            </a:extLst>
          </p:cNvPr>
          <p:cNvSpPr/>
          <p:nvPr/>
        </p:nvSpPr>
        <p:spPr bwMode="auto">
          <a:xfrm>
            <a:off x="1367904" y="1043533"/>
            <a:ext cx="208823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316D771-D99A-0042-8201-9B10D90B7D47}"/>
              </a:ext>
            </a:extLst>
          </p:cNvPr>
          <p:cNvSpPr/>
          <p:nvPr/>
        </p:nvSpPr>
        <p:spPr bwMode="auto">
          <a:xfrm>
            <a:off x="1367904" y="1331565"/>
            <a:ext cx="2088232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049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 P O 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36659</TotalTime>
  <Words>824</Words>
  <Application>Microsoft Macintosh PowerPoint</Application>
  <PresentationFormat>Personalizzato</PresentationFormat>
  <Paragraphs>87</Paragraphs>
  <Slides>31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4" baseType="lpstr">
      <vt:lpstr>Gurmukhi MN</vt:lpstr>
      <vt:lpstr>Microsoft YaHei</vt:lpstr>
      <vt:lpstr>ＭＳ Ｐゴシック</vt:lpstr>
      <vt:lpstr>Arial</vt:lpstr>
      <vt:lpstr>Arial Black</vt:lpstr>
      <vt:lpstr>Chalkboard</vt:lpstr>
      <vt:lpstr>Comic Sans MS</vt:lpstr>
      <vt:lpstr>Copperplate</vt:lpstr>
      <vt:lpstr>Copperplate Gothic Bold</vt:lpstr>
      <vt:lpstr>Lucida Sans Unicode</vt:lpstr>
      <vt:lpstr>Times New Roman</vt:lpstr>
      <vt:lpstr>Wingdings</vt:lpstr>
      <vt:lpstr>Tema di Office</vt:lpstr>
      <vt:lpstr>C E R V E L L O DIENCEFALO</vt:lpstr>
      <vt:lpstr>CERVELLO</vt:lpstr>
      <vt:lpstr>DIENCEFALO E TELENCEFALO  (SUPERFICIE INFERIORE)</vt:lpstr>
      <vt:lpstr>T A L A M O</vt:lpstr>
      <vt:lpstr>TALAMO</vt:lpstr>
      <vt:lpstr>Presentazione standard di PowerPoint</vt:lpstr>
      <vt:lpstr>Suddivisione topografica dei  nuclei talamici</vt:lpstr>
      <vt:lpstr>Presentazione standard di PowerPoint</vt:lpstr>
      <vt:lpstr>I P O T A L A M O</vt:lpstr>
      <vt:lpstr>COINVOLGIMENTO DELL’IPOTALAMO  NELLE  ATTIVITA’ DEL SISTEMA NERVOSO FUNZIONALE DELL’IPOTALAMO</vt:lpstr>
      <vt:lpstr>Presentazione standard di PowerPoint</vt:lpstr>
      <vt:lpstr>Presentazione standard di PowerPoint</vt:lpstr>
      <vt:lpstr>PRINCIPALI MODALITÀ DI AZIONE DELL’IPOTALAMO</vt:lpstr>
      <vt:lpstr>MODALITA’ DI AZIONE UMORALE  DELL’ IPOTALAMO</vt:lpstr>
      <vt:lpstr>Presentazione standard di PowerPoint</vt:lpstr>
      <vt:lpstr>Presentazione standard di PowerPoint</vt:lpstr>
      <vt:lpstr>MODALITA’ DI AZIONE NERVOSA  DELL’ IPOTALAMO</vt:lpstr>
      <vt:lpstr>Presentazione standard di PowerPoint</vt:lpstr>
      <vt:lpstr>ORGANIZZAZIONE MORFO-FUNZIONALE GENERALE DEL SISTEMA NERVOSO AUTONOMO (o VEGETATIVO) (SNA) </vt:lpstr>
      <vt:lpstr>Presentazione standard di PowerPoint</vt:lpstr>
      <vt:lpstr>ORGANIZZAZIONE GENERALE del SNA ORTOSIMPATICO</vt:lpstr>
      <vt:lpstr>Presentazione standard di PowerPoint</vt:lpstr>
      <vt:lpstr>Presentazione standard di PowerPoint</vt:lpstr>
      <vt:lpstr>ORGANIZZAZIONE GENERALE del SNA PARASIMPATICO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P I F I S I (Ghiandola Pineale)</vt:lpstr>
      <vt:lpstr>Presentazione standard di PowerPoint</vt:lpstr>
      <vt:lpstr>EPIFISI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162</cp:revision>
  <cp:lastPrinted>1601-01-01T00:00:00Z</cp:lastPrinted>
  <dcterms:created xsi:type="dcterms:W3CDTF">2014-12-18T06:36:09Z</dcterms:created>
  <dcterms:modified xsi:type="dcterms:W3CDTF">2020-02-21T06:15:24Z</dcterms:modified>
</cp:coreProperties>
</file>