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315" r:id="rId2"/>
    <p:sldId id="256" r:id="rId3"/>
    <p:sldId id="257" r:id="rId4"/>
    <p:sldId id="316" r:id="rId5"/>
    <p:sldId id="344" r:id="rId6"/>
    <p:sldId id="258" r:id="rId7"/>
    <p:sldId id="259" r:id="rId8"/>
    <p:sldId id="260" r:id="rId9"/>
    <p:sldId id="317" r:id="rId10"/>
    <p:sldId id="299" r:id="rId11"/>
    <p:sldId id="301" r:id="rId12"/>
    <p:sldId id="318" r:id="rId13"/>
    <p:sldId id="319" r:id="rId14"/>
    <p:sldId id="304" r:id="rId15"/>
    <p:sldId id="307" r:id="rId16"/>
    <p:sldId id="308" r:id="rId17"/>
    <p:sldId id="320" r:id="rId18"/>
    <p:sldId id="321" r:id="rId19"/>
    <p:sldId id="261" r:id="rId20"/>
    <p:sldId id="262" r:id="rId21"/>
    <p:sldId id="322" r:id="rId22"/>
    <p:sldId id="263" r:id="rId23"/>
    <p:sldId id="264" r:id="rId24"/>
    <p:sldId id="326" r:id="rId25"/>
    <p:sldId id="265" r:id="rId26"/>
    <p:sldId id="345" r:id="rId27"/>
    <p:sldId id="325" r:id="rId28"/>
    <p:sldId id="327" r:id="rId29"/>
    <p:sldId id="266" r:id="rId30"/>
    <p:sldId id="267" r:id="rId31"/>
    <p:sldId id="268" r:id="rId32"/>
    <p:sldId id="269" r:id="rId33"/>
    <p:sldId id="270" r:id="rId34"/>
    <p:sldId id="271" r:id="rId35"/>
    <p:sldId id="272" r:id="rId36"/>
    <p:sldId id="323" r:id="rId37"/>
    <p:sldId id="324" r:id="rId38"/>
    <p:sldId id="273" r:id="rId39"/>
    <p:sldId id="274" r:id="rId40"/>
    <p:sldId id="275" r:id="rId41"/>
    <p:sldId id="328" r:id="rId42"/>
    <p:sldId id="277" r:id="rId43"/>
    <p:sldId id="329" r:id="rId44"/>
    <p:sldId id="281" r:id="rId45"/>
    <p:sldId id="282" r:id="rId46"/>
    <p:sldId id="333" r:id="rId47"/>
    <p:sldId id="330" r:id="rId48"/>
    <p:sldId id="331" r:id="rId49"/>
    <p:sldId id="332" r:id="rId50"/>
    <p:sldId id="334" r:id="rId51"/>
    <p:sldId id="311" r:id="rId52"/>
    <p:sldId id="335" r:id="rId53"/>
    <p:sldId id="313" r:id="rId54"/>
    <p:sldId id="336" r:id="rId55"/>
    <p:sldId id="310" r:id="rId56"/>
    <p:sldId id="342" r:id="rId57"/>
    <p:sldId id="285" r:id="rId58"/>
    <p:sldId id="343" r:id="rId59"/>
    <p:sldId id="283" r:id="rId60"/>
    <p:sldId id="284" r:id="rId61"/>
    <p:sldId id="338" r:id="rId62"/>
    <p:sldId id="339" r:id="rId63"/>
    <p:sldId id="340" r:id="rId64"/>
    <p:sldId id="341" r:id="rId65"/>
    <p:sldId id="286" r:id="rId66"/>
    <p:sldId id="287" r:id="rId67"/>
    <p:sldId id="288" r:id="rId68"/>
    <p:sldId id="289" r:id="rId69"/>
    <p:sldId id="290" r:id="rId70"/>
    <p:sldId id="291" r:id="rId71"/>
    <p:sldId id="292" r:id="rId72"/>
    <p:sldId id="293" r:id="rId73"/>
    <p:sldId id="294" r:id="rId74"/>
    <p:sldId id="297" r:id="rId7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5"/>
  </p:normalViewPr>
  <p:slideViewPr>
    <p:cSldViewPr>
      <p:cViewPr varScale="1">
        <p:scale>
          <a:sx n="122" d="100"/>
          <a:sy n="122" d="100"/>
        </p:scale>
        <p:origin x="136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2</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16</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17</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19</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079E43C-A303-45CE-AD8F-3C9A760587BC}" type="slidenum">
              <a:rPr lang="it-IT" altLang="it-IT"/>
              <a:pPr/>
              <a:t>20</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22</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23</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25</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29</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30</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31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3</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32</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33</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34</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35</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39</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40</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42</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44</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45</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51</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53</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55</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74728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56</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57</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58</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59</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60</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61</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62</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65</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66</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67</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68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69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70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71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72</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73</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74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10</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14</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15</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5317" t="8953" r="50130" b="53670"/>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val="0"/>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b="12853"/>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CON MUSCOLI DIAFRAMMA, QUADRATO DEI LOMBI, TRASVERSO DELL’ADDOME, GRANDE PSOAS, XI e XII COSTA</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dirty="0">
                <a:solidFill>
                  <a:schemeClr val="tx1"/>
                </a:solidFill>
                <a:latin typeface="Copperplate" panose="02000504000000020004" pitchFamily="2" charset="77"/>
              </a:rPr>
              <a:t>FACCIA ANTERIORE DIFFERISCE SUI 2 LATI</a:t>
            </a:r>
          </a:p>
          <a:p>
            <a:r>
              <a:rPr lang="it-IT" dirty="0">
                <a:solidFill>
                  <a:schemeClr val="tx1"/>
                </a:solidFill>
                <a:latin typeface="Copperplate" panose="02000504000000020004" pitchFamily="2" charset="77"/>
              </a:rPr>
              <a:t>RENE DESTRO: si rapporta con FEGATO, DUODENO, FLESSURA DESTRA DEL COLON e INTESTINO TENUE MESENTERIALE.</a:t>
            </a:r>
          </a:p>
          <a:p>
            <a:endParaRPr lang="it-IT" dirty="0">
              <a:solidFill>
                <a:schemeClr val="tx1"/>
              </a:solidFill>
              <a:latin typeface="Copperplate" panose="02000504000000020004" pitchFamily="2" charset="77"/>
            </a:endParaRPr>
          </a:p>
          <a:p>
            <a:r>
              <a:rPr lang="it-IT"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 t="5250" r="-669" b="34901"/>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 t="66149" r="-669" b="2606"/>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287" r="2458" b="14400"/>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395536" y="836712"/>
            <a:ext cx="8208912" cy="6021288"/>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spTree>
    <p:extLst>
      <p:ext uri="{BB962C8B-B14F-4D97-AF65-F5344CB8AC3E}">
        <p14:creationId xmlns:p14="http://schemas.microsoft.com/office/powerpoint/2010/main" val="3623983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b="3080"/>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323527" y="788991"/>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r>
              <a:rPr lang="it-IT" sz="2400" b="1" dirty="0">
                <a:solidFill>
                  <a:schemeClr val="tx1"/>
                </a:solidFill>
                <a:latin typeface="Comic Sans MS" panose="030F0902030302020204" pitchFamily="66" charset="0"/>
              </a:rPr>
              <a:t>Tra una Piramide e l’ altra si dispone CORTICALE a formare le COLONNE RENALI.</a:t>
            </a:r>
            <a:r>
              <a:rPr lang="it-IT" altLang="it-IT" sz="2400" b="1" dirty="0">
                <a:solidFill>
                  <a:schemeClr val="tx1"/>
                </a:solidFill>
                <a:latin typeface="Chalkboard SE" panose="03050602040202020205" pitchFamily="66" charset="77"/>
              </a:rPr>
              <a:t> </a:t>
            </a:r>
          </a:p>
          <a:p>
            <a:pPr marL="0" indent="0"/>
            <a:r>
              <a:rPr lang="it-IT" altLang="it-IT" sz="2400" b="1" dirty="0">
                <a:solidFill>
                  <a:schemeClr val="tx1"/>
                </a:solidFill>
                <a:latin typeface="Chalkboard SE" panose="03050602040202020205" pitchFamily="66" charset="77"/>
              </a:rPr>
              <a:t>LOBO RENALE: è costituito da una PIRAMIDE della MIDOLLARE con la CORTICALE che la circonda sia alla base della piramide stessa, sia lateralmente dalla Corticale delle COLONNE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b="9875"/>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3851275" y="53182"/>
            <a:ext cx="5292725" cy="11255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RAGGI MIDOLLARI e LOBULI</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l="3531" t="4474" r="4407" b="14908"/>
          <a:stretch>
            <a:fillRect/>
          </a:stretch>
        </p:blipFill>
        <p:spPr bwMode="auto">
          <a:xfrm>
            <a:off x="3851275" y="2357438"/>
            <a:ext cx="5292725" cy="2747962"/>
          </a:xfrm>
          <a:prstGeom prst="rect">
            <a:avLst/>
          </a:prstGeom>
          <a:noFill/>
          <a:ln>
            <a:noFill/>
          </a:ln>
          <a:effectLst/>
          <a:extLst>
            <a:ext uri="{909E8E84-426E-40DD-AFC4-6F175D3DCCD1}">
              <a14:hiddenFill xmlns:a14="http://schemas.microsoft.com/office/drawing/2010/main">
                <a:blipFill dpi="0" rotWithShape="0">
                  <a:blip/>
                  <a:srcRect l="3531" t="4474" r="4407" b="1490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0" y="0"/>
            <a:ext cx="3924300" cy="6311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Chalkboard SE" panose="03050602040202020205" pitchFamily="66" charset="77"/>
              </a:rPr>
              <a:t>Dalle PIRAMIDI RENALI della MIDOLLARE si dipartono i RAGGI MIDOLLARI che compenetrano la CORTICALE</a:t>
            </a: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r>
              <a:rPr lang="it-IT" altLang="it-IT" b="1" dirty="0">
                <a:solidFill>
                  <a:schemeClr val="tx1"/>
                </a:solidFill>
                <a:latin typeface="Chalkboard SE" panose="03050602040202020205" pitchFamily="66" charset="77"/>
              </a:rPr>
              <a:t>LOBULO RENALE: è dato un RAGGIO MIDOLLARE (che compenetra la CORTICALE come prolungamento laterale e basale della Piramide), con la CORTICALE che lo circonda</a:t>
            </a:r>
          </a:p>
          <a:p>
            <a:pPr>
              <a:buClrTx/>
              <a:buFontTx/>
              <a:buNone/>
            </a:pPr>
            <a:endParaRPr lang="it-IT" altLang="it-IT" sz="20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a:lum contrast="18000"/>
            <a:extLst>
              <a:ext uri="{28A0092B-C50C-407E-A947-70E740481C1C}">
                <a14:useLocalDpi xmlns:a14="http://schemas.microsoft.com/office/drawing/2010/main" val="0"/>
              </a:ext>
            </a:extLst>
          </a:blip>
          <a:srcRect b="41599"/>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t="13487"/>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41300"/>
            <a:ext cx="59023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476672"/>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l="12253" b="6076"/>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107504" y="843491"/>
            <a:ext cx="9036496" cy="5661248"/>
          </a:xfrm>
        </p:spPr>
        <p:txBody>
          <a:bodyPr/>
          <a:lstStyle/>
          <a:p>
            <a:r>
              <a:rPr lang="it-IT" sz="2800" b="1" dirty="0">
                <a:solidFill>
                  <a:schemeClr val="tx1"/>
                </a:solidFill>
                <a:latin typeface="Chalkboard SE" panose="03050602040202020205" pitchFamily="66" charset="77"/>
              </a:rPr>
              <a:t>Nel CORPUSCOLO RENALE avviene l’ ULTRAFITRAZIONE con la formazione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(circa 180 l/giorno …).</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54C6CB57-783F-9E4D-B9FA-86FC9949A0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588" y="241300"/>
            <a:ext cx="76168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66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l="63254" t="8820"/>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632075" y="980728"/>
            <a:ext cx="6443662"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CORPUSCOLI RENALI si trovano </a:t>
            </a:r>
            <a:r>
              <a:rPr lang="it-IT" altLang="it-IT" sz="2000" b="1" u="sng" dirty="0">
                <a:solidFill>
                  <a:schemeClr val="tx1"/>
                </a:solidFill>
                <a:latin typeface="Copperplate Gothic Bold" panose="020E0705020206020404" pitchFamily="34" charset="77"/>
              </a:rPr>
              <a:t>SEMPRE</a:t>
            </a:r>
            <a:r>
              <a:rPr lang="it-IT" altLang="it-IT" sz="2000" b="1" dirty="0">
                <a:solidFill>
                  <a:schemeClr val="tx1"/>
                </a:solidFill>
                <a:latin typeface="Copperplate Gothic Bold" panose="020E0705020206020404" pitchFamily="34" charset="77"/>
              </a:rPr>
              <a:t> nella CORTICALE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152400"/>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59338" y="692150"/>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9311" y="4482815"/>
            <a:ext cx="91440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200" b="1" dirty="0" err="1">
                <a:solidFill>
                  <a:schemeClr val="tx1"/>
                </a:solidFill>
                <a:latin typeface="Comic Sans MS" panose="030F0902030302020204" pitchFamily="66" charset="0"/>
              </a:rPr>
              <a:t>Preurina</a:t>
            </a:r>
            <a:r>
              <a:rPr lang="it-IT" altLang="it-IT" sz="22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t="28337"/>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1125538"/>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87313" y="50133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t="2052" b="3444"/>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250825" y="6237288"/>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179512" y="1052736"/>
            <a:ext cx="8964488" cy="5805264"/>
          </a:xfrm>
        </p:spPr>
        <p:txBody>
          <a:bodyPr/>
          <a:lstStyle/>
          <a:p>
            <a:r>
              <a:rPr lang="it-IT" sz="28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8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241300"/>
            <a:ext cx="4051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558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t="7559"/>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t="7344"/>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t="8145"/>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t="6767"/>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107504" y="1146589"/>
            <a:ext cx="9036496" cy="5711411"/>
          </a:xfrm>
        </p:spPr>
        <p:txBody>
          <a:bodyPr/>
          <a:lstStyle/>
          <a:p>
            <a:r>
              <a:rPr lang="it-IT" sz="3000" dirty="0">
                <a:solidFill>
                  <a:schemeClr val="tx1"/>
                </a:solidFill>
                <a:latin typeface="Copperplate Gothic Bold" panose="020E0705020206020404" pitchFamily="34" charset="77"/>
              </a:rPr>
              <a:t>TONACA MUCOSA, con EPITELIO di TRANSIZIONE (</a:t>
            </a:r>
            <a:r>
              <a:rPr lang="it-IT" sz="3000" dirty="0" err="1">
                <a:solidFill>
                  <a:schemeClr val="tx1"/>
                </a:solidFill>
                <a:latin typeface="Copperplate Gothic Bold" panose="020E0705020206020404" pitchFamily="34" charset="77"/>
              </a:rPr>
              <a:t>Urotelio</a:t>
            </a:r>
            <a:r>
              <a:rPr lang="it-IT" sz="3000" dirty="0">
                <a:solidFill>
                  <a:schemeClr val="tx1"/>
                </a:solidFill>
                <a:latin typeface="Copperplate Gothic Bold" panose="020E0705020206020404" pitchFamily="34" charset="77"/>
              </a:rPr>
              <a:t>) con Lamina Propria di Tessuto Connettivo Fibrillare</a:t>
            </a:r>
          </a:p>
          <a:p>
            <a:r>
              <a:rPr lang="it-IT" sz="3000" dirty="0">
                <a:solidFill>
                  <a:schemeClr val="tx1"/>
                </a:solidFill>
                <a:latin typeface="Copperplate Gothic Bold" panose="020E0705020206020404" pitchFamily="34" charset="77"/>
              </a:rPr>
              <a:t>TONACA MUSCOLARE con uno STRATO INTERNO LONGITUDINALE ed uno ESTERNO CIRCOLARE</a:t>
            </a:r>
          </a:p>
          <a:p>
            <a:r>
              <a:rPr lang="it-IT" sz="30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a:extLst/>
          </a:blip>
          <a:srcRect r="77062"/>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2">
            <a:extLst/>
          </a:blip>
          <a:srcRect l="43454"/>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extLst/>
          </a:blip>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extLst/>
          </a:blip>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a:extLst/>
          </a:blip>
          <a:srcRect l="3150" t="898" r="1953" b="1968"/>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777343" cy="51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t>Rilasciato</a:t>
            </a:r>
          </a:p>
        </p:txBody>
      </p:sp>
      <p:sp>
        <p:nvSpPr>
          <p:cNvPr id="130" name="Disteso"/>
          <p:cNvSpPr txBox="1"/>
          <p:nvPr/>
        </p:nvSpPr>
        <p:spPr>
          <a:xfrm>
            <a:off x="5795962" y="4149725"/>
            <a:ext cx="1359136" cy="512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t>Disteso</a:t>
            </a:r>
          </a:p>
        </p:txBody>
      </p:sp>
    </p:spTree>
    <p:extLst>
      <p:ext uri="{BB962C8B-B14F-4D97-AF65-F5344CB8AC3E}">
        <p14:creationId xmlns:p14="http://schemas.microsoft.com/office/powerpoint/2010/main" val="3542272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915400"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BASE (o FONDO), situata </a:t>
            </a:r>
            <a:r>
              <a:rPr lang="it-IT" altLang="it-IT" sz="2800" b="1" dirty="0" err="1">
                <a:solidFill>
                  <a:schemeClr val="tx1"/>
                </a:solidFill>
                <a:latin typeface="Comic Sans MS" panose="030F0902030302020204" pitchFamily="66" charset="0"/>
              </a:rPr>
              <a:t>posteroinferiormente</a:t>
            </a:r>
            <a:endParaRPr lang="it-IT" altLang="it-IT" sz="28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0" y="764704"/>
            <a:ext cx="9144000" cy="6093296"/>
          </a:xfrm>
        </p:spPr>
        <p:txBody>
          <a:bodyPr/>
          <a:lstStyle/>
          <a:p>
            <a:r>
              <a:rPr lang="it-IT" sz="28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800" dirty="0" err="1">
                <a:solidFill>
                  <a:schemeClr val="tx1"/>
                </a:solidFill>
                <a:latin typeface="Chalkboard SE" panose="03050602040202020205" pitchFamily="66" charset="77"/>
              </a:rPr>
              <a:t>Uraco</a:t>
            </a:r>
            <a:r>
              <a:rPr lang="it-IT" sz="28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8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spTree>
    <p:extLst>
      <p:ext uri="{BB962C8B-B14F-4D97-AF65-F5344CB8AC3E}">
        <p14:creationId xmlns:p14="http://schemas.microsoft.com/office/powerpoint/2010/main" val="1040701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a:t>
            </a:r>
          </a:p>
          <a:p>
            <a:r>
              <a:rPr lang="it-IT" sz="24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2351176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228600" y="1295400"/>
            <a:ext cx="8763000"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l="2693" t="754" r="4004" b="3444"/>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8773" y="20474"/>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683568" y="1149972"/>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SENSITIVE (sensazioni di RIEMPIMENTO e DOLORIFICHE) si portano sia ai </a:t>
            </a:r>
            <a:r>
              <a:rPr lang="it-IT" altLang="it-IT" sz="2300" dirty="0" err="1">
                <a:solidFill>
                  <a:schemeClr val="tx1"/>
                </a:solidFill>
                <a:latin typeface="Copperplate Gothic Bold" panose="020E0705020206020404" pitchFamily="34" charset="77"/>
              </a:rPr>
              <a:t>mielomeri</a:t>
            </a:r>
            <a:r>
              <a:rPr lang="it-IT" altLang="it-IT" sz="23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a:lum/>
            <a:extLst>
              <a:ext uri="{28A0092B-C50C-407E-A947-70E740481C1C}">
                <a14:useLocalDpi xmlns:a14="http://schemas.microsoft.com/office/drawing/2010/main" val="0"/>
              </a:ext>
            </a:extLst>
          </a:blip>
          <a:srcRect t="4062" b="54199"/>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81" r="68369" b="756"/>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32031"/>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500" y="1196752"/>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TOPOGRAFICO: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PELVICA (nella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PERINEALE (nel decorso nel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PERINEO)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PENIENA (nel PENE)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latin typeface="Comic Sans MS" panose="030F0902030302020204" pitchFamily="66" charset="0"/>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CRITERIO SISTEMATICO: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107504" y="1340768"/>
            <a:ext cx="8884096"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FOGLIETTO  ANTERIORE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FOGLIETTO POSTERIORE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63874" y="1127809"/>
            <a:ext cx="8991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di TRANSIZIONE (brevissimo tratto </a:t>
            </a:r>
            <a:r>
              <a:rPr lang="it-IT" altLang="it-IT" sz="2600" b="1" dirty="0" err="1">
                <a:solidFill>
                  <a:schemeClr val="tx1"/>
                </a:solidFill>
                <a:latin typeface="Comic Sans MS" panose="030F0902030302020204" pitchFamily="66" charset="0"/>
              </a:rPr>
              <a:t>pre</a:t>
            </a:r>
            <a:r>
              <a:rPr lang="it-IT" altLang="it-IT" sz="26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LAMINA PROPRIA è di Connettivo DENSO ed ELASTICO e vi sono immerse le GHIANDOLE TUBULO-ALVEOLARI SEMPLICI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2704"/>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152400" y="914400"/>
            <a:ext cx="8991600" cy="5410200"/>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LISCIA è situata più profondamente ed è disposta in</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LONGITUDINALE più interno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CIRCOLARE più esterno</a:t>
            </a: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539552" y="692696"/>
            <a:ext cx="8136904"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152400" y="1143000"/>
            <a:ext cx="89916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La TONACA MUCOSA presenta rivestimento variabile dalla vescica verso l’ esterno: prevale l’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0" y="1138238"/>
            <a:ext cx="9144000" cy="5719762"/>
          </a:xfrm>
        </p:spPr>
        <p:txBody>
          <a:bodyPr/>
          <a:lstStyle/>
          <a:p>
            <a:r>
              <a:rPr lang="it-IT" sz="2400" b="1" dirty="0">
                <a:solidFill>
                  <a:schemeClr val="tx1"/>
                </a:solidFill>
                <a:latin typeface="Chalkboard" panose="03050602040202020205" pitchFamily="66" charset="77"/>
              </a:rPr>
              <a:t>La FASCIA PERIRENALE è una Fascia Fibrosa che, originandosi dalla Fascia Trasversale dell’ Addome, si biforca in un FOGLIETTO POSTERIORE (che aderisce alla colonna vertebrale) ed un FOGLIETTO ANTERIORE (che si pone sulla faccia anteriore di uno dei 2 reni, attraversa il Piano Mediano del corpo e raggiunge il lato opposto, costituendo un’ UNICA LOGGIA RENALE (destra-sinistra). All’ interno della Fascia abbiamo il TESSUTO ADIPOSO PERIRENALE, all’esterno si localizza il TESSUTO ADIPOSO PARARENALE. </a:t>
            </a:r>
          </a:p>
          <a:p>
            <a:r>
              <a:rPr lang="it-IT" sz="24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spTree>
    <p:extLst>
      <p:ext uri="{BB962C8B-B14F-4D97-AF65-F5344CB8AC3E}">
        <p14:creationId xmlns:p14="http://schemas.microsoft.com/office/powerpoint/2010/main" val="407972882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7326</TotalTime>
  <Words>3081</Words>
  <Application>Microsoft Macintosh PowerPoint</Application>
  <PresentationFormat>Presentazione su schermo (4:3)</PresentationFormat>
  <Paragraphs>360</Paragraphs>
  <Slides>74</Slides>
  <Notes>49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74</vt:i4>
      </vt:variant>
    </vt:vector>
  </HeadingPairs>
  <TitlesOfParts>
    <vt:vector size="89" baseType="lpstr">
      <vt:lpstr>Gurmukhi MN</vt:lpstr>
      <vt:lpstr>Microsoft YaHei</vt:lpstr>
      <vt:lpstr>ＭＳ Ｐゴシック</vt:lpstr>
      <vt:lpstr>Arial</vt:lpstr>
      <vt:lpstr>Arial Black</vt:lpstr>
      <vt:lpstr>Chalkboard</vt:lpstr>
      <vt:lpstr>Chalkboard SE</vt:lpstr>
      <vt:lpstr>Chalkduster</vt:lpstr>
      <vt:lpstr>Comic Sans MS</vt:lpstr>
      <vt:lpstr>Copperplate</vt:lpstr>
      <vt:lpstr>Copperplate Gothic Bold</vt:lpstr>
      <vt:lpstr>Lucida Sans Unicode</vt:lpstr>
      <vt:lpstr>Times New Roman</vt:lpstr>
      <vt:lpstr>Wingdings</vt:lpstr>
      <vt:lpstr>Tema di Office</vt:lpstr>
      <vt:lpstr>SISTEMA  URINARIO Sistema Uropoietico e Sistema Urinifero (Vie Urinarie)</vt:lpstr>
      <vt:lpstr>SISTEMA URINARIO</vt:lpstr>
      <vt:lpstr>Presentazione standard di PowerPoint</vt:lpstr>
      <vt:lpstr>R  E  N  E Sistema Uropoietico</vt:lpstr>
      <vt:lpstr>Presentazione standard di PowerPoint</vt:lpstr>
      <vt:lpstr>RENE: GENERALITA’ TOPOGRAFICHE</vt:lpstr>
      <vt:lpstr>RENE: MEZZI di FISSITA’</vt:lpstr>
      <vt:lpstr>RENE: PEDUNCOLO VASCOLARE</vt:lpstr>
      <vt:lpstr>RENE: FASCIA PERIRENALE e  TESSUTO ADIPOSO</vt:lpstr>
      <vt:lpstr>FASCIA PERIRENALE</vt:lpstr>
      <vt:lpstr>RENE: RIFERIMENTI MORFOLOGICI</vt:lpstr>
      <vt:lpstr>RENE: PRINCIPALI RAPPORTI</vt:lpstr>
      <vt:lpstr>RENE: PRINCIPALI RAPPORTI</vt:lpstr>
      <vt:lpstr>RENE RAPPORTI PARETE ADDOMINALE POSTERIORE</vt:lpstr>
      <vt:lpstr>RENE: RAPPORTI ANTERIORI</vt:lpstr>
      <vt:lpstr>ILO e SENO RENALE</vt:lpstr>
      <vt:lpstr>SEZIONE  FRONTALE</vt:lpstr>
      <vt:lpstr>CORTICALE , MIDOLLARE e LOBI RENALI</vt:lpstr>
      <vt:lpstr>RENE: ASPETTI STRUTTURALI in  SEZIONE FRONTALE </vt:lpstr>
      <vt:lpstr>RAGGI MIDOLLARI e LOBULI</vt:lpstr>
      <vt:lpstr>VASCOLARIZZAZIONE DEL RENE</vt:lpstr>
      <vt:lpstr>VASI  RENALI  RAMIFICAZIONI SEGMENTALI</vt:lpstr>
      <vt:lpstr>RAMIFICAZIONI  VASCOLARI INTRARENALI</vt:lpstr>
      <vt:lpstr>Presentazione standard di PowerPoint</vt:lpstr>
      <vt:lpstr>NEFRONE</vt:lpstr>
      <vt:lpstr>Presentazione standard di PowerPoint</vt:lpstr>
      <vt:lpstr>CENNI. FUNZIONALI  SUL NEFRONE</vt:lpstr>
      <vt:lpstr>Presentazione standard di PowerPoint</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COMPLESSO  CALICO-PIELICO</vt:lpstr>
      <vt:lpstr> SISTEMA dei CALICI e PELVI RENALE (complesso “ CALICO-PIELICO ”)</vt:lpstr>
      <vt:lpstr>COMPLESSO “CALICO-PIELICO”</vt:lpstr>
      <vt:lpstr>URETERE</vt:lpstr>
      <vt:lpstr>Presentazione standard di PowerPoint</vt:lpstr>
      <vt:lpstr>URETERE:  LOCALIZZAZIONE TOPOGRAFICA</vt:lpstr>
      <vt:lpstr>URETERE: RAPPORTI PRINCIPALI</vt:lpstr>
      <vt:lpstr>FEMMINA: VISCERI PELVICI</vt:lpstr>
      <vt:lpstr>MASCHIO: VISCERI PELVICI</vt:lpstr>
      <vt:lpstr>STRUTTURA  DELL’ URETERE</vt:lpstr>
      <vt:lpstr>STRUTTURA  DELL’  URETERE</vt:lpstr>
      <vt:lpstr>Presentazione standard di PowerPoint</vt:lpstr>
      <vt:lpstr>EPITELIO di TRANSIZIONE  (UROTELIO)</vt:lpstr>
      <vt:lpstr>VESCICA URINARIA</vt:lpstr>
      <vt:lpstr>VESCICA ASPETTI ANATOMO-MACROSCOPICI</vt:lpstr>
      <vt:lpstr>MEZZI DI FISSITA’ e PERITONEO</vt:lpstr>
      <vt:lpstr>Presentazione standard di PowerPoint</vt:lpstr>
      <vt:lpstr>VESCICA URINARIA PRINCIPALI  RAPPORTI</vt:lpstr>
      <vt:lpstr>VESCICA URINARIA:  ASPETTI   ANATOMO-TOPOGRAFICI</vt:lpstr>
      <vt:lpstr>L’ ESAME   CISTOSCOPICO consente di osservare la CONFORMAZIONE INTERNA della VESCICA nel vivente (quando ricorrano esigenze diagnostiche)</vt:lpstr>
      <vt:lpstr>VESCICA CONFIGURAZIONE INTERNA</vt:lpstr>
      <vt:lpstr>VESCICA  CONFORMAZIONE INTERNA</vt:lpstr>
      <vt:lpstr>VESCICA STRUTTURA ANATOMO-MICROSCOPICA</vt:lpstr>
      <vt:lpstr>VESCICA  URINARIA ASPETTI ANATOMO-MICROSCOPICI</vt:lpstr>
      <vt:lpstr>VESCICA URINARIA  VASCOLARIZZAZIONE</vt:lpstr>
      <vt:lpstr>VESCICA  INNERVAZIONE</vt:lpstr>
      <vt:lpstr>URETRA</vt:lpstr>
      <vt:lpstr>Presentazione standard di PowerPoint</vt:lpstr>
      <vt:lpstr>URETRA MASCHILE</vt:lpstr>
      <vt:lpstr>URETRA MASCHILE PORZIONI COSTITUTIVE</vt:lpstr>
      <vt:lpstr>PORZIONI DELL’ URETRA MASCHILE e PENE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434</cp:revision>
  <cp:lastPrinted>2020-02-21T08:17:47Z</cp:lastPrinted>
  <dcterms:created xsi:type="dcterms:W3CDTF">2001-04-16T09:29:16Z</dcterms:created>
  <dcterms:modified xsi:type="dcterms:W3CDTF">2020-02-21T08:18:02Z</dcterms:modified>
</cp:coreProperties>
</file>