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256" r:id="rId2"/>
    <p:sldId id="257" r:id="rId3"/>
    <p:sldId id="347" r:id="rId4"/>
    <p:sldId id="259" r:id="rId5"/>
    <p:sldId id="351" r:id="rId6"/>
    <p:sldId id="261" r:id="rId7"/>
    <p:sldId id="264" r:id="rId8"/>
    <p:sldId id="262" r:id="rId9"/>
    <p:sldId id="267" r:id="rId10"/>
    <p:sldId id="270" r:id="rId11"/>
    <p:sldId id="345" r:id="rId12"/>
    <p:sldId id="272" r:id="rId13"/>
    <p:sldId id="273" r:id="rId14"/>
    <p:sldId id="346" r:id="rId15"/>
    <p:sldId id="348" r:id="rId16"/>
    <p:sldId id="274" r:id="rId17"/>
    <p:sldId id="349" r:id="rId18"/>
    <p:sldId id="350" r:id="rId19"/>
    <p:sldId id="352" r:id="rId20"/>
    <p:sldId id="280" r:id="rId21"/>
    <p:sldId id="281" r:id="rId22"/>
    <p:sldId id="282" r:id="rId23"/>
    <p:sldId id="283" r:id="rId24"/>
    <p:sldId id="284" r:id="rId25"/>
    <p:sldId id="285" r:id="rId26"/>
    <p:sldId id="286" r:id="rId27"/>
    <p:sldId id="287" r:id="rId28"/>
    <p:sldId id="289" r:id="rId29"/>
    <p:sldId id="292" r:id="rId30"/>
    <p:sldId id="293" r:id="rId31"/>
    <p:sldId id="294" r:id="rId32"/>
    <p:sldId id="295" r:id="rId33"/>
    <p:sldId id="299" r:id="rId34"/>
    <p:sldId id="301" r:id="rId35"/>
    <p:sldId id="302" r:id="rId36"/>
    <p:sldId id="276"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7" r:id="rId54"/>
    <p:sldId id="335" r:id="rId55"/>
    <p:sldId id="338" r:id="rId56"/>
    <p:sldId id="341" r:id="rId57"/>
    <p:sldId id="355" r:id="rId58"/>
    <p:sldId id="342" r:id="rId59"/>
    <p:sldId id="343" r:id="rId60"/>
    <p:sldId id="344"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2"/>
    <p:restoredTop sz="94720"/>
  </p:normalViewPr>
  <p:slideViewPr>
    <p:cSldViewPr>
      <p:cViewPr varScale="1">
        <p:scale>
          <a:sx n="105" d="100"/>
          <a:sy n="105" d="100"/>
        </p:scale>
        <p:origin x="1392"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2227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13</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20</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21</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22</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23</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2</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31</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32</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35</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4</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AD46CF-5065-49A9-8706-2CD974FEFA55}" type="slidenum">
              <a:rPr lang="it-IT" altLang="it-IT"/>
              <a:pPr/>
              <a:t>53</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54</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55</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56</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58</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59</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60</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7</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8</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9</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10</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11</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err="1">
                <a:solidFill>
                  <a:schemeClr val="tx1"/>
                </a:solidFill>
                <a:latin typeface="Comic Sans MS" panose="030F0902030302020204" pitchFamily="66" charset="0"/>
              </a:rPr>
              <a:t>Puo’</a:t>
            </a:r>
            <a:r>
              <a:rPr lang="it-IT" altLang="it-IT" sz="25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2" y="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179511" y="692696"/>
            <a:ext cx="8856984"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profase della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520143"/>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In tale Sistema, viene descritta anche la MAMMELLA, che </a:t>
            </a:r>
            <a:r>
              <a:rPr lang="it-IT" altLang="it-IT" sz="2400" b="1" dirty="0" err="1">
                <a:solidFill>
                  <a:schemeClr val="tx1"/>
                </a:solidFill>
                <a:latin typeface="Comic Sans MS" panose="030F0902030302020204" pitchFamily="66" charset="0"/>
              </a:rPr>
              <a:t>puo’essere</a:t>
            </a:r>
            <a:r>
              <a:rPr lang="it-IT" altLang="it-IT" sz="24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DIMENSIONI: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NULLIPARA: 7 x 4 x 2.5 cm e PESO 45 g</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MULTIPARA : dimensioni e peso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MAGGIORI</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1804988"/>
            <a:ext cx="3376613" cy="3090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647563" y="692696"/>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 avendo come riferimento scheletrico l’ Osso Sacro.</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32906"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06407" y="69269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Di forma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755576" y="615995"/>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formato da 2 POPOLAZIONI: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CILIATE</a:t>
            </a:r>
          </a:p>
          <a:p>
            <a:pPr marL="4763" indent="0">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CELLULE SECERNENTI, che producono un materiale  MATERIALE GLICOPROTEICO</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TUBULARI SEMPLICI</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467544" y="1019175"/>
            <a:ext cx="8064896" cy="6324600"/>
          </a:xfrm>
          <a:ln/>
        </p:spPr>
        <p:txBody>
          <a:bodyPr/>
          <a:lstStyle/>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Nel CANALE CERVICALE del COLLO UTERINO le GHIANDOLE diventano TUBULARI RAMIFICATE</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Considerando come «Tempo Zero» il giorno d’inizio del Flusso Ematico Mestruale (arco temporale medio 28 </a:t>
            </a:r>
            <a:r>
              <a:rPr lang="it-IT" altLang="it-IT" sz="2800" b="1" dirty="0">
                <a:solidFill>
                  <a:schemeClr val="tx1"/>
                </a:solidFill>
                <a:latin typeface="Comic Sans MS" panose="030F0902030302020204" pitchFamily="66" charset="0"/>
                <a:ea typeface="Cambria Math" panose="02040503050406030204" pitchFamily="18" charset="0"/>
              </a:rPr>
              <a:t>± 5 giorni)</a:t>
            </a: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0" y="17346"/>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634905"/>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INTERNO o SOTTOMUCOSO,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MEDIO o VASCOLARE, con andamento CIRCOLARE od OBLIQUO. Contiene formazioni VASCOLARI SANGUIFERE (in particolare le Arterie Arcuate)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 ESTERNO, con fibrocellule  LONGITUDINALI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04800" y="0"/>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983808"/>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differenti porzioni, che, in SENSO LATERO-MEDIALE (ossia dall’ OVAIO verso l’ UTERO) sono:</a:t>
            </a:r>
          </a:p>
          <a:p>
            <a:pPr marL="336550" indent="-336550">
              <a:spcBef>
                <a:spcPts val="700"/>
              </a:spcBef>
              <a:buClr>
                <a:srgbClr val="FFFF00"/>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INFUNDIBOLARE o PADIGLIONE (a forma di imbuto che si avvicina all’Ovaio con l’ Orifizio Addominale. Presenta le espansioni delle Fimbrie, delle quali una è coinvolta le Legamento Tubo-Ovarico)</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AMPOLLARE</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ISTMO</a:t>
            </a:r>
          </a:p>
          <a:p>
            <a:pPr marL="341313" indent="-336550">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 PORZIONE UTERINA (INTRAMURALE)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730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052736"/>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 con: - CELLULE CILIATE, CELLULE SECERNENTI e CELLULE BASALI di Rimpiazzo</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 costituita da</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STRATO INTERNO (a DECORSO SPIRALE)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 STRATO ESTERNO (LONGITUDINALE)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36513"/>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836712"/>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TUBULO-ALVEOLARI (ACINOSE) COMPOSTE.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 che si forma dalla confluenza dei DOTTI LOBULARI, che a propria volta derivano dai CONDOTTI ALVEOLARI, che convogliano il secreto dagli ADENOMERI ALVEOLARI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67544" y="620688"/>
            <a:ext cx="8424937"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Negli ADENOMERI ALVEOLARI sono presenti 2 CITOTIPI: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SECERNENTI: sono elementi CUBICI o </a:t>
            </a: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CILINDRICI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MIOEPITELIALI: hanno proprietà contrattili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Nei DOTTI ESCRETORI il rivestimento varia da EPITELIO CUBICO SEMPLICE (nei DOTTI LOBULARI), a CUBICO BISTRATIFICATO (nei cosiddetti DOTTI GALATTOFORI), a PAVIMENTOSO PLURISTRATIFICATO (in prossimità dello sbocco alla superficie del Capezzolo)</a:t>
            </a:r>
          </a:p>
        </p:txBody>
      </p:sp>
      <p:sp>
        <p:nvSpPr>
          <p:cNvPr id="4" name="Rectangle 1">
            <a:extLst>
              <a:ext uri="{FF2B5EF4-FFF2-40B4-BE49-F238E27FC236}">
                <a16:creationId xmlns:a16="http://schemas.microsoft.com/office/drawing/2014/main" id="{10BC9ED1-00C7-4546-96B5-1302F09BEB5B}"/>
              </a:ext>
            </a:extLst>
          </p:cNvPr>
          <p:cNvSpPr>
            <a:spLocks noGrp="1" noChangeArrowheads="1"/>
          </p:cNvSpPr>
          <p:nvPr>
            <p:ph type="title"/>
          </p:nvPr>
        </p:nvSpPr>
        <p:spPr>
          <a:xfrm>
            <a:off x="0" y="36513"/>
            <a:ext cx="9144000" cy="72819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in uno spazio localizzato in prossimità dell’ Articolazione Sacro-Iliaca, delimitato dall’ Uretere e dall’ Arteria Iliaca Esterna. 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 processo gravidico.</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nella fase non gravidica. 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2640</TotalTime>
  <Words>2166</Words>
  <Application>Microsoft Macintosh PowerPoint</Application>
  <PresentationFormat>Presentazione su schermo (4:3)</PresentationFormat>
  <Paragraphs>250</Paragraphs>
  <Slides>60</Slides>
  <Notes>47</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60</vt:i4>
      </vt:variant>
    </vt:vector>
  </HeadingPairs>
  <TitlesOfParts>
    <vt:vector size="73" baseType="lpstr">
      <vt:lpstr>Gurmukhi MN</vt:lpstr>
      <vt:lpstr>ＭＳ Ｐゴシック</vt:lpstr>
      <vt:lpstr>SimSun</vt:lpstr>
      <vt:lpstr>Arial</vt:lpstr>
      <vt:lpstr>Arial Black</vt:lpstr>
      <vt:lpstr>Cambria Math</vt:lpstr>
      <vt:lpstr>Chalkboard</vt:lpstr>
      <vt:lpstr>Chalkboard SE</vt:lpstr>
      <vt:lpstr>Comic Sans MS</vt:lpstr>
      <vt:lpstr>Lucida Sans Unicode</vt:lpstr>
      <vt:lpstr>Times New Roman</vt:lpstr>
      <vt:lpstr>Wingdings</vt:lpstr>
      <vt:lpstr>Tema di Office</vt:lpstr>
      <vt:lpstr>SISTEMA GENITALE  F E M M I N I L E </vt:lpstr>
      <vt:lpstr>SISTEMA  GENITALE  FEMMINILE</vt:lpstr>
      <vt:lpstr>Presentazione standard di PowerPoint</vt:lpstr>
      <vt:lpstr>PICCOLA  PELVI  FEMMINILE</vt:lpstr>
      <vt:lpstr>O V A I O</vt:lpstr>
      <vt:lpstr>OVAIO</vt:lpstr>
      <vt:lpstr>OVAIO: ASPETTI TOPOGRAFICI</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Presentazione standard di PowerPoint</vt:lpstr>
      <vt:lpstr>U T E R O</vt:lpstr>
      <vt:lpstr>UTERO</vt:lpstr>
      <vt:lpstr>Presentazione standard di PowerPoint</vt:lpstr>
      <vt:lpstr>UTERO: MORFOLOGIA MACROSCOPICA</vt:lpstr>
      <vt:lpstr>UTERO: VARIAZIONI DI DIMENSIONI</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UTERO VASCOLARIZZAZIONE</vt:lpstr>
      <vt:lpstr>Presentazione standard di PowerPoint</vt:lpstr>
      <vt:lpstr>UTERO: CONFORMAZIONE INTERNA</vt:lpstr>
      <vt:lpstr>UTERO: STRUTTURA MICROSCOPICA</vt:lpstr>
      <vt:lpstr>UTERO: ENDOMETRIO (I)</vt:lpstr>
      <vt:lpstr>Presentazione standard di PowerPoint</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vt:lpstr>
      <vt:lpstr>GHIANDOLA MAMMARIA: SCHEMA STRUTTURALE in VARIE FASI FUNZIONALI</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377</cp:revision>
  <cp:lastPrinted>2020-02-22T16:24:15Z</cp:lastPrinted>
  <dcterms:created xsi:type="dcterms:W3CDTF">2001-04-16T09:29:16Z</dcterms:created>
  <dcterms:modified xsi:type="dcterms:W3CDTF">2020-02-22T16:24:32Z</dcterms:modified>
</cp:coreProperties>
</file>