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306" r:id="rId2"/>
    <p:sldId id="257" r:id="rId3"/>
    <p:sldId id="258" r:id="rId4"/>
    <p:sldId id="307" r:id="rId5"/>
    <p:sldId id="259" r:id="rId6"/>
    <p:sldId id="260" r:id="rId7"/>
    <p:sldId id="308" r:id="rId8"/>
    <p:sldId id="261" r:id="rId9"/>
    <p:sldId id="309" r:id="rId10"/>
    <p:sldId id="262" r:id="rId11"/>
    <p:sldId id="310" r:id="rId12"/>
    <p:sldId id="263" r:id="rId13"/>
    <p:sldId id="314" r:id="rId14"/>
    <p:sldId id="264" r:id="rId15"/>
    <p:sldId id="265" r:id="rId16"/>
    <p:sldId id="315" r:id="rId17"/>
    <p:sldId id="266" r:id="rId18"/>
    <p:sldId id="319" r:id="rId19"/>
    <p:sldId id="267" r:id="rId20"/>
    <p:sldId id="316" r:id="rId21"/>
    <p:sldId id="268" r:id="rId22"/>
    <p:sldId id="269" r:id="rId23"/>
    <p:sldId id="270" r:id="rId24"/>
    <p:sldId id="271" r:id="rId25"/>
    <p:sldId id="311" r:id="rId26"/>
    <p:sldId id="273" r:id="rId27"/>
    <p:sldId id="272" r:id="rId28"/>
    <p:sldId id="274" r:id="rId29"/>
    <p:sldId id="291" r:id="rId30"/>
    <p:sldId id="280" r:id="rId31"/>
    <p:sldId id="278" r:id="rId32"/>
    <p:sldId id="312" r:id="rId33"/>
    <p:sldId id="284" r:id="rId34"/>
    <p:sldId id="285" r:id="rId35"/>
    <p:sldId id="282" r:id="rId36"/>
    <p:sldId id="283" r:id="rId37"/>
    <p:sldId id="286" r:id="rId38"/>
    <p:sldId id="288" r:id="rId39"/>
    <p:sldId id="293" r:id="rId40"/>
    <p:sldId id="320" r:id="rId41"/>
    <p:sldId id="276" r:id="rId42"/>
    <p:sldId id="294" r:id="rId43"/>
    <p:sldId id="313" r:id="rId44"/>
    <p:sldId id="317" r:id="rId45"/>
    <p:sldId id="318" r:id="rId46"/>
    <p:sldId id="295" r:id="rId47"/>
    <p:sldId id="297" r:id="rId48"/>
    <p:sldId id="298" r:id="rId49"/>
    <p:sldId id="296" r:id="rId50"/>
    <p:sldId id="299" r:id="rId51"/>
    <p:sldId id="300" r:id="rId52"/>
    <p:sldId id="301" r:id="rId53"/>
    <p:sldId id="302" r:id="rId54"/>
    <p:sldId id="303" r:id="rId55"/>
    <p:sldId id="304" r:id="rId56"/>
    <p:sldId id="305" r:id="rId5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720"/>
  </p:normalViewPr>
  <p:slideViewPr>
    <p:cSldViewPr>
      <p:cViewPr varScale="1">
        <p:scale>
          <a:sx n="105" d="100"/>
          <a:sy n="105" d="100"/>
        </p:scale>
        <p:origin x="14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17</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19</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21</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22</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23</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24</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26</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27</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28</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29</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30</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31</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32</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33</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34</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5ED1576-8C3C-408E-A395-9298D7AEC878}" type="slidenum">
              <a:rPr lang="it-IT" altLang="it-IT"/>
              <a:pPr/>
              <a:t>35</a:t>
            </a:fld>
            <a:endParaRPr lang="it-IT" altLang="it-IT"/>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21070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27EF080-4114-4DB5-8E60-2B56AC05AC10}" type="slidenum">
              <a:rPr lang="it-IT" altLang="it-IT"/>
              <a:pPr/>
              <a:t>36</a:t>
            </a:fld>
            <a:endParaRPr lang="it-IT" altLang="it-IT"/>
          </a:p>
        </p:txBody>
      </p:sp>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07268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37</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38</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39</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5</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41</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42</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43</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44</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46</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47</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48</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49</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99DAE19-9635-4DA2-8191-0710DF213791}" type="slidenum">
              <a:rPr lang="it-IT" altLang="it-IT"/>
              <a:pPr/>
              <a:t>50</a:t>
            </a:fld>
            <a:endParaRPr lang="it-IT" altLang="it-IT"/>
          </a:p>
        </p:txBody>
      </p:sp>
      <p:sp>
        <p:nvSpPr>
          <p:cNvPr id="9830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1B42A9D-909F-4AFA-9D0E-6D4F22D57784}" type="slidenum">
              <a:rPr lang="it-IT" altLang="it-IT"/>
              <a:pPr/>
              <a:t>51</a:t>
            </a:fld>
            <a:endParaRPr lang="it-IT" altLang="it-IT"/>
          </a:p>
        </p:txBody>
      </p:sp>
      <p:sp>
        <p:nvSpPr>
          <p:cNvPr id="9932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52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53</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54</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55</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56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8</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8</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10</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12</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14</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15</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683568" y="805946"/>
            <a:ext cx="8335144"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0" y="1268760"/>
            <a:ext cx="9144000" cy="5589240"/>
          </a:xfrm>
        </p:spPr>
        <p:txBody>
          <a:bodyPr/>
          <a:lstStyle/>
          <a:p>
            <a:r>
              <a:rPr lang="it-IT" sz="2800" b="1" dirty="0">
                <a:solidFill>
                  <a:schemeClr val="tx1"/>
                </a:solidFill>
                <a:latin typeface="Comic Sans MS" panose="030F0902030302020204" pitchFamily="66" charset="0"/>
              </a:rPr>
              <a:t>Nella sua posizione topografica, la LARINGE si rapporta:</a:t>
            </a:r>
          </a:p>
          <a:p>
            <a:r>
              <a:rPr lang="it-IT" sz="28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800" b="1" dirty="0">
                <a:solidFill>
                  <a:schemeClr val="tx1"/>
                </a:solidFill>
                <a:latin typeface="Comic Sans MS" panose="030F0902030302020204" pitchFamily="66" charset="0"/>
              </a:rPr>
              <a:t>SUPERIORMENTE con l’ OSSO IOIDE ;</a:t>
            </a:r>
          </a:p>
          <a:p>
            <a:pPr marL="457200" indent="-457200">
              <a:buFontTx/>
              <a:buChar char="-"/>
            </a:pPr>
            <a:r>
              <a:rPr lang="it-IT" sz="28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8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683568" y="1052513"/>
            <a:ext cx="8136904"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Queste CARTILAGINI delimitano una CAVITA’ (LUME) tappezzata da una 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71974" y="758492"/>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l="7858" t="11601" r="7884" b="18495"/>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7" name="Text Box 15"/>
          <p:cNvSpPr txBox="1">
            <a:spLocks noChangeArrowheads="1"/>
          </p:cNvSpPr>
          <p:nvPr/>
        </p:nvSpPr>
        <p:spPr bwMode="auto">
          <a:xfrm>
            <a:off x="2843213" y="5681663"/>
            <a:ext cx="6300787"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2000" b="1">
                <a:solidFill>
                  <a:srgbClr val="FFFFFF"/>
                </a:solidFill>
                <a:latin typeface="Arial" panose="020B0604020202020204" pitchFamily="34" charset="0"/>
              </a:rPr>
              <a:t>Muscolatura Striata Scheletrica, facendo variare le la tensione e la posizione delle corde vocali vere, permette l’emissione dei suoni diversi.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340768"/>
            <a:ext cx="7992888" cy="5517232"/>
          </a:xfrm>
        </p:spPr>
        <p:txBody>
          <a:bodyPr/>
          <a:lstStyle/>
          <a:p>
            <a:r>
              <a:rPr lang="it-IT" sz="2800" b="1" dirty="0">
                <a:solidFill>
                  <a:schemeClr val="tx1"/>
                </a:solidFill>
                <a:latin typeface="Comic Sans MS" panose="030F0902030302020204" pitchFamily="66" charset="0"/>
              </a:rPr>
              <a:t>Le PIEGHE VESTIBOLARI sono determinate dal Margine Inferiore della Membrana Quadrangolare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Le PIEGHE VOCALI costituiscono le CORDE VOCALI VERE, che delimitano la RIMA della GLOTTIDE</a:t>
            </a:r>
          </a:p>
          <a:p>
            <a:r>
              <a:rPr lang="it-IT" sz="28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958248"/>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CAVITA’ LARINGEA costituita da cranio-</a:t>
            </a:r>
            <a:r>
              <a:rPr lang="it-IT" altLang="it-IT" sz="2400" b="1" dirty="0" err="1">
                <a:solidFill>
                  <a:schemeClr val="tx1"/>
                </a:solidFill>
                <a:latin typeface="Comic Sans MS" panose="030F0902030302020204" pitchFamily="66" charset="0"/>
              </a:rPr>
              <a:t>caudalmente</a:t>
            </a:r>
            <a:r>
              <a:rPr lang="it-IT" altLang="it-IT" sz="24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a:lum contrast="6000"/>
            <a:extLst>
              <a:ext uri="{28A0092B-C50C-407E-A947-70E740481C1C}">
                <a14:useLocalDpi xmlns:a14="http://schemas.microsoft.com/office/drawing/2010/main" val="0"/>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251520" y="1700808"/>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1052513"/>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r="51683" b="10182"/>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6092" t="1735" b="7506"/>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836712"/>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0" y="985838"/>
            <a:ext cx="5795963"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t="7762"/>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467544" y="1089483"/>
            <a:ext cx="8208912"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50930" y="221408"/>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1004503"/>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Volume Totale di aria presente nei due polmoni è circa 1500 cm</a:t>
            </a:r>
            <a:r>
              <a:rPr lang="it-IT" altLang="it-IT" sz="2600" b="1" baseline="30000" dirty="0">
                <a:solidFill>
                  <a:schemeClr val="tx1"/>
                </a:solidFill>
                <a:latin typeface="Comic Sans MS" panose="030F0902030302020204" pitchFamily="66" charset="0"/>
              </a:rPr>
              <a:t>3</a:t>
            </a:r>
            <a:r>
              <a:rPr lang="it-IT" altLang="it-IT" sz="26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0" y="533400"/>
            <a:ext cx="4643438"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DOCCE per:    V. AZYGOS (dx)</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AORTA (</a:t>
            </a:r>
            <a:r>
              <a:rPr lang="it-IT" altLang="it-IT" sz="2100" b="1" dirty="0" err="1">
                <a:solidFill>
                  <a:schemeClr val="tx1"/>
                </a:solidFill>
                <a:latin typeface="Chalkboard SE" panose="03050602040202020205" pitchFamily="66" charset="77"/>
              </a:rPr>
              <a:t>sn</a:t>
            </a:r>
            <a:r>
              <a:rPr lang="it-IT" altLang="it-IT" sz="2100" b="1" dirty="0">
                <a:solidFill>
                  <a:schemeClr val="tx1"/>
                </a:solidFill>
                <a:latin typeface="Chalkboard SE" panose="03050602040202020205" pitchFamily="66" charset="77"/>
              </a:rPr>
              <a:t>)</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V. CAVA SUP. (dx)</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V. ANONIMA SN (</a:t>
            </a:r>
            <a:r>
              <a:rPr lang="it-IT" altLang="it-IT" sz="2100" b="1" dirty="0" err="1">
                <a:solidFill>
                  <a:schemeClr val="tx1"/>
                </a:solidFill>
                <a:latin typeface="Chalkboard SE" panose="03050602040202020205" pitchFamily="66" charset="77"/>
              </a:rPr>
              <a:t>sn</a:t>
            </a:r>
            <a:r>
              <a:rPr lang="it-IT" altLang="it-IT" sz="2100" b="1" dirty="0">
                <a:solidFill>
                  <a:schemeClr val="tx1"/>
                </a:solidFill>
                <a:latin typeface="Chalkboard SE" panose="03050602040202020205" pitchFamily="66" charset="77"/>
              </a:rPr>
              <a:t>)</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dirty="0">
                <a:latin typeface="Arial Black" panose="020B0A04020102020204" pitchFamily="34" charset="0"/>
              </a:rPr>
              <a:t>                 </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20226" b="3412"/>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2365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1395412"/>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  - PRINCIPALE od OBLIQUA: origina dall’ ILO e si porta poi obliquamente ed in basso fino alla BASE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  - SECONDARIA od ORIZZONTALE: si stacca sulla faccia laterale e termina all’ ILO</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l="17909" t="3117" r="53094" b="55489"/>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19164" r="43037" b="50815"/>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l="49991" t="3384" r="19183" b="54132"/>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POLMONE: MARGINE ANTERIORE</a:t>
            </a:r>
          </a:p>
        </p:txBody>
      </p:sp>
      <p:sp>
        <p:nvSpPr>
          <p:cNvPr id="29698" name="Rectangle 2"/>
          <p:cNvSpPr>
            <a:spLocks noGrp="1" noChangeArrowheads="1"/>
          </p:cNvSpPr>
          <p:nvPr>
            <p:ph type="body" idx="1"/>
          </p:nvPr>
        </p:nvSpPr>
        <p:spPr>
          <a:xfrm>
            <a:off x="611560" y="990600"/>
            <a:ext cx="4860107" cy="5867400"/>
          </a:xfrm>
          <a:ln/>
        </p:spPr>
        <p:txBody>
          <a:bodyPr/>
          <a:lstStyle/>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Sottile e convesso</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presenta INCISURA CARDIACA</a:t>
            </a:r>
          </a:p>
          <a:p>
            <a:pPr marL="3175" indent="0">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A Sinistra, la LINGULA si situa nel punto di passaggio tra il MARGINE ANTERIORE e quello INFERIORE</a:t>
            </a:r>
          </a:p>
        </p:txBody>
      </p:sp>
      <p:pic>
        <p:nvPicPr>
          <p:cNvPr id="2969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84888" y="765175"/>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8353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179512" y="36513"/>
            <a:ext cx="9144000" cy="868362"/>
          </a:xfrm>
          <a:ln/>
        </p:spPr>
        <p:txBody>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POLMONE: MARGINI POSTERIORE ed INFERIORE</a:t>
            </a:r>
          </a:p>
        </p:txBody>
      </p:sp>
      <p:sp>
        <p:nvSpPr>
          <p:cNvPr id="30722" name="Rectangle 2"/>
          <p:cNvSpPr>
            <a:spLocks noGrp="1" noChangeArrowheads="1"/>
          </p:cNvSpPr>
          <p:nvPr>
            <p:ph type="body" idx="1"/>
          </p:nvPr>
        </p:nvSpPr>
        <p:spPr>
          <a:xfrm>
            <a:off x="539552" y="1094264"/>
            <a:ext cx="5256584" cy="5791200"/>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500" b="1" dirty="0">
                <a:solidFill>
                  <a:schemeClr val="tx1"/>
                </a:solidFill>
                <a:latin typeface="Chalkboard SE" panose="03050602040202020205" pitchFamily="66" charset="77"/>
              </a:rPr>
              <a:t>POSTERIORE: è ARROTONDATO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500" b="1" dirty="0">
                <a:solidFill>
                  <a:schemeClr val="tx1"/>
                </a:solidFill>
                <a:latin typeface="Chalkboard SE" panose="03050602040202020205" pitchFamily="66" charset="77"/>
              </a:rPr>
              <a:t>   in senso cranio-caudale, partendo dall’ APICE, provvede a separare la faccia LATERALE dalla FACCIA MEDIALE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latin typeface="Arial Black" panose="020B0A04020102020204" pitchFamily="34" charset="0"/>
              </a:rPr>
              <a:t>   </a:t>
            </a:r>
            <a:endParaRPr lang="it-IT" altLang="it-IT" sz="2500" b="1" dirty="0">
              <a:solidFill>
                <a:schemeClr val="tx1"/>
              </a:solidFill>
              <a:latin typeface="Copperplate" panose="02000504000000020004" pitchFamily="2" charset="77"/>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500" b="1" dirty="0">
              <a:solidFill>
                <a:schemeClr val="tx1"/>
              </a:solidFill>
              <a:latin typeface="Copperplate" panose="02000504000000020004" pitchFamily="2" charset="77"/>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500" b="1" dirty="0">
                <a:solidFill>
                  <a:schemeClr val="tx1"/>
                </a:solidFill>
                <a:latin typeface="Copperplate" panose="02000504000000020004" pitchFamily="2" charset="77"/>
              </a:rPr>
              <a:t>INFERIORE: presenta un TRATTO LATERALE CONVESSO (separa la BASE dalla FACCIA LATERALE) ed uno MEDIALE CONCAVO (separa la BASE dalla FACCIA MEDIASTINICA).</a:t>
            </a:r>
          </a:p>
        </p:txBody>
      </p:sp>
      <p:pic>
        <p:nvPicPr>
          <p:cNvPr id="30723"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0103" t="51788" r="44958" b="3412"/>
          <a:stretch>
            <a:fillRect/>
          </a:stretch>
        </p:blipFill>
        <p:spPr bwMode="auto">
          <a:xfrm>
            <a:off x="6050369" y="3932878"/>
            <a:ext cx="3059112" cy="294163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9164" r="43037" b="50815"/>
          <a:stretch>
            <a:fillRect/>
          </a:stretch>
        </p:blipFill>
        <p:spPr bwMode="auto">
          <a:xfrm>
            <a:off x="6054997" y="918369"/>
            <a:ext cx="3059112" cy="2984500"/>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77878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ULTERIORI SUDDIVISIONI dei POLMONI</a:t>
            </a:r>
          </a:p>
        </p:txBody>
      </p:sp>
      <p:sp>
        <p:nvSpPr>
          <p:cNvPr id="33794" name="Rectangle 2"/>
          <p:cNvSpPr>
            <a:spLocks noGrp="1" noChangeArrowheads="1"/>
          </p:cNvSpPr>
          <p:nvPr>
            <p:ph type="body" idx="1"/>
          </p:nvPr>
        </p:nvSpPr>
        <p:spPr>
          <a:xfrm>
            <a:off x="503548" y="762001"/>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Infatti vi si possono descrivere: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ARTERIA ZONALE (appartenente alla Circolazione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Polmonare)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BRONCO ZONALE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   RETE VENOSA PERIZONALE (appartenente alla circolazione polmonare). 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480705"/>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20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6636" r="7774" b="22287"/>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746C-1C6F-AA4B-A8AC-3C856FEE221B}"/>
              </a:ext>
            </a:extLst>
          </p:cNvPr>
          <p:cNvSpPr>
            <a:spLocks noGrp="1"/>
          </p:cNvSpPr>
          <p:nvPr>
            <p:ph type="title"/>
          </p:nvPr>
        </p:nvSpPr>
        <p:spPr>
          <a:xfrm>
            <a:off x="685800" y="25410"/>
            <a:ext cx="7767638" cy="1027326"/>
          </a:xfrm>
        </p:spPr>
        <p:txBody>
          <a:bodyPr/>
          <a:lstStyle/>
          <a:p>
            <a:r>
              <a:rPr 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3" name="Segnaposto contenuto 2">
            <a:extLst>
              <a:ext uri="{FF2B5EF4-FFF2-40B4-BE49-F238E27FC236}">
                <a16:creationId xmlns:a16="http://schemas.microsoft.com/office/drawing/2014/main" id="{F9A26C2A-AA9D-8049-A00E-6BB432FEA385}"/>
              </a:ext>
            </a:extLst>
          </p:cNvPr>
          <p:cNvSpPr>
            <a:spLocks noGrp="1"/>
          </p:cNvSpPr>
          <p:nvPr>
            <p:ph idx="1"/>
          </p:nvPr>
        </p:nvSpPr>
        <p:spPr>
          <a:xfrm>
            <a:off x="107504" y="1340768"/>
            <a:ext cx="9036496" cy="5517232"/>
          </a:xfrm>
        </p:spPr>
        <p:txBody>
          <a:bodyPr/>
          <a:lstStyle/>
          <a:p>
            <a:r>
              <a:rPr lang="it-IT" sz="2800" b="1" dirty="0">
                <a:solidFill>
                  <a:schemeClr val="tx1"/>
                </a:solidFill>
                <a:latin typeface="Chalkboard SE" panose="03050602040202020205" pitchFamily="66" charset="77"/>
              </a:rPr>
              <a:t>Le PLEURE costituiscono le LOGGE PLEURICHE che presentano i seguenti RECESSI o SENI:</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 SENO PLEURICO COSTO-DIAFRAMMATICO, posto inferiormente alla Base Polmonare fino alla 9na Costa (Anteriormente) ed alla 12ma Costa (Posteriormente);</a:t>
            </a:r>
          </a:p>
          <a:p>
            <a:r>
              <a:rPr lang="it-IT" sz="2800" b="1" dirty="0">
                <a:solidFill>
                  <a:schemeClr val="tx1"/>
                </a:solidFill>
                <a:latin typeface="Chalkboard SE" panose="03050602040202020205" pitchFamily="66" charset="77"/>
              </a:rPr>
              <a:t>- SENO PLEURICO COSTO-MEDIASTINICO, localizzato Medialmente, in rapporto con la Sierosa Pericardica.</a:t>
            </a:r>
          </a:p>
        </p:txBody>
      </p:sp>
    </p:spTree>
    <p:extLst>
      <p:ext uri="{BB962C8B-B14F-4D97-AF65-F5344CB8AC3E}">
        <p14:creationId xmlns:p14="http://schemas.microsoft.com/office/powerpoint/2010/main" val="4137775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395536" y="1043608"/>
            <a:ext cx="843203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700" b="1" dirty="0" err="1">
                <a:solidFill>
                  <a:schemeClr val="tx1"/>
                </a:solidFill>
                <a:latin typeface="Comic Sans MS" panose="030F0902030302020204" pitchFamily="66" charset="0"/>
              </a:rPr>
              <a:t>piu’</a:t>
            </a:r>
            <a:r>
              <a:rPr lang="it-IT" altLang="it-IT" sz="27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0" y="0"/>
            <a:ext cx="4211638" cy="14335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DEL PARENCHIMA POLMONARE</a:t>
            </a:r>
          </a:p>
        </p:txBody>
      </p:sp>
      <p:sp>
        <p:nvSpPr>
          <p:cNvPr id="43010" name="Rectangle 2"/>
          <p:cNvSpPr>
            <a:spLocks noGrp="1" noChangeArrowheads="1"/>
          </p:cNvSpPr>
          <p:nvPr>
            <p:ph type="body" idx="1"/>
          </p:nvPr>
        </p:nvSpPr>
        <p:spPr>
          <a:xfrm>
            <a:off x="251520" y="1394486"/>
            <a:ext cx="4033143" cy="53736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Chalkboard SE" panose="03050602040202020205" pitchFamily="66" charset="77"/>
              </a:rPr>
              <a:t>Il PARENCHIMA del POLMONE è costituito dalle RAMIFICAZIONI INTRAPOLMONARI dei BRONCHI, dai DOTTI ALVEOLARI, dai SACCHI ALVEOLARI e dagli ALVEOLI POLMONARI, nonché dalle RAMIFICAZIONI VASCOLARI SANGUIFERE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395288" y="764704"/>
            <a:ext cx="6518275"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rami terminali di queste suddivisioni sono i </a:t>
            </a:r>
            <a:r>
              <a:rPr lang="it-IT" altLang="it-IT" sz="2300" b="1" dirty="0" err="1">
                <a:solidFill>
                  <a:schemeClr val="tx1"/>
                </a:solidFill>
                <a:latin typeface="Comic Sans MS" panose="030F0902030302020204" pitchFamily="66" charset="0"/>
              </a:rPr>
              <a:t>BRONCHIOLI,che</a:t>
            </a:r>
            <a:r>
              <a:rPr lang="it-IT" altLang="it-IT" sz="23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69206" b="6944"/>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0" y="0"/>
            <a:ext cx="9144000" cy="8778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BRONCHI INTRAPOLMONARI</a:t>
            </a:r>
          </a:p>
        </p:txBody>
      </p:sp>
      <p:sp>
        <p:nvSpPr>
          <p:cNvPr id="47106" name="Rectangle 2"/>
          <p:cNvSpPr>
            <a:spLocks noGrp="1" noChangeArrowheads="1"/>
          </p:cNvSpPr>
          <p:nvPr>
            <p:ph type="body" idx="1"/>
          </p:nvPr>
        </p:nvSpPr>
        <p:spPr>
          <a:xfrm>
            <a:off x="250825" y="836613"/>
            <a:ext cx="4537075" cy="5805487"/>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TONACA MUCOSA:</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Epitelio Cilindrico </a:t>
            </a:r>
            <a:r>
              <a:rPr lang="it-IT" altLang="it-IT" sz="2200" b="1" dirty="0" err="1">
                <a:solidFill>
                  <a:schemeClr val="tx1"/>
                </a:solidFill>
                <a:latin typeface="Copperplate Gothic Bold" panose="020E0705020206020404" pitchFamily="34" charset="77"/>
              </a:rPr>
              <a:t>Pseudostratificato</a:t>
            </a:r>
            <a:r>
              <a:rPr lang="it-IT" altLang="it-IT" sz="2200" b="1" dirty="0">
                <a:solidFill>
                  <a:schemeClr val="tx1"/>
                </a:solidFill>
                <a:latin typeface="Copperplate Gothic Bold" panose="020E0705020206020404" pitchFamily="34" charset="77"/>
              </a:rPr>
              <a:t> Ciliato con Cellule Caliciformi Mucipare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1" dirty="0">
              <a:solidFill>
                <a:schemeClr val="tx1"/>
              </a:solidFill>
              <a:latin typeface="Copperplate Gothic Bold" panose="020E0705020206020404" pitchFamily="34"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Lamina Propria di Tessuto Connettivo Lasso e Fibrocellule Muscolari Lisce e con Ghiandole a Secrezione Siero-Mucosa</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1" dirty="0">
              <a:solidFill>
                <a:schemeClr val="tx1"/>
              </a:solidFill>
              <a:latin typeface="Copperplate Gothic Bold" panose="020E0705020206020404" pitchFamily="34"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ANELLO CARTILAGINEO IALINO, che viene sostituito da PLACCHE CARTILAGINEE, man mano che il calibro diminuisce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latin typeface="Arial" panose="020B0604020202020204" pitchFamily="34"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89138"/>
            <a:ext cx="4067175" cy="359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body"/>
          </p:nvPr>
        </p:nvSpPr>
        <p:spPr>
          <a:xfrm>
            <a:off x="539552" y="1196975"/>
            <a:ext cx="8280920" cy="5661025"/>
          </a:xfrm>
          <a:ln/>
        </p:spPr>
        <p:txBody>
          <a:bodyPr anchor="t"/>
          <a:lstStyle/>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Sono PRIVI di Anelli o Placche Cartilaginee</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che diviene Cilindrico o Cubico Monostratificato nei Bronchioli di Calibro Minore. </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La LAMINA PROPRIA presenta FIBROCELLULE MUSCOLARI LISCE e FIBRE ELASTICHE, che si contraggono per Stimolazione Vagale Parasimpatica e si dilatano per Stimolazione Ortosimpatica.</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I BRONCHIOLI RESPIRATORI hanno parete simile ai Bronchioli, ma è interrotta dalle DILATAZIONI degli ALVEOLI</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dirty="0">
              <a:latin typeface="Arial" panose="020B0604020202020204" pitchFamily="34" charset="0"/>
            </a:endParaRPr>
          </a:p>
        </p:txBody>
      </p:sp>
      <p:sp>
        <p:nvSpPr>
          <p:cNvPr id="48130" name="Rectangle 2"/>
          <p:cNvSpPr>
            <a:spLocks noGrp="1" noChangeArrowheads="1"/>
          </p:cNvSpPr>
          <p:nvPr>
            <p:ph type="title" idx="1"/>
          </p:nvPr>
        </p:nvSpPr>
        <p:spPr>
          <a:xfrm>
            <a:off x="0" y="260648"/>
            <a:ext cx="9144000" cy="719137"/>
          </a:xfrm>
          <a:ln/>
        </p:spPr>
        <p:txBody>
          <a:bodyPr anchor="ctr"/>
          <a:lstStyle/>
          <a:p>
            <a:pPr marL="0" indent="0"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BRONCHIOLI e </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BRONCHIOLI RESPIRATORI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l="4085" b="48959"/>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467544" y="981075"/>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0" y="1341438"/>
            <a:ext cx="9144000"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0" y="836613"/>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l="3323" t="52109"/>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a:solidFill>
                  <a:srgbClr val="FFFFFF"/>
                </a:solidFill>
                <a:latin typeface="Arial Black" panose="020B0A04020102020204" pitchFamily="34" charset="0"/>
              </a:rPr>
              <a:t>SCHEMA DEI MECCANISMI DI SCAMBIO </a:t>
            </a:r>
          </a:p>
          <a:p>
            <a:pPr algn="ctr">
              <a:buClrTx/>
              <a:buFontTx/>
              <a:buNone/>
            </a:pPr>
            <a:r>
              <a:rPr lang="it-IT" altLang="it-IT">
                <a:solidFill>
                  <a:srgbClr val="FFFFFF"/>
                </a:solidFill>
                <a:latin typeface="Arial Black" panose="020B0A04020102020204" pitchFamily="34" charset="0"/>
              </a:rPr>
              <a:t>GASSOSO 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287337" y="692696"/>
            <a:ext cx="8569325"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268394" y="1194087"/>
            <a:ext cx="8856984"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13346</TotalTime>
  <Words>2305</Words>
  <Application>Microsoft Macintosh PowerPoint</Application>
  <PresentationFormat>Presentazione su schermo (4:3)</PresentationFormat>
  <Paragraphs>311</Paragraphs>
  <Slides>56</Slides>
  <Notes>44</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56</vt:i4>
      </vt:variant>
    </vt:vector>
  </HeadingPairs>
  <TitlesOfParts>
    <vt:vector size="69" baseType="lpstr">
      <vt:lpstr>Arial Unicode MS</vt:lpstr>
      <vt:lpstr>Gurmukhi MN</vt:lpstr>
      <vt:lpstr>SimSun</vt:lpstr>
      <vt:lpstr>Arial</vt:lpstr>
      <vt:lpstr>Arial Black</vt:lpstr>
      <vt:lpstr>Chalkboard SE</vt:lpstr>
      <vt:lpstr>Chalkduster</vt:lpstr>
      <vt:lpstr>Comic Sans MS</vt:lpstr>
      <vt:lpstr>Copperplate</vt:lpstr>
      <vt:lpstr>Copperplate Gothic Bold</vt:lpstr>
      <vt:lpstr>Times New Roman</vt:lpstr>
      <vt:lpstr>Wingdings</vt:lpstr>
      <vt:lpstr>Tema di Office</vt:lpstr>
      <vt:lpstr>SISTEMA  RESPIRATORIO</vt:lpstr>
      <vt:lpstr>SISTEMA RESPIRATORIO</vt:lpstr>
      <vt:lpstr>VIE AEREE</vt:lpstr>
      <vt:lpstr>NASO (Naso Esterno, Piramide Nasale)</vt:lpstr>
      <vt:lpstr>NASO ESTERNO e CAVITA’ NASALI</vt:lpstr>
      <vt:lpstr>STRUTTURA DELLE CAVITA’ NASALI</vt:lpstr>
      <vt:lpstr>STRUTTURA DELLE CAVITA’ NASALI</vt:lpstr>
      <vt:lpstr>MUCOSA  OLFATTIVA</vt:lpstr>
      <vt:lpstr>L A R I N G E</vt:lpstr>
      <vt:lpstr>LARINGE</vt:lpstr>
      <vt:lpstr>LARINGE PRINCIPALI RAPPORTI</vt:lpstr>
      <vt:lpstr>Presentazione standard di PowerPoint</vt:lpstr>
      <vt:lpstr>Presentazione standard di PowerPoint</vt:lpstr>
      <vt:lpstr>LARINGE ARCHITETTURA GENERALE</vt:lpstr>
      <vt:lpstr>CARTILAGINI LARINGEE </vt:lpstr>
      <vt:lpstr>Presentazione standard di PowerPoint</vt:lpstr>
      <vt:lpstr>MEMBRANE ELASTICHE DELLA LARINGE</vt:lpstr>
      <vt:lpstr>PIEGHE VESTIBOLARI (Corde Vocali False) PIEGHE VOCALI (Corde Vocali Vere)</vt:lpstr>
      <vt:lpstr>CONFIGURAZIONE  INTERNA</vt:lpstr>
      <vt:lpstr>Presentazione standard di PowerPoint</vt:lpstr>
      <vt:lpstr>ESAME della LARINGE</vt:lpstr>
      <vt:lpstr>TRACHEA e BRONCHI EXTRAPOLMONARI</vt:lpstr>
      <vt:lpstr>STRUTTURA di TRACHEA e BRONCHI EXTRAPOLMONARI</vt:lpstr>
      <vt:lpstr>Presentazione standard di PowerPoint</vt:lpstr>
      <vt:lpstr>P O L M O N I</vt:lpstr>
      <vt:lpstr>POLMONI</vt:lpstr>
      <vt:lpstr>POLMONI</vt:lpstr>
      <vt:lpstr>Presentazione standard di PowerPoint</vt:lpstr>
      <vt:lpstr>SUPERFICIE DEI POLMONI</vt:lpstr>
      <vt:lpstr>POLMONI ANATOMIA  MACROSCOPICA</vt:lpstr>
      <vt:lpstr>POLMONI ANATOMIA  MACROSCOPICA</vt:lpstr>
      <vt:lpstr>POLMONI: FACCIA MEDIALE</vt:lpstr>
      <vt:lpstr>FACCIA LATERALE DEL POLMONE DESTRO</vt:lpstr>
      <vt:lpstr>FACCIA LATERALE DEL POLMONE SINISTRO</vt:lpstr>
      <vt:lpstr>POLMONE: MARGINE ANTERIORE</vt:lpstr>
      <vt:lpstr>POLMONE: MARGINI POSTERIORE ed INFERIORE</vt:lpstr>
      <vt:lpstr>ULTERIORI SUDDIVISIONI dei POLMONI</vt:lpstr>
      <vt:lpstr>Presentazione standard di PowerPoint</vt:lpstr>
      <vt:lpstr>PLEURE (SIEROSE PLEURICHE)</vt:lpstr>
      <vt:lpstr>PLEURE (Sierose Pleuriche)</vt:lpstr>
      <vt:lpstr>Presentazione standard di PowerPoint</vt:lpstr>
      <vt:lpstr>POLMONI VASCOLARIZZAZIONE</vt:lpstr>
      <vt:lpstr>POLMONI VASCOLARIZZAZIONE</vt:lpstr>
      <vt:lpstr>POLMONI VASCOLARIZZAZIONE</vt:lpstr>
      <vt:lpstr>PARENCHIMA POLMONARE</vt:lpstr>
      <vt:lpstr>STRUTTURA DEL PARENCHIMA POLMONARE</vt:lpstr>
      <vt:lpstr>RAMIFICAZIONI BRONCHIALI</vt:lpstr>
      <vt:lpstr>Presentazione standard di PowerPoint</vt:lpstr>
      <vt:lpstr>Presentazione standard di PowerPoint</vt:lpstr>
      <vt:lpstr>STRUTTURA BRONCHI INTRAPOLMONARI</vt:lpstr>
      <vt:lpstr>STRUTTURA BRONCHIOLI e  BRONCHIOLI RESPIRATORI</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264</cp:revision>
  <cp:lastPrinted>2020-02-29T15:30:59Z</cp:lastPrinted>
  <dcterms:created xsi:type="dcterms:W3CDTF">2001-03-21T13:10:24Z</dcterms:created>
  <dcterms:modified xsi:type="dcterms:W3CDTF">2020-02-29T15:31:38Z</dcterms:modified>
</cp:coreProperties>
</file>