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18.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xls" ContentType="application/vnd.ms-exce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11.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3"/>
  </p:notesMasterIdLst>
  <p:sldIdLst>
    <p:sldId id="544" r:id="rId2"/>
    <p:sldId id="344" r:id="rId3"/>
    <p:sldId id="345" r:id="rId4"/>
    <p:sldId id="346" r:id="rId5"/>
    <p:sldId id="352" r:id="rId6"/>
    <p:sldId id="357" r:id="rId7"/>
    <p:sldId id="353" r:id="rId8"/>
    <p:sldId id="354" r:id="rId9"/>
    <p:sldId id="355" r:id="rId10"/>
    <p:sldId id="546" r:id="rId11"/>
    <p:sldId id="360" r:id="rId12"/>
    <p:sldId id="545" r:id="rId13"/>
    <p:sldId id="363" r:id="rId14"/>
    <p:sldId id="364" r:id="rId15"/>
    <p:sldId id="367" r:id="rId16"/>
    <p:sldId id="368" r:id="rId17"/>
    <p:sldId id="370" r:id="rId18"/>
    <p:sldId id="371" r:id="rId19"/>
    <p:sldId id="372" r:id="rId20"/>
    <p:sldId id="373" r:id="rId21"/>
    <p:sldId id="374" r:id="rId22"/>
    <p:sldId id="542" r:id="rId23"/>
    <p:sldId id="547" r:id="rId24"/>
    <p:sldId id="379" r:id="rId25"/>
    <p:sldId id="382" r:id="rId26"/>
    <p:sldId id="380" r:id="rId27"/>
    <p:sldId id="383" r:id="rId28"/>
    <p:sldId id="385" r:id="rId29"/>
    <p:sldId id="386" r:id="rId30"/>
    <p:sldId id="568" r:id="rId31"/>
    <p:sldId id="388" r:id="rId32"/>
    <p:sldId id="389" r:id="rId33"/>
    <p:sldId id="391" r:id="rId34"/>
    <p:sldId id="392" r:id="rId35"/>
    <p:sldId id="393" r:id="rId36"/>
    <p:sldId id="398" r:id="rId37"/>
    <p:sldId id="399" r:id="rId38"/>
    <p:sldId id="400" r:id="rId39"/>
    <p:sldId id="401" r:id="rId40"/>
    <p:sldId id="402" r:id="rId41"/>
    <p:sldId id="403" r:id="rId42"/>
    <p:sldId id="404" r:id="rId43"/>
    <p:sldId id="406" r:id="rId44"/>
    <p:sldId id="407" r:id="rId45"/>
    <p:sldId id="408" r:id="rId46"/>
    <p:sldId id="409" r:id="rId47"/>
    <p:sldId id="413" r:id="rId48"/>
    <p:sldId id="414" r:id="rId49"/>
    <p:sldId id="415" r:id="rId50"/>
    <p:sldId id="418" r:id="rId51"/>
    <p:sldId id="419" r:id="rId52"/>
    <p:sldId id="412" r:id="rId53"/>
    <p:sldId id="410" r:id="rId54"/>
    <p:sldId id="411" r:id="rId55"/>
    <p:sldId id="430" r:id="rId56"/>
    <p:sldId id="439" r:id="rId57"/>
    <p:sldId id="440" r:id="rId58"/>
    <p:sldId id="438" r:id="rId59"/>
    <p:sldId id="443" r:id="rId60"/>
    <p:sldId id="548" r:id="rId61"/>
    <p:sldId id="549" r:id="rId62"/>
    <p:sldId id="446" r:id="rId63"/>
    <p:sldId id="447" r:id="rId64"/>
    <p:sldId id="448" r:id="rId65"/>
    <p:sldId id="551" r:id="rId66"/>
    <p:sldId id="553" r:id="rId67"/>
    <p:sldId id="552" r:id="rId68"/>
    <p:sldId id="556" r:id="rId69"/>
    <p:sldId id="557" r:id="rId70"/>
    <p:sldId id="543" r:id="rId71"/>
    <p:sldId id="459" r:id="rId72"/>
    <p:sldId id="466" r:id="rId73"/>
    <p:sldId id="467" r:id="rId74"/>
    <p:sldId id="472" r:id="rId75"/>
    <p:sldId id="451" r:id="rId76"/>
    <p:sldId id="453" r:id="rId77"/>
    <p:sldId id="454" r:id="rId78"/>
    <p:sldId id="456" r:id="rId79"/>
    <p:sldId id="490" r:id="rId80"/>
    <p:sldId id="468" r:id="rId81"/>
    <p:sldId id="469" r:id="rId82"/>
    <p:sldId id="495" r:id="rId83"/>
    <p:sldId id="477" r:id="rId84"/>
    <p:sldId id="479" r:id="rId85"/>
    <p:sldId id="494" r:id="rId86"/>
    <p:sldId id="499" r:id="rId87"/>
    <p:sldId id="505" r:id="rId88"/>
    <p:sldId id="506" r:id="rId89"/>
    <p:sldId id="509" r:id="rId90"/>
    <p:sldId id="515" r:id="rId91"/>
    <p:sldId id="517" r:id="rId92"/>
    <p:sldId id="518" r:id="rId93"/>
    <p:sldId id="523" r:id="rId94"/>
    <p:sldId id="530" r:id="rId95"/>
    <p:sldId id="531" r:id="rId96"/>
    <p:sldId id="532" r:id="rId97"/>
    <p:sldId id="536" r:id="rId98"/>
    <p:sldId id="537" r:id="rId99"/>
    <p:sldId id="538" r:id="rId100"/>
    <p:sldId id="558" r:id="rId101"/>
    <p:sldId id="561" r:id="rId102"/>
    <p:sldId id="559" r:id="rId103"/>
    <p:sldId id="586" r:id="rId104"/>
    <p:sldId id="587" r:id="rId105"/>
    <p:sldId id="588" r:id="rId106"/>
    <p:sldId id="589" r:id="rId107"/>
    <p:sldId id="564" r:id="rId108"/>
    <p:sldId id="560" r:id="rId109"/>
    <p:sldId id="585" r:id="rId110"/>
    <p:sldId id="573" r:id="rId111"/>
    <p:sldId id="574" r:id="rId112"/>
    <p:sldId id="575" r:id="rId113"/>
    <p:sldId id="576" r:id="rId114"/>
    <p:sldId id="582" r:id="rId115"/>
    <p:sldId id="583" r:id="rId116"/>
    <p:sldId id="584" r:id="rId117"/>
    <p:sldId id="256" r:id="rId118"/>
    <p:sldId id="562" r:id="rId119"/>
    <p:sldId id="565" r:id="rId120"/>
    <p:sldId id="567" r:id="rId121"/>
    <p:sldId id="566" r:id="rId122"/>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944" autoAdjust="0"/>
  </p:normalViewPr>
  <p:slideViewPr>
    <p:cSldViewPr>
      <p:cViewPr varScale="1">
        <p:scale>
          <a:sx n="77" d="100"/>
          <a:sy n="77" d="100"/>
        </p:scale>
        <p:origin x="-1541" y="-91"/>
      </p:cViewPr>
      <p:guideLst>
        <p:guide orient="horz" pos="2160"/>
        <p:guide pos="2880"/>
      </p:guideLst>
    </p:cSldViewPr>
  </p:slideViewPr>
  <p:notesTextViewPr>
    <p:cViewPr>
      <p:scale>
        <a:sx n="100" d="100"/>
        <a:sy n="100" d="100"/>
      </p:scale>
      <p:origin x="0" y="0"/>
    </p:cViewPr>
  </p:notesTextViewPr>
  <p:sorterViewPr>
    <p:cViewPr>
      <p:scale>
        <a:sx n="60" d="100"/>
        <a:sy n="60" d="100"/>
      </p:scale>
      <p:origin x="0" y="8126"/>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B5CEBD9-3594-45E0-8118-A200F67BC06D}" type="datetimeFigureOut">
              <a:rPr lang="it-IT" smtClean="0"/>
              <a:pPr/>
              <a:t>27/02/2020</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688478D-4CD5-4831-B826-41948C8941E7}" type="slidenum">
              <a:rPr lang="it-IT" smtClean="0"/>
              <a:pPr/>
              <a:t>‹N›</a:t>
            </a:fld>
            <a:endParaRPr lang="it-IT"/>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0834" name="Text Box 1"/>
          <p:cNvSpPr txBox="1">
            <a:spLocks noChangeArrowheads="1"/>
          </p:cNvSpPr>
          <p:nvPr/>
        </p:nvSpPr>
        <p:spPr bwMode="auto">
          <a:xfrm>
            <a:off x="942975" y="694629"/>
            <a:ext cx="4973638" cy="3429365"/>
          </a:xfrm>
          <a:prstGeom prst="rect">
            <a:avLst/>
          </a:prstGeom>
          <a:solidFill>
            <a:srgbClr val="FFFFFF"/>
          </a:solidFill>
          <a:ln w="9360">
            <a:solidFill>
              <a:srgbClr val="000000"/>
            </a:solidFill>
            <a:miter lim="800000"/>
            <a:headEnd/>
            <a:tailEnd/>
          </a:ln>
        </p:spPr>
        <p:txBody>
          <a:bodyPr wrap="none" anchor="ctr"/>
          <a:lstStyle/>
          <a:p>
            <a:endParaRPr lang="it-IT"/>
          </a:p>
        </p:txBody>
      </p:sp>
      <p:sp>
        <p:nvSpPr>
          <p:cNvPr id="120835" name="Rectangle 2"/>
          <p:cNvSpPr>
            <a:spLocks noGrp="1" noChangeArrowheads="1"/>
          </p:cNvSpPr>
          <p:nvPr>
            <p:ph type="body"/>
          </p:nvPr>
        </p:nvSpPr>
        <p:spPr>
          <a:xfrm>
            <a:off x="685801" y="4342890"/>
            <a:ext cx="5483225" cy="4112319"/>
          </a:xfrm>
          <a:noFill/>
          <a:ln/>
        </p:spPr>
        <p:txBody>
          <a:bodyPr wrap="none" anchor="ctr"/>
          <a:lstStyle/>
          <a:p>
            <a:endParaRPr lang="it-IT"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8" name="Rectangle 1"/>
          <p:cNvSpPr>
            <a:spLocks noGrp="1" noRot="1" noChangeAspect="1" noChangeArrowheads="1" noTextEdit="1"/>
          </p:cNvSpPr>
          <p:nvPr>
            <p:ph type="sldImg"/>
          </p:nvPr>
        </p:nvSpPr>
        <p:spPr>
          <a:xfrm>
            <a:off x="-13152438" y="-8374947"/>
            <a:ext cx="26306463" cy="18137692"/>
          </a:xfrm>
          <a:solidFill>
            <a:srgbClr val="FFFFFF"/>
          </a:solidFill>
          <a:ln>
            <a:solidFill>
              <a:srgbClr val="000000"/>
            </a:solidFill>
            <a:miter lim="800000"/>
          </a:ln>
        </p:spPr>
      </p:sp>
      <p:sp>
        <p:nvSpPr>
          <p:cNvPr id="132099" name="Rectangle 2"/>
          <p:cNvSpPr>
            <a:spLocks noGrp="1" noChangeArrowheads="1"/>
          </p:cNvSpPr>
          <p:nvPr>
            <p:ph type="body" idx="1"/>
          </p:nvPr>
        </p:nvSpPr>
        <p:spPr>
          <a:xfrm>
            <a:off x="685801" y="4342890"/>
            <a:ext cx="5483225" cy="4112319"/>
          </a:xfrm>
          <a:noFill/>
          <a:ln/>
        </p:spPr>
        <p:txBody>
          <a:bodyPr wrap="none" anchor="ctr"/>
          <a:lstStyle/>
          <a:p>
            <a:endParaRPr lang="it-IT"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7218" name="Rectangle 1"/>
          <p:cNvSpPr>
            <a:spLocks noGrp="1" noRot="1" noChangeAspect="1" noChangeArrowheads="1" noTextEdit="1"/>
          </p:cNvSpPr>
          <p:nvPr>
            <p:ph type="sldImg"/>
          </p:nvPr>
        </p:nvSpPr>
        <p:spPr>
          <a:xfrm>
            <a:off x="-13152438" y="-8374947"/>
            <a:ext cx="26306463" cy="18137692"/>
          </a:xfrm>
          <a:solidFill>
            <a:srgbClr val="FFFFFF"/>
          </a:solidFill>
          <a:ln>
            <a:solidFill>
              <a:srgbClr val="000000"/>
            </a:solidFill>
            <a:miter lim="800000"/>
          </a:ln>
        </p:spPr>
      </p:sp>
      <p:sp>
        <p:nvSpPr>
          <p:cNvPr id="137219" name="Rectangle 2"/>
          <p:cNvSpPr>
            <a:spLocks noGrp="1" noChangeArrowheads="1"/>
          </p:cNvSpPr>
          <p:nvPr>
            <p:ph type="body" idx="1"/>
          </p:nvPr>
        </p:nvSpPr>
        <p:spPr>
          <a:xfrm>
            <a:off x="685801" y="4342890"/>
            <a:ext cx="5483225" cy="4112319"/>
          </a:xfrm>
          <a:noFill/>
          <a:ln/>
        </p:spPr>
        <p:txBody>
          <a:bodyPr wrap="none" anchor="ctr"/>
          <a:lstStyle/>
          <a:p>
            <a:endParaRPr lang="it-IT"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8242" name="Rectangle 1"/>
          <p:cNvSpPr>
            <a:spLocks noGrp="1" noRot="1" noChangeAspect="1" noChangeArrowheads="1" noTextEdit="1"/>
          </p:cNvSpPr>
          <p:nvPr>
            <p:ph type="sldImg"/>
          </p:nvPr>
        </p:nvSpPr>
        <p:spPr>
          <a:xfrm>
            <a:off x="-13152438" y="-8374947"/>
            <a:ext cx="26306463" cy="18137692"/>
          </a:xfrm>
          <a:solidFill>
            <a:srgbClr val="FFFFFF"/>
          </a:solidFill>
          <a:ln>
            <a:solidFill>
              <a:srgbClr val="000000"/>
            </a:solidFill>
            <a:miter lim="800000"/>
          </a:ln>
        </p:spPr>
      </p:sp>
      <p:sp>
        <p:nvSpPr>
          <p:cNvPr id="138243" name="Rectangle 2"/>
          <p:cNvSpPr>
            <a:spLocks noGrp="1" noChangeArrowheads="1"/>
          </p:cNvSpPr>
          <p:nvPr>
            <p:ph type="body" idx="1"/>
          </p:nvPr>
        </p:nvSpPr>
        <p:spPr>
          <a:xfrm>
            <a:off x="685801" y="4342890"/>
            <a:ext cx="5483225" cy="4112319"/>
          </a:xfrm>
          <a:noFill/>
          <a:ln/>
        </p:spPr>
        <p:txBody>
          <a:bodyPr wrap="none" anchor="ctr"/>
          <a:lstStyle/>
          <a:p>
            <a:endParaRPr lang="it-IT"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9266" name="Rectangle 1"/>
          <p:cNvSpPr>
            <a:spLocks noGrp="1" noRot="1" noChangeAspect="1" noChangeArrowheads="1" noTextEdit="1"/>
          </p:cNvSpPr>
          <p:nvPr>
            <p:ph type="sldImg"/>
          </p:nvPr>
        </p:nvSpPr>
        <p:spPr>
          <a:xfrm>
            <a:off x="-13152438" y="-8374947"/>
            <a:ext cx="26306463" cy="18137692"/>
          </a:xfrm>
          <a:solidFill>
            <a:srgbClr val="FFFFFF"/>
          </a:solidFill>
          <a:ln>
            <a:solidFill>
              <a:srgbClr val="000000"/>
            </a:solidFill>
            <a:miter lim="800000"/>
          </a:ln>
        </p:spPr>
      </p:sp>
      <p:sp>
        <p:nvSpPr>
          <p:cNvPr id="139267" name="Rectangle 2"/>
          <p:cNvSpPr>
            <a:spLocks noGrp="1" noChangeArrowheads="1"/>
          </p:cNvSpPr>
          <p:nvPr>
            <p:ph type="body" idx="1"/>
          </p:nvPr>
        </p:nvSpPr>
        <p:spPr>
          <a:xfrm>
            <a:off x="685801" y="4342890"/>
            <a:ext cx="5483225" cy="4112319"/>
          </a:xfrm>
          <a:noFill/>
          <a:ln/>
        </p:spPr>
        <p:txBody>
          <a:bodyPr wrap="none" anchor="ctr"/>
          <a:lstStyle/>
          <a:p>
            <a:endParaRPr lang="it-IT"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0290" name="Text Box 1"/>
          <p:cNvSpPr txBox="1">
            <a:spLocks noChangeArrowheads="1"/>
          </p:cNvSpPr>
          <p:nvPr/>
        </p:nvSpPr>
        <p:spPr bwMode="auto">
          <a:xfrm>
            <a:off x="942975" y="685873"/>
            <a:ext cx="4973638" cy="3429365"/>
          </a:xfrm>
          <a:prstGeom prst="rect">
            <a:avLst/>
          </a:prstGeom>
          <a:solidFill>
            <a:srgbClr val="FFFFFF"/>
          </a:solidFill>
          <a:ln w="9525">
            <a:solidFill>
              <a:srgbClr val="000000"/>
            </a:solidFill>
            <a:miter lim="800000"/>
            <a:headEnd/>
            <a:tailEnd/>
          </a:ln>
        </p:spPr>
        <p:txBody>
          <a:bodyPr wrap="none" anchor="ctr"/>
          <a:lstStyle/>
          <a:p>
            <a:endParaRPr lang="it-IT"/>
          </a:p>
        </p:txBody>
      </p:sp>
      <p:sp>
        <p:nvSpPr>
          <p:cNvPr id="140291" name="Rectangle 2"/>
          <p:cNvSpPr>
            <a:spLocks noGrp="1" noChangeArrowheads="1"/>
          </p:cNvSpPr>
          <p:nvPr>
            <p:ph type="body"/>
          </p:nvPr>
        </p:nvSpPr>
        <p:spPr>
          <a:xfrm>
            <a:off x="685801" y="4342890"/>
            <a:ext cx="5483225" cy="4112319"/>
          </a:xfrm>
          <a:noFill/>
          <a:ln/>
        </p:spPr>
        <p:txBody>
          <a:bodyPr wrap="none" anchor="ctr"/>
          <a:lstStyle/>
          <a:p>
            <a:endParaRPr lang="it-IT"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314" name="Rectangle 1"/>
          <p:cNvSpPr>
            <a:spLocks noGrp="1" noRot="1" noChangeAspect="1" noChangeArrowheads="1" noTextEdit="1"/>
          </p:cNvSpPr>
          <p:nvPr>
            <p:ph type="sldImg"/>
          </p:nvPr>
        </p:nvSpPr>
        <p:spPr>
          <a:xfrm>
            <a:off x="-13152438" y="-8374947"/>
            <a:ext cx="26306463" cy="18137692"/>
          </a:xfrm>
          <a:solidFill>
            <a:srgbClr val="FFFFFF"/>
          </a:solidFill>
          <a:ln>
            <a:solidFill>
              <a:srgbClr val="000000"/>
            </a:solidFill>
            <a:miter lim="800000"/>
          </a:ln>
        </p:spPr>
      </p:sp>
      <p:sp>
        <p:nvSpPr>
          <p:cNvPr id="141315" name="Rectangle 2"/>
          <p:cNvSpPr>
            <a:spLocks noGrp="1" noChangeArrowheads="1"/>
          </p:cNvSpPr>
          <p:nvPr>
            <p:ph type="body" idx="1"/>
          </p:nvPr>
        </p:nvSpPr>
        <p:spPr>
          <a:xfrm>
            <a:off x="685801" y="4342890"/>
            <a:ext cx="5483225" cy="4112319"/>
          </a:xfrm>
          <a:noFill/>
          <a:ln/>
        </p:spPr>
        <p:txBody>
          <a:bodyPr wrap="none" anchor="ctr"/>
          <a:lstStyle/>
          <a:p>
            <a:endParaRPr lang="it-IT"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2338" name="Rectangle 1"/>
          <p:cNvSpPr>
            <a:spLocks noGrp="1" noRot="1" noChangeAspect="1" noChangeArrowheads="1" noTextEdit="1"/>
          </p:cNvSpPr>
          <p:nvPr>
            <p:ph type="sldImg"/>
          </p:nvPr>
        </p:nvSpPr>
        <p:spPr>
          <a:xfrm>
            <a:off x="-13152438" y="-8374947"/>
            <a:ext cx="26306463" cy="18137692"/>
          </a:xfrm>
          <a:solidFill>
            <a:srgbClr val="FFFFFF"/>
          </a:solidFill>
          <a:ln>
            <a:solidFill>
              <a:srgbClr val="000000"/>
            </a:solidFill>
            <a:miter lim="800000"/>
          </a:ln>
        </p:spPr>
      </p:sp>
      <p:sp>
        <p:nvSpPr>
          <p:cNvPr id="142339" name="Rectangle 2"/>
          <p:cNvSpPr>
            <a:spLocks noGrp="1" noChangeArrowheads="1"/>
          </p:cNvSpPr>
          <p:nvPr>
            <p:ph type="body" idx="1"/>
          </p:nvPr>
        </p:nvSpPr>
        <p:spPr>
          <a:xfrm>
            <a:off x="685801" y="4342890"/>
            <a:ext cx="5483225" cy="4112319"/>
          </a:xfrm>
          <a:noFill/>
          <a:ln/>
        </p:spPr>
        <p:txBody>
          <a:bodyPr wrap="none" anchor="ctr"/>
          <a:lstStyle/>
          <a:p>
            <a:endParaRPr lang="it-IT"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62" name="Rectangle 1"/>
          <p:cNvSpPr>
            <a:spLocks noGrp="1" noRot="1" noChangeAspect="1" noChangeArrowheads="1" noTextEdit="1"/>
          </p:cNvSpPr>
          <p:nvPr>
            <p:ph type="sldImg"/>
          </p:nvPr>
        </p:nvSpPr>
        <p:spPr>
          <a:xfrm>
            <a:off x="-12091988" y="-8375650"/>
            <a:ext cx="24185563" cy="18138775"/>
          </a:xfrm>
          <a:solidFill>
            <a:srgbClr val="FFFFFF"/>
          </a:solidFill>
          <a:ln>
            <a:solidFill>
              <a:srgbClr val="000000"/>
            </a:solidFill>
            <a:miter lim="800000"/>
          </a:ln>
        </p:spPr>
      </p:sp>
      <p:sp>
        <p:nvSpPr>
          <p:cNvPr id="143363" name="Rectangle 2"/>
          <p:cNvSpPr>
            <a:spLocks noGrp="1" noChangeArrowheads="1"/>
          </p:cNvSpPr>
          <p:nvPr>
            <p:ph type="body" idx="1"/>
          </p:nvPr>
        </p:nvSpPr>
        <p:spPr>
          <a:xfrm>
            <a:off x="685801" y="4342890"/>
            <a:ext cx="5483225" cy="4112319"/>
          </a:xfrm>
          <a:noFill/>
          <a:ln/>
        </p:spPr>
        <p:txBody>
          <a:bodyPr wrap="none" anchor="ctr"/>
          <a:lstStyle/>
          <a:p>
            <a:endParaRPr lang="it-IT"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7458" name="Rectangle 1"/>
          <p:cNvSpPr>
            <a:spLocks noGrp="1" noRot="1" noChangeAspect="1" noChangeArrowheads="1" noTextEdit="1"/>
          </p:cNvSpPr>
          <p:nvPr>
            <p:ph type="sldImg"/>
          </p:nvPr>
        </p:nvSpPr>
        <p:spPr>
          <a:xfrm>
            <a:off x="-13152438" y="-8374947"/>
            <a:ext cx="26306463" cy="18137692"/>
          </a:xfrm>
          <a:solidFill>
            <a:srgbClr val="FFFFFF"/>
          </a:solidFill>
          <a:ln>
            <a:solidFill>
              <a:srgbClr val="000000"/>
            </a:solidFill>
            <a:miter lim="800000"/>
          </a:ln>
        </p:spPr>
      </p:sp>
      <p:sp>
        <p:nvSpPr>
          <p:cNvPr id="147459" name="Rectangle 2"/>
          <p:cNvSpPr>
            <a:spLocks noGrp="1" noChangeArrowheads="1"/>
          </p:cNvSpPr>
          <p:nvPr>
            <p:ph type="body" idx="1"/>
          </p:nvPr>
        </p:nvSpPr>
        <p:spPr>
          <a:xfrm>
            <a:off x="685801" y="4342890"/>
            <a:ext cx="5483225" cy="4112319"/>
          </a:xfrm>
          <a:noFill/>
          <a:ln/>
        </p:spPr>
        <p:txBody>
          <a:bodyPr wrap="none" anchor="ctr"/>
          <a:lstStyle/>
          <a:p>
            <a:endParaRPr lang="it-IT"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6434" name="Rectangle 9"/>
          <p:cNvSpPr>
            <a:spLocks noGrp="1" noChangeArrowheads="1"/>
          </p:cNvSpPr>
          <p:nvPr>
            <p:ph type="sldNum" sz="quarter" idx="4294967295"/>
          </p:nvPr>
        </p:nvSpPr>
        <p:spPr bwMode="auto">
          <a:xfrm>
            <a:off x="3886200" y="8687239"/>
            <a:ext cx="2967038" cy="452384"/>
          </a:xfrm>
          <a:prstGeom prst="rect">
            <a:avLst/>
          </a:prstGeom>
          <a:noFill/>
          <a:ln>
            <a:miter lim="800000"/>
            <a:headEnd/>
            <a:tailEnd/>
          </a:ln>
        </p:spPr>
        <p:txBody>
          <a:bodyPr/>
          <a:lstStyle/>
          <a:p>
            <a:fld id="{4C57D4A3-0E1C-4A93-A242-069A5915E3B3}" type="slidenum">
              <a:rPr lang="it-IT"/>
              <a:pPr/>
              <a:t>45</a:t>
            </a:fld>
            <a:endParaRPr lang="it-IT"/>
          </a:p>
        </p:txBody>
      </p:sp>
      <p:sp>
        <p:nvSpPr>
          <p:cNvPr id="146435" name="Rectangle 1"/>
          <p:cNvSpPr>
            <a:spLocks noGrp="1" noRot="1" noChangeAspect="1" noChangeArrowheads="1" noTextEdit="1"/>
          </p:cNvSpPr>
          <p:nvPr>
            <p:ph type="sldImg"/>
          </p:nvPr>
        </p:nvSpPr>
        <p:spPr>
          <a:xfrm>
            <a:off x="1143000" y="685800"/>
            <a:ext cx="4568825" cy="3425825"/>
          </a:xfrm>
          <a:solidFill>
            <a:srgbClr val="FFFFFF"/>
          </a:solidFill>
          <a:ln>
            <a:solidFill>
              <a:srgbClr val="000000"/>
            </a:solidFill>
            <a:miter lim="800000"/>
          </a:ln>
        </p:spPr>
      </p:sp>
      <p:sp>
        <p:nvSpPr>
          <p:cNvPr id="146436" name="Rectangle 2"/>
          <p:cNvSpPr>
            <a:spLocks noGrp="1" noChangeArrowheads="1"/>
          </p:cNvSpPr>
          <p:nvPr>
            <p:ph type="body" idx="1"/>
          </p:nvPr>
        </p:nvSpPr>
        <p:spPr>
          <a:xfrm>
            <a:off x="914401" y="4342889"/>
            <a:ext cx="5026025" cy="4021842"/>
          </a:xfrm>
          <a:noFill/>
          <a:ln/>
        </p:spPr>
        <p:txBody>
          <a:bodyPr wrap="none" anchor="ctr"/>
          <a:lstStyle/>
          <a:p>
            <a:endParaRPr lang="it-IT"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1858" name="Text Box 1"/>
          <p:cNvSpPr txBox="1">
            <a:spLocks noChangeArrowheads="1"/>
          </p:cNvSpPr>
          <p:nvPr/>
        </p:nvSpPr>
        <p:spPr bwMode="auto">
          <a:xfrm>
            <a:off x="-13152438" y="-8374947"/>
            <a:ext cx="26306463" cy="18137692"/>
          </a:xfrm>
          <a:prstGeom prst="rect">
            <a:avLst/>
          </a:prstGeom>
          <a:solidFill>
            <a:srgbClr val="FFFFFF"/>
          </a:solidFill>
          <a:ln w="9525">
            <a:solidFill>
              <a:srgbClr val="000000"/>
            </a:solidFill>
            <a:miter lim="800000"/>
            <a:headEnd/>
            <a:tailEnd/>
          </a:ln>
        </p:spPr>
        <p:txBody>
          <a:bodyPr wrap="none" anchor="ctr"/>
          <a:lstStyle/>
          <a:p>
            <a:endParaRPr lang="it-IT"/>
          </a:p>
        </p:txBody>
      </p:sp>
      <p:sp>
        <p:nvSpPr>
          <p:cNvPr id="121859" name="Rectangle 2"/>
          <p:cNvSpPr>
            <a:spLocks noGrp="1" noChangeArrowheads="1"/>
          </p:cNvSpPr>
          <p:nvPr>
            <p:ph type="body"/>
          </p:nvPr>
        </p:nvSpPr>
        <p:spPr>
          <a:xfrm>
            <a:off x="685801" y="4342890"/>
            <a:ext cx="5483225" cy="4112319"/>
          </a:xfrm>
          <a:noFill/>
          <a:ln/>
        </p:spPr>
        <p:txBody>
          <a:bodyPr wrap="none" anchor="ctr"/>
          <a:lstStyle/>
          <a:p>
            <a:endParaRPr lang="it-IT"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7458" name="Rectangle 1"/>
          <p:cNvSpPr>
            <a:spLocks noGrp="1" noRot="1" noChangeAspect="1" noChangeArrowheads="1" noTextEdit="1"/>
          </p:cNvSpPr>
          <p:nvPr>
            <p:ph type="sldImg"/>
          </p:nvPr>
        </p:nvSpPr>
        <p:spPr>
          <a:xfrm>
            <a:off x="-12091988" y="-8375650"/>
            <a:ext cx="24185563" cy="18138775"/>
          </a:xfrm>
          <a:solidFill>
            <a:srgbClr val="FFFFFF"/>
          </a:solidFill>
          <a:ln>
            <a:solidFill>
              <a:srgbClr val="000000"/>
            </a:solidFill>
            <a:miter lim="800000"/>
          </a:ln>
        </p:spPr>
      </p:sp>
      <p:sp>
        <p:nvSpPr>
          <p:cNvPr id="147459" name="Rectangle 2"/>
          <p:cNvSpPr>
            <a:spLocks noGrp="1" noChangeArrowheads="1"/>
          </p:cNvSpPr>
          <p:nvPr>
            <p:ph type="body" idx="1"/>
          </p:nvPr>
        </p:nvSpPr>
        <p:spPr>
          <a:xfrm>
            <a:off x="685801" y="4342890"/>
            <a:ext cx="5483225" cy="4112319"/>
          </a:xfrm>
          <a:noFill/>
          <a:ln/>
        </p:spPr>
        <p:txBody>
          <a:bodyPr wrap="none" anchor="ctr"/>
          <a:lstStyle/>
          <a:p>
            <a:endParaRPr lang="it-IT"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1554" name="Rectangle 9"/>
          <p:cNvSpPr>
            <a:spLocks noGrp="1" noChangeArrowheads="1"/>
          </p:cNvSpPr>
          <p:nvPr>
            <p:ph type="sldNum" sz="quarter" idx="4294967295"/>
          </p:nvPr>
        </p:nvSpPr>
        <p:spPr bwMode="auto">
          <a:xfrm>
            <a:off x="3886200" y="8687239"/>
            <a:ext cx="2967038" cy="452384"/>
          </a:xfrm>
          <a:prstGeom prst="rect">
            <a:avLst/>
          </a:prstGeom>
          <a:noFill/>
          <a:ln>
            <a:miter lim="800000"/>
            <a:headEnd/>
            <a:tailEnd/>
          </a:ln>
        </p:spPr>
        <p:txBody>
          <a:bodyPr/>
          <a:lstStyle/>
          <a:p>
            <a:fld id="{E2C8A7E7-09EE-4096-8259-6E745F3AC1DA}" type="slidenum">
              <a:rPr lang="it-IT"/>
              <a:pPr/>
              <a:t>47</a:t>
            </a:fld>
            <a:endParaRPr lang="it-IT"/>
          </a:p>
        </p:txBody>
      </p:sp>
      <p:sp>
        <p:nvSpPr>
          <p:cNvPr id="151555" name="Rectangle 1"/>
          <p:cNvSpPr>
            <a:spLocks noGrp="1" noRot="1" noChangeAspect="1" noChangeArrowheads="1" noTextEdit="1"/>
          </p:cNvSpPr>
          <p:nvPr>
            <p:ph type="sldImg"/>
          </p:nvPr>
        </p:nvSpPr>
        <p:spPr>
          <a:xfrm>
            <a:off x="942976" y="685873"/>
            <a:ext cx="4968875" cy="3426446"/>
          </a:xfrm>
          <a:solidFill>
            <a:srgbClr val="FFFFFF"/>
          </a:solidFill>
          <a:ln>
            <a:solidFill>
              <a:srgbClr val="000000"/>
            </a:solidFill>
            <a:miter lim="800000"/>
          </a:ln>
        </p:spPr>
      </p:sp>
      <p:sp>
        <p:nvSpPr>
          <p:cNvPr id="151556" name="Rectangle 2"/>
          <p:cNvSpPr>
            <a:spLocks noGrp="1" noChangeArrowheads="1"/>
          </p:cNvSpPr>
          <p:nvPr>
            <p:ph type="body" idx="1"/>
          </p:nvPr>
        </p:nvSpPr>
        <p:spPr>
          <a:xfrm>
            <a:off x="914401" y="4342889"/>
            <a:ext cx="5026025" cy="4021842"/>
          </a:xfrm>
          <a:noFill/>
          <a:ln/>
        </p:spPr>
        <p:txBody>
          <a:bodyPr wrap="none" anchor="ctr"/>
          <a:lstStyle/>
          <a:p>
            <a:endParaRPr lang="it-IT"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2578" name="Rectangle 9"/>
          <p:cNvSpPr>
            <a:spLocks noGrp="1" noChangeArrowheads="1"/>
          </p:cNvSpPr>
          <p:nvPr>
            <p:ph type="sldNum" sz="quarter" idx="4294967295"/>
          </p:nvPr>
        </p:nvSpPr>
        <p:spPr bwMode="auto">
          <a:xfrm>
            <a:off x="3886200" y="8687239"/>
            <a:ext cx="2967038" cy="452384"/>
          </a:xfrm>
          <a:prstGeom prst="rect">
            <a:avLst/>
          </a:prstGeom>
          <a:noFill/>
          <a:ln>
            <a:miter lim="800000"/>
            <a:headEnd/>
            <a:tailEnd/>
          </a:ln>
        </p:spPr>
        <p:txBody>
          <a:bodyPr/>
          <a:lstStyle/>
          <a:p>
            <a:fld id="{9D6B8186-3C05-462D-A41F-A9CBC6E4D431}" type="slidenum">
              <a:rPr lang="it-IT"/>
              <a:pPr/>
              <a:t>48</a:t>
            </a:fld>
            <a:endParaRPr lang="it-IT"/>
          </a:p>
        </p:txBody>
      </p:sp>
      <p:sp>
        <p:nvSpPr>
          <p:cNvPr id="152579" name="Rectangle 1"/>
          <p:cNvSpPr>
            <a:spLocks noGrp="1" noRot="1" noChangeAspect="1" noChangeArrowheads="1" noTextEdit="1"/>
          </p:cNvSpPr>
          <p:nvPr>
            <p:ph type="sldImg"/>
          </p:nvPr>
        </p:nvSpPr>
        <p:spPr>
          <a:xfrm>
            <a:off x="942976" y="685873"/>
            <a:ext cx="4968875" cy="3426446"/>
          </a:xfrm>
          <a:solidFill>
            <a:srgbClr val="FFFFFF"/>
          </a:solidFill>
          <a:ln>
            <a:solidFill>
              <a:srgbClr val="000000"/>
            </a:solidFill>
            <a:miter lim="800000"/>
          </a:ln>
        </p:spPr>
      </p:sp>
      <p:sp>
        <p:nvSpPr>
          <p:cNvPr id="152580" name="Rectangle 2"/>
          <p:cNvSpPr>
            <a:spLocks noGrp="1" noChangeArrowheads="1"/>
          </p:cNvSpPr>
          <p:nvPr>
            <p:ph type="body" idx="1"/>
          </p:nvPr>
        </p:nvSpPr>
        <p:spPr>
          <a:xfrm>
            <a:off x="914401" y="4342889"/>
            <a:ext cx="5026025" cy="4021842"/>
          </a:xfrm>
          <a:noFill/>
          <a:ln/>
        </p:spPr>
        <p:txBody>
          <a:bodyPr wrap="none" anchor="ctr"/>
          <a:lstStyle/>
          <a:p>
            <a:endParaRPr lang="it-IT"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02" name="Rectangle 9"/>
          <p:cNvSpPr>
            <a:spLocks noGrp="1" noChangeArrowheads="1"/>
          </p:cNvSpPr>
          <p:nvPr>
            <p:ph type="sldNum" sz="quarter" idx="4294967295"/>
          </p:nvPr>
        </p:nvSpPr>
        <p:spPr bwMode="auto">
          <a:xfrm>
            <a:off x="3886200" y="8687239"/>
            <a:ext cx="2967038" cy="452384"/>
          </a:xfrm>
          <a:prstGeom prst="rect">
            <a:avLst/>
          </a:prstGeom>
          <a:noFill/>
          <a:ln>
            <a:miter lim="800000"/>
            <a:headEnd/>
            <a:tailEnd/>
          </a:ln>
        </p:spPr>
        <p:txBody>
          <a:bodyPr/>
          <a:lstStyle/>
          <a:p>
            <a:fld id="{D4326337-279B-4A7C-BD91-7211DED26C61}" type="slidenum">
              <a:rPr lang="it-IT"/>
              <a:pPr/>
              <a:t>49</a:t>
            </a:fld>
            <a:endParaRPr lang="it-IT"/>
          </a:p>
        </p:txBody>
      </p:sp>
      <p:sp>
        <p:nvSpPr>
          <p:cNvPr id="153603" name="Rectangle 1"/>
          <p:cNvSpPr>
            <a:spLocks noGrp="1" noRot="1" noChangeAspect="1" noChangeArrowheads="1" noTextEdit="1"/>
          </p:cNvSpPr>
          <p:nvPr>
            <p:ph type="sldImg"/>
          </p:nvPr>
        </p:nvSpPr>
        <p:spPr>
          <a:xfrm>
            <a:off x="1143000" y="685800"/>
            <a:ext cx="4568825" cy="3425825"/>
          </a:xfrm>
          <a:solidFill>
            <a:srgbClr val="FFFFFF"/>
          </a:solidFill>
          <a:ln>
            <a:solidFill>
              <a:srgbClr val="000000"/>
            </a:solidFill>
            <a:miter lim="800000"/>
          </a:ln>
        </p:spPr>
      </p:sp>
      <p:sp>
        <p:nvSpPr>
          <p:cNvPr id="153604" name="Rectangle 2"/>
          <p:cNvSpPr>
            <a:spLocks noGrp="1" noChangeArrowheads="1"/>
          </p:cNvSpPr>
          <p:nvPr>
            <p:ph type="body" idx="1"/>
          </p:nvPr>
        </p:nvSpPr>
        <p:spPr>
          <a:xfrm>
            <a:off x="914401" y="4342889"/>
            <a:ext cx="5026025" cy="4021842"/>
          </a:xfrm>
          <a:noFill/>
          <a:ln/>
        </p:spPr>
        <p:txBody>
          <a:bodyPr wrap="none" anchor="ctr"/>
          <a:lstStyle/>
          <a:p>
            <a:endParaRPr lang="it-IT"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6674" name="Rectangle 9"/>
          <p:cNvSpPr>
            <a:spLocks noGrp="1" noChangeArrowheads="1"/>
          </p:cNvSpPr>
          <p:nvPr>
            <p:ph type="sldNum" sz="quarter" idx="4294967295"/>
          </p:nvPr>
        </p:nvSpPr>
        <p:spPr bwMode="auto">
          <a:xfrm>
            <a:off x="3886200" y="8687239"/>
            <a:ext cx="2967038" cy="452384"/>
          </a:xfrm>
          <a:prstGeom prst="rect">
            <a:avLst/>
          </a:prstGeom>
          <a:noFill/>
          <a:ln>
            <a:miter lim="800000"/>
            <a:headEnd/>
            <a:tailEnd/>
          </a:ln>
        </p:spPr>
        <p:txBody>
          <a:bodyPr/>
          <a:lstStyle/>
          <a:p>
            <a:fld id="{08A23D10-97F0-47EF-A3DD-AA49A4CF1811}" type="slidenum">
              <a:rPr lang="it-IT"/>
              <a:pPr/>
              <a:t>50</a:t>
            </a:fld>
            <a:endParaRPr lang="it-IT"/>
          </a:p>
        </p:txBody>
      </p:sp>
      <p:sp>
        <p:nvSpPr>
          <p:cNvPr id="156675" name="Rectangle 1"/>
          <p:cNvSpPr>
            <a:spLocks noGrp="1" noRot="1" noChangeAspect="1" noChangeArrowheads="1" noTextEdit="1"/>
          </p:cNvSpPr>
          <p:nvPr>
            <p:ph type="sldImg"/>
          </p:nvPr>
        </p:nvSpPr>
        <p:spPr>
          <a:xfrm>
            <a:off x="942976" y="685873"/>
            <a:ext cx="4968875" cy="3426446"/>
          </a:xfrm>
          <a:solidFill>
            <a:srgbClr val="FFFFFF"/>
          </a:solidFill>
          <a:ln>
            <a:solidFill>
              <a:srgbClr val="000000"/>
            </a:solidFill>
            <a:miter lim="800000"/>
          </a:ln>
        </p:spPr>
      </p:sp>
      <p:sp>
        <p:nvSpPr>
          <p:cNvPr id="156676" name="Rectangle 2"/>
          <p:cNvSpPr>
            <a:spLocks noGrp="1" noChangeArrowheads="1"/>
          </p:cNvSpPr>
          <p:nvPr>
            <p:ph type="body" idx="1"/>
          </p:nvPr>
        </p:nvSpPr>
        <p:spPr>
          <a:xfrm>
            <a:off x="914401" y="4342889"/>
            <a:ext cx="5026025" cy="4021842"/>
          </a:xfrm>
          <a:noFill/>
          <a:ln/>
        </p:spPr>
        <p:txBody>
          <a:bodyPr wrap="none" anchor="ctr"/>
          <a:lstStyle/>
          <a:p>
            <a:endParaRPr lang="it-IT"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7698" name="Rectangle 9"/>
          <p:cNvSpPr>
            <a:spLocks noGrp="1" noChangeArrowheads="1"/>
          </p:cNvSpPr>
          <p:nvPr>
            <p:ph type="sldNum" sz="quarter" idx="4294967295"/>
          </p:nvPr>
        </p:nvSpPr>
        <p:spPr bwMode="auto">
          <a:xfrm>
            <a:off x="3886200" y="8687239"/>
            <a:ext cx="2967038" cy="452384"/>
          </a:xfrm>
          <a:prstGeom prst="rect">
            <a:avLst/>
          </a:prstGeom>
          <a:noFill/>
          <a:ln>
            <a:miter lim="800000"/>
            <a:headEnd/>
            <a:tailEnd/>
          </a:ln>
        </p:spPr>
        <p:txBody>
          <a:bodyPr/>
          <a:lstStyle/>
          <a:p>
            <a:fld id="{E20627F3-9B48-4A8D-B8A0-F539CF4D6FDE}" type="slidenum">
              <a:rPr lang="it-IT"/>
              <a:pPr/>
              <a:t>51</a:t>
            </a:fld>
            <a:endParaRPr lang="it-IT"/>
          </a:p>
        </p:txBody>
      </p:sp>
      <p:sp>
        <p:nvSpPr>
          <p:cNvPr id="157699" name="Rectangle 1"/>
          <p:cNvSpPr>
            <a:spLocks noGrp="1" noRot="1" noChangeAspect="1" noChangeArrowheads="1" noTextEdit="1"/>
          </p:cNvSpPr>
          <p:nvPr>
            <p:ph type="sldImg"/>
          </p:nvPr>
        </p:nvSpPr>
        <p:spPr>
          <a:xfrm>
            <a:off x="942976" y="685873"/>
            <a:ext cx="4968875" cy="3426446"/>
          </a:xfrm>
          <a:solidFill>
            <a:srgbClr val="FFFFFF"/>
          </a:solidFill>
          <a:ln>
            <a:solidFill>
              <a:srgbClr val="000000"/>
            </a:solidFill>
            <a:miter lim="800000"/>
          </a:ln>
        </p:spPr>
      </p:sp>
      <p:sp>
        <p:nvSpPr>
          <p:cNvPr id="157700" name="Rectangle 2"/>
          <p:cNvSpPr>
            <a:spLocks noGrp="1" noChangeArrowheads="1"/>
          </p:cNvSpPr>
          <p:nvPr>
            <p:ph type="body" idx="1"/>
          </p:nvPr>
        </p:nvSpPr>
        <p:spPr>
          <a:xfrm>
            <a:off x="914401" y="4342889"/>
            <a:ext cx="5026025" cy="4021842"/>
          </a:xfrm>
          <a:noFill/>
          <a:ln/>
        </p:spPr>
        <p:txBody>
          <a:bodyPr wrap="none" anchor="ctr"/>
          <a:lstStyle/>
          <a:p>
            <a:endParaRPr lang="it-IT"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0530" name="Rectangle 1"/>
          <p:cNvSpPr>
            <a:spLocks noGrp="1" noRot="1" noChangeAspect="1" noChangeArrowheads="1" noTextEdit="1"/>
          </p:cNvSpPr>
          <p:nvPr>
            <p:ph type="sldImg"/>
          </p:nvPr>
        </p:nvSpPr>
        <p:spPr>
          <a:xfrm>
            <a:off x="-13152438" y="-8374947"/>
            <a:ext cx="26306463" cy="18137692"/>
          </a:xfrm>
          <a:solidFill>
            <a:srgbClr val="FFFFFF"/>
          </a:solidFill>
          <a:ln>
            <a:solidFill>
              <a:srgbClr val="000000"/>
            </a:solidFill>
            <a:miter lim="800000"/>
          </a:ln>
        </p:spPr>
      </p:sp>
      <p:sp>
        <p:nvSpPr>
          <p:cNvPr id="150531" name="Rectangle 2"/>
          <p:cNvSpPr>
            <a:spLocks noGrp="1" noChangeArrowheads="1"/>
          </p:cNvSpPr>
          <p:nvPr>
            <p:ph type="body" idx="1"/>
          </p:nvPr>
        </p:nvSpPr>
        <p:spPr>
          <a:xfrm>
            <a:off x="685801" y="4342890"/>
            <a:ext cx="5483225" cy="4112319"/>
          </a:xfrm>
          <a:noFill/>
          <a:ln/>
        </p:spPr>
        <p:txBody>
          <a:bodyPr wrap="none" anchor="ctr"/>
          <a:lstStyle/>
          <a:p>
            <a:endParaRPr lang="it-IT"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8482" name="Rectangle 1"/>
          <p:cNvSpPr>
            <a:spLocks noGrp="1" noRot="1" noChangeAspect="1" noChangeArrowheads="1" noTextEdit="1"/>
          </p:cNvSpPr>
          <p:nvPr>
            <p:ph type="sldImg"/>
          </p:nvPr>
        </p:nvSpPr>
        <p:spPr>
          <a:xfrm>
            <a:off x="-13152438" y="-8374947"/>
            <a:ext cx="26306463" cy="18137692"/>
          </a:xfrm>
          <a:solidFill>
            <a:srgbClr val="FFFFFF"/>
          </a:solidFill>
          <a:ln>
            <a:solidFill>
              <a:srgbClr val="000000"/>
            </a:solidFill>
            <a:miter lim="800000"/>
          </a:ln>
        </p:spPr>
      </p:sp>
      <p:sp>
        <p:nvSpPr>
          <p:cNvPr id="148483" name="Rectangle 2"/>
          <p:cNvSpPr>
            <a:spLocks noGrp="1" noChangeArrowheads="1"/>
          </p:cNvSpPr>
          <p:nvPr>
            <p:ph type="body" idx="1"/>
          </p:nvPr>
        </p:nvSpPr>
        <p:spPr>
          <a:xfrm>
            <a:off x="685801" y="4342890"/>
            <a:ext cx="5483225" cy="4112319"/>
          </a:xfrm>
          <a:noFill/>
          <a:ln/>
        </p:spPr>
        <p:txBody>
          <a:bodyPr wrap="none" anchor="ctr"/>
          <a:lstStyle/>
          <a:p>
            <a:endParaRPr lang="it-IT"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9506" name="Rectangle 1"/>
          <p:cNvSpPr>
            <a:spLocks noGrp="1" noRot="1" noChangeAspect="1" noChangeArrowheads="1" noTextEdit="1"/>
          </p:cNvSpPr>
          <p:nvPr>
            <p:ph type="sldImg"/>
          </p:nvPr>
        </p:nvSpPr>
        <p:spPr>
          <a:xfrm>
            <a:off x="-13152438" y="-8374947"/>
            <a:ext cx="26306463" cy="18137692"/>
          </a:xfrm>
          <a:solidFill>
            <a:srgbClr val="FFFFFF"/>
          </a:solidFill>
          <a:ln>
            <a:solidFill>
              <a:srgbClr val="000000"/>
            </a:solidFill>
            <a:miter lim="800000"/>
          </a:ln>
        </p:spPr>
      </p:sp>
      <p:sp>
        <p:nvSpPr>
          <p:cNvPr id="149507" name="Rectangle 2"/>
          <p:cNvSpPr>
            <a:spLocks noGrp="1" noChangeArrowheads="1"/>
          </p:cNvSpPr>
          <p:nvPr>
            <p:ph type="body" idx="1"/>
          </p:nvPr>
        </p:nvSpPr>
        <p:spPr>
          <a:xfrm>
            <a:off x="685801" y="4342890"/>
            <a:ext cx="5483225" cy="4112319"/>
          </a:xfrm>
          <a:noFill/>
          <a:ln/>
        </p:spPr>
        <p:txBody>
          <a:bodyPr wrap="none" anchor="ctr"/>
          <a:lstStyle/>
          <a:p>
            <a:endParaRPr lang="it-IT"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8962" name="Rectangle 9"/>
          <p:cNvSpPr>
            <a:spLocks noGrp="1" noChangeArrowheads="1"/>
          </p:cNvSpPr>
          <p:nvPr>
            <p:ph type="sldNum" sz="quarter" idx="4294967295"/>
          </p:nvPr>
        </p:nvSpPr>
        <p:spPr bwMode="auto">
          <a:xfrm>
            <a:off x="3886200" y="8687239"/>
            <a:ext cx="2967038" cy="452384"/>
          </a:xfrm>
          <a:prstGeom prst="rect">
            <a:avLst/>
          </a:prstGeom>
          <a:noFill/>
          <a:ln>
            <a:miter lim="800000"/>
            <a:headEnd/>
            <a:tailEnd/>
          </a:ln>
        </p:spPr>
        <p:txBody>
          <a:bodyPr/>
          <a:lstStyle/>
          <a:p>
            <a:fld id="{28B46CBE-30BA-40AB-BFFE-2762F0E90B6B}" type="slidenum">
              <a:rPr lang="it-IT"/>
              <a:pPr/>
              <a:t>55</a:t>
            </a:fld>
            <a:endParaRPr lang="it-IT"/>
          </a:p>
        </p:txBody>
      </p:sp>
      <p:sp>
        <p:nvSpPr>
          <p:cNvPr id="168963" name="Rectangle 2"/>
          <p:cNvSpPr>
            <a:spLocks noGrp="1" noRot="1" noChangeAspect="1" noChangeArrowheads="1" noTextEdit="1"/>
          </p:cNvSpPr>
          <p:nvPr>
            <p:ph type="sldImg"/>
          </p:nvPr>
        </p:nvSpPr>
        <p:spPr>
          <a:xfrm>
            <a:off x="942976" y="685873"/>
            <a:ext cx="4968875" cy="3426446"/>
          </a:xfrm>
          <a:solidFill>
            <a:srgbClr val="FFFFFF"/>
          </a:solidFill>
          <a:ln>
            <a:solidFill>
              <a:srgbClr val="000000"/>
            </a:solidFill>
            <a:miter lim="800000"/>
          </a:ln>
        </p:spPr>
      </p:sp>
      <p:sp>
        <p:nvSpPr>
          <p:cNvPr id="168964" name="Rectangle 3"/>
          <p:cNvSpPr>
            <a:spLocks noGrp="1" noChangeArrowheads="1"/>
          </p:cNvSpPr>
          <p:nvPr>
            <p:ph type="body" idx="1"/>
          </p:nvPr>
        </p:nvSpPr>
        <p:spPr>
          <a:xfrm>
            <a:off x="914401" y="4342889"/>
            <a:ext cx="5026025" cy="4021842"/>
          </a:xfrm>
          <a:noFill/>
          <a:ln/>
        </p:spPr>
        <p:txBody>
          <a:bodyPr wrap="none" anchor="ctr"/>
          <a:lstStyle/>
          <a:p>
            <a:endParaRPr lang="it-IT"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82" name="Text Box 1"/>
          <p:cNvSpPr txBox="1">
            <a:spLocks noChangeArrowheads="1"/>
          </p:cNvSpPr>
          <p:nvPr/>
        </p:nvSpPr>
        <p:spPr bwMode="auto">
          <a:xfrm>
            <a:off x="-13152438" y="-8374947"/>
            <a:ext cx="26306463" cy="18137692"/>
          </a:xfrm>
          <a:prstGeom prst="rect">
            <a:avLst/>
          </a:prstGeom>
          <a:solidFill>
            <a:srgbClr val="FFFFFF"/>
          </a:solidFill>
          <a:ln w="9525">
            <a:solidFill>
              <a:srgbClr val="000000"/>
            </a:solidFill>
            <a:miter lim="800000"/>
            <a:headEnd/>
            <a:tailEnd/>
          </a:ln>
        </p:spPr>
        <p:txBody>
          <a:bodyPr wrap="none" anchor="ctr"/>
          <a:lstStyle/>
          <a:p>
            <a:endParaRPr lang="it-IT"/>
          </a:p>
        </p:txBody>
      </p:sp>
      <p:sp>
        <p:nvSpPr>
          <p:cNvPr id="122883" name="Rectangle 2"/>
          <p:cNvSpPr>
            <a:spLocks noGrp="1" noChangeArrowheads="1"/>
          </p:cNvSpPr>
          <p:nvPr>
            <p:ph type="body"/>
          </p:nvPr>
        </p:nvSpPr>
        <p:spPr>
          <a:xfrm>
            <a:off x="685801" y="4342890"/>
            <a:ext cx="5483225" cy="4112319"/>
          </a:xfrm>
          <a:noFill/>
          <a:ln/>
        </p:spPr>
        <p:txBody>
          <a:bodyPr wrap="none" anchor="ctr"/>
          <a:lstStyle/>
          <a:p>
            <a:endParaRPr lang="it-IT"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7154" name="Rectangle 8"/>
          <p:cNvSpPr>
            <a:spLocks noGrp="1" noChangeArrowheads="1"/>
          </p:cNvSpPr>
          <p:nvPr>
            <p:ph type="sldNum" sz="quarter" idx="4294967295"/>
          </p:nvPr>
        </p:nvSpPr>
        <p:spPr bwMode="auto">
          <a:xfrm>
            <a:off x="3886201" y="8687238"/>
            <a:ext cx="2968625" cy="453843"/>
          </a:xfrm>
          <a:prstGeom prst="rect">
            <a:avLst/>
          </a:prstGeom>
          <a:noFill/>
          <a:ln>
            <a:miter lim="800000"/>
            <a:headEnd/>
            <a:tailEnd/>
          </a:ln>
        </p:spPr>
        <p:txBody>
          <a:bodyPr/>
          <a:lstStyle/>
          <a:p>
            <a:fld id="{E410F951-213E-4E8A-9323-04DCBD4EEDAD}" type="slidenum">
              <a:rPr lang="it-IT"/>
              <a:pPr/>
              <a:t>56</a:t>
            </a:fld>
            <a:endParaRPr lang="it-IT"/>
          </a:p>
        </p:txBody>
      </p:sp>
      <p:sp>
        <p:nvSpPr>
          <p:cNvPr id="177155" name="Text Box 1"/>
          <p:cNvSpPr txBox="1">
            <a:spLocks noChangeArrowheads="1"/>
          </p:cNvSpPr>
          <p:nvPr/>
        </p:nvSpPr>
        <p:spPr bwMode="auto">
          <a:xfrm>
            <a:off x="1589" y="0"/>
            <a:ext cx="1587" cy="1460"/>
          </a:xfrm>
          <a:prstGeom prst="rect">
            <a:avLst/>
          </a:prstGeom>
          <a:solidFill>
            <a:srgbClr val="FFFFFF"/>
          </a:solidFill>
          <a:ln w="9360">
            <a:solidFill>
              <a:srgbClr val="000000"/>
            </a:solidFill>
            <a:miter lim="800000"/>
            <a:headEnd/>
            <a:tailEnd/>
          </a:ln>
        </p:spPr>
        <p:txBody>
          <a:bodyPr wrap="none" anchor="ctr"/>
          <a:lstStyle/>
          <a:p>
            <a:endParaRPr lang="it-IT"/>
          </a:p>
        </p:txBody>
      </p:sp>
      <p:sp>
        <p:nvSpPr>
          <p:cNvPr id="177156" name="Rectangle 2"/>
          <p:cNvSpPr>
            <a:spLocks noGrp="1" noChangeArrowheads="1"/>
          </p:cNvSpPr>
          <p:nvPr>
            <p:ph type="body"/>
          </p:nvPr>
        </p:nvSpPr>
        <p:spPr>
          <a:xfrm>
            <a:off x="914401" y="4342889"/>
            <a:ext cx="5027613" cy="4208633"/>
          </a:xfrm>
          <a:noFill/>
          <a:ln/>
        </p:spPr>
        <p:txBody>
          <a:bodyPr wrap="none" anchor="ctr"/>
          <a:lstStyle/>
          <a:p>
            <a:endParaRPr lang="it-IT"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8178" name="Rectangle 8"/>
          <p:cNvSpPr>
            <a:spLocks noGrp="1" noChangeArrowheads="1"/>
          </p:cNvSpPr>
          <p:nvPr>
            <p:ph type="sldNum" sz="quarter" idx="4294967295"/>
          </p:nvPr>
        </p:nvSpPr>
        <p:spPr bwMode="auto">
          <a:xfrm>
            <a:off x="3886201" y="8687238"/>
            <a:ext cx="2968625" cy="453843"/>
          </a:xfrm>
          <a:prstGeom prst="rect">
            <a:avLst/>
          </a:prstGeom>
          <a:noFill/>
          <a:ln>
            <a:miter lim="800000"/>
            <a:headEnd/>
            <a:tailEnd/>
          </a:ln>
        </p:spPr>
        <p:txBody>
          <a:bodyPr/>
          <a:lstStyle/>
          <a:p>
            <a:fld id="{7C5B1AE3-DCD9-4C01-98DD-DD5781D2806E}" type="slidenum">
              <a:rPr lang="it-IT"/>
              <a:pPr/>
              <a:t>57</a:t>
            </a:fld>
            <a:endParaRPr lang="it-IT"/>
          </a:p>
        </p:txBody>
      </p:sp>
      <p:sp>
        <p:nvSpPr>
          <p:cNvPr id="178179" name="Text Box 1"/>
          <p:cNvSpPr txBox="1">
            <a:spLocks noChangeArrowheads="1"/>
          </p:cNvSpPr>
          <p:nvPr/>
        </p:nvSpPr>
        <p:spPr bwMode="auto">
          <a:xfrm>
            <a:off x="1143000" y="685873"/>
            <a:ext cx="4572000" cy="3429365"/>
          </a:xfrm>
          <a:prstGeom prst="rect">
            <a:avLst/>
          </a:prstGeom>
          <a:solidFill>
            <a:srgbClr val="FFFFFF"/>
          </a:solidFill>
          <a:ln w="9525">
            <a:solidFill>
              <a:srgbClr val="000000"/>
            </a:solidFill>
            <a:miter lim="800000"/>
            <a:headEnd/>
            <a:tailEnd/>
          </a:ln>
        </p:spPr>
        <p:txBody>
          <a:bodyPr wrap="none" anchor="ctr"/>
          <a:lstStyle/>
          <a:p>
            <a:endParaRPr lang="it-IT"/>
          </a:p>
        </p:txBody>
      </p:sp>
      <p:sp>
        <p:nvSpPr>
          <p:cNvPr id="178180" name="Rectangle 2"/>
          <p:cNvSpPr>
            <a:spLocks noGrp="1" noChangeArrowheads="1"/>
          </p:cNvSpPr>
          <p:nvPr>
            <p:ph type="body"/>
          </p:nvPr>
        </p:nvSpPr>
        <p:spPr>
          <a:xfrm>
            <a:off x="914401" y="4342889"/>
            <a:ext cx="5027613" cy="4208633"/>
          </a:xfrm>
          <a:noFill/>
          <a:ln/>
        </p:spPr>
        <p:txBody>
          <a:bodyPr wrap="none" anchor="ctr"/>
          <a:lstStyle/>
          <a:p>
            <a:endParaRPr lang="it-IT"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6130" name="Rectangle 1"/>
          <p:cNvSpPr>
            <a:spLocks noGrp="1" noRot="1" noChangeAspect="1" noChangeArrowheads="1" noTextEdit="1"/>
          </p:cNvSpPr>
          <p:nvPr>
            <p:ph type="sldImg"/>
          </p:nvPr>
        </p:nvSpPr>
        <p:spPr>
          <a:xfrm>
            <a:off x="-12091988" y="-8375650"/>
            <a:ext cx="24185563" cy="18138775"/>
          </a:xfrm>
          <a:solidFill>
            <a:srgbClr val="FFFFFF"/>
          </a:solidFill>
          <a:ln>
            <a:solidFill>
              <a:srgbClr val="000000"/>
            </a:solidFill>
            <a:miter lim="800000"/>
          </a:ln>
        </p:spPr>
      </p:sp>
      <p:sp>
        <p:nvSpPr>
          <p:cNvPr id="176131" name="Rectangle 2"/>
          <p:cNvSpPr>
            <a:spLocks noGrp="1" noChangeArrowheads="1"/>
          </p:cNvSpPr>
          <p:nvPr>
            <p:ph type="body" idx="1"/>
          </p:nvPr>
        </p:nvSpPr>
        <p:spPr>
          <a:xfrm>
            <a:off x="685801" y="4342890"/>
            <a:ext cx="5483225" cy="4112319"/>
          </a:xfrm>
          <a:noFill/>
          <a:ln/>
        </p:spPr>
        <p:txBody>
          <a:bodyPr wrap="none" anchor="ctr"/>
          <a:lstStyle/>
          <a:p>
            <a:endParaRPr lang="it-IT"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1250" name="Rectangle 8"/>
          <p:cNvSpPr>
            <a:spLocks noGrp="1" noChangeArrowheads="1"/>
          </p:cNvSpPr>
          <p:nvPr>
            <p:ph type="sldNum" sz="quarter" idx="4294967295"/>
          </p:nvPr>
        </p:nvSpPr>
        <p:spPr bwMode="auto">
          <a:xfrm>
            <a:off x="3886201" y="8687238"/>
            <a:ext cx="2968625" cy="453843"/>
          </a:xfrm>
          <a:prstGeom prst="rect">
            <a:avLst/>
          </a:prstGeom>
          <a:noFill/>
          <a:ln>
            <a:miter lim="800000"/>
            <a:headEnd/>
            <a:tailEnd/>
          </a:ln>
        </p:spPr>
        <p:txBody>
          <a:bodyPr/>
          <a:lstStyle/>
          <a:p>
            <a:fld id="{EB0AA960-8D2F-4EBE-8E42-4285BA7F5475}" type="slidenum">
              <a:rPr lang="it-IT"/>
              <a:pPr/>
              <a:t>59</a:t>
            </a:fld>
            <a:endParaRPr lang="it-IT"/>
          </a:p>
        </p:txBody>
      </p:sp>
      <p:sp>
        <p:nvSpPr>
          <p:cNvPr id="181251" name="Text Box 1"/>
          <p:cNvSpPr txBox="1">
            <a:spLocks noChangeArrowheads="1"/>
          </p:cNvSpPr>
          <p:nvPr/>
        </p:nvSpPr>
        <p:spPr bwMode="auto">
          <a:xfrm>
            <a:off x="1143000" y="685873"/>
            <a:ext cx="4572000" cy="3429365"/>
          </a:xfrm>
          <a:prstGeom prst="rect">
            <a:avLst/>
          </a:prstGeom>
          <a:solidFill>
            <a:srgbClr val="FFFFFF"/>
          </a:solidFill>
          <a:ln w="9525">
            <a:solidFill>
              <a:srgbClr val="000000"/>
            </a:solidFill>
            <a:miter lim="800000"/>
            <a:headEnd/>
            <a:tailEnd/>
          </a:ln>
        </p:spPr>
        <p:txBody>
          <a:bodyPr wrap="none" anchor="ctr"/>
          <a:lstStyle/>
          <a:p>
            <a:endParaRPr lang="it-IT"/>
          </a:p>
        </p:txBody>
      </p:sp>
      <p:sp>
        <p:nvSpPr>
          <p:cNvPr id="181252" name="Rectangle 2"/>
          <p:cNvSpPr>
            <a:spLocks noGrp="1" noChangeArrowheads="1"/>
          </p:cNvSpPr>
          <p:nvPr>
            <p:ph type="body"/>
          </p:nvPr>
        </p:nvSpPr>
        <p:spPr>
          <a:xfrm>
            <a:off x="914401" y="4342889"/>
            <a:ext cx="5027613" cy="4208633"/>
          </a:xfrm>
          <a:noFill/>
          <a:ln/>
        </p:spPr>
        <p:txBody>
          <a:bodyPr wrap="none" anchor="ctr"/>
          <a:lstStyle/>
          <a:p>
            <a:endParaRPr lang="it-IT"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9BC510C8-9AC8-4A59-9B76-1AB32ADB3EC4}" type="slidenum">
              <a:rPr lang="it-IT"/>
              <a:pPr/>
              <a:t>60</a:t>
            </a:fld>
            <a:endParaRPr lang="it-IT"/>
          </a:p>
        </p:txBody>
      </p:sp>
      <p:sp>
        <p:nvSpPr>
          <p:cNvPr id="808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0898" name="Rectangle 2"/>
          <p:cNvSpPr txBox="1">
            <a:spLocks noGrp="1" noChangeArrowheads="1"/>
          </p:cNvSpPr>
          <p:nvPr>
            <p:ph type="body" idx="1"/>
          </p:nvPr>
        </p:nvSpPr>
        <p:spPr bwMode="auto">
          <a:xfrm>
            <a:off x="914400" y="4343400"/>
            <a:ext cx="5029200" cy="4208463"/>
          </a:xfrm>
          <a:prstGeom prst="rect">
            <a:avLst/>
          </a:prstGeom>
          <a:noFill/>
          <a:ln>
            <a:round/>
            <a:headEnd/>
            <a:tailEnd/>
          </a:ln>
        </p:spPr>
        <p:txBody>
          <a:bodyPr wrap="none" anchor="ctr"/>
          <a:lstStyle/>
          <a:p>
            <a:endParaRPr 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4" name="Rectangle 8"/>
          <p:cNvSpPr>
            <a:spLocks noGrp="1" noChangeArrowheads="1"/>
          </p:cNvSpPr>
          <p:nvPr>
            <p:ph type="sldNum" sz="quarter" idx="4294967295"/>
          </p:nvPr>
        </p:nvSpPr>
        <p:spPr bwMode="auto">
          <a:xfrm>
            <a:off x="3886201" y="8687238"/>
            <a:ext cx="2968625" cy="453843"/>
          </a:xfrm>
          <a:prstGeom prst="rect">
            <a:avLst/>
          </a:prstGeom>
          <a:noFill/>
          <a:ln>
            <a:miter lim="800000"/>
            <a:headEnd/>
            <a:tailEnd/>
          </a:ln>
        </p:spPr>
        <p:txBody>
          <a:bodyPr/>
          <a:lstStyle/>
          <a:p>
            <a:fld id="{6B5DDA5A-84D5-4359-8AF4-22737F3C56A6}" type="slidenum">
              <a:rPr lang="it-IT"/>
              <a:pPr/>
              <a:t>61</a:t>
            </a:fld>
            <a:endParaRPr lang="it-IT"/>
          </a:p>
        </p:txBody>
      </p:sp>
      <p:sp>
        <p:nvSpPr>
          <p:cNvPr id="95235" name="Text Box 1"/>
          <p:cNvSpPr txBox="1">
            <a:spLocks noChangeArrowheads="1"/>
          </p:cNvSpPr>
          <p:nvPr/>
        </p:nvSpPr>
        <p:spPr bwMode="auto">
          <a:xfrm>
            <a:off x="1143000" y="685873"/>
            <a:ext cx="4572000" cy="3429365"/>
          </a:xfrm>
          <a:prstGeom prst="rect">
            <a:avLst/>
          </a:prstGeom>
          <a:solidFill>
            <a:srgbClr val="FFFFFF"/>
          </a:solidFill>
          <a:ln w="9525">
            <a:solidFill>
              <a:srgbClr val="000000"/>
            </a:solidFill>
            <a:miter lim="800000"/>
            <a:headEnd/>
            <a:tailEnd/>
          </a:ln>
        </p:spPr>
        <p:txBody>
          <a:bodyPr wrap="none" anchor="ctr"/>
          <a:lstStyle/>
          <a:p>
            <a:endParaRPr lang="it-IT"/>
          </a:p>
        </p:txBody>
      </p:sp>
      <p:sp>
        <p:nvSpPr>
          <p:cNvPr id="95236" name="Rectangle 2"/>
          <p:cNvSpPr>
            <a:spLocks noGrp="1" noChangeArrowheads="1"/>
          </p:cNvSpPr>
          <p:nvPr>
            <p:ph type="body"/>
          </p:nvPr>
        </p:nvSpPr>
        <p:spPr>
          <a:xfrm>
            <a:off x="914401" y="4342889"/>
            <a:ext cx="5027613" cy="4208633"/>
          </a:xfrm>
          <a:noFill/>
          <a:ln/>
        </p:spPr>
        <p:txBody>
          <a:bodyPr wrap="none" anchor="ctr"/>
          <a:lstStyle/>
          <a:p>
            <a:endParaRPr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3298" name="Rectangle 9"/>
          <p:cNvSpPr>
            <a:spLocks noGrp="1" noChangeArrowheads="1"/>
          </p:cNvSpPr>
          <p:nvPr>
            <p:ph type="sldNum" sz="quarter" idx="4294967295"/>
          </p:nvPr>
        </p:nvSpPr>
        <p:spPr bwMode="auto">
          <a:xfrm>
            <a:off x="3886200" y="8687239"/>
            <a:ext cx="2967038" cy="452384"/>
          </a:xfrm>
          <a:prstGeom prst="rect">
            <a:avLst/>
          </a:prstGeom>
          <a:noFill/>
          <a:ln>
            <a:miter lim="800000"/>
            <a:headEnd/>
            <a:tailEnd/>
          </a:ln>
        </p:spPr>
        <p:txBody>
          <a:bodyPr/>
          <a:lstStyle/>
          <a:p>
            <a:fld id="{0F9F068E-552C-49E8-BA3F-5CF4CB9BA6B9}" type="slidenum">
              <a:rPr lang="it-IT"/>
              <a:pPr/>
              <a:t>62</a:t>
            </a:fld>
            <a:endParaRPr lang="it-IT"/>
          </a:p>
        </p:txBody>
      </p:sp>
      <p:sp>
        <p:nvSpPr>
          <p:cNvPr id="183299" name="Rectangle 2"/>
          <p:cNvSpPr>
            <a:spLocks noGrp="1" noRot="1" noChangeAspect="1" noChangeArrowheads="1" noTextEdit="1"/>
          </p:cNvSpPr>
          <p:nvPr>
            <p:ph type="sldImg"/>
          </p:nvPr>
        </p:nvSpPr>
        <p:spPr>
          <a:xfrm>
            <a:off x="1143000" y="685800"/>
            <a:ext cx="4568825" cy="3425825"/>
          </a:xfrm>
          <a:solidFill>
            <a:srgbClr val="FFFFFF"/>
          </a:solidFill>
          <a:ln>
            <a:solidFill>
              <a:srgbClr val="000000"/>
            </a:solidFill>
            <a:miter lim="800000"/>
          </a:ln>
        </p:spPr>
      </p:sp>
      <p:sp>
        <p:nvSpPr>
          <p:cNvPr id="183300" name="Rectangle 3"/>
          <p:cNvSpPr>
            <a:spLocks noGrp="1" noChangeArrowheads="1"/>
          </p:cNvSpPr>
          <p:nvPr>
            <p:ph type="body" idx="1"/>
          </p:nvPr>
        </p:nvSpPr>
        <p:spPr>
          <a:xfrm>
            <a:off x="914401" y="4342889"/>
            <a:ext cx="5026025" cy="4021842"/>
          </a:xfrm>
          <a:noFill/>
          <a:ln/>
        </p:spPr>
        <p:txBody>
          <a:bodyPr wrap="none" anchor="ctr"/>
          <a:lstStyle/>
          <a:p>
            <a:endParaRPr lang="it-IT"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22" name="Rectangle 9"/>
          <p:cNvSpPr>
            <a:spLocks noGrp="1" noChangeArrowheads="1"/>
          </p:cNvSpPr>
          <p:nvPr>
            <p:ph type="sldNum" sz="quarter" idx="4294967295"/>
          </p:nvPr>
        </p:nvSpPr>
        <p:spPr bwMode="auto">
          <a:xfrm>
            <a:off x="3886200" y="8687239"/>
            <a:ext cx="2967038" cy="452384"/>
          </a:xfrm>
          <a:prstGeom prst="rect">
            <a:avLst/>
          </a:prstGeom>
          <a:noFill/>
          <a:ln>
            <a:miter lim="800000"/>
            <a:headEnd/>
            <a:tailEnd/>
          </a:ln>
        </p:spPr>
        <p:txBody>
          <a:bodyPr/>
          <a:lstStyle/>
          <a:p>
            <a:fld id="{9A44904D-05BB-4481-AC4E-E4831407A607}" type="slidenum">
              <a:rPr lang="it-IT"/>
              <a:pPr/>
              <a:t>63</a:t>
            </a:fld>
            <a:endParaRPr lang="it-IT"/>
          </a:p>
        </p:txBody>
      </p:sp>
      <p:sp>
        <p:nvSpPr>
          <p:cNvPr id="184323" name="Rectangle 2"/>
          <p:cNvSpPr>
            <a:spLocks noGrp="1" noRot="1" noChangeAspect="1" noChangeArrowheads="1" noTextEdit="1"/>
          </p:cNvSpPr>
          <p:nvPr>
            <p:ph type="sldImg"/>
          </p:nvPr>
        </p:nvSpPr>
        <p:spPr>
          <a:xfrm>
            <a:off x="942976" y="685873"/>
            <a:ext cx="4968875" cy="3426446"/>
          </a:xfrm>
          <a:solidFill>
            <a:srgbClr val="FFFFFF"/>
          </a:solidFill>
          <a:ln>
            <a:solidFill>
              <a:srgbClr val="000000"/>
            </a:solidFill>
            <a:miter lim="800000"/>
          </a:ln>
        </p:spPr>
      </p:sp>
      <p:sp>
        <p:nvSpPr>
          <p:cNvPr id="184324" name="Rectangle 3"/>
          <p:cNvSpPr>
            <a:spLocks noGrp="1" noChangeArrowheads="1"/>
          </p:cNvSpPr>
          <p:nvPr>
            <p:ph type="body" idx="1"/>
          </p:nvPr>
        </p:nvSpPr>
        <p:spPr>
          <a:xfrm>
            <a:off x="914401" y="4342889"/>
            <a:ext cx="5026025" cy="4021842"/>
          </a:xfrm>
          <a:noFill/>
          <a:ln/>
        </p:spPr>
        <p:txBody>
          <a:bodyPr wrap="none" anchor="ctr"/>
          <a:lstStyle/>
          <a:p>
            <a:endParaRPr lang="it-IT"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5346" name="Rectangle 9"/>
          <p:cNvSpPr>
            <a:spLocks noGrp="1" noChangeArrowheads="1"/>
          </p:cNvSpPr>
          <p:nvPr>
            <p:ph type="sldNum" sz="quarter" idx="4294967295"/>
          </p:nvPr>
        </p:nvSpPr>
        <p:spPr bwMode="auto">
          <a:xfrm>
            <a:off x="3886200" y="8687239"/>
            <a:ext cx="2967038" cy="452384"/>
          </a:xfrm>
          <a:prstGeom prst="rect">
            <a:avLst/>
          </a:prstGeom>
          <a:noFill/>
          <a:ln>
            <a:miter lim="800000"/>
            <a:headEnd/>
            <a:tailEnd/>
          </a:ln>
        </p:spPr>
        <p:txBody>
          <a:bodyPr/>
          <a:lstStyle/>
          <a:p>
            <a:fld id="{1BAD83DF-1BE5-4755-B543-41E6607205A1}" type="slidenum">
              <a:rPr lang="it-IT"/>
              <a:pPr/>
              <a:t>64</a:t>
            </a:fld>
            <a:endParaRPr lang="it-IT"/>
          </a:p>
        </p:txBody>
      </p:sp>
      <p:sp>
        <p:nvSpPr>
          <p:cNvPr id="185347" name="Text Box 2"/>
          <p:cNvSpPr txBox="1">
            <a:spLocks noChangeArrowheads="1"/>
          </p:cNvSpPr>
          <p:nvPr/>
        </p:nvSpPr>
        <p:spPr bwMode="auto">
          <a:xfrm>
            <a:off x="1143000" y="685873"/>
            <a:ext cx="4572000" cy="3429365"/>
          </a:xfrm>
          <a:prstGeom prst="rect">
            <a:avLst/>
          </a:prstGeom>
          <a:solidFill>
            <a:srgbClr val="FFFFFF"/>
          </a:solidFill>
          <a:ln w="9360">
            <a:solidFill>
              <a:srgbClr val="000000"/>
            </a:solidFill>
            <a:miter lim="800000"/>
            <a:headEnd/>
            <a:tailEnd/>
          </a:ln>
        </p:spPr>
        <p:txBody>
          <a:bodyPr wrap="none" anchor="ctr"/>
          <a:lstStyle/>
          <a:p>
            <a:endParaRPr lang="it-IT"/>
          </a:p>
        </p:txBody>
      </p:sp>
      <p:sp>
        <p:nvSpPr>
          <p:cNvPr id="185348" name="Rectangle 3"/>
          <p:cNvSpPr>
            <a:spLocks noGrp="1" noChangeArrowheads="1"/>
          </p:cNvSpPr>
          <p:nvPr>
            <p:ph type="body"/>
          </p:nvPr>
        </p:nvSpPr>
        <p:spPr>
          <a:xfrm>
            <a:off x="914401" y="4342890"/>
            <a:ext cx="5026025" cy="4112319"/>
          </a:xfrm>
          <a:noFill/>
          <a:ln/>
        </p:spPr>
        <p:txBody>
          <a:bodyPr wrap="none" anchor="ctr"/>
          <a:lstStyle/>
          <a:p>
            <a:endParaRPr lang="it-IT"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397D4D9E-4C23-4EE7-A003-382A9EEE2DD4}" type="slidenum">
              <a:rPr lang="it-IT" smtClean="0"/>
              <a:pPr/>
              <a:t>109</a:t>
            </a:fld>
            <a:endParaRPr 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4930" name="Text Box 1"/>
          <p:cNvSpPr txBox="1">
            <a:spLocks noChangeArrowheads="1"/>
          </p:cNvSpPr>
          <p:nvPr/>
        </p:nvSpPr>
        <p:spPr bwMode="auto">
          <a:xfrm>
            <a:off x="-13152438" y="-8374947"/>
            <a:ext cx="26306463" cy="18137692"/>
          </a:xfrm>
          <a:prstGeom prst="rect">
            <a:avLst/>
          </a:prstGeom>
          <a:solidFill>
            <a:srgbClr val="FFFFFF"/>
          </a:solidFill>
          <a:ln w="9525">
            <a:solidFill>
              <a:srgbClr val="000000"/>
            </a:solidFill>
            <a:miter lim="800000"/>
            <a:headEnd/>
            <a:tailEnd/>
          </a:ln>
        </p:spPr>
        <p:txBody>
          <a:bodyPr wrap="none" anchor="ctr"/>
          <a:lstStyle/>
          <a:p>
            <a:endParaRPr lang="it-IT"/>
          </a:p>
        </p:txBody>
      </p:sp>
      <p:sp>
        <p:nvSpPr>
          <p:cNvPr id="124931" name="Rectangle 2"/>
          <p:cNvSpPr>
            <a:spLocks noGrp="1" noChangeArrowheads="1"/>
          </p:cNvSpPr>
          <p:nvPr>
            <p:ph type="body"/>
          </p:nvPr>
        </p:nvSpPr>
        <p:spPr>
          <a:xfrm>
            <a:off x="685801" y="4342890"/>
            <a:ext cx="5483225" cy="4112319"/>
          </a:xfrm>
          <a:noFill/>
          <a:ln/>
        </p:spPr>
        <p:txBody>
          <a:bodyPr wrap="none" anchor="ctr"/>
          <a:lstStyle/>
          <a:p>
            <a:endParaRPr lang="it-IT"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5954" name="Text Box 1"/>
          <p:cNvSpPr txBox="1">
            <a:spLocks noChangeArrowheads="1"/>
          </p:cNvSpPr>
          <p:nvPr/>
        </p:nvSpPr>
        <p:spPr bwMode="auto">
          <a:xfrm>
            <a:off x="-13152438" y="-8374947"/>
            <a:ext cx="26306463" cy="18137692"/>
          </a:xfrm>
          <a:prstGeom prst="rect">
            <a:avLst/>
          </a:prstGeom>
          <a:solidFill>
            <a:srgbClr val="FFFFFF"/>
          </a:solidFill>
          <a:ln w="9525">
            <a:solidFill>
              <a:srgbClr val="000000"/>
            </a:solidFill>
            <a:miter lim="800000"/>
            <a:headEnd/>
            <a:tailEnd/>
          </a:ln>
        </p:spPr>
        <p:txBody>
          <a:bodyPr wrap="none" anchor="ctr"/>
          <a:lstStyle/>
          <a:p>
            <a:endParaRPr lang="it-IT"/>
          </a:p>
        </p:txBody>
      </p:sp>
      <p:sp>
        <p:nvSpPr>
          <p:cNvPr id="125955" name="Rectangle 2"/>
          <p:cNvSpPr>
            <a:spLocks noGrp="1" noChangeArrowheads="1"/>
          </p:cNvSpPr>
          <p:nvPr>
            <p:ph type="body"/>
          </p:nvPr>
        </p:nvSpPr>
        <p:spPr>
          <a:xfrm>
            <a:off x="685801" y="4342890"/>
            <a:ext cx="5483225" cy="4112319"/>
          </a:xfrm>
          <a:noFill/>
          <a:ln/>
        </p:spPr>
        <p:txBody>
          <a:bodyPr wrap="none" anchor="ctr"/>
          <a:lstStyle/>
          <a:p>
            <a:endParaRPr lang="it-IT"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8002" name="Text Box 1"/>
          <p:cNvSpPr txBox="1">
            <a:spLocks noChangeArrowheads="1"/>
          </p:cNvSpPr>
          <p:nvPr/>
        </p:nvSpPr>
        <p:spPr bwMode="auto">
          <a:xfrm>
            <a:off x="-13152438" y="-8374947"/>
            <a:ext cx="26306463" cy="18137692"/>
          </a:xfrm>
          <a:prstGeom prst="rect">
            <a:avLst/>
          </a:prstGeom>
          <a:solidFill>
            <a:srgbClr val="FFFFFF"/>
          </a:solidFill>
          <a:ln w="9525">
            <a:solidFill>
              <a:srgbClr val="000000"/>
            </a:solidFill>
            <a:miter lim="800000"/>
            <a:headEnd/>
            <a:tailEnd/>
          </a:ln>
        </p:spPr>
        <p:txBody>
          <a:bodyPr wrap="none" anchor="ctr"/>
          <a:lstStyle/>
          <a:p>
            <a:endParaRPr lang="it-IT"/>
          </a:p>
        </p:txBody>
      </p:sp>
      <p:sp>
        <p:nvSpPr>
          <p:cNvPr id="128003" name="Rectangle 2"/>
          <p:cNvSpPr>
            <a:spLocks noGrp="1" noChangeArrowheads="1"/>
          </p:cNvSpPr>
          <p:nvPr>
            <p:ph type="body"/>
          </p:nvPr>
        </p:nvSpPr>
        <p:spPr>
          <a:xfrm>
            <a:off x="685801" y="4342890"/>
            <a:ext cx="5483225" cy="4112319"/>
          </a:xfrm>
          <a:noFill/>
          <a:ln/>
        </p:spPr>
        <p:txBody>
          <a:bodyPr wrap="none" anchor="ctr"/>
          <a:lstStyle/>
          <a:p>
            <a:endParaRPr lang="it-IT"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9026" name="Rectangle 1"/>
          <p:cNvSpPr>
            <a:spLocks noGrp="1" noRot="1" noChangeAspect="1" noChangeArrowheads="1" noTextEdit="1"/>
          </p:cNvSpPr>
          <p:nvPr>
            <p:ph type="sldImg"/>
          </p:nvPr>
        </p:nvSpPr>
        <p:spPr>
          <a:xfrm>
            <a:off x="-13152438" y="-8374947"/>
            <a:ext cx="26306463" cy="18137692"/>
          </a:xfrm>
          <a:solidFill>
            <a:srgbClr val="FFFFFF"/>
          </a:solidFill>
          <a:ln>
            <a:solidFill>
              <a:srgbClr val="000000"/>
            </a:solidFill>
            <a:miter lim="800000"/>
          </a:ln>
        </p:spPr>
      </p:sp>
      <p:sp>
        <p:nvSpPr>
          <p:cNvPr id="129027" name="Rectangle 2"/>
          <p:cNvSpPr>
            <a:spLocks noGrp="1" noChangeArrowheads="1"/>
          </p:cNvSpPr>
          <p:nvPr>
            <p:ph type="body" idx="1"/>
          </p:nvPr>
        </p:nvSpPr>
        <p:spPr>
          <a:xfrm>
            <a:off x="685801" y="4342890"/>
            <a:ext cx="5483225" cy="4112319"/>
          </a:xfrm>
          <a:noFill/>
          <a:ln/>
        </p:spPr>
        <p:txBody>
          <a:bodyPr wrap="none" anchor="ctr"/>
          <a:lstStyle/>
          <a:p>
            <a:endParaRPr lang="it-IT"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0050" name="Rectangle 1"/>
          <p:cNvSpPr>
            <a:spLocks noGrp="1" noRot="1" noChangeAspect="1" noChangeArrowheads="1" noTextEdit="1"/>
          </p:cNvSpPr>
          <p:nvPr>
            <p:ph type="sldImg"/>
          </p:nvPr>
        </p:nvSpPr>
        <p:spPr>
          <a:xfrm>
            <a:off x="-13152438" y="-8374947"/>
            <a:ext cx="26306463" cy="18137692"/>
          </a:xfrm>
          <a:solidFill>
            <a:srgbClr val="FFFFFF"/>
          </a:solidFill>
          <a:ln>
            <a:solidFill>
              <a:srgbClr val="000000"/>
            </a:solidFill>
            <a:miter lim="800000"/>
          </a:ln>
        </p:spPr>
      </p:sp>
      <p:sp>
        <p:nvSpPr>
          <p:cNvPr id="130051" name="Rectangle 2"/>
          <p:cNvSpPr>
            <a:spLocks noGrp="1" noChangeArrowheads="1"/>
          </p:cNvSpPr>
          <p:nvPr>
            <p:ph type="body" idx="1"/>
          </p:nvPr>
        </p:nvSpPr>
        <p:spPr>
          <a:xfrm>
            <a:off x="685801" y="4342890"/>
            <a:ext cx="5483225" cy="4112319"/>
          </a:xfrm>
          <a:noFill/>
          <a:ln/>
        </p:spPr>
        <p:txBody>
          <a:bodyPr wrap="none" anchor="ctr"/>
          <a:lstStyle/>
          <a:p>
            <a:endParaRPr lang="it-IT"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1"/>
          <p:cNvSpPr>
            <a:spLocks noGrp="1" noRot="1" noChangeAspect="1" noChangeArrowheads="1" noTextEdit="1"/>
          </p:cNvSpPr>
          <p:nvPr>
            <p:ph type="sldImg"/>
          </p:nvPr>
        </p:nvSpPr>
        <p:spPr>
          <a:xfrm>
            <a:off x="-13152438" y="-8374947"/>
            <a:ext cx="26306463" cy="18137692"/>
          </a:xfrm>
          <a:solidFill>
            <a:srgbClr val="FFFFFF"/>
          </a:solidFill>
          <a:ln>
            <a:solidFill>
              <a:srgbClr val="000000"/>
            </a:solidFill>
            <a:miter lim="800000"/>
          </a:ln>
        </p:spPr>
      </p:sp>
      <p:sp>
        <p:nvSpPr>
          <p:cNvPr id="131075" name="Rectangle 2"/>
          <p:cNvSpPr>
            <a:spLocks noGrp="1" noChangeArrowheads="1"/>
          </p:cNvSpPr>
          <p:nvPr>
            <p:ph type="body" idx="1"/>
          </p:nvPr>
        </p:nvSpPr>
        <p:spPr>
          <a:xfrm>
            <a:off x="685801" y="4342890"/>
            <a:ext cx="5483225" cy="4112319"/>
          </a:xfrm>
          <a:noFill/>
          <a:ln/>
        </p:spPr>
        <p:txBody>
          <a:bodyPr wrap="none" anchor="ctr"/>
          <a:lstStyle/>
          <a:p>
            <a:endParaRPr lang="it-IT"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A34807FD-496D-4E9B-AC37-5E26BA53AA49}" type="datetimeFigureOut">
              <a:rPr lang="it-IT" smtClean="0"/>
              <a:pPr/>
              <a:t>27/02/2020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1044860-7AD5-4862-83FF-A031868B7606}"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34807FD-496D-4E9B-AC37-5E26BA53AA49}" type="datetimeFigureOut">
              <a:rPr lang="it-IT" smtClean="0"/>
              <a:pPr/>
              <a:t>27/02/2020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1044860-7AD5-4862-83FF-A031868B7606}"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34807FD-496D-4E9B-AC37-5E26BA53AA49}" type="datetimeFigureOut">
              <a:rPr lang="it-IT" smtClean="0"/>
              <a:pPr/>
              <a:t>27/02/2020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1044860-7AD5-4862-83FF-A031868B7606}" type="slidenum">
              <a:rPr lang="it-IT" smtClean="0"/>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685800" y="463550"/>
            <a:ext cx="7767638" cy="1430338"/>
          </a:xfrm>
        </p:spPr>
        <p:txBody>
          <a:bodyPr/>
          <a:lstStyle/>
          <a:p>
            <a:r>
              <a:rPr lang="it-IT" smtClean="0"/>
              <a:t>Fare clic per modificare lo stile del titolo</a:t>
            </a:r>
            <a:endParaRPr lang="it-IT"/>
          </a:p>
        </p:txBody>
      </p:sp>
      <p:sp>
        <p:nvSpPr>
          <p:cNvPr id="3" name="Rectangle 3"/>
          <p:cNvSpPr>
            <a:spLocks noGrp="1" noChangeArrowheads="1"/>
          </p:cNvSpPr>
          <p:nvPr>
            <p:ph type="dt" idx="10"/>
          </p:nvPr>
        </p:nvSpPr>
        <p:spPr>
          <a:ln/>
        </p:spPr>
        <p:txBody>
          <a:bodyPr/>
          <a:lstStyle>
            <a:lvl1pPr>
              <a:defRPr/>
            </a:lvl1pPr>
          </a:lstStyle>
          <a:p>
            <a:pPr>
              <a:defRPr/>
            </a:pPr>
            <a:endParaRPr lang="it-IT"/>
          </a:p>
        </p:txBody>
      </p:sp>
      <p:sp>
        <p:nvSpPr>
          <p:cNvPr id="4" name="Rectangle 4"/>
          <p:cNvSpPr>
            <a:spLocks noGrp="1" noChangeArrowheads="1"/>
          </p:cNvSpPr>
          <p:nvPr>
            <p:ph type="ftr" idx="11"/>
          </p:nvPr>
        </p:nvSpPr>
        <p:spPr>
          <a:ln/>
        </p:spPr>
        <p:txBody>
          <a:bodyPr/>
          <a:lstStyle>
            <a:lvl1pPr>
              <a:defRPr/>
            </a:lvl1pPr>
          </a:lstStyle>
          <a:p>
            <a:pPr>
              <a:defRPr/>
            </a:pPr>
            <a:endParaRPr lang="it-IT"/>
          </a:p>
        </p:txBody>
      </p:sp>
      <p:sp>
        <p:nvSpPr>
          <p:cNvPr id="5" name="Rectangle 5"/>
          <p:cNvSpPr>
            <a:spLocks noGrp="1" noChangeArrowheads="1"/>
          </p:cNvSpPr>
          <p:nvPr>
            <p:ph type="sldNum" idx="12"/>
          </p:nvPr>
        </p:nvSpPr>
        <p:spPr>
          <a:ln/>
        </p:spPr>
        <p:txBody>
          <a:bodyPr/>
          <a:lstStyle>
            <a:lvl1pPr>
              <a:defRPr/>
            </a:lvl1pPr>
          </a:lstStyle>
          <a:p>
            <a:pPr>
              <a:defRPr/>
            </a:pPr>
            <a:fld id="{50B604C3-55A8-48D3-93C6-F0511125FE28}" type="slidenum">
              <a:rPr lang="it-IT"/>
              <a:pPr>
                <a:defRPr/>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34807FD-496D-4E9B-AC37-5E26BA53AA49}" type="datetimeFigureOut">
              <a:rPr lang="it-IT" smtClean="0"/>
              <a:pPr/>
              <a:t>27/02/2020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1044860-7AD5-4862-83FF-A031868B7606}"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A34807FD-496D-4E9B-AC37-5E26BA53AA49}" type="datetimeFigureOut">
              <a:rPr lang="it-IT" smtClean="0"/>
              <a:pPr/>
              <a:t>27/02/2020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1044860-7AD5-4862-83FF-A031868B7606}"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A34807FD-496D-4E9B-AC37-5E26BA53AA49}" type="datetimeFigureOut">
              <a:rPr lang="it-IT" smtClean="0"/>
              <a:pPr/>
              <a:t>27/02/2020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C1044860-7AD5-4862-83FF-A031868B7606}"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A34807FD-496D-4E9B-AC37-5E26BA53AA49}" type="datetimeFigureOut">
              <a:rPr lang="it-IT" smtClean="0"/>
              <a:pPr/>
              <a:t>27/02/2020</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C1044860-7AD5-4862-83FF-A031868B7606}"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A34807FD-496D-4E9B-AC37-5E26BA53AA49}" type="datetimeFigureOut">
              <a:rPr lang="it-IT" smtClean="0"/>
              <a:pPr/>
              <a:t>27/02/2020</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C1044860-7AD5-4862-83FF-A031868B7606}"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A34807FD-496D-4E9B-AC37-5E26BA53AA49}" type="datetimeFigureOut">
              <a:rPr lang="it-IT" smtClean="0"/>
              <a:pPr/>
              <a:t>27/02/2020</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C1044860-7AD5-4862-83FF-A031868B7606}"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A34807FD-496D-4E9B-AC37-5E26BA53AA49}" type="datetimeFigureOut">
              <a:rPr lang="it-IT" smtClean="0"/>
              <a:pPr/>
              <a:t>27/02/2020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C1044860-7AD5-4862-83FF-A031868B7606}"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A34807FD-496D-4E9B-AC37-5E26BA53AA49}" type="datetimeFigureOut">
              <a:rPr lang="it-IT" smtClean="0"/>
              <a:pPr/>
              <a:t>27/02/2020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C1044860-7AD5-4862-83FF-A031868B7606}"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4807FD-496D-4E9B-AC37-5E26BA53AA49}" type="datetimeFigureOut">
              <a:rPr lang="it-IT" smtClean="0"/>
              <a:pPr/>
              <a:t>27/02/2020</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044860-7AD5-4862-83FF-A031868B7606}"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7.xml"/><Relationship Id="rId5" Type="http://schemas.openxmlformats.org/officeDocument/2006/relationships/image" Target="../media/image127.jpeg"/><Relationship Id="rId4" Type="http://schemas.openxmlformats.org/officeDocument/2006/relationships/image" Target="../media/image126.jpeg"/></Relationships>
</file>

<file path=ppt/slides/_rels/slide11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Foglio_di_lavoro_di_Microsoft_Office_Excel_97-20031.xls"/><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1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w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www.archiportale.com/immagini/FileProgetto/immaginigrandi/18159_2.jpg"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2.wmf"/></Relationships>
</file>

<file path=ppt/slides/_rels/slide34.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4.wmf"/></Relationships>
</file>

<file path=ppt/slides/_rels/slide35.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30.wmf"/><Relationship Id="rId4" Type="http://schemas.openxmlformats.org/officeDocument/2006/relationships/image" Target="../media/image29.wmf"/></Relationships>
</file>

<file path=ppt/slides/_rels/slide41.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2.wmf"/></Relationships>
</file>

<file path=ppt/slides/_rels/slide42.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8.wmf"/><Relationship Id="rId4" Type="http://schemas.openxmlformats.org/officeDocument/2006/relationships/image" Target="../media/image37.wmf"/></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42.w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41.wmf"/><Relationship Id="rId5" Type="http://schemas.openxmlformats.org/officeDocument/2006/relationships/image" Target="../media/image40.wmf"/><Relationship Id="rId4" Type="http://schemas.openxmlformats.org/officeDocument/2006/relationships/oleObject" Target="../embeddings/Foglio_di_lavoro_di_Microsoft_Office_Excel_97-20032.xls"/></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4.wmf"/></Relationships>
</file>

<file path=ppt/slides/_rels/slide51.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6.wmf"/></Relationships>
</file>

<file path=ppt/slides/_rels/slide52.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49.wmf"/><Relationship Id="rId4" Type="http://schemas.openxmlformats.org/officeDocument/2006/relationships/image" Target="../media/image48.wmf"/></Relationships>
</file>

<file path=ppt/slides/_rels/slide53.x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oleObject" Target="../embeddings/oleObject1.bin"/></Relationships>
</file>

<file path=ppt/slides/_rels/slide5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62.jpeg"/><Relationship Id="rId4" Type="http://schemas.openxmlformats.org/officeDocument/2006/relationships/image" Target="../media/image61.png"/></Relationships>
</file>

<file path=ppt/slides/_rels/slide63.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64.wmf"/></Relationships>
</file>

<file path=ppt/slides/_rels/slide6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7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image" Target="../media/image104.png"/><Relationship Id="rId7" Type="http://schemas.openxmlformats.org/officeDocument/2006/relationships/image" Target="../media/image108.jpeg"/><Relationship Id="rId2" Type="http://schemas.openxmlformats.org/officeDocument/2006/relationships/image" Target="../media/image103.jpeg"/><Relationship Id="rId1" Type="http://schemas.openxmlformats.org/officeDocument/2006/relationships/slideLayout" Target="../slideLayouts/slideLayout7.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 Id="rId9" Type="http://schemas.openxmlformats.org/officeDocument/2006/relationships/image" Target="../media/image110.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4" name="Rettangolo 3"/>
          <p:cNvSpPr/>
          <p:nvPr/>
        </p:nvSpPr>
        <p:spPr>
          <a:xfrm>
            <a:off x="1835696" y="1484784"/>
            <a:ext cx="5544616" cy="1077218"/>
          </a:xfrm>
          <a:prstGeom prst="rect">
            <a:avLst/>
          </a:prstGeom>
        </p:spPr>
        <p:txBody>
          <a:bodyPr wrap="square">
            <a:spAutoFit/>
          </a:bodyPr>
          <a:lstStyle/>
          <a:p>
            <a:pPr marL="514350" indent="-514350"/>
            <a:r>
              <a:rPr lang="it-IT" sz="3200" b="1" i="1" dirty="0" smtClean="0">
                <a:solidFill>
                  <a:schemeClr val="bg1"/>
                </a:solidFill>
              </a:rPr>
              <a:t>2) 	Pianificazione </a:t>
            </a:r>
            <a:r>
              <a:rPr lang="it-IT" sz="3200" b="1" i="1" dirty="0" err="1" smtClean="0">
                <a:solidFill>
                  <a:schemeClr val="bg1"/>
                </a:solidFill>
              </a:rPr>
              <a:t>e…</a:t>
            </a:r>
            <a:r>
              <a:rPr lang="it-IT" sz="3200" b="1" i="1" dirty="0" smtClean="0">
                <a:solidFill>
                  <a:schemeClr val="bg1"/>
                </a:solidFill>
              </a:rPr>
              <a:t> </a:t>
            </a:r>
            <a:r>
              <a:rPr lang="it-IT" sz="3200" b="1" dirty="0" smtClean="0">
                <a:solidFill>
                  <a:schemeClr val="bg1"/>
                </a:solidFill>
              </a:rPr>
              <a:t> (l’urbanistica che cambia)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323528" y="116632"/>
            <a:ext cx="8637587" cy="579438"/>
          </a:xfrm>
        </p:spPr>
        <p:txBody>
          <a:bodyPr>
            <a:normAutofit fontScale="90000"/>
          </a:bodyPr>
          <a:lstStyle/>
          <a:p>
            <a:pPr algn="r" eaLnBrk="1" hangingPunct="1"/>
            <a:r>
              <a:rPr lang="it-IT" sz="2800" b="1" dirty="0" smtClean="0"/>
              <a:t/>
            </a:r>
            <a:br>
              <a:rPr lang="it-IT" sz="2800" b="1" dirty="0" smtClean="0"/>
            </a:br>
            <a:r>
              <a:rPr lang="it-IT" sz="2800" b="1" dirty="0" smtClean="0"/>
              <a:t/>
            </a:r>
            <a:br>
              <a:rPr lang="it-IT" sz="2800" b="1" dirty="0" smtClean="0"/>
            </a:br>
            <a:r>
              <a:rPr lang="it-IT" sz="3600" dirty="0" smtClean="0"/>
              <a:t>TESTI</a:t>
            </a:r>
            <a:br>
              <a:rPr lang="it-IT" sz="3600" dirty="0" smtClean="0"/>
            </a:br>
            <a:endParaRPr lang="it-IT" sz="3600" dirty="0" smtClean="0"/>
          </a:p>
        </p:txBody>
      </p:sp>
      <p:sp>
        <p:nvSpPr>
          <p:cNvPr id="14339" name="Text Box 3"/>
          <p:cNvSpPr txBox="1">
            <a:spLocks noChangeArrowheads="1"/>
          </p:cNvSpPr>
          <p:nvPr/>
        </p:nvSpPr>
        <p:spPr bwMode="auto">
          <a:xfrm>
            <a:off x="467544" y="2420888"/>
            <a:ext cx="8305800" cy="4118050"/>
          </a:xfrm>
          <a:prstGeom prst="rect">
            <a:avLst/>
          </a:prstGeom>
          <a:noFill/>
          <a:ln w="9525">
            <a:noFill/>
            <a:miter lim="800000"/>
            <a:headEnd/>
            <a:tailEnd/>
          </a:ln>
        </p:spPr>
        <p:txBody>
          <a:bodyPr>
            <a:spAutoFit/>
          </a:bodyPr>
          <a:lstStyle/>
          <a:p>
            <a:pPr marL="457200" indent="-457200">
              <a:lnSpc>
                <a:spcPct val="120000"/>
              </a:lnSpc>
              <a:spcBef>
                <a:spcPct val="50000"/>
              </a:spcBef>
              <a:buFontTx/>
              <a:buAutoNum type="arabicPeriod"/>
            </a:pPr>
            <a:r>
              <a:rPr lang="it-IT" sz="2400" dirty="0">
                <a:latin typeface="Arial" pitchFamily="34" charset="0"/>
              </a:rPr>
              <a:t>PIANO STRUTTURA E STRATEGIE </a:t>
            </a:r>
            <a:r>
              <a:rPr lang="it-IT" sz="2400" dirty="0" err="1">
                <a:latin typeface="Arial" pitchFamily="34" charset="0"/>
              </a:rPr>
              <a:t>DI</a:t>
            </a:r>
            <a:r>
              <a:rPr lang="it-IT" sz="2400" dirty="0">
                <a:latin typeface="Arial" pitchFamily="34" charset="0"/>
              </a:rPr>
              <a:t> PIANO</a:t>
            </a:r>
          </a:p>
          <a:p>
            <a:pPr marL="457200" indent="-457200">
              <a:lnSpc>
                <a:spcPct val="120000"/>
              </a:lnSpc>
              <a:spcBef>
                <a:spcPct val="50000"/>
              </a:spcBef>
              <a:buFontTx/>
              <a:buAutoNum type="arabicPeriod"/>
            </a:pPr>
            <a:r>
              <a:rPr lang="it-IT" sz="2400" dirty="0">
                <a:latin typeface="Arial" pitchFamily="34" charset="0"/>
              </a:rPr>
              <a:t>ILLUSTRAZIONE DEL PROGETTO</a:t>
            </a:r>
          </a:p>
          <a:p>
            <a:pPr marL="457200" indent="-457200">
              <a:lnSpc>
                <a:spcPct val="120000"/>
              </a:lnSpc>
              <a:spcBef>
                <a:spcPct val="50000"/>
              </a:spcBef>
              <a:buFontTx/>
              <a:buAutoNum type="arabicPeriod"/>
            </a:pPr>
            <a:r>
              <a:rPr lang="it-IT" sz="2400" dirty="0" smtClean="0">
                <a:latin typeface="Verdana" pitchFamily="34" charset="0"/>
                <a:cs typeface="Arial" pitchFamily="34" charset="0"/>
              </a:rPr>
              <a:t>DIMENSIONAMENTO </a:t>
            </a:r>
            <a:r>
              <a:rPr lang="it-IT" sz="2400" dirty="0">
                <a:latin typeface="Verdana" pitchFamily="34" charset="0"/>
                <a:cs typeface="Arial" pitchFamily="34" charset="0"/>
              </a:rPr>
              <a:t>DEL PIANO</a:t>
            </a:r>
          </a:p>
          <a:p>
            <a:pPr marL="457200" indent="-457200">
              <a:lnSpc>
                <a:spcPct val="120000"/>
              </a:lnSpc>
              <a:spcBef>
                <a:spcPct val="50000"/>
              </a:spcBef>
              <a:buFontTx/>
              <a:buAutoNum type="arabicPeriod"/>
            </a:pPr>
            <a:r>
              <a:rPr lang="it-IT" sz="2400" dirty="0">
                <a:latin typeface="Verdana" pitchFamily="34" charset="0"/>
                <a:cs typeface="Arial" pitchFamily="34" charset="0"/>
              </a:rPr>
              <a:t>CALCOLO DEGLI STANDARD</a:t>
            </a:r>
          </a:p>
          <a:p>
            <a:pPr marL="457200" indent="-457200">
              <a:lnSpc>
                <a:spcPct val="120000"/>
              </a:lnSpc>
              <a:spcBef>
                <a:spcPct val="50000"/>
              </a:spcBef>
              <a:buFontTx/>
              <a:buAutoNum type="arabicPeriod"/>
            </a:pPr>
            <a:r>
              <a:rPr lang="it-IT" sz="2400" dirty="0">
                <a:latin typeface="Verdana" pitchFamily="34" charset="0"/>
                <a:cs typeface="Arial" pitchFamily="34" charset="0"/>
              </a:rPr>
              <a:t>REITERAZIONE DEI VINCOLI E NUOVE PREVISIONI</a:t>
            </a:r>
          </a:p>
          <a:p>
            <a:pPr marL="457200" indent="-457200">
              <a:lnSpc>
                <a:spcPct val="120000"/>
              </a:lnSpc>
              <a:spcBef>
                <a:spcPct val="50000"/>
              </a:spcBef>
              <a:buFontTx/>
              <a:buAutoNum type="arabicPeriod"/>
            </a:pPr>
            <a:r>
              <a:rPr lang="it-IT" sz="2400" dirty="0">
                <a:latin typeface="Verdana" pitchFamily="34" charset="0"/>
                <a:cs typeface="Arial" pitchFamily="34" charset="0"/>
              </a:rPr>
              <a:t>VERIFICA DEGLI STANDARD</a:t>
            </a:r>
          </a:p>
        </p:txBody>
      </p:sp>
      <p:sp>
        <p:nvSpPr>
          <p:cNvPr id="4" name="Rettangolo 3"/>
          <p:cNvSpPr/>
          <p:nvPr/>
        </p:nvSpPr>
        <p:spPr>
          <a:xfrm>
            <a:off x="611560" y="1484784"/>
            <a:ext cx="3618298" cy="584775"/>
          </a:xfrm>
          <a:prstGeom prst="rect">
            <a:avLst/>
          </a:prstGeom>
        </p:spPr>
        <p:txBody>
          <a:bodyPr wrap="none">
            <a:spAutoFit/>
          </a:bodyPr>
          <a:lstStyle/>
          <a:p>
            <a:r>
              <a:rPr lang="it-IT" sz="3200" b="1" dirty="0" smtClean="0"/>
              <a:t>Relazioni illustrative</a:t>
            </a:r>
            <a:endParaRPr lang="it-IT" sz="3200"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4" name="Rettangolo 3"/>
          <p:cNvSpPr/>
          <p:nvPr/>
        </p:nvSpPr>
        <p:spPr>
          <a:xfrm>
            <a:off x="1835696" y="1484784"/>
            <a:ext cx="5544616" cy="1077218"/>
          </a:xfrm>
          <a:prstGeom prst="rect">
            <a:avLst/>
          </a:prstGeom>
        </p:spPr>
        <p:txBody>
          <a:bodyPr wrap="square">
            <a:spAutoFit/>
          </a:bodyPr>
          <a:lstStyle/>
          <a:p>
            <a:pPr marL="514350" indent="-514350">
              <a:buAutoNum type="arabicParenR" startAt="3"/>
            </a:pPr>
            <a:r>
              <a:rPr lang="it-IT" sz="3200" b="1" i="1" dirty="0" smtClean="0">
                <a:solidFill>
                  <a:schemeClr val="bg1"/>
                </a:solidFill>
              </a:rPr>
              <a:t>Pianificazione </a:t>
            </a:r>
            <a:r>
              <a:rPr lang="it-IT" sz="3200" b="1" i="1" dirty="0" err="1" smtClean="0">
                <a:solidFill>
                  <a:schemeClr val="bg1"/>
                </a:solidFill>
              </a:rPr>
              <a:t>e…</a:t>
            </a:r>
            <a:r>
              <a:rPr lang="it-IT" sz="3200" b="1" i="1" dirty="0" smtClean="0">
                <a:solidFill>
                  <a:schemeClr val="bg1"/>
                </a:solidFill>
              </a:rPr>
              <a:t> </a:t>
            </a:r>
            <a:r>
              <a:rPr lang="it-IT" sz="3200" b="1" dirty="0" smtClean="0">
                <a:solidFill>
                  <a:schemeClr val="bg1"/>
                </a:solidFill>
              </a:rPr>
              <a:t> </a:t>
            </a:r>
          </a:p>
          <a:p>
            <a:pPr marL="514350" indent="-514350"/>
            <a:r>
              <a:rPr lang="it-IT" sz="3200" b="1" dirty="0" smtClean="0">
                <a:solidFill>
                  <a:schemeClr val="bg1"/>
                </a:solidFill>
              </a:rPr>
              <a:t>	Risorse scarse</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Treppo G schema bolli.jpg"/>
          <p:cNvPicPr>
            <a:picLocks noChangeAspect="1"/>
          </p:cNvPicPr>
          <p:nvPr/>
        </p:nvPicPr>
        <p:blipFill>
          <a:blip r:embed="rId2" cstate="print"/>
          <a:srcRect b="3209"/>
          <a:stretch>
            <a:fillRect/>
          </a:stretch>
        </p:blipFill>
        <p:spPr>
          <a:xfrm>
            <a:off x="0" y="197235"/>
            <a:ext cx="9144000" cy="6256101"/>
          </a:xfrm>
          <a:prstGeom prst="rect">
            <a:avLst/>
          </a:prstGeom>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cone-di-riciclaggio-ambientali-thumb6082860.jpg"/>
          <p:cNvPicPr>
            <a:picLocks noChangeAspect="1"/>
          </p:cNvPicPr>
          <p:nvPr/>
        </p:nvPicPr>
        <p:blipFill>
          <a:blip r:embed="rId2" cstate="print"/>
          <a:srcRect t="16129" r="3226" b="8353"/>
          <a:stretch>
            <a:fillRect/>
          </a:stretch>
        </p:blipFill>
        <p:spPr bwMode="auto">
          <a:xfrm>
            <a:off x="0" y="3429000"/>
            <a:ext cx="4572000" cy="3429000"/>
          </a:xfrm>
          <a:prstGeom prst="rect">
            <a:avLst/>
          </a:prstGeom>
          <a:noFill/>
          <a:ln w="9525">
            <a:noFill/>
            <a:miter lim="800000"/>
            <a:headEnd/>
            <a:tailEnd/>
          </a:ln>
        </p:spPr>
      </p:pic>
      <p:pic>
        <p:nvPicPr>
          <p:cNvPr id="6" name="Immagine 6" descr="icone-di-riciclaggio-ambientali-thumb6082860.jpg"/>
          <p:cNvPicPr>
            <a:picLocks noChangeAspect="1"/>
          </p:cNvPicPr>
          <p:nvPr/>
        </p:nvPicPr>
        <p:blipFill>
          <a:blip r:embed="rId2" cstate="print"/>
          <a:srcRect t="16129" r="3226" b="8353"/>
          <a:stretch>
            <a:fillRect/>
          </a:stretch>
        </p:blipFill>
        <p:spPr bwMode="auto">
          <a:xfrm>
            <a:off x="4572000" y="3429000"/>
            <a:ext cx="4572000" cy="3429000"/>
          </a:xfrm>
          <a:prstGeom prst="rect">
            <a:avLst/>
          </a:prstGeom>
          <a:noFill/>
          <a:ln w="9525">
            <a:noFill/>
            <a:miter lim="800000"/>
            <a:headEnd/>
            <a:tailEnd/>
          </a:ln>
        </p:spPr>
      </p:pic>
      <p:pic>
        <p:nvPicPr>
          <p:cNvPr id="2" name="Immagine 3" descr="icone-di-riciclaggio-ambientali-thumb6082860.jpg"/>
          <p:cNvPicPr>
            <a:picLocks noChangeAspect="1"/>
          </p:cNvPicPr>
          <p:nvPr/>
        </p:nvPicPr>
        <p:blipFill>
          <a:blip r:embed="rId2" cstate="print"/>
          <a:srcRect t="16129" r="3226" b="8353"/>
          <a:stretch>
            <a:fillRect/>
          </a:stretch>
        </p:blipFill>
        <p:spPr bwMode="auto">
          <a:xfrm>
            <a:off x="0" y="0"/>
            <a:ext cx="4572000" cy="3429000"/>
          </a:xfrm>
          <a:prstGeom prst="rect">
            <a:avLst/>
          </a:prstGeom>
          <a:noFill/>
          <a:ln w="9525">
            <a:noFill/>
            <a:miter lim="800000"/>
            <a:headEnd/>
            <a:tailEnd/>
          </a:ln>
        </p:spPr>
      </p:pic>
      <p:pic>
        <p:nvPicPr>
          <p:cNvPr id="3" name="Immagine 5" descr="icone-di-riciclaggio-ambientali-thumb6082860.jpg"/>
          <p:cNvPicPr>
            <a:picLocks noChangeAspect="1"/>
          </p:cNvPicPr>
          <p:nvPr/>
        </p:nvPicPr>
        <p:blipFill>
          <a:blip r:embed="rId2" cstate="print"/>
          <a:srcRect t="16129" r="3226" b="8353"/>
          <a:stretch>
            <a:fillRect/>
          </a:stretch>
        </p:blipFill>
        <p:spPr bwMode="auto">
          <a:xfrm>
            <a:off x="4572000" y="0"/>
            <a:ext cx="4572000" cy="3429000"/>
          </a:xfrm>
          <a:prstGeom prst="rect">
            <a:avLst/>
          </a:prstGeom>
          <a:noFill/>
          <a:ln w="9525">
            <a:noFill/>
            <a:miter lim="800000"/>
            <a:headEnd/>
            <a:tailEnd/>
          </a:ln>
        </p:spPr>
      </p:pic>
      <p:sp>
        <p:nvSpPr>
          <p:cNvPr id="4" name="Text Box 14"/>
          <p:cNvSpPr txBox="1">
            <a:spLocks noChangeArrowheads="1"/>
          </p:cNvSpPr>
          <p:nvPr/>
        </p:nvSpPr>
        <p:spPr bwMode="auto">
          <a:xfrm>
            <a:off x="0" y="3059113"/>
            <a:ext cx="9144000" cy="1126462"/>
          </a:xfrm>
          <a:prstGeom prst="rect">
            <a:avLst/>
          </a:prstGeom>
          <a:solidFill>
            <a:schemeClr val="bg1">
              <a:alpha val="63136"/>
            </a:schemeClr>
          </a:solidFill>
          <a:ln w="9525">
            <a:noFill/>
            <a:miter lim="800000"/>
            <a:headEnd/>
            <a:tailEnd/>
          </a:ln>
        </p:spPr>
        <p:txBody>
          <a:bodyPr>
            <a:spAutoFit/>
          </a:bodyPr>
          <a:lstStyle/>
          <a:p>
            <a:pPr algn="ctr">
              <a:spcBef>
                <a:spcPct val="10000"/>
              </a:spcBef>
            </a:pPr>
            <a:r>
              <a:rPr lang="it-IT" sz="3200" b="1" i="1" dirty="0" smtClean="0">
                <a:solidFill>
                  <a:srgbClr val="C00000"/>
                </a:solidFill>
              </a:rPr>
              <a:t>3) 	Pianificazione </a:t>
            </a:r>
            <a:r>
              <a:rPr lang="it-IT" sz="3200" b="1" i="1" dirty="0" err="1" smtClean="0">
                <a:solidFill>
                  <a:srgbClr val="C00000"/>
                </a:solidFill>
              </a:rPr>
              <a:t>e…</a:t>
            </a:r>
            <a:r>
              <a:rPr lang="it-IT" sz="3200" b="1" i="1" dirty="0" smtClean="0">
                <a:solidFill>
                  <a:srgbClr val="C00000"/>
                </a:solidFill>
              </a:rPr>
              <a:t> </a:t>
            </a:r>
            <a:r>
              <a:rPr lang="it-IT" sz="3200" b="1" dirty="0" smtClean="0">
                <a:solidFill>
                  <a:srgbClr val="C00000"/>
                </a:solidFill>
              </a:rPr>
              <a:t>RIUSO</a:t>
            </a:r>
            <a:endParaRPr lang="it-IT" sz="3200" b="1" dirty="0">
              <a:solidFill>
                <a:srgbClr val="C00000"/>
              </a:solidFill>
            </a:endParaRPr>
          </a:p>
          <a:p>
            <a:pPr algn="ctr">
              <a:spcBef>
                <a:spcPct val="10000"/>
              </a:spcBef>
            </a:pPr>
            <a:r>
              <a:rPr lang="it-IT" sz="3200" b="1" dirty="0">
                <a:solidFill>
                  <a:srgbClr val="C00000"/>
                </a:solidFill>
              </a:rPr>
              <a:t>Una sfida per il progetto urbanistico</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9512" y="2132856"/>
            <a:ext cx="8712968" cy="1143000"/>
          </a:xfrm>
        </p:spPr>
        <p:txBody>
          <a:bodyPr>
            <a:normAutofit fontScale="90000"/>
          </a:bodyPr>
          <a:lstStyle/>
          <a:p>
            <a:r>
              <a:rPr lang="it-IT" dirty="0" smtClean="0">
                <a:solidFill>
                  <a:srgbClr val="FF6600"/>
                </a:solidFill>
                <a:latin typeface="Gotham Black" pitchFamily="2" charset="0"/>
              </a:rPr>
              <a:t>La stagione della</a:t>
            </a:r>
            <a:br>
              <a:rPr lang="it-IT" dirty="0" smtClean="0">
                <a:solidFill>
                  <a:srgbClr val="FF6600"/>
                </a:solidFill>
                <a:latin typeface="Gotham Black" pitchFamily="2" charset="0"/>
              </a:rPr>
            </a:br>
            <a:r>
              <a:rPr lang="it-IT" dirty="0" smtClean="0">
                <a:solidFill>
                  <a:srgbClr val="FF6600"/>
                </a:solidFill>
                <a:latin typeface="Gotham Black" pitchFamily="2" charset="0"/>
              </a:rPr>
              <a:t>Rigenerazione urbana</a:t>
            </a:r>
            <a:endParaRPr lang="it-IT" dirty="0">
              <a:solidFill>
                <a:srgbClr val="FF6600"/>
              </a:solidFill>
              <a:latin typeface="Gotham Black" pitchFamily="2" charset="0"/>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467544" y="0"/>
            <a:ext cx="8352928" cy="6678751"/>
          </a:xfrm>
          <a:prstGeom prst="rect">
            <a:avLst/>
          </a:prstGeom>
        </p:spPr>
        <p:txBody>
          <a:bodyPr wrap="square">
            <a:spAutoFit/>
          </a:bodyPr>
          <a:lstStyle/>
          <a:p>
            <a:pPr lvl="0">
              <a:lnSpc>
                <a:spcPct val="150000"/>
              </a:lnSpc>
              <a:spcBef>
                <a:spcPct val="0"/>
              </a:spcBef>
            </a:pPr>
            <a:r>
              <a:rPr lang="it-IT" sz="2800" i="1" dirty="0" smtClean="0">
                <a:solidFill>
                  <a:srgbClr val="FF6600"/>
                </a:solidFill>
                <a:latin typeface="Gotham Book" pitchFamily="2" charset="0"/>
                <a:ea typeface="+mj-ea"/>
                <a:cs typeface="+mj-cs"/>
              </a:rPr>
              <a:t>Lo stato della città europea è, sempre più, quello di un grande e generalizzato </a:t>
            </a:r>
          </a:p>
          <a:p>
            <a:pPr lvl="0">
              <a:lnSpc>
                <a:spcPct val="150000"/>
              </a:lnSpc>
              <a:spcBef>
                <a:spcPct val="0"/>
              </a:spcBef>
            </a:pPr>
            <a:r>
              <a:rPr lang="it-IT" sz="2800" i="1" dirty="0" smtClean="0">
                <a:solidFill>
                  <a:srgbClr val="FF6600"/>
                </a:solidFill>
                <a:latin typeface="Gotham Book" pitchFamily="2" charset="0"/>
                <a:ea typeface="+mj-ea"/>
                <a:cs typeface="+mj-cs"/>
              </a:rPr>
              <a:t>progetto di recupero </a:t>
            </a:r>
          </a:p>
          <a:p>
            <a:pPr lvl="0">
              <a:lnSpc>
                <a:spcPct val="150000"/>
              </a:lnSpc>
              <a:spcBef>
                <a:spcPct val="0"/>
              </a:spcBef>
            </a:pPr>
            <a:r>
              <a:rPr lang="it-IT" sz="2800" i="1" dirty="0" smtClean="0">
                <a:solidFill>
                  <a:srgbClr val="FF6600"/>
                </a:solidFill>
                <a:latin typeface="Gotham Book" pitchFamily="2" charset="0"/>
                <a:ea typeface="+mj-ea"/>
                <a:cs typeface="+mj-cs"/>
              </a:rPr>
              <a:t>(territoriale, urbano, architettonico) </a:t>
            </a:r>
          </a:p>
          <a:p>
            <a:pPr lvl="0">
              <a:lnSpc>
                <a:spcPct val="150000"/>
              </a:lnSpc>
              <a:spcBef>
                <a:spcPct val="0"/>
              </a:spcBef>
            </a:pPr>
            <a:r>
              <a:rPr lang="it-IT" sz="2000" i="1" dirty="0" smtClean="0">
                <a:solidFill>
                  <a:prstClr val="black"/>
                </a:solidFill>
                <a:latin typeface="Gotham Book" pitchFamily="2" charset="0"/>
                <a:ea typeface="+mj-ea"/>
                <a:cs typeface="+mj-cs"/>
              </a:rPr>
              <a:t>[GL 2013]</a:t>
            </a:r>
          </a:p>
          <a:p>
            <a:pPr lvl="0">
              <a:lnSpc>
                <a:spcPct val="150000"/>
              </a:lnSpc>
              <a:spcBef>
                <a:spcPct val="0"/>
              </a:spcBef>
            </a:pPr>
            <a:endParaRPr lang="it-IT" sz="2000" i="1" dirty="0" smtClean="0">
              <a:solidFill>
                <a:prstClr val="black"/>
              </a:solidFill>
              <a:latin typeface="Gotham Book" pitchFamily="2" charset="0"/>
              <a:ea typeface="+mj-ea"/>
              <a:cs typeface="+mj-cs"/>
            </a:endParaRPr>
          </a:p>
          <a:p>
            <a:pPr lvl="0">
              <a:spcBef>
                <a:spcPct val="0"/>
              </a:spcBef>
            </a:pPr>
            <a:r>
              <a:rPr lang="it-IT" sz="2000" dirty="0" smtClean="0">
                <a:solidFill>
                  <a:prstClr val="black"/>
                </a:solidFill>
                <a:latin typeface="Gotham Book" pitchFamily="2" charset="0"/>
                <a:ea typeface="+mj-ea"/>
                <a:cs typeface="+mj-cs"/>
              </a:rPr>
              <a:t>Ma </a:t>
            </a:r>
            <a:r>
              <a:rPr lang="it-IT" sz="2000" i="1" dirty="0" smtClean="0">
                <a:solidFill>
                  <a:prstClr val="black"/>
                </a:solidFill>
                <a:latin typeface="Gotham Book" pitchFamily="2" charset="0"/>
                <a:ea typeface="+mj-ea"/>
                <a:cs typeface="+mj-cs"/>
              </a:rPr>
              <a:t>rigenerare</a:t>
            </a:r>
            <a:r>
              <a:rPr lang="it-IT" sz="2000" dirty="0" smtClean="0">
                <a:solidFill>
                  <a:prstClr val="black"/>
                </a:solidFill>
                <a:latin typeface="Gotham Book" pitchFamily="2" charset="0"/>
                <a:ea typeface="+mj-ea"/>
                <a:cs typeface="+mj-cs"/>
              </a:rPr>
              <a:t>  è qualcosa di diverso sia dal </a:t>
            </a:r>
            <a:r>
              <a:rPr lang="it-IT" sz="2000" i="1" dirty="0" smtClean="0">
                <a:solidFill>
                  <a:prstClr val="black"/>
                </a:solidFill>
                <a:latin typeface="Gotham Book" pitchFamily="2" charset="0"/>
                <a:ea typeface="+mj-ea"/>
                <a:cs typeface="+mj-cs"/>
              </a:rPr>
              <a:t>recupero</a:t>
            </a:r>
            <a:r>
              <a:rPr lang="it-IT" sz="2000" dirty="0" smtClean="0">
                <a:solidFill>
                  <a:prstClr val="black"/>
                </a:solidFill>
                <a:latin typeface="Gotham Book" pitchFamily="2" charset="0"/>
                <a:ea typeface="+mj-ea"/>
                <a:cs typeface="+mj-cs"/>
              </a:rPr>
              <a:t> urbano degli anni ’70 sia dalla </a:t>
            </a:r>
            <a:r>
              <a:rPr lang="it-IT" sz="2000" i="1" dirty="0" smtClean="0">
                <a:solidFill>
                  <a:prstClr val="black"/>
                </a:solidFill>
                <a:latin typeface="Gotham Book" pitchFamily="2" charset="0"/>
                <a:ea typeface="+mj-ea"/>
                <a:cs typeface="+mj-cs"/>
              </a:rPr>
              <a:t>riqualificazione</a:t>
            </a:r>
            <a:r>
              <a:rPr lang="it-IT" sz="2000" dirty="0" smtClean="0">
                <a:solidFill>
                  <a:prstClr val="black"/>
                </a:solidFill>
                <a:latin typeface="Gotham Book" pitchFamily="2" charset="0"/>
                <a:ea typeface="+mj-ea"/>
                <a:cs typeface="+mj-cs"/>
              </a:rPr>
              <a:t> delle aree dismesse degli anni ‘80/90; potenzialmente tutto il territorio è da rigenerare: </a:t>
            </a:r>
          </a:p>
          <a:p>
            <a:pPr lvl="0">
              <a:spcBef>
                <a:spcPct val="0"/>
              </a:spcBef>
            </a:pPr>
            <a:endParaRPr lang="it-IT" sz="2000" dirty="0" smtClean="0">
              <a:solidFill>
                <a:prstClr val="black"/>
              </a:solidFill>
              <a:latin typeface="Gotham Book" pitchFamily="2" charset="0"/>
              <a:ea typeface="+mj-ea"/>
              <a:cs typeface="+mj-cs"/>
            </a:endParaRPr>
          </a:p>
          <a:p>
            <a:pPr marL="0" lvl="1">
              <a:spcBef>
                <a:spcPct val="0"/>
              </a:spcBef>
              <a:buFont typeface="Arial" pitchFamily="34" charset="0"/>
              <a:buChar char="•"/>
              <a:tabLst>
                <a:tab pos="361950" algn="l"/>
              </a:tabLst>
            </a:pPr>
            <a:r>
              <a:rPr lang="it-IT" sz="2000" dirty="0" smtClean="0">
                <a:solidFill>
                  <a:prstClr val="black"/>
                </a:solidFill>
                <a:latin typeface="Gotham Book" pitchFamily="2" charset="0"/>
                <a:ea typeface="+mj-ea"/>
                <a:cs typeface="+mj-cs"/>
              </a:rPr>
              <a:t>   Nuove modalità</a:t>
            </a:r>
          </a:p>
          <a:p>
            <a:pPr marL="0" lvl="1">
              <a:spcBef>
                <a:spcPct val="0"/>
              </a:spcBef>
              <a:buFont typeface="Arial" pitchFamily="34" charset="0"/>
              <a:buChar char="•"/>
              <a:tabLst>
                <a:tab pos="361950" algn="l"/>
              </a:tabLst>
            </a:pPr>
            <a:r>
              <a:rPr lang="it-IT" sz="2000" dirty="0" smtClean="0">
                <a:solidFill>
                  <a:prstClr val="black"/>
                </a:solidFill>
                <a:latin typeface="Gotham Book" pitchFamily="2" charset="0"/>
                <a:ea typeface="+mj-ea"/>
                <a:cs typeface="+mj-cs"/>
              </a:rPr>
              <a:t>   Tempi differenti</a:t>
            </a:r>
          </a:p>
          <a:p>
            <a:pPr marL="0" lvl="1">
              <a:spcBef>
                <a:spcPct val="0"/>
              </a:spcBef>
              <a:buFont typeface="Arial" pitchFamily="34" charset="0"/>
              <a:buChar char="•"/>
              <a:tabLst>
                <a:tab pos="361950" algn="l"/>
              </a:tabLst>
            </a:pPr>
            <a:r>
              <a:rPr lang="it-IT" sz="2000" dirty="0" smtClean="0">
                <a:solidFill>
                  <a:prstClr val="black"/>
                </a:solidFill>
                <a:latin typeface="Gotham Book" pitchFamily="2" charset="0"/>
                <a:ea typeface="+mj-ea"/>
                <a:cs typeface="+mj-cs"/>
              </a:rPr>
              <a:t>   Luoghi differenti</a:t>
            </a:r>
          </a:p>
          <a:p>
            <a:pPr marL="0" lvl="1">
              <a:spcBef>
                <a:spcPct val="0"/>
              </a:spcBef>
              <a:buFont typeface="Arial" pitchFamily="34" charset="0"/>
              <a:buChar char="•"/>
              <a:tabLst>
                <a:tab pos="361950" algn="l"/>
              </a:tabLst>
            </a:pPr>
            <a:r>
              <a:rPr lang="it-IT" sz="2000" dirty="0" smtClean="0">
                <a:solidFill>
                  <a:prstClr val="black"/>
                </a:solidFill>
                <a:latin typeface="Gotham Book" pitchFamily="2" charset="0"/>
                <a:ea typeface="+mj-ea"/>
                <a:cs typeface="+mj-cs"/>
              </a:rPr>
              <a:t>   Nuove retoriche</a:t>
            </a:r>
          </a:p>
          <a:p>
            <a:pPr marL="0" lvl="1">
              <a:spcBef>
                <a:spcPct val="0"/>
              </a:spcBef>
              <a:buFont typeface="Arial" pitchFamily="34" charset="0"/>
              <a:buChar char="•"/>
              <a:tabLst>
                <a:tab pos="361950" algn="l"/>
              </a:tabLst>
            </a:pPr>
            <a:r>
              <a:rPr lang="it-IT" sz="2000" dirty="0" smtClean="0">
                <a:solidFill>
                  <a:prstClr val="black"/>
                </a:solidFill>
                <a:latin typeface="Gotham Book" pitchFamily="2" charset="0"/>
                <a:ea typeface="+mj-ea"/>
                <a:cs typeface="+mj-cs"/>
              </a:rPr>
              <a:t>   Nuove associazioni:  </a:t>
            </a:r>
            <a:r>
              <a:rPr lang="it-IT" sz="2000" dirty="0" err="1" smtClean="0">
                <a:solidFill>
                  <a:prstClr val="black"/>
                </a:solidFill>
                <a:latin typeface="Gotham Book" pitchFamily="2" charset="0"/>
                <a:ea typeface="+mj-ea"/>
                <a:cs typeface="+mj-cs"/>
              </a:rPr>
              <a:t>rigenerazione-resilienza-sostenibilità</a:t>
            </a:r>
            <a:endParaRPr lang="it-IT" sz="2000" dirty="0" smtClean="0">
              <a:solidFill>
                <a:prstClr val="black"/>
              </a:solidFill>
              <a:latin typeface="Gotham Book" pitchFamily="2" charset="0"/>
              <a:ea typeface="+mj-ea"/>
              <a:cs typeface="+mj-cs"/>
            </a:endParaRPr>
          </a:p>
          <a:p>
            <a:pPr marL="0" lvl="1">
              <a:spcBef>
                <a:spcPct val="0"/>
              </a:spcBef>
              <a:buFont typeface="Arial" pitchFamily="34" charset="0"/>
              <a:buChar char="•"/>
              <a:tabLst>
                <a:tab pos="361950" algn="l"/>
              </a:tabLst>
            </a:pPr>
            <a:endParaRPr lang="it-IT" sz="2000" dirty="0" smtClean="0">
              <a:solidFill>
                <a:prstClr val="black"/>
              </a:solidFill>
              <a:latin typeface="Gotham Book" pitchFamily="2" charset="0"/>
              <a:ea typeface="+mj-ea"/>
              <a:cs typeface="+mj-cs"/>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467544" y="260648"/>
            <a:ext cx="8496944" cy="6124754"/>
          </a:xfrm>
          <a:prstGeom prst="rect">
            <a:avLst/>
          </a:prstGeom>
          <a:noFill/>
        </p:spPr>
        <p:txBody>
          <a:bodyPr wrap="square" rtlCol="0">
            <a:spAutoFit/>
          </a:bodyPr>
          <a:lstStyle/>
          <a:p>
            <a:pPr>
              <a:lnSpc>
                <a:spcPct val="150000"/>
              </a:lnSpc>
            </a:pPr>
            <a:r>
              <a:rPr lang="it-IT" sz="2800" i="1" dirty="0" smtClean="0">
                <a:solidFill>
                  <a:srgbClr val="FF6600"/>
                </a:solidFill>
                <a:latin typeface="Gotham Black" pitchFamily="2" charset="0"/>
                <a:ea typeface="+mj-ea"/>
                <a:cs typeface="+mj-cs"/>
              </a:rPr>
              <a:t>Ogniqualvolta la struttura dell’economia e della società cambia [...] la questione urbana torna in primo piano</a:t>
            </a:r>
          </a:p>
          <a:p>
            <a:pPr>
              <a:lnSpc>
                <a:spcPct val="150000"/>
              </a:lnSpc>
            </a:pPr>
            <a:endParaRPr lang="it-IT" sz="2800" i="1" dirty="0" smtClean="0">
              <a:solidFill>
                <a:srgbClr val="FF6600"/>
              </a:solidFill>
              <a:latin typeface="Gotham Black" pitchFamily="2" charset="0"/>
              <a:ea typeface="+mj-ea"/>
              <a:cs typeface="+mj-cs"/>
            </a:endParaRPr>
          </a:p>
          <a:p>
            <a:r>
              <a:rPr lang="it-IT" sz="2800" i="1" dirty="0" smtClean="0">
                <a:solidFill>
                  <a:srgbClr val="FF6600"/>
                </a:solidFill>
                <a:latin typeface="Gotham Book" pitchFamily="2" charset="0"/>
                <a:ea typeface="+mj-ea"/>
                <a:cs typeface="+mj-cs"/>
              </a:rPr>
              <a:t>Quattro importanti fenomeni strutturali investono le nostre città:</a:t>
            </a:r>
          </a:p>
          <a:p>
            <a:pPr marL="514350" indent="-514350">
              <a:buFont typeface="+mj-lt"/>
              <a:buAutoNum type="arabicPeriod"/>
            </a:pPr>
            <a:r>
              <a:rPr lang="it-IT" sz="2800" i="1" dirty="0" smtClean="0">
                <a:solidFill>
                  <a:srgbClr val="FF6600"/>
                </a:solidFill>
                <a:latin typeface="Gotham Book" pitchFamily="2" charset="0"/>
                <a:ea typeface="+mj-ea"/>
                <a:cs typeface="+mj-cs"/>
              </a:rPr>
              <a:t>il cambiamento climatico </a:t>
            </a:r>
          </a:p>
          <a:p>
            <a:pPr marL="514350" indent="-514350">
              <a:buFont typeface="+mj-lt"/>
              <a:buAutoNum type="arabicPeriod"/>
            </a:pPr>
            <a:r>
              <a:rPr lang="it-IT" sz="2800" i="1" dirty="0" smtClean="0">
                <a:solidFill>
                  <a:srgbClr val="FF6600"/>
                </a:solidFill>
                <a:latin typeface="Gotham Book" pitchFamily="2" charset="0"/>
                <a:ea typeface="+mj-ea"/>
                <a:cs typeface="+mj-cs"/>
              </a:rPr>
              <a:t>la nuova geografia economica</a:t>
            </a:r>
          </a:p>
          <a:p>
            <a:pPr marL="514350" indent="-514350">
              <a:buFont typeface="+mj-lt"/>
              <a:buAutoNum type="arabicPeriod"/>
            </a:pPr>
            <a:r>
              <a:rPr lang="it-IT" sz="2800" i="1" dirty="0" smtClean="0">
                <a:solidFill>
                  <a:srgbClr val="FF6600"/>
                </a:solidFill>
                <a:latin typeface="Gotham Book" pitchFamily="2" charset="0"/>
                <a:ea typeface="+mj-ea"/>
                <a:cs typeface="+mj-cs"/>
              </a:rPr>
              <a:t>la rigidità del capitale</a:t>
            </a:r>
          </a:p>
          <a:p>
            <a:pPr marL="514350" indent="-514350">
              <a:buFont typeface="+mj-lt"/>
              <a:buAutoNum type="arabicPeriod"/>
            </a:pPr>
            <a:r>
              <a:rPr lang="it-IT" sz="2800" i="1" dirty="0" smtClean="0">
                <a:solidFill>
                  <a:srgbClr val="FF6600"/>
                </a:solidFill>
                <a:latin typeface="Gotham Book" pitchFamily="2" charset="0"/>
                <a:ea typeface="+mj-ea"/>
                <a:cs typeface="+mj-cs"/>
              </a:rPr>
              <a:t>l’invecchiamento della popolazione</a:t>
            </a:r>
          </a:p>
          <a:p>
            <a:pPr marL="514350" indent="-514350">
              <a:buFont typeface="+mj-lt"/>
              <a:buAutoNum type="arabicPeriod"/>
            </a:pPr>
            <a:endParaRPr lang="it-IT" sz="2800" i="1" dirty="0" smtClean="0">
              <a:solidFill>
                <a:srgbClr val="FF6600"/>
              </a:solidFill>
              <a:latin typeface="Gotham Book" pitchFamily="2" charset="0"/>
              <a:ea typeface="+mj-ea"/>
              <a:cs typeface="+mj-cs"/>
            </a:endParaRPr>
          </a:p>
          <a:p>
            <a:r>
              <a:rPr lang="it-IT" sz="2800" i="1" dirty="0" smtClean="0">
                <a:solidFill>
                  <a:prstClr val="black"/>
                </a:solidFill>
                <a:latin typeface="Gotham Book" pitchFamily="2" charset="0"/>
                <a:ea typeface="+mj-ea"/>
                <a:cs typeface="+mj-cs"/>
              </a:rPr>
              <a:t>[</a:t>
            </a:r>
            <a:r>
              <a:rPr lang="it-IT" sz="2800" i="1" dirty="0" err="1" smtClean="0">
                <a:solidFill>
                  <a:prstClr val="black"/>
                </a:solidFill>
                <a:latin typeface="Gotham Book" pitchFamily="2" charset="0"/>
                <a:ea typeface="+mj-ea"/>
                <a:cs typeface="+mj-cs"/>
              </a:rPr>
              <a:t>B.S.</a:t>
            </a:r>
            <a:r>
              <a:rPr lang="it-IT" sz="2800" i="1" dirty="0" smtClean="0">
                <a:solidFill>
                  <a:prstClr val="black"/>
                </a:solidFill>
                <a:latin typeface="Gotham Book" pitchFamily="2" charset="0"/>
                <a:ea typeface="+mj-ea"/>
                <a:cs typeface="+mj-cs"/>
              </a:rPr>
              <a:t> 2013, 2014]</a:t>
            </a: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323528" y="260648"/>
            <a:ext cx="8712968" cy="5693866"/>
          </a:xfrm>
          <a:prstGeom prst="rect">
            <a:avLst/>
          </a:prstGeom>
          <a:noFill/>
        </p:spPr>
        <p:txBody>
          <a:bodyPr wrap="square" rtlCol="0">
            <a:spAutoFit/>
          </a:bodyPr>
          <a:lstStyle/>
          <a:p>
            <a:pPr>
              <a:lnSpc>
                <a:spcPct val="150000"/>
              </a:lnSpc>
            </a:pPr>
            <a:r>
              <a:rPr lang="it-IT" sz="2800" i="1" dirty="0" smtClean="0">
                <a:solidFill>
                  <a:srgbClr val="FF6600"/>
                </a:solidFill>
                <a:latin typeface="Gotham Black" pitchFamily="2" charset="0"/>
                <a:ea typeface="+mj-ea"/>
                <a:cs typeface="+mj-cs"/>
              </a:rPr>
              <a:t>Temi per il progetto urbanistico</a:t>
            </a:r>
          </a:p>
          <a:p>
            <a:pPr>
              <a:lnSpc>
                <a:spcPct val="150000"/>
              </a:lnSpc>
            </a:pPr>
            <a:endParaRPr lang="it-IT" sz="2800" i="1" dirty="0" smtClean="0">
              <a:solidFill>
                <a:srgbClr val="FF6600"/>
              </a:solidFill>
              <a:latin typeface="Gotham Black" pitchFamily="2" charset="0"/>
              <a:ea typeface="+mj-ea"/>
              <a:cs typeface="+mj-cs"/>
            </a:endParaRPr>
          </a:p>
          <a:p>
            <a:pPr marL="514350" indent="-514350">
              <a:lnSpc>
                <a:spcPct val="150000"/>
              </a:lnSpc>
              <a:buFont typeface="+mj-lt"/>
              <a:buAutoNum type="arabicPeriod"/>
            </a:pPr>
            <a:r>
              <a:rPr lang="it-IT" sz="2800" b="1" i="1" dirty="0" smtClean="0">
                <a:latin typeface="Gotham Black" pitchFamily="2" charset="0"/>
                <a:ea typeface="+mj-ea"/>
                <a:cs typeface="+mj-cs"/>
              </a:rPr>
              <a:t>Il progetto ambientale </a:t>
            </a:r>
            <a:r>
              <a:rPr lang="it-IT" sz="2800" i="1" dirty="0" smtClean="0">
                <a:latin typeface="Gotham Book" pitchFamily="2" charset="0"/>
                <a:ea typeface="+mj-ea"/>
                <a:cs typeface="+mj-cs"/>
              </a:rPr>
              <a:t>- Acque, boschi, suolo</a:t>
            </a:r>
          </a:p>
          <a:p>
            <a:pPr marL="514350" indent="-514350">
              <a:lnSpc>
                <a:spcPct val="150000"/>
              </a:lnSpc>
              <a:buFont typeface="+mj-lt"/>
              <a:buAutoNum type="arabicPeriod"/>
            </a:pPr>
            <a:r>
              <a:rPr lang="it-IT" sz="2800" b="1" i="1" dirty="0" smtClean="0">
                <a:latin typeface="Gotham Black" pitchFamily="2" charset="0"/>
                <a:ea typeface="+mj-ea"/>
                <a:cs typeface="+mj-cs"/>
              </a:rPr>
              <a:t>L’Urbanità fragile </a:t>
            </a:r>
            <a:r>
              <a:rPr lang="it-IT" sz="2800" i="1" dirty="0" smtClean="0">
                <a:latin typeface="Gotham Book" pitchFamily="2" charset="0"/>
                <a:ea typeface="+mj-ea"/>
                <a:cs typeface="+mj-cs"/>
              </a:rPr>
              <a:t>(dismissioni, condizioni di periferia, opere interrotte e in attesa, disuguaglianze sociali, standard e welfare) </a:t>
            </a:r>
          </a:p>
          <a:p>
            <a:pPr marL="514350" indent="-514350">
              <a:lnSpc>
                <a:spcPct val="150000"/>
              </a:lnSpc>
              <a:buFont typeface="+mj-lt"/>
              <a:buAutoNum type="arabicPeriod"/>
            </a:pPr>
            <a:r>
              <a:rPr lang="it-IT" sz="2800" b="1" i="1" dirty="0" smtClean="0">
                <a:latin typeface="Gotham Black" pitchFamily="2" charset="0"/>
                <a:ea typeface="+mj-ea"/>
                <a:cs typeface="+mj-cs"/>
              </a:rPr>
              <a:t>Le Città sane</a:t>
            </a:r>
            <a:r>
              <a:rPr lang="it-IT" sz="2800" b="1" i="1" dirty="0" smtClean="0">
                <a:latin typeface="Gotham Book" pitchFamily="2" charset="0"/>
                <a:ea typeface="+mj-ea"/>
                <a:cs typeface="+mj-cs"/>
              </a:rPr>
              <a:t> </a:t>
            </a:r>
          </a:p>
          <a:p>
            <a:endParaRPr lang="it-IT" sz="2800" i="1" dirty="0" smtClean="0">
              <a:solidFill>
                <a:prstClr val="black"/>
              </a:solidFill>
              <a:latin typeface="Gotham Book" pitchFamily="2" charset="0"/>
              <a:ea typeface="+mj-ea"/>
              <a:cs typeface="+mj-cs"/>
            </a:endParaRP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4" descr="080918_vINK_0419.jpg"/>
          <p:cNvPicPr>
            <a:picLocks noChangeAspect="1"/>
          </p:cNvPicPr>
          <p:nvPr/>
        </p:nvPicPr>
        <p:blipFill>
          <a:blip r:embed="rId2" cstate="print"/>
          <a:srcRect t="6245" b="6313"/>
          <a:stretch>
            <a:fillRect/>
          </a:stretch>
        </p:blipFill>
        <p:spPr bwMode="auto">
          <a:xfrm>
            <a:off x="529265" y="1196752"/>
            <a:ext cx="8302738" cy="4843264"/>
          </a:xfrm>
          <a:prstGeom prst="rect">
            <a:avLst/>
          </a:prstGeom>
          <a:noFill/>
          <a:ln w="9525">
            <a:noFill/>
            <a:miter lim="800000"/>
            <a:headEnd/>
            <a:tailEnd/>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residenzialita.jpg"/>
          <p:cNvPicPr>
            <a:picLocks noChangeAspect="1"/>
          </p:cNvPicPr>
          <p:nvPr/>
        </p:nvPicPr>
        <p:blipFill>
          <a:blip r:embed="rId2" cstate="print"/>
          <a:stretch>
            <a:fillRect/>
          </a:stretch>
        </p:blipFill>
        <p:spPr>
          <a:xfrm>
            <a:off x="0" y="393059"/>
            <a:ext cx="9144000" cy="6464941"/>
          </a:xfrm>
          <a:prstGeom prst="rect">
            <a:avLst/>
          </a:prstGeom>
        </p:spPr>
      </p:pic>
      <p:pic>
        <p:nvPicPr>
          <p:cNvPr id="3" name="Immagine 2" descr="residenzialita_legenda.jpg"/>
          <p:cNvPicPr>
            <a:picLocks noChangeAspect="1"/>
          </p:cNvPicPr>
          <p:nvPr/>
        </p:nvPicPr>
        <p:blipFill>
          <a:blip r:embed="rId3" cstate="print"/>
          <a:srcRect l="31100" t="19927" r="46063" b="61138"/>
          <a:stretch>
            <a:fillRect/>
          </a:stretch>
        </p:blipFill>
        <p:spPr>
          <a:xfrm>
            <a:off x="7055768" y="0"/>
            <a:ext cx="2088232" cy="1224136"/>
          </a:xfrm>
          <a:prstGeom prst="rect">
            <a:avLst/>
          </a:prstGeom>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323528" y="260648"/>
            <a:ext cx="8712968" cy="2923877"/>
          </a:xfrm>
          <a:prstGeom prst="rect">
            <a:avLst/>
          </a:prstGeom>
          <a:noFill/>
        </p:spPr>
        <p:txBody>
          <a:bodyPr wrap="square" rtlCol="0">
            <a:spAutoFit/>
          </a:bodyPr>
          <a:lstStyle/>
          <a:p>
            <a:pPr marL="514350" indent="-514350">
              <a:lnSpc>
                <a:spcPct val="150000"/>
              </a:lnSpc>
            </a:pPr>
            <a:r>
              <a:rPr lang="it-IT" sz="2800" b="1" i="1" dirty="0" smtClean="0">
                <a:latin typeface="Gotham Black" pitchFamily="2" charset="0"/>
                <a:ea typeface="+mj-ea"/>
                <a:cs typeface="+mj-cs"/>
              </a:rPr>
              <a:t>L’Urbanità fragile </a:t>
            </a:r>
            <a:r>
              <a:rPr lang="it-IT" sz="2400" i="1" dirty="0" smtClean="0">
                <a:latin typeface="Gotham Book" pitchFamily="2" charset="0"/>
                <a:ea typeface="+mj-ea"/>
                <a:cs typeface="+mj-cs"/>
              </a:rPr>
              <a:t>(dismissioni, condizioni di periferia, opere interrotte, opere in attesa, mobilità, utenti deboli) </a:t>
            </a:r>
          </a:p>
          <a:p>
            <a:pPr marL="514350" indent="-514350">
              <a:lnSpc>
                <a:spcPct val="150000"/>
              </a:lnSpc>
            </a:pPr>
            <a:endParaRPr lang="it-IT" sz="2800" b="1" i="1" dirty="0" smtClean="0">
              <a:latin typeface="Gotham Book" pitchFamily="2" charset="0"/>
              <a:ea typeface="+mj-ea"/>
              <a:cs typeface="+mj-cs"/>
            </a:endParaRPr>
          </a:p>
          <a:p>
            <a:endParaRPr lang="it-IT" sz="2800" i="1" dirty="0" smtClean="0">
              <a:solidFill>
                <a:prstClr val="black"/>
              </a:solidFill>
              <a:latin typeface="Gotham Book" pitchFamily="2" charset="0"/>
              <a:ea typeface="+mj-ea"/>
              <a:cs typeface="+mj-cs"/>
            </a:endParaRPr>
          </a:p>
        </p:txBody>
      </p:sp>
      <p:pic>
        <p:nvPicPr>
          <p:cNvPr id="62465" name="Picture 1" descr="Z:\COLLAB\PROGETTI 2014\sacile\FOTO\IMG_0301.JPG"/>
          <p:cNvPicPr>
            <a:picLocks noChangeAspect="1" noChangeArrowheads="1"/>
          </p:cNvPicPr>
          <p:nvPr/>
        </p:nvPicPr>
        <p:blipFill>
          <a:blip r:embed="rId3" cstate="print"/>
          <a:srcRect/>
          <a:stretch>
            <a:fillRect/>
          </a:stretch>
        </p:blipFill>
        <p:spPr bwMode="auto">
          <a:xfrm>
            <a:off x="2843808" y="2132856"/>
            <a:ext cx="6300192" cy="4725144"/>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WINDOWS\Desktop\ELENAJPG\IMM BRESCIA\indice.jpg"/>
          <p:cNvPicPr>
            <a:picLocks noChangeAspect="1" noChangeArrowheads="1"/>
          </p:cNvPicPr>
          <p:nvPr/>
        </p:nvPicPr>
        <p:blipFill>
          <a:blip r:embed="rId2" cstate="print"/>
          <a:srcRect/>
          <a:stretch>
            <a:fillRect/>
          </a:stretch>
        </p:blipFill>
        <p:spPr bwMode="auto">
          <a:xfrm>
            <a:off x="381000" y="0"/>
            <a:ext cx="5105400" cy="6858000"/>
          </a:xfrm>
          <a:prstGeom prst="rect">
            <a:avLst/>
          </a:prstGeom>
          <a:noFill/>
          <a:ln w="9525">
            <a:noFill/>
            <a:miter lim="800000"/>
            <a:headEnd/>
            <a:tailEnd/>
          </a:ln>
        </p:spPr>
      </p:pic>
      <p:sp>
        <p:nvSpPr>
          <p:cNvPr id="30723" name="Text Box 3"/>
          <p:cNvSpPr txBox="1">
            <a:spLocks noChangeArrowheads="1"/>
          </p:cNvSpPr>
          <p:nvPr/>
        </p:nvSpPr>
        <p:spPr bwMode="auto">
          <a:xfrm>
            <a:off x="6705600" y="6275388"/>
            <a:ext cx="2438400" cy="582612"/>
          </a:xfrm>
          <a:prstGeom prst="rect">
            <a:avLst/>
          </a:prstGeom>
          <a:noFill/>
          <a:ln w="9525">
            <a:noFill/>
            <a:miter lim="800000"/>
            <a:headEnd/>
            <a:tailEnd/>
          </a:ln>
        </p:spPr>
        <p:txBody>
          <a:bodyPr>
            <a:spAutoFit/>
          </a:bodyPr>
          <a:lstStyle/>
          <a:p>
            <a:pPr eaLnBrk="0" hangingPunct="0">
              <a:lnSpc>
                <a:spcPct val="75000"/>
              </a:lnSpc>
              <a:spcBef>
                <a:spcPct val="50000"/>
              </a:spcBef>
            </a:pPr>
            <a:r>
              <a:rPr lang="it-IT" sz="1600" b="1">
                <a:solidFill>
                  <a:srgbClr val="FFFFFF"/>
                </a:solidFill>
                <a:latin typeface="Arial" pitchFamily="34" charset="0"/>
              </a:rPr>
              <a:t>PRG di Brescia.</a:t>
            </a:r>
          </a:p>
          <a:p>
            <a:pPr eaLnBrk="0" hangingPunct="0">
              <a:lnSpc>
                <a:spcPct val="75000"/>
              </a:lnSpc>
              <a:spcBef>
                <a:spcPct val="50000"/>
              </a:spcBef>
            </a:pPr>
            <a:r>
              <a:rPr lang="it-IT" sz="1600" b="1">
                <a:solidFill>
                  <a:srgbClr val="FFFFFF"/>
                </a:solidFill>
                <a:latin typeface="Arial" pitchFamily="34" charset="0"/>
              </a:rPr>
              <a:t>Struttura del testo</a:t>
            </a:r>
          </a:p>
        </p:txBody>
      </p:sp>
      <p:sp>
        <p:nvSpPr>
          <p:cNvPr id="30724" name="Rectangle 4"/>
          <p:cNvSpPr>
            <a:spLocks noChangeArrowheads="1"/>
          </p:cNvSpPr>
          <p:nvPr/>
        </p:nvSpPr>
        <p:spPr bwMode="auto">
          <a:xfrm>
            <a:off x="506413" y="182563"/>
            <a:ext cx="8637587" cy="579437"/>
          </a:xfrm>
          <a:prstGeom prst="rect">
            <a:avLst/>
          </a:prstGeom>
          <a:noFill/>
          <a:ln w="9525">
            <a:noFill/>
            <a:miter lim="800000"/>
            <a:headEnd/>
            <a:tailEnd/>
          </a:ln>
        </p:spPr>
        <p:txBody>
          <a:bodyPr anchor="b">
            <a:spAutoFit/>
          </a:bodyPr>
          <a:lstStyle/>
          <a:p>
            <a:pPr algn="r"/>
            <a:r>
              <a:rPr lang="it-IT" sz="3200">
                <a:solidFill>
                  <a:schemeClr val="tx2"/>
                </a:solidFill>
                <a:latin typeface="Arial" pitchFamily="34" charset="0"/>
              </a:rPr>
              <a:t>L’oggetto PRG</a:t>
            </a:r>
          </a:p>
        </p:txBody>
      </p:sp>
      <p:sp>
        <p:nvSpPr>
          <p:cNvPr id="5" name="Rettangolo 4"/>
          <p:cNvSpPr/>
          <p:nvPr/>
        </p:nvSpPr>
        <p:spPr>
          <a:xfrm>
            <a:off x="6300192" y="908720"/>
            <a:ext cx="2304256" cy="523220"/>
          </a:xfrm>
          <a:prstGeom prst="rect">
            <a:avLst/>
          </a:prstGeom>
        </p:spPr>
        <p:txBody>
          <a:bodyPr wrap="square">
            <a:spAutoFit/>
          </a:bodyPr>
          <a:lstStyle/>
          <a:p>
            <a:r>
              <a:rPr lang="it-IT" sz="2800" b="1" dirty="0" smtClean="0">
                <a:solidFill>
                  <a:srgbClr val="C00000"/>
                </a:solidFill>
                <a:latin typeface="Arial" pitchFamily="34" charset="0"/>
              </a:rPr>
              <a:t>le norme</a:t>
            </a:r>
            <a:endParaRPr lang="it-IT" sz="2800" dirty="0">
              <a:solidFill>
                <a:srgbClr val="C00000"/>
              </a:solidFill>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a3_negozi_attivi_dismessi_aree_dismesse_con_legenda.jpg"/>
          <p:cNvPicPr>
            <a:picLocks noChangeAspect="1"/>
          </p:cNvPicPr>
          <p:nvPr/>
        </p:nvPicPr>
        <p:blipFill>
          <a:blip r:embed="rId2" cstate="print">
            <a:lum bright="-10000" contrast="20000"/>
          </a:blip>
          <a:srcRect r="5976" b="266"/>
          <a:stretch>
            <a:fillRect/>
          </a:stretch>
        </p:blipFill>
        <p:spPr>
          <a:xfrm>
            <a:off x="0" y="0"/>
            <a:ext cx="9144000" cy="6858000"/>
          </a:xfrm>
          <a:prstGeom prst="rect">
            <a:avLst/>
          </a:prstGeom>
        </p:spPr>
      </p:pic>
      <p:sp>
        <p:nvSpPr>
          <p:cNvPr id="3" name="Rettangolo 2"/>
          <p:cNvSpPr/>
          <p:nvPr/>
        </p:nvSpPr>
        <p:spPr>
          <a:xfrm>
            <a:off x="251520" y="116632"/>
            <a:ext cx="8685391" cy="646331"/>
          </a:xfrm>
          <a:prstGeom prst="rect">
            <a:avLst/>
          </a:prstGeom>
        </p:spPr>
        <p:txBody>
          <a:bodyPr wrap="none">
            <a:spAutoFit/>
          </a:bodyPr>
          <a:lstStyle/>
          <a:p>
            <a:r>
              <a:rPr lang="it-IT" dirty="0" smtClean="0">
                <a:latin typeface="Gotham Black" pitchFamily="2" charset="0"/>
              </a:rPr>
              <a:t>Acquisti e vita di relazione nel giardino della Serenissima  - rilievo - 2017</a:t>
            </a:r>
          </a:p>
          <a:p>
            <a:r>
              <a:rPr lang="it-IT" dirty="0" smtClean="0">
                <a:latin typeface="Gotham Black" pitchFamily="2" charset="0"/>
              </a:rPr>
              <a:t>Attivo/inattivo</a:t>
            </a:r>
            <a:endParaRPr lang="it-IT" dirty="0">
              <a:latin typeface="Gotham Black" pitchFamily="2" charset="0"/>
            </a:endParaRPr>
          </a:p>
        </p:txBody>
      </p:sp>
      <p:pic>
        <p:nvPicPr>
          <p:cNvPr id="4" name="Immagine 3" descr="a3_negozi_attivi_dismessi_aree_dismesse_con_legenda.jpg"/>
          <p:cNvPicPr>
            <a:picLocks noChangeAspect="1"/>
          </p:cNvPicPr>
          <p:nvPr/>
        </p:nvPicPr>
        <p:blipFill>
          <a:blip r:embed="rId2" cstate="print">
            <a:lum bright="-10000" contrast="20000"/>
          </a:blip>
          <a:srcRect t="88491" r="82691" b="-10"/>
          <a:stretch>
            <a:fillRect/>
          </a:stretch>
        </p:blipFill>
        <p:spPr>
          <a:xfrm>
            <a:off x="251520" y="722415"/>
            <a:ext cx="2232248" cy="1050401"/>
          </a:xfrm>
          <a:prstGeom prst="rect">
            <a:avLst/>
          </a:prstGeom>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2. Diagr. tot. fori comm.-direzionali sfitti.jpg"/>
          <p:cNvPicPr>
            <a:picLocks noChangeAspect="1"/>
          </p:cNvPicPr>
          <p:nvPr/>
        </p:nvPicPr>
        <p:blipFill>
          <a:blip r:embed="rId2" cstate="print">
            <a:lum contrast="10000"/>
          </a:blip>
          <a:srcRect l="6688" t="17110" r="16530" b="6540"/>
          <a:stretch>
            <a:fillRect/>
          </a:stretch>
        </p:blipFill>
        <p:spPr>
          <a:xfrm>
            <a:off x="323528" y="836712"/>
            <a:ext cx="8568952" cy="6021288"/>
          </a:xfrm>
          <a:prstGeom prst="rect">
            <a:avLst/>
          </a:prstGeom>
        </p:spPr>
      </p:pic>
      <p:sp>
        <p:nvSpPr>
          <p:cNvPr id="4" name="CasellaDiTesto 3"/>
          <p:cNvSpPr txBox="1"/>
          <p:nvPr/>
        </p:nvSpPr>
        <p:spPr>
          <a:xfrm>
            <a:off x="395536" y="116632"/>
            <a:ext cx="5472608" cy="646331"/>
          </a:xfrm>
          <a:prstGeom prst="rect">
            <a:avLst/>
          </a:prstGeom>
          <a:noFill/>
        </p:spPr>
        <p:txBody>
          <a:bodyPr wrap="square" rtlCol="0">
            <a:spAutoFit/>
          </a:bodyPr>
          <a:lstStyle/>
          <a:p>
            <a:r>
              <a:rPr lang="it-IT" dirty="0" smtClean="0"/>
              <a:t>Rilievo vetrine sfitte</a:t>
            </a:r>
          </a:p>
          <a:p>
            <a:r>
              <a:rPr lang="it-IT" dirty="0" smtClean="0"/>
              <a:t>totale: 51</a:t>
            </a:r>
            <a:endParaRPr lang="it-IT" dirty="0"/>
          </a:p>
        </p:txBody>
      </p:sp>
      <p:pic>
        <p:nvPicPr>
          <p:cNvPr id="5" name="Immagine 4" descr="superfici_dismesse_con_legenda.jpg"/>
          <p:cNvPicPr>
            <a:picLocks noChangeAspect="1"/>
          </p:cNvPicPr>
          <p:nvPr/>
        </p:nvPicPr>
        <p:blipFill>
          <a:blip r:embed="rId3" cstate="print">
            <a:lum bright="-10000" contrast="20000"/>
          </a:blip>
          <a:srcRect l="22312" t="16283" r="6289" b="7982"/>
          <a:stretch>
            <a:fillRect/>
          </a:stretch>
        </p:blipFill>
        <p:spPr>
          <a:xfrm>
            <a:off x="2843808" y="836712"/>
            <a:ext cx="6300192" cy="4725144"/>
          </a:xfrm>
          <a:prstGeom prst="rect">
            <a:avLst/>
          </a:prstGeom>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abbigliamento.jpg"/>
          <p:cNvPicPr>
            <a:picLocks noChangeAspect="1"/>
          </p:cNvPicPr>
          <p:nvPr/>
        </p:nvPicPr>
        <p:blipFill>
          <a:blip r:embed="rId2" cstate="print"/>
          <a:stretch>
            <a:fillRect/>
          </a:stretch>
        </p:blipFill>
        <p:spPr>
          <a:xfrm>
            <a:off x="0" y="0"/>
            <a:ext cx="4442316" cy="3140968"/>
          </a:xfrm>
          <a:prstGeom prst="rect">
            <a:avLst/>
          </a:prstGeom>
        </p:spPr>
      </p:pic>
      <p:sp>
        <p:nvSpPr>
          <p:cNvPr id="4" name="CasellaDiTesto 3"/>
          <p:cNvSpPr txBox="1"/>
          <p:nvPr/>
        </p:nvSpPr>
        <p:spPr>
          <a:xfrm>
            <a:off x="179512" y="116632"/>
            <a:ext cx="2592288" cy="369332"/>
          </a:xfrm>
          <a:prstGeom prst="rect">
            <a:avLst/>
          </a:prstGeom>
          <a:noFill/>
        </p:spPr>
        <p:txBody>
          <a:bodyPr wrap="square" rtlCol="0">
            <a:spAutoFit/>
          </a:bodyPr>
          <a:lstStyle/>
          <a:p>
            <a:r>
              <a:rPr lang="it-IT" dirty="0" smtClean="0">
                <a:latin typeface="Gotham Black" pitchFamily="2" charset="0"/>
              </a:rPr>
              <a:t>abbigliamento</a:t>
            </a:r>
            <a:endParaRPr lang="it-IT" dirty="0">
              <a:latin typeface="Gotham Black" pitchFamily="2" charset="0"/>
            </a:endParaRPr>
          </a:p>
        </p:txBody>
      </p:sp>
      <p:pic>
        <p:nvPicPr>
          <p:cNvPr id="5" name="Immagine 4" descr="alimentari.jpg"/>
          <p:cNvPicPr>
            <a:picLocks noChangeAspect="1"/>
          </p:cNvPicPr>
          <p:nvPr/>
        </p:nvPicPr>
        <p:blipFill>
          <a:blip r:embed="rId3" cstate="print"/>
          <a:stretch>
            <a:fillRect/>
          </a:stretch>
        </p:blipFill>
        <p:spPr>
          <a:xfrm>
            <a:off x="4498001" y="0"/>
            <a:ext cx="4645999" cy="3284984"/>
          </a:xfrm>
          <a:prstGeom prst="rect">
            <a:avLst/>
          </a:prstGeom>
        </p:spPr>
      </p:pic>
      <p:sp>
        <p:nvSpPr>
          <p:cNvPr id="6" name="Rettangolo 5"/>
          <p:cNvSpPr/>
          <p:nvPr/>
        </p:nvSpPr>
        <p:spPr>
          <a:xfrm>
            <a:off x="4716016" y="116632"/>
            <a:ext cx="1375698" cy="369332"/>
          </a:xfrm>
          <a:prstGeom prst="rect">
            <a:avLst/>
          </a:prstGeom>
        </p:spPr>
        <p:txBody>
          <a:bodyPr wrap="none">
            <a:spAutoFit/>
          </a:bodyPr>
          <a:lstStyle/>
          <a:p>
            <a:r>
              <a:rPr lang="it-IT" dirty="0" smtClean="0">
                <a:latin typeface="Gotham Black" pitchFamily="2" charset="0"/>
              </a:rPr>
              <a:t>alimentari</a:t>
            </a:r>
            <a:endParaRPr lang="it-IT" dirty="0">
              <a:latin typeface="Gotham Black" pitchFamily="2" charset="0"/>
            </a:endParaRPr>
          </a:p>
        </p:txBody>
      </p:sp>
      <p:pic>
        <p:nvPicPr>
          <p:cNvPr id="7" name="Immagine 6" descr="agenzie.jpg"/>
          <p:cNvPicPr>
            <a:picLocks noChangeAspect="1"/>
          </p:cNvPicPr>
          <p:nvPr/>
        </p:nvPicPr>
        <p:blipFill>
          <a:blip r:embed="rId4" cstate="print"/>
          <a:srcRect r="2557"/>
          <a:stretch>
            <a:fillRect/>
          </a:stretch>
        </p:blipFill>
        <p:spPr>
          <a:xfrm>
            <a:off x="-1" y="3645024"/>
            <a:ext cx="4427985" cy="3212976"/>
          </a:xfrm>
          <a:prstGeom prst="rect">
            <a:avLst/>
          </a:prstGeom>
        </p:spPr>
      </p:pic>
      <p:sp>
        <p:nvSpPr>
          <p:cNvPr id="8" name="Rettangolo 7"/>
          <p:cNvSpPr/>
          <p:nvPr/>
        </p:nvSpPr>
        <p:spPr>
          <a:xfrm>
            <a:off x="0" y="3717032"/>
            <a:ext cx="2948243" cy="369332"/>
          </a:xfrm>
          <a:prstGeom prst="rect">
            <a:avLst/>
          </a:prstGeom>
        </p:spPr>
        <p:txBody>
          <a:bodyPr wrap="none">
            <a:spAutoFit/>
          </a:bodyPr>
          <a:lstStyle/>
          <a:p>
            <a:r>
              <a:rPr lang="it-IT" dirty="0" smtClean="0">
                <a:latin typeface="Gotham Black" pitchFamily="2" charset="0"/>
              </a:rPr>
              <a:t>agenzie d’affari e simili</a:t>
            </a:r>
            <a:endParaRPr lang="it-IT" dirty="0">
              <a:latin typeface="Gotham Black" pitchFamily="2" charset="0"/>
            </a:endParaRPr>
          </a:p>
        </p:txBody>
      </p:sp>
      <p:pic>
        <p:nvPicPr>
          <p:cNvPr id="9" name="Immagine 8" descr="hotel.jpg"/>
          <p:cNvPicPr>
            <a:picLocks noChangeAspect="1"/>
          </p:cNvPicPr>
          <p:nvPr/>
        </p:nvPicPr>
        <p:blipFill>
          <a:blip r:embed="rId5" cstate="print"/>
          <a:stretch>
            <a:fillRect/>
          </a:stretch>
        </p:blipFill>
        <p:spPr>
          <a:xfrm>
            <a:off x="4498000" y="3573016"/>
            <a:ext cx="4646000" cy="3284984"/>
          </a:xfrm>
          <a:prstGeom prst="rect">
            <a:avLst/>
          </a:prstGeom>
        </p:spPr>
      </p:pic>
      <p:sp>
        <p:nvSpPr>
          <p:cNvPr id="10" name="Rettangolo 9"/>
          <p:cNvSpPr/>
          <p:nvPr/>
        </p:nvSpPr>
        <p:spPr>
          <a:xfrm>
            <a:off x="4499992" y="3717032"/>
            <a:ext cx="2529860" cy="369332"/>
          </a:xfrm>
          <a:prstGeom prst="rect">
            <a:avLst/>
          </a:prstGeom>
        </p:spPr>
        <p:txBody>
          <a:bodyPr wrap="none">
            <a:spAutoFit/>
          </a:bodyPr>
          <a:lstStyle/>
          <a:p>
            <a:r>
              <a:rPr lang="it-IT" dirty="0" smtClean="0">
                <a:latin typeface="Gotham Black" pitchFamily="2" charset="0"/>
              </a:rPr>
              <a:t>ristoranti, bar, hotel</a:t>
            </a:r>
            <a:endParaRPr lang="it-IT" dirty="0">
              <a:latin typeface="Gotham Black" pitchFamily="2" charset="0"/>
            </a:endParaRP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ttangolo 47"/>
          <p:cNvSpPr/>
          <p:nvPr/>
        </p:nvSpPr>
        <p:spPr>
          <a:xfrm>
            <a:off x="251520" y="188640"/>
            <a:ext cx="8892480" cy="1077218"/>
          </a:xfrm>
          <a:prstGeom prst="rect">
            <a:avLst/>
          </a:prstGeom>
        </p:spPr>
        <p:txBody>
          <a:bodyPr wrap="square">
            <a:spAutoFit/>
          </a:bodyPr>
          <a:lstStyle/>
          <a:p>
            <a:r>
              <a:rPr lang="it-IT" sz="3200" dirty="0" err="1" smtClean="0">
                <a:solidFill>
                  <a:srgbClr val="FF6600"/>
                </a:solidFill>
                <a:latin typeface="Gotham Black" pitchFamily="2" charset="0"/>
              </a:rPr>
              <a:t>Culturability</a:t>
            </a:r>
            <a:r>
              <a:rPr lang="it-IT" sz="3200" dirty="0" smtClean="0">
                <a:solidFill>
                  <a:srgbClr val="FF6600"/>
                </a:solidFill>
                <a:latin typeface="Gotham Black" pitchFamily="2" charset="0"/>
              </a:rPr>
              <a:t>, </a:t>
            </a:r>
            <a:r>
              <a:rPr lang="it-IT" b="1" dirty="0" smtClean="0">
                <a:solidFill>
                  <a:srgbClr val="FF6600"/>
                </a:solidFill>
                <a:latin typeface="Gotham Black" pitchFamily="2" charset="0"/>
                <a:cs typeface="Arial" pitchFamily="34" charset="0"/>
              </a:rPr>
              <a:t>da città di passaggio a città destinazione</a:t>
            </a:r>
          </a:p>
          <a:p>
            <a:endParaRPr lang="it-IT" sz="3200" dirty="0" smtClean="0">
              <a:solidFill>
                <a:srgbClr val="FF6600"/>
              </a:solidFill>
              <a:latin typeface="Gotham Black" pitchFamily="2" charset="0"/>
            </a:endParaRPr>
          </a:p>
        </p:txBody>
      </p:sp>
      <p:pic>
        <p:nvPicPr>
          <p:cNvPr id="50" name="Immagine 49" descr="CANNARELLA - 1° gruppo-Agenda urbana_Pagina_11.jpg"/>
          <p:cNvPicPr>
            <a:picLocks noChangeAspect="1"/>
          </p:cNvPicPr>
          <p:nvPr/>
        </p:nvPicPr>
        <p:blipFill>
          <a:blip r:embed="rId2" cstate="print"/>
          <a:srcRect l="50505" t="15823" r="43050" b="71000"/>
          <a:stretch>
            <a:fillRect/>
          </a:stretch>
        </p:blipFill>
        <p:spPr>
          <a:xfrm>
            <a:off x="8063880" y="747122"/>
            <a:ext cx="1044624" cy="1601757"/>
          </a:xfrm>
          <a:prstGeom prst="rect">
            <a:avLst/>
          </a:prstGeom>
        </p:spPr>
      </p:pic>
      <p:grpSp>
        <p:nvGrpSpPr>
          <p:cNvPr id="2" name="Gruppo 50"/>
          <p:cNvGrpSpPr/>
          <p:nvPr/>
        </p:nvGrpSpPr>
        <p:grpSpPr>
          <a:xfrm>
            <a:off x="2339752" y="1850836"/>
            <a:ext cx="7669360" cy="4962540"/>
            <a:chOff x="2195736" y="2469854"/>
            <a:chExt cx="6696744" cy="4423914"/>
          </a:xfrm>
        </p:grpSpPr>
        <p:grpSp>
          <p:nvGrpSpPr>
            <p:cNvPr id="3" name="Gruppo 38"/>
            <p:cNvGrpSpPr/>
            <p:nvPr/>
          </p:nvGrpSpPr>
          <p:grpSpPr>
            <a:xfrm>
              <a:off x="2195736" y="2469854"/>
              <a:ext cx="6696744" cy="4388146"/>
              <a:chOff x="2195736" y="2469854"/>
              <a:chExt cx="6696744" cy="4388146"/>
            </a:xfrm>
          </p:grpSpPr>
          <p:pic>
            <p:nvPicPr>
              <p:cNvPr id="54" name="Immagine 53" descr="a3_negozi_attivi_dismessi_aree_dismesse_con_legenda.jpg"/>
              <p:cNvPicPr>
                <a:picLocks noChangeAspect="1"/>
              </p:cNvPicPr>
              <p:nvPr/>
            </p:nvPicPr>
            <p:blipFill>
              <a:blip r:embed="rId3" cstate="print">
                <a:lum bright="-10000" contrast="10000"/>
              </a:blip>
              <a:srcRect t="-3237" r="-128" b="-735"/>
              <a:stretch>
                <a:fillRect/>
              </a:stretch>
            </p:blipFill>
            <p:spPr>
              <a:xfrm>
                <a:off x="2195736" y="2469854"/>
                <a:ext cx="5976665" cy="4388146"/>
              </a:xfrm>
              <a:prstGeom prst="rect">
                <a:avLst/>
              </a:prstGeom>
            </p:spPr>
          </p:pic>
          <p:sp>
            <p:nvSpPr>
              <p:cNvPr id="55" name="Rettangolo arrotondato 54"/>
              <p:cNvSpPr/>
              <p:nvPr/>
            </p:nvSpPr>
            <p:spPr>
              <a:xfrm>
                <a:off x="4499992" y="4797152"/>
                <a:ext cx="144016" cy="2160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6" name="Rettangolo arrotondato 55"/>
              <p:cNvSpPr/>
              <p:nvPr/>
            </p:nvSpPr>
            <p:spPr>
              <a:xfrm>
                <a:off x="4283968" y="3284984"/>
                <a:ext cx="720080" cy="122413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7" name="Rettangolo arrotondato 56"/>
              <p:cNvSpPr/>
              <p:nvPr/>
            </p:nvSpPr>
            <p:spPr>
              <a:xfrm>
                <a:off x="6948264" y="3717032"/>
                <a:ext cx="648072" cy="79208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8" name="Rettangolo arrotondato 57"/>
              <p:cNvSpPr/>
              <p:nvPr/>
            </p:nvSpPr>
            <p:spPr>
              <a:xfrm>
                <a:off x="5364088" y="4869160"/>
                <a:ext cx="144016" cy="288032"/>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9" name="Rettangolo arrotondato 58"/>
              <p:cNvSpPr/>
              <p:nvPr/>
            </p:nvSpPr>
            <p:spPr>
              <a:xfrm>
                <a:off x="6228184" y="4725144"/>
                <a:ext cx="288032" cy="28803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0" name="Rettangolo arrotondato 59"/>
              <p:cNvSpPr/>
              <p:nvPr/>
            </p:nvSpPr>
            <p:spPr>
              <a:xfrm>
                <a:off x="5436096" y="5949280"/>
                <a:ext cx="576064" cy="90872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1" name="Rettangolo arrotondato 60"/>
              <p:cNvSpPr/>
              <p:nvPr/>
            </p:nvSpPr>
            <p:spPr>
              <a:xfrm>
                <a:off x="5364088" y="4365104"/>
                <a:ext cx="72008" cy="144016"/>
              </a:xfrm>
              <a:prstGeom prst="roundRect">
                <a:avLst/>
              </a:prstGeom>
              <a:solidFill>
                <a:srgbClr val="FF0066"/>
              </a:solidFill>
              <a:ln w="63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2" name="Rettangolo arrotondato 61"/>
              <p:cNvSpPr/>
              <p:nvPr/>
            </p:nvSpPr>
            <p:spPr>
              <a:xfrm>
                <a:off x="6012160" y="4509120"/>
                <a:ext cx="144016" cy="72008"/>
              </a:xfrm>
              <a:prstGeom prst="roundRect">
                <a:avLst/>
              </a:prstGeom>
              <a:solidFill>
                <a:srgbClr val="FF0066"/>
              </a:solidFill>
              <a:ln w="63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3" name="Rettangolo arrotondato 62"/>
              <p:cNvSpPr/>
              <p:nvPr/>
            </p:nvSpPr>
            <p:spPr>
              <a:xfrm>
                <a:off x="6372200" y="4653136"/>
                <a:ext cx="144016" cy="72008"/>
              </a:xfrm>
              <a:prstGeom prst="roundRect">
                <a:avLst/>
              </a:prstGeom>
              <a:solidFill>
                <a:srgbClr val="FF0066"/>
              </a:solidFill>
              <a:ln w="63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4" name="Rettangolo arrotondato 63"/>
              <p:cNvSpPr/>
              <p:nvPr/>
            </p:nvSpPr>
            <p:spPr>
              <a:xfrm>
                <a:off x="6588224" y="5157192"/>
                <a:ext cx="144016" cy="72008"/>
              </a:xfrm>
              <a:prstGeom prst="roundRect">
                <a:avLst/>
              </a:prstGeom>
              <a:solidFill>
                <a:srgbClr val="FF0066"/>
              </a:solidFill>
              <a:ln w="63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5" name="Rettangolo arrotondato 64"/>
              <p:cNvSpPr/>
              <p:nvPr/>
            </p:nvSpPr>
            <p:spPr>
              <a:xfrm>
                <a:off x="5868144" y="4941168"/>
                <a:ext cx="72008" cy="144016"/>
              </a:xfrm>
              <a:prstGeom prst="roundRect">
                <a:avLst/>
              </a:prstGeom>
              <a:solidFill>
                <a:srgbClr val="FF0066"/>
              </a:solidFill>
              <a:ln w="63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6" name="Rettangolo arrotondato 65"/>
              <p:cNvSpPr/>
              <p:nvPr/>
            </p:nvSpPr>
            <p:spPr>
              <a:xfrm>
                <a:off x="6156176" y="4725144"/>
                <a:ext cx="45719" cy="144016"/>
              </a:xfrm>
              <a:prstGeom prst="roundRect">
                <a:avLst/>
              </a:prstGeom>
              <a:solidFill>
                <a:srgbClr val="FF0066"/>
              </a:solidFill>
              <a:ln w="63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7" name="Rettangolo arrotondato 66"/>
              <p:cNvSpPr/>
              <p:nvPr/>
            </p:nvSpPr>
            <p:spPr>
              <a:xfrm>
                <a:off x="6012160" y="4869160"/>
                <a:ext cx="45719" cy="144016"/>
              </a:xfrm>
              <a:prstGeom prst="roundRect">
                <a:avLst/>
              </a:prstGeom>
              <a:solidFill>
                <a:srgbClr val="FF0066"/>
              </a:solidFill>
              <a:ln w="63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8" name="Rettangolo arrotondato 67"/>
              <p:cNvSpPr/>
              <p:nvPr/>
            </p:nvSpPr>
            <p:spPr>
              <a:xfrm>
                <a:off x="5508104" y="5157192"/>
                <a:ext cx="144016" cy="72008"/>
              </a:xfrm>
              <a:prstGeom prst="roundRect">
                <a:avLst/>
              </a:prstGeom>
              <a:solidFill>
                <a:srgbClr val="FF0066"/>
              </a:solidFill>
              <a:ln w="63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9" name="Rettangolo arrotondato 68"/>
              <p:cNvSpPr/>
              <p:nvPr/>
            </p:nvSpPr>
            <p:spPr>
              <a:xfrm>
                <a:off x="5868144" y="4365104"/>
                <a:ext cx="45719" cy="144016"/>
              </a:xfrm>
              <a:prstGeom prst="roundRect">
                <a:avLst/>
              </a:prstGeom>
              <a:solidFill>
                <a:srgbClr val="FF0066"/>
              </a:solidFill>
              <a:ln w="63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0" name="Rettangolo arrotondato 69"/>
              <p:cNvSpPr/>
              <p:nvPr/>
            </p:nvSpPr>
            <p:spPr>
              <a:xfrm>
                <a:off x="5076056" y="4437112"/>
                <a:ext cx="45719" cy="144016"/>
              </a:xfrm>
              <a:prstGeom prst="roundRect">
                <a:avLst/>
              </a:prstGeom>
              <a:solidFill>
                <a:srgbClr val="FF0066"/>
              </a:solidFill>
              <a:ln w="63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1" name="Ovale 70"/>
              <p:cNvSpPr/>
              <p:nvPr/>
            </p:nvSpPr>
            <p:spPr>
              <a:xfrm>
                <a:off x="4499992" y="5085184"/>
                <a:ext cx="144016" cy="144016"/>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2" name="Ovale 71"/>
              <p:cNvSpPr/>
              <p:nvPr/>
            </p:nvSpPr>
            <p:spPr>
              <a:xfrm>
                <a:off x="5364088" y="5661248"/>
                <a:ext cx="144016" cy="144016"/>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3" name="Ovale 72"/>
              <p:cNvSpPr/>
              <p:nvPr/>
            </p:nvSpPr>
            <p:spPr>
              <a:xfrm>
                <a:off x="3563888" y="5013176"/>
                <a:ext cx="144016" cy="144016"/>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4" name="Ovale 73"/>
              <p:cNvSpPr/>
              <p:nvPr/>
            </p:nvSpPr>
            <p:spPr>
              <a:xfrm>
                <a:off x="7596336" y="5733256"/>
                <a:ext cx="144016" cy="144016"/>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5" name="Ovale 74"/>
              <p:cNvSpPr/>
              <p:nvPr/>
            </p:nvSpPr>
            <p:spPr>
              <a:xfrm>
                <a:off x="6948264" y="4581128"/>
                <a:ext cx="144016" cy="144016"/>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6" name="Ovale 75"/>
              <p:cNvSpPr/>
              <p:nvPr/>
            </p:nvSpPr>
            <p:spPr>
              <a:xfrm>
                <a:off x="6300192" y="4437112"/>
                <a:ext cx="144016" cy="144016"/>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7" name="Ovale 76"/>
              <p:cNvSpPr/>
              <p:nvPr/>
            </p:nvSpPr>
            <p:spPr>
              <a:xfrm>
                <a:off x="4355976" y="4149080"/>
                <a:ext cx="144016" cy="144016"/>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8" name="Ovale 77"/>
              <p:cNvSpPr/>
              <p:nvPr/>
            </p:nvSpPr>
            <p:spPr>
              <a:xfrm>
                <a:off x="5292080" y="5877272"/>
                <a:ext cx="144016" cy="144016"/>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9" name="Ovale 78"/>
              <p:cNvSpPr/>
              <p:nvPr/>
            </p:nvSpPr>
            <p:spPr>
              <a:xfrm>
                <a:off x="6372200" y="5085184"/>
                <a:ext cx="144016" cy="144016"/>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0" name="Ovale 79"/>
              <p:cNvSpPr/>
              <p:nvPr/>
            </p:nvSpPr>
            <p:spPr>
              <a:xfrm>
                <a:off x="5508104" y="3861048"/>
                <a:ext cx="144016" cy="144016"/>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1" name="Ovale 80"/>
              <p:cNvSpPr/>
              <p:nvPr/>
            </p:nvSpPr>
            <p:spPr>
              <a:xfrm>
                <a:off x="5436096" y="6597352"/>
                <a:ext cx="144016" cy="144016"/>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2" name="Rettangolo arrotondato 81"/>
              <p:cNvSpPr/>
              <p:nvPr/>
            </p:nvSpPr>
            <p:spPr>
              <a:xfrm>
                <a:off x="7884368" y="4581128"/>
                <a:ext cx="1008112" cy="5760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3" name="Rettangolo arrotondato 82"/>
              <p:cNvSpPr/>
              <p:nvPr/>
            </p:nvSpPr>
            <p:spPr>
              <a:xfrm>
                <a:off x="6804248" y="5301208"/>
                <a:ext cx="576064" cy="36004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53" name="Ovale 52"/>
            <p:cNvSpPr/>
            <p:nvPr/>
          </p:nvSpPr>
          <p:spPr>
            <a:xfrm>
              <a:off x="5588496" y="6749752"/>
              <a:ext cx="144016" cy="144016"/>
            </a:xfrm>
            <a:prstGeom prst="ellipse">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6" name="CasellaDiTesto 5"/>
          <p:cNvSpPr txBox="1"/>
          <p:nvPr/>
        </p:nvSpPr>
        <p:spPr>
          <a:xfrm>
            <a:off x="179512" y="1916832"/>
            <a:ext cx="3456384" cy="4532010"/>
          </a:xfrm>
          <a:prstGeom prst="rect">
            <a:avLst/>
          </a:prstGeom>
          <a:noFill/>
        </p:spPr>
        <p:txBody>
          <a:bodyPr wrap="square" rtlCol="0">
            <a:spAutoFit/>
          </a:bodyPr>
          <a:lstStyle/>
          <a:p>
            <a:r>
              <a:rPr lang="it-IT" sz="2000" b="1" dirty="0" err="1" smtClean="0">
                <a:solidFill>
                  <a:srgbClr val="000000"/>
                </a:solidFill>
                <a:latin typeface="Gotham Black" pitchFamily="2" charset="0"/>
                <a:cs typeface="Arial" pitchFamily="34" charset="0"/>
              </a:rPr>
              <a:t>Culturability</a:t>
            </a:r>
            <a:r>
              <a:rPr lang="it-IT" sz="2000" b="1" dirty="0" smtClean="0">
                <a:solidFill>
                  <a:srgbClr val="000000"/>
                </a:solidFill>
                <a:latin typeface="Gotham Black" pitchFamily="2" charset="0"/>
                <a:cs typeface="Arial" pitchFamily="34" charset="0"/>
              </a:rPr>
              <a:t> </a:t>
            </a:r>
          </a:p>
          <a:p>
            <a:r>
              <a:rPr lang="it-IT" dirty="0" smtClean="0"/>
              <a:t>il riuso rispettoso</a:t>
            </a:r>
          </a:p>
          <a:p>
            <a:r>
              <a:rPr lang="it-IT" dirty="0" smtClean="0"/>
              <a:t>e innovativo</a:t>
            </a:r>
          </a:p>
          <a:p>
            <a:r>
              <a:rPr lang="it-IT" dirty="0" smtClean="0"/>
              <a:t>delle aree dismesse,</a:t>
            </a:r>
          </a:p>
          <a:p>
            <a:endParaRPr lang="it-IT" sz="1050" dirty="0" smtClean="0"/>
          </a:p>
          <a:p>
            <a:r>
              <a:rPr lang="it-IT" sz="2000" b="1" dirty="0" smtClean="0">
                <a:solidFill>
                  <a:srgbClr val="000000"/>
                </a:solidFill>
                <a:latin typeface="Gotham Black" pitchFamily="2" charset="0"/>
                <a:cs typeface="Arial" pitchFamily="34" charset="0"/>
              </a:rPr>
              <a:t>i Ponti di Sacile</a:t>
            </a:r>
          </a:p>
          <a:p>
            <a:r>
              <a:rPr lang="it-IT" dirty="0" smtClean="0"/>
              <a:t>Elementi di attrazione, </a:t>
            </a:r>
          </a:p>
          <a:p>
            <a:r>
              <a:rPr lang="it-IT" dirty="0" smtClean="0"/>
              <a:t>dispositivi di lettura della città</a:t>
            </a:r>
          </a:p>
          <a:p>
            <a:r>
              <a:rPr lang="it-IT" dirty="0" smtClean="0"/>
              <a:t>Nuove connessioni fisiche</a:t>
            </a:r>
          </a:p>
          <a:p>
            <a:endParaRPr lang="it-IT" sz="1000" b="1" dirty="0" smtClean="0">
              <a:solidFill>
                <a:schemeClr val="accent6">
                  <a:lumMod val="75000"/>
                </a:schemeClr>
              </a:solidFill>
            </a:endParaRPr>
          </a:p>
          <a:p>
            <a:pPr algn="just"/>
            <a:r>
              <a:rPr lang="it-IT" sz="2000" b="1" dirty="0" smtClean="0">
                <a:solidFill>
                  <a:srgbClr val="000000"/>
                </a:solidFill>
                <a:latin typeface="Gotham Black" pitchFamily="2" charset="0"/>
                <a:cs typeface="Arial" pitchFamily="34" charset="0"/>
              </a:rPr>
              <a:t>Market social </a:t>
            </a:r>
            <a:r>
              <a:rPr lang="it-IT" sz="2000" b="1" dirty="0" err="1" smtClean="0">
                <a:solidFill>
                  <a:srgbClr val="000000"/>
                </a:solidFill>
                <a:latin typeface="Gotham Black" pitchFamily="2" charset="0"/>
                <a:cs typeface="Arial" pitchFamily="34" charset="0"/>
              </a:rPr>
              <a:t>Streets</a:t>
            </a:r>
            <a:endParaRPr lang="it-IT" sz="2000" b="1" dirty="0" smtClean="0">
              <a:solidFill>
                <a:srgbClr val="000000"/>
              </a:solidFill>
              <a:latin typeface="Gotham Black" pitchFamily="2" charset="0"/>
              <a:cs typeface="Arial" pitchFamily="34" charset="0"/>
            </a:endParaRPr>
          </a:p>
          <a:p>
            <a:pPr algn="just"/>
            <a:r>
              <a:rPr lang="it-IT" dirty="0" smtClean="0"/>
              <a:t>centro e frazioni:</a:t>
            </a:r>
          </a:p>
          <a:p>
            <a:r>
              <a:rPr lang="it-IT" dirty="0" smtClean="0"/>
              <a:t>mercati</a:t>
            </a:r>
          </a:p>
          <a:p>
            <a:r>
              <a:rPr lang="it-IT" dirty="0" smtClean="0"/>
              <a:t>Completamento Ciclabili,</a:t>
            </a:r>
          </a:p>
          <a:p>
            <a:r>
              <a:rPr lang="it-IT" dirty="0" smtClean="0"/>
              <a:t>Servizi</a:t>
            </a:r>
          </a:p>
          <a:p>
            <a:r>
              <a:rPr lang="it-IT" dirty="0" smtClean="0"/>
              <a:t>Accessibilità.</a:t>
            </a:r>
          </a:p>
          <a:p>
            <a:endParaRPr lang="it-IT" sz="1000" dirty="0" smtClean="0"/>
          </a:p>
        </p:txBody>
      </p:sp>
      <p:sp>
        <p:nvSpPr>
          <p:cNvPr id="84" name="Rettangolo 83"/>
          <p:cNvSpPr/>
          <p:nvPr/>
        </p:nvSpPr>
        <p:spPr>
          <a:xfrm>
            <a:off x="251520" y="1052736"/>
            <a:ext cx="4572000" cy="646331"/>
          </a:xfrm>
          <a:prstGeom prst="rect">
            <a:avLst/>
          </a:prstGeom>
        </p:spPr>
        <p:txBody>
          <a:bodyPr>
            <a:spAutoFit/>
          </a:bodyPr>
          <a:lstStyle/>
          <a:p>
            <a:r>
              <a:rPr lang="it-IT" b="1" dirty="0" smtClean="0">
                <a:solidFill>
                  <a:srgbClr val="000000"/>
                </a:solidFill>
                <a:latin typeface="Gotham Black" pitchFamily="2" charset="0"/>
                <a:cs typeface="Arial" pitchFamily="34" charset="0"/>
              </a:rPr>
              <a:t>i pianoforti, le scuole, il centro storico, i locali, il teatro, la musica.</a:t>
            </a:r>
          </a:p>
        </p:txBody>
      </p:sp>
      <p:pic>
        <p:nvPicPr>
          <p:cNvPr id="85" name="Immagine 84" descr="CANNARELLA - 1° gruppo-Agenda urbana_Pagina_11.jpg"/>
          <p:cNvPicPr>
            <a:picLocks noChangeAspect="1"/>
          </p:cNvPicPr>
          <p:nvPr/>
        </p:nvPicPr>
        <p:blipFill>
          <a:blip r:embed="rId2" cstate="print"/>
          <a:srcRect l="74152" t="15925" r="17997" b="74189"/>
          <a:stretch>
            <a:fillRect/>
          </a:stretch>
        </p:blipFill>
        <p:spPr>
          <a:xfrm>
            <a:off x="6804248" y="764704"/>
            <a:ext cx="1296144" cy="1224136"/>
          </a:xfrm>
          <a:prstGeom prst="rect">
            <a:avLst/>
          </a:prstGeom>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urban-hacking-poland-square-960x881-2.jpg"/>
          <p:cNvPicPr>
            <a:picLocks noChangeAspect="1"/>
          </p:cNvPicPr>
          <p:nvPr/>
        </p:nvPicPr>
        <p:blipFill>
          <a:blip r:embed="rId2" cstate="print"/>
          <a:stretch>
            <a:fillRect/>
          </a:stretch>
        </p:blipFill>
        <p:spPr>
          <a:xfrm>
            <a:off x="323528" y="0"/>
            <a:ext cx="7472963" cy="6858000"/>
          </a:xfrm>
          <a:prstGeom prst="rect">
            <a:avLst/>
          </a:prstGeom>
        </p:spPr>
      </p:pic>
      <p:sp>
        <p:nvSpPr>
          <p:cNvPr id="3" name="CasellaDiTesto 2"/>
          <p:cNvSpPr txBox="1"/>
          <p:nvPr/>
        </p:nvSpPr>
        <p:spPr>
          <a:xfrm>
            <a:off x="683568" y="548680"/>
            <a:ext cx="7344816" cy="707886"/>
          </a:xfrm>
          <a:prstGeom prst="rect">
            <a:avLst/>
          </a:prstGeom>
          <a:noFill/>
        </p:spPr>
        <p:txBody>
          <a:bodyPr wrap="square" rtlCol="0">
            <a:spAutoFit/>
          </a:bodyPr>
          <a:lstStyle/>
          <a:p>
            <a:r>
              <a:rPr lang="it-IT" sz="4000" dirty="0" err="1" smtClean="0">
                <a:solidFill>
                  <a:srgbClr val="FF6600"/>
                </a:solidFill>
                <a:latin typeface="Gotham Black" pitchFamily="2" charset="0"/>
                <a:ea typeface="+mj-ea"/>
                <a:cs typeface="+mj-cs"/>
              </a:rPr>
              <a:t>Tactical</a:t>
            </a:r>
            <a:r>
              <a:rPr lang="it-IT" sz="4000" dirty="0" smtClean="0">
                <a:solidFill>
                  <a:srgbClr val="FF6600"/>
                </a:solidFill>
                <a:latin typeface="Gotham Black" pitchFamily="2" charset="0"/>
                <a:ea typeface="+mj-ea"/>
                <a:cs typeface="+mj-cs"/>
              </a:rPr>
              <a:t> </a:t>
            </a:r>
            <a:r>
              <a:rPr lang="it-IT" sz="4000" dirty="0" err="1" smtClean="0">
                <a:solidFill>
                  <a:srgbClr val="FF6600"/>
                </a:solidFill>
                <a:latin typeface="Gotham Black" pitchFamily="2" charset="0"/>
                <a:ea typeface="+mj-ea"/>
                <a:cs typeface="+mj-cs"/>
              </a:rPr>
              <a:t>urbanism</a:t>
            </a:r>
            <a:endParaRPr lang="it-IT" sz="4000" dirty="0" smtClean="0">
              <a:solidFill>
                <a:srgbClr val="FF6600"/>
              </a:solidFill>
              <a:latin typeface="Gotham Black" pitchFamily="2" charset="0"/>
              <a:ea typeface="+mj-ea"/>
              <a:cs typeface="+mj-cs"/>
            </a:endParaRP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9.3 - Alessandria_Pagina_21.jpg"/>
          <p:cNvPicPr>
            <a:picLocks noChangeAspect="1"/>
          </p:cNvPicPr>
          <p:nvPr/>
        </p:nvPicPr>
        <p:blipFill>
          <a:blip r:embed="rId2" cstate="print"/>
          <a:stretch>
            <a:fillRect/>
          </a:stretch>
        </p:blipFill>
        <p:spPr>
          <a:xfrm>
            <a:off x="0" y="0"/>
            <a:ext cx="9144000" cy="6858000"/>
          </a:xfrm>
          <a:prstGeom prst="rect">
            <a:avLst/>
          </a:prstGeom>
        </p:spPr>
      </p:pic>
      <p:sp>
        <p:nvSpPr>
          <p:cNvPr id="3" name="CasellaDiTesto 2"/>
          <p:cNvSpPr txBox="1"/>
          <p:nvPr/>
        </p:nvSpPr>
        <p:spPr>
          <a:xfrm>
            <a:off x="3851920" y="332656"/>
            <a:ext cx="4752528" cy="369332"/>
          </a:xfrm>
          <a:prstGeom prst="rect">
            <a:avLst/>
          </a:prstGeom>
          <a:noFill/>
        </p:spPr>
        <p:txBody>
          <a:bodyPr wrap="square" rtlCol="0">
            <a:spAutoFit/>
          </a:bodyPr>
          <a:lstStyle/>
          <a:p>
            <a:r>
              <a:rPr lang="it-IT" dirty="0" smtClean="0"/>
              <a:t>Alessandria</a:t>
            </a:r>
            <a:endParaRPr lang="it-IT" dirty="0"/>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9.3 - Alessandria_Pagina_22.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ascom.pn.it/res/img/logo.png"/>
          <p:cNvPicPr>
            <a:picLocks noChangeAspect="1" noChangeArrowheads="1"/>
          </p:cNvPicPr>
          <p:nvPr/>
        </p:nvPicPr>
        <p:blipFill>
          <a:blip r:embed="rId2" cstate="print"/>
          <a:srcRect/>
          <a:stretch>
            <a:fillRect/>
          </a:stretch>
        </p:blipFill>
        <p:spPr bwMode="auto">
          <a:xfrm>
            <a:off x="5868144" y="548680"/>
            <a:ext cx="2428875" cy="1200150"/>
          </a:xfrm>
          <a:prstGeom prst="rect">
            <a:avLst/>
          </a:prstGeom>
          <a:noFill/>
        </p:spPr>
      </p:pic>
      <p:pic>
        <p:nvPicPr>
          <p:cNvPr id="1028" name="Picture 4" descr="http://www.ascom.pn.it/res/img/terziaria.png"/>
          <p:cNvPicPr>
            <a:picLocks noChangeAspect="1" noChangeArrowheads="1"/>
          </p:cNvPicPr>
          <p:nvPr/>
        </p:nvPicPr>
        <p:blipFill>
          <a:blip r:embed="rId3" cstate="print"/>
          <a:srcRect/>
          <a:stretch>
            <a:fillRect/>
          </a:stretch>
        </p:blipFill>
        <p:spPr bwMode="auto">
          <a:xfrm>
            <a:off x="899592" y="692696"/>
            <a:ext cx="2232248" cy="1116124"/>
          </a:xfrm>
          <a:prstGeom prst="rect">
            <a:avLst/>
          </a:prstGeom>
          <a:noFill/>
        </p:spPr>
      </p:pic>
      <p:sp>
        <p:nvSpPr>
          <p:cNvPr id="6" name="Rettangolo 5"/>
          <p:cNvSpPr/>
          <p:nvPr/>
        </p:nvSpPr>
        <p:spPr>
          <a:xfrm>
            <a:off x="683568" y="2204864"/>
            <a:ext cx="7704856" cy="1815882"/>
          </a:xfrm>
          <a:prstGeom prst="rect">
            <a:avLst/>
          </a:prstGeom>
        </p:spPr>
        <p:txBody>
          <a:bodyPr wrap="square">
            <a:spAutoFit/>
          </a:bodyPr>
          <a:lstStyle/>
          <a:p>
            <a:r>
              <a:rPr lang="it-IT" sz="2800" b="1" dirty="0" smtClean="0">
                <a:solidFill>
                  <a:srgbClr val="C00000"/>
                </a:solidFill>
              </a:rPr>
              <a:t>CORSO PROFESSIONALE ABILITANTE AGENTI </a:t>
            </a:r>
            <a:r>
              <a:rPr lang="it-IT" sz="2800" b="1" dirty="0" err="1" smtClean="0">
                <a:solidFill>
                  <a:srgbClr val="C00000"/>
                </a:solidFill>
              </a:rPr>
              <a:t>D’AFFARI</a:t>
            </a:r>
            <a:r>
              <a:rPr lang="it-IT" sz="2800" b="1" dirty="0" smtClean="0">
                <a:solidFill>
                  <a:srgbClr val="C00000"/>
                </a:solidFill>
              </a:rPr>
              <a:t> IN MEDIAZIONE </a:t>
            </a:r>
          </a:p>
          <a:p>
            <a:r>
              <a:rPr lang="it-IT" sz="2800" b="1" dirty="0" smtClean="0">
                <a:solidFill>
                  <a:srgbClr val="C00000"/>
                </a:solidFill>
              </a:rPr>
              <a:t>Settore </a:t>
            </a:r>
            <a:r>
              <a:rPr lang="it-IT" sz="2800" b="1" dirty="0">
                <a:solidFill>
                  <a:srgbClr val="C00000"/>
                </a:solidFill>
              </a:rPr>
              <a:t>agenti </a:t>
            </a:r>
            <a:r>
              <a:rPr lang="it-IT" sz="2800" b="1" dirty="0" smtClean="0">
                <a:solidFill>
                  <a:srgbClr val="C00000"/>
                </a:solidFill>
              </a:rPr>
              <a:t>immobiliari</a:t>
            </a:r>
          </a:p>
          <a:p>
            <a:endParaRPr lang="it-IT" sz="2800" b="1" dirty="0">
              <a:solidFill>
                <a:srgbClr val="C00000"/>
              </a:solidFill>
            </a:endParaRPr>
          </a:p>
        </p:txBody>
      </p:sp>
      <p:sp>
        <p:nvSpPr>
          <p:cNvPr id="8" name="Rettangolo 7"/>
          <p:cNvSpPr/>
          <p:nvPr/>
        </p:nvSpPr>
        <p:spPr>
          <a:xfrm>
            <a:off x="3635896" y="4653136"/>
            <a:ext cx="1686680" cy="830997"/>
          </a:xfrm>
          <a:prstGeom prst="rect">
            <a:avLst/>
          </a:prstGeom>
        </p:spPr>
        <p:txBody>
          <a:bodyPr wrap="none">
            <a:spAutoFit/>
          </a:bodyPr>
          <a:lstStyle/>
          <a:p>
            <a:r>
              <a:rPr lang="it-IT" sz="4800" i="1" dirty="0" smtClean="0"/>
              <a:t>pausa</a:t>
            </a:r>
            <a:endParaRPr lang="it-IT" sz="4800" dirty="0">
              <a:solidFill>
                <a:srgbClr val="C00000"/>
              </a:solidFill>
            </a:endParaRP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4" name="Rettangolo 3"/>
          <p:cNvSpPr/>
          <p:nvPr/>
        </p:nvSpPr>
        <p:spPr>
          <a:xfrm>
            <a:off x="1835696" y="1484784"/>
            <a:ext cx="5544616" cy="3170099"/>
          </a:xfrm>
          <a:prstGeom prst="rect">
            <a:avLst/>
          </a:prstGeom>
        </p:spPr>
        <p:txBody>
          <a:bodyPr wrap="square">
            <a:spAutoFit/>
          </a:bodyPr>
          <a:lstStyle/>
          <a:p>
            <a:pPr marL="514350" indent="-514350"/>
            <a:r>
              <a:rPr lang="it-IT" sz="3200" b="1" i="1" dirty="0" smtClean="0">
                <a:solidFill>
                  <a:schemeClr val="bg1"/>
                </a:solidFill>
              </a:rPr>
              <a:t>3) Piccoli urbanisti crescono</a:t>
            </a:r>
            <a:r>
              <a:rPr lang="it-IT" sz="3200" b="1" dirty="0" smtClean="0">
                <a:solidFill>
                  <a:schemeClr val="bg1"/>
                </a:solidFill>
              </a:rPr>
              <a:t>: istruzioni per la presentazione di Richieste di variante e Osservazioni. </a:t>
            </a:r>
          </a:p>
          <a:p>
            <a:pPr marL="514350" indent="-514350" algn="just"/>
            <a:r>
              <a:rPr lang="it-IT" sz="3600" dirty="0" smtClean="0">
                <a:solidFill>
                  <a:schemeClr val="bg1"/>
                </a:solidFill>
              </a:rPr>
              <a:t>	</a:t>
            </a:r>
            <a:endParaRPr lang="it-IT" sz="2800" dirty="0" smtClean="0">
              <a:solidFill>
                <a:schemeClr val="bg1"/>
              </a:solidFill>
            </a:endParaRPr>
          </a:p>
          <a:p>
            <a:endParaRPr lang="it-IT" sz="3600" dirty="0">
              <a:solidFill>
                <a:schemeClr val="bg1"/>
              </a:solidFill>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539552" y="476672"/>
            <a:ext cx="7704856" cy="6555641"/>
          </a:xfrm>
          <a:prstGeom prst="rect">
            <a:avLst/>
          </a:prstGeom>
        </p:spPr>
        <p:txBody>
          <a:bodyPr wrap="square">
            <a:spAutoFit/>
          </a:bodyPr>
          <a:lstStyle/>
          <a:p>
            <a:pPr marL="514350" indent="-514350">
              <a:buAutoNum type="arabicParenR"/>
            </a:pPr>
            <a:r>
              <a:rPr lang="it-IT" sz="2800" b="1" dirty="0" smtClean="0">
                <a:solidFill>
                  <a:srgbClr val="C00000"/>
                </a:solidFill>
              </a:rPr>
              <a:t>Richieste di variante (prima dell’adozione)</a:t>
            </a:r>
          </a:p>
          <a:p>
            <a:pPr marL="514350" indent="-514350">
              <a:buAutoNum type="arabicParenR"/>
            </a:pPr>
            <a:r>
              <a:rPr lang="it-IT" sz="2800" b="1" dirty="0" smtClean="0">
                <a:solidFill>
                  <a:srgbClr val="C00000"/>
                </a:solidFill>
              </a:rPr>
              <a:t>Osservazioni o Opposizioni al Piano (dopo l’adozione), prima dell’approvazione finale, entro un periodo ristretto (30 GG)</a:t>
            </a:r>
          </a:p>
          <a:p>
            <a:pPr marL="514350" indent="-514350">
              <a:buAutoNum type="arabicParenR"/>
            </a:pPr>
            <a:endParaRPr lang="it-IT" sz="2800" b="1" dirty="0" smtClean="0">
              <a:solidFill>
                <a:srgbClr val="C00000"/>
              </a:solidFill>
            </a:endParaRPr>
          </a:p>
          <a:p>
            <a:r>
              <a:rPr lang="it-IT" sz="2800" dirty="0" smtClean="0"/>
              <a:t>Tutti possono farle </a:t>
            </a:r>
          </a:p>
          <a:p>
            <a:r>
              <a:rPr lang="it-IT" sz="2800" dirty="0" smtClean="0"/>
              <a:t>Indicare:</a:t>
            </a:r>
          </a:p>
          <a:p>
            <a:pPr marL="446088" indent="-446088">
              <a:buFont typeface="Arial" pitchFamily="34" charset="0"/>
              <a:buChar char="•"/>
            </a:pPr>
            <a:r>
              <a:rPr lang="it-IT" sz="2800" dirty="0" smtClean="0"/>
              <a:t>Titolarità</a:t>
            </a:r>
          </a:p>
          <a:p>
            <a:pPr marL="446088" indent="-446088">
              <a:buFont typeface="Arial" pitchFamily="34" charset="0"/>
              <a:buChar char="•"/>
            </a:pPr>
            <a:r>
              <a:rPr lang="it-IT" sz="2800" dirty="0" smtClean="0"/>
              <a:t>Luogo (foglio e mappale)</a:t>
            </a:r>
          </a:p>
          <a:p>
            <a:pPr marL="446088" indent="-446088">
              <a:buFont typeface="Arial" pitchFamily="34" charset="0"/>
              <a:buChar char="•"/>
            </a:pPr>
            <a:r>
              <a:rPr lang="it-IT" sz="2800" dirty="0" smtClean="0"/>
              <a:t>Motivazioni chiare</a:t>
            </a:r>
          </a:p>
          <a:p>
            <a:pPr marL="446088" indent="-446088">
              <a:buFont typeface="Arial" pitchFamily="34" charset="0"/>
              <a:buChar char="•"/>
            </a:pPr>
            <a:r>
              <a:rPr lang="it-IT" sz="2800" dirty="0" smtClean="0"/>
              <a:t>Richiesta principale</a:t>
            </a:r>
          </a:p>
          <a:p>
            <a:pPr marL="446088" indent="-446088">
              <a:buFont typeface="Arial" pitchFamily="34" charset="0"/>
              <a:buChar char="•"/>
            </a:pPr>
            <a:r>
              <a:rPr lang="it-IT" sz="2800" dirty="0" smtClean="0"/>
              <a:t>Eventuale alternativa (in seconda istanza si chiede </a:t>
            </a:r>
            <a:r>
              <a:rPr lang="it-IT" sz="2800" dirty="0" err="1" smtClean="0"/>
              <a:t>di…</a:t>
            </a:r>
            <a:r>
              <a:rPr lang="it-IT" sz="2800" dirty="0" smtClean="0"/>
              <a:t>.)</a:t>
            </a:r>
          </a:p>
          <a:p>
            <a:pPr marL="446088" indent="-446088">
              <a:buFont typeface="Arial" pitchFamily="34" charset="0"/>
              <a:buChar char="•"/>
            </a:pPr>
            <a:r>
              <a:rPr lang="it-IT" sz="2800" dirty="0" smtClean="0"/>
              <a:t>Allegare: mappa catastale, foto,  proposte</a:t>
            </a:r>
          </a:p>
          <a:p>
            <a:endParaRPr lang="it-IT" sz="2800" b="1" dirty="0">
              <a:solidFill>
                <a:srgbClr val="C00000"/>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23528" y="188640"/>
            <a:ext cx="8640960" cy="7294305"/>
          </a:xfrm>
          <a:prstGeom prst="rect">
            <a:avLst/>
          </a:prstGeom>
          <a:noFill/>
        </p:spPr>
        <p:txBody>
          <a:bodyPr wrap="square" rtlCol="0">
            <a:spAutoFit/>
          </a:bodyPr>
          <a:lstStyle/>
          <a:p>
            <a:r>
              <a:rPr lang="it-IT" b="1" dirty="0" smtClean="0">
                <a:solidFill>
                  <a:srgbClr val="C00000"/>
                </a:solidFill>
              </a:rPr>
              <a:t>Zona B2 	(Di completamento) </a:t>
            </a:r>
          </a:p>
          <a:p>
            <a:endParaRPr lang="it-IT" b="1" dirty="0" smtClean="0">
              <a:solidFill>
                <a:srgbClr val="C00000"/>
              </a:solidFill>
            </a:endParaRPr>
          </a:p>
          <a:p>
            <a:r>
              <a:rPr lang="it-IT" dirty="0" smtClean="0"/>
              <a:t>A – </a:t>
            </a:r>
            <a:r>
              <a:rPr lang="it-IT" u="sng" dirty="0" smtClean="0"/>
              <a:t>DEFINIZIONE</a:t>
            </a:r>
            <a:endParaRPr lang="it-IT" dirty="0" smtClean="0"/>
          </a:p>
          <a:p>
            <a:r>
              <a:rPr lang="it-IT" dirty="0" smtClean="0"/>
              <a:t>Sono zone di completamento edilizio già dotate delle opere di urbanizzazione</a:t>
            </a:r>
          </a:p>
          <a:p>
            <a:r>
              <a:rPr lang="it-IT" dirty="0" smtClean="0"/>
              <a:t> </a:t>
            </a:r>
          </a:p>
          <a:p>
            <a:r>
              <a:rPr lang="it-IT" dirty="0" smtClean="0"/>
              <a:t>B - </a:t>
            </a:r>
            <a:r>
              <a:rPr lang="it-IT" u="sng" dirty="0" smtClean="0"/>
              <a:t>OBIETTIVI </a:t>
            </a:r>
            <a:r>
              <a:rPr lang="it-IT" u="sng" dirty="0" err="1" smtClean="0"/>
              <a:t>DI</a:t>
            </a:r>
            <a:r>
              <a:rPr lang="it-IT" u="sng" dirty="0" smtClean="0"/>
              <a:t> PROGETTO</a:t>
            </a:r>
            <a:endParaRPr lang="it-IT" dirty="0" smtClean="0"/>
          </a:p>
          <a:p>
            <a:r>
              <a:rPr lang="it-IT" dirty="0" err="1" smtClean="0"/>
              <a:t>………………</a:t>
            </a:r>
            <a:endParaRPr lang="it-IT" dirty="0" smtClean="0"/>
          </a:p>
          <a:p>
            <a:r>
              <a:rPr lang="it-IT" dirty="0" smtClean="0"/>
              <a:t> </a:t>
            </a:r>
          </a:p>
          <a:p>
            <a:r>
              <a:rPr lang="it-IT" dirty="0" smtClean="0"/>
              <a:t>C - </a:t>
            </a:r>
            <a:r>
              <a:rPr lang="it-IT" u="sng" dirty="0" smtClean="0"/>
              <a:t>DESTINAZIONI </a:t>
            </a:r>
            <a:r>
              <a:rPr lang="it-IT" u="sng" dirty="0" err="1" smtClean="0"/>
              <a:t>D’USO</a:t>
            </a:r>
            <a:endParaRPr lang="it-IT" dirty="0" smtClean="0"/>
          </a:p>
          <a:p>
            <a:r>
              <a:rPr lang="it-IT" dirty="0" err="1" smtClean="0"/>
              <a:t>…………………</a:t>
            </a:r>
            <a:r>
              <a:rPr lang="it-IT" dirty="0" smtClean="0"/>
              <a:t>..</a:t>
            </a:r>
          </a:p>
          <a:p>
            <a:r>
              <a:rPr lang="it-IT" dirty="0" smtClean="0"/>
              <a:t> </a:t>
            </a:r>
          </a:p>
          <a:p>
            <a:r>
              <a:rPr lang="it-IT" dirty="0" smtClean="0"/>
              <a:t>D - </a:t>
            </a:r>
            <a:r>
              <a:rPr lang="it-IT" u="sng" dirty="0" smtClean="0"/>
              <a:t>STRUMENTI </a:t>
            </a:r>
            <a:r>
              <a:rPr lang="it-IT" u="sng" dirty="0" err="1" smtClean="0"/>
              <a:t>DI</a:t>
            </a:r>
            <a:r>
              <a:rPr lang="it-IT" u="sng" dirty="0" smtClean="0"/>
              <a:t> ATTUAZIONE</a:t>
            </a:r>
            <a:endParaRPr lang="it-IT" dirty="0" smtClean="0"/>
          </a:p>
          <a:p>
            <a:r>
              <a:rPr lang="it-IT" dirty="0" smtClean="0"/>
              <a:t>interventi diretti e interventi convenzionati</a:t>
            </a:r>
          </a:p>
          <a:p>
            <a:r>
              <a:rPr lang="it-IT" dirty="0" smtClean="0"/>
              <a:t> </a:t>
            </a:r>
          </a:p>
          <a:p>
            <a:r>
              <a:rPr lang="it-IT" dirty="0" smtClean="0"/>
              <a:t>E - </a:t>
            </a:r>
            <a:r>
              <a:rPr lang="it-IT" u="sng" dirty="0" smtClean="0"/>
              <a:t>INDICI E PARAMETRI URBANISTICI ED EDILIZI</a:t>
            </a:r>
            <a:endParaRPr lang="it-IT" dirty="0" smtClean="0"/>
          </a:p>
          <a:p>
            <a:r>
              <a:rPr lang="en-US" dirty="0" smtClean="0"/>
              <a:t>IF	max 0.8 mc/</a:t>
            </a:r>
            <a:r>
              <a:rPr lang="en-US" dirty="0" err="1" smtClean="0"/>
              <a:t>mq</a:t>
            </a:r>
            <a:r>
              <a:rPr lang="en-US" dirty="0" smtClean="0"/>
              <a:t> (volume utile)</a:t>
            </a:r>
            <a:endParaRPr lang="it-IT" dirty="0" smtClean="0"/>
          </a:p>
          <a:p>
            <a:r>
              <a:rPr lang="it-IT" dirty="0" smtClean="0"/>
              <a:t>SC	</a:t>
            </a:r>
            <a:r>
              <a:rPr lang="it-IT" dirty="0" err="1" smtClean="0"/>
              <a:t>max</a:t>
            </a:r>
            <a:r>
              <a:rPr lang="it-IT" dirty="0" smtClean="0"/>
              <a:t> 40 % della superficie del lotto</a:t>
            </a:r>
          </a:p>
          <a:p>
            <a:r>
              <a:rPr lang="it-IT" dirty="0" smtClean="0"/>
              <a:t>H	</a:t>
            </a:r>
            <a:r>
              <a:rPr lang="it-IT" dirty="0" err="1" smtClean="0"/>
              <a:t>max</a:t>
            </a:r>
            <a:r>
              <a:rPr lang="it-IT" dirty="0" smtClean="0"/>
              <a:t>  ml 7.50</a:t>
            </a:r>
          </a:p>
          <a:p>
            <a:r>
              <a:rPr lang="it-IT" dirty="0" smtClean="0"/>
              <a:t>DE:	 come da strumenti urbanistici </a:t>
            </a:r>
            <a:r>
              <a:rPr lang="it-IT" dirty="0" err="1" smtClean="0"/>
              <a:t>sovraordinati</a:t>
            </a:r>
            <a:r>
              <a:rPr lang="it-IT" dirty="0" smtClean="0"/>
              <a:t> o da leggi vigenti. </a:t>
            </a:r>
          </a:p>
          <a:p>
            <a:r>
              <a:rPr lang="it-IT" dirty="0" smtClean="0"/>
              <a:t>D strade 	min. ml 5.00 o non inferiore alla distanza minima dei fabbricati esistenti</a:t>
            </a:r>
          </a:p>
          <a:p>
            <a:r>
              <a:rPr lang="it-IT" dirty="0" smtClean="0"/>
              <a:t>DC	min. ml 5.00. </a:t>
            </a:r>
          </a:p>
          <a:p>
            <a:r>
              <a:rPr lang="it-IT" dirty="0" smtClean="0"/>
              <a:t>Superficie permeabile: min 25% </a:t>
            </a:r>
            <a:r>
              <a:rPr lang="it-IT" dirty="0" err="1" smtClean="0"/>
              <a:t>Sf</a:t>
            </a:r>
            <a:endParaRPr lang="it-IT" dirty="0" smtClean="0"/>
          </a:p>
          <a:p>
            <a:r>
              <a:rPr lang="it-IT" dirty="0" err="1" smtClean="0"/>
              <a:t>……</a:t>
            </a:r>
            <a:r>
              <a:rPr lang="it-IT" dirty="0" smtClean="0"/>
              <a:t>..</a:t>
            </a:r>
          </a:p>
          <a:p>
            <a:r>
              <a:rPr lang="it-IT" dirty="0" smtClean="0"/>
              <a:t>F – </a:t>
            </a:r>
            <a:r>
              <a:rPr lang="it-IT" u="sng" dirty="0" smtClean="0"/>
              <a:t>ALTRE </a:t>
            </a:r>
            <a:r>
              <a:rPr lang="it-IT" u="sng" dirty="0" err="1" smtClean="0"/>
              <a:t>INDICAZIONI……</a:t>
            </a:r>
            <a:r>
              <a:rPr lang="it-IT" u="sng" dirty="0" smtClean="0"/>
              <a:t>.</a:t>
            </a:r>
            <a:endParaRPr lang="it-IT" dirty="0" smtClean="0"/>
          </a:p>
          <a:p>
            <a:endParaRPr lang="it-IT" dirty="0" smtClean="0"/>
          </a:p>
          <a:p>
            <a:endParaRPr lang="it-IT" dirty="0"/>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539552" y="476672"/>
            <a:ext cx="7704856" cy="5262979"/>
          </a:xfrm>
          <a:prstGeom prst="rect">
            <a:avLst/>
          </a:prstGeom>
        </p:spPr>
        <p:txBody>
          <a:bodyPr wrap="square">
            <a:spAutoFit/>
          </a:bodyPr>
          <a:lstStyle/>
          <a:p>
            <a:r>
              <a:rPr lang="it-IT" sz="2800" b="1" dirty="0" smtClean="0">
                <a:solidFill>
                  <a:srgbClr val="C00000"/>
                </a:solidFill>
              </a:rPr>
              <a:t>TRE  possibilità per intervenire nel processo di piano:</a:t>
            </a:r>
          </a:p>
          <a:p>
            <a:endParaRPr lang="it-IT" sz="2800" b="1" dirty="0" smtClean="0">
              <a:solidFill>
                <a:srgbClr val="C00000"/>
              </a:solidFill>
            </a:endParaRPr>
          </a:p>
          <a:p>
            <a:pPr marL="514350" indent="-514350">
              <a:buFont typeface="+mj-lt"/>
              <a:buAutoNum type="alphaLcParenR"/>
            </a:pPr>
            <a:r>
              <a:rPr lang="it-IT" sz="2800" b="1" dirty="0" smtClean="0">
                <a:solidFill>
                  <a:srgbClr val="C00000"/>
                </a:solidFill>
              </a:rPr>
              <a:t>Richieste di variante</a:t>
            </a:r>
          </a:p>
          <a:p>
            <a:pPr marL="514350" indent="-514350">
              <a:buFont typeface="+mj-lt"/>
              <a:buAutoNum type="alphaLcParenR"/>
            </a:pPr>
            <a:endParaRPr lang="it-IT" sz="2800" b="1" dirty="0" smtClean="0">
              <a:solidFill>
                <a:srgbClr val="C00000"/>
              </a:solidFill>
            </a:endParaRPr>
          </a:p>
          <a:p>
            <a:pPr marL="514350" indent="-514350">
              <a:buFont typeface="+mj-lt"/>
              <a:buAutoNum type="alphaLcParenR"/>
            </a:pPr>
            <a:r>
              <a:rPr lang="it-IT" sz="2800" b="1" dirty="0" smtClean="0">
                <a:solidFill>
                  <a:srgbClr val="C00000"/>
                </a:solidFill>
              </a:rPr>
              <a:t>Incontri/laboratori di Partecipazione</a:t>
            </a:r>
          </a:p>
          <a:p>
            <a:pPr marL="514350" indent="-514350">
              <a:buFont typeface="+mj-lt"/>
              <a:buAutoNum type="alphaLcParenR"/>
            </a:pPr>
            <a:endParaRPr lang="it-IT" sz="2800" b="1" dirty="0" smtClean="0">
              <a:solidFill>
                <a:srgbClr val="C00000"/>
              </a:solidFill>
            </a:endParaRPr>
          </a:p>
          <a:p>
            <a:pPr marL="514350" indent="-514350">
              <a:buFont typeface="+mj-lt"/>
              <a:buAutoNum type="alphaLcParenR"/>
            </a:pPr>
            <a:r>
              <a:rPr lang="it-IT" sz="2800" b="1" dirty="0" smtClean="0">
                <a:solidFill>
                  <a:srgbClr val="C00000"/>
                </a:solidFill>
              </a:rPr>
              <a:t>Osservazioni al Piano adottato,   			prima dell’approvazione finale</a:t>
            </a:r>
          </a:p>
          <a:p>
            <a:pPr marL="514350" indent="-514350">
              <a:buFont typeface="+mj-lt"/>
              <a:buAutoNum type="alphaLcParenR"/>
            </a:pPr>
            <a:endParaRPr lang="it-IT" sz="2800" b="1" dirty="0" smtClean="0">
              <a:solidFill>
                <a:srgbClr val="C00000"/>
              </a:solidFill>
            </a:endParaRPr>
          </a:p>
          <a:p>
            <a:endParaRPr lang="it-IT" sz="2800" b="1" dirty="0" smtClean="0">
              <a:solidFill>
                <a:srgbClr val="C00000"/>
              </a:solidFill>
            </a:endParaRPr>
          </a:p>
          <a:p>
            <a:endParaRPr lang="it-IT" sz="2800" b="1" dirty="0">
              <a:solidFill>
                <a:srgbClr val="C00000"/>
              </a:solidFill>
            </a:endParaRP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p:cNvSpPr/>
          <p:nvPr/>
        </p:nvSpPr>
        <p:spPr>
          <a:xfrm>
            <a:off x="2123728" y="4365104"/>
            <a:ext cx="5557611" cy="830997"/>
          </a:xfrm>
          <a:prstGeom prst="rect">
            <a:avLst/>
          </a:prstGeom>
        </p:spPr>
        <p:txBody>
          <a:bodyPr wrap="none">
            <a:spAutoFit/>
          </a:bodyPr>
          <a:lstStyle/>
          <a:p>
            <a:pPr algn="ctr"/>
            <a:r>
              <a:rPr lang="it-IT" sz="4800" i="1" dirty="0" smtClean="0"/>
              <a:t>Grazie dell’attenzione</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506413" y="182563"/>
            <a:ext cx="8637587" cy="579437"/>
          </a:xfrm>
        </p:spPr>
        <p:txBody>
          <a:bodyPr/>
          <a:lstStyle/>
          <a:p>
            <a:pPr algn="r" eaLnBrk="1" hangingPunct="1"/>
            <a:r>
              <a:rPr lang="it-IT" sz="3200" smtClean="0"/>
              <a:t>L’oggetto PRG</a:t>
            </a:r>
          </a:p>
        </p:txBody>
      </p:sp>
      <p:sp>
        <p:nvSpPr>
          <p:cNvPr id="1028" name="Text Box 4"/>
          <p:cNvSpPr txBox="1">
            <a:spLocks noChangeArrowheads="1"/>
          </p:cNvSpPr>
          <p:nvPr/>
        </p:nvSpPr>
        <p:spPr bwMode="auto">
          <a:xfrm>
            <a:off x="323528" y="1700808"/>
            <a:ext cx="5253746" cy="523220"/>
          </a:xfrm>
          <a:prstGeom prst="rect">
            <a:avLst/>
          </a:prstGeom>
          <a:noFill/>
          <a:ln w="9525">
            <a:noFill/>
            <a:miter lim="800000"/>
            <a:headEnd/>
            <a:tailEnd/>
          </a:ln>
        </p:spPr>
        <p:txBody>
          <a:bodyPr wrap="none">
            <a:spAutoFit/>
          </a:bodyPr>
          <a:lstStyle/>
          <a:p>
            <a:r>
              <a:rPr lang="it-IT" sz="2800" dirty="0">
                <a:solidFill>
                  <a:srgbClr val="C00000"/>
                </a:solidFill>
                <a:latin typeface="+mj-lt"/>
              </a:rPr>
              <a:t>Dati </a:t>
            </a:r>
            <a:r>
              <a:rPr lang="it-IT" sz="2800" dirty="0" smtClean="0">
                <a:solidFill>
                  <a:srgbClr val="C00000"/>
                </a:solidFill>
                <a:latin typeface="+mj-lt"/>
              </a:rPr>
              <a:t>quantitativi, indici e parametri</a:t>
            </a:r>
            <a:endParaRPr lang="it-IT" sz="2800" dirty="0">
              <a:solidFill>
                <a:srgbClr val="C00000"/>
              </a:solidFill>
              <a:latin typeface="+mj-lt"/>
            </a:endParaRPr>
          </a:p>
        </p:txBody>
      </p:sp>
      <p:graphicFrame>
        <p:nvGraphicFramePr>
          <p:cNvPr id="1026" name="Object 5"/>
          <p:cNvGraphicFramePr>
            <a:graphicFrameLocks noChangeAspect="1"/>
          </p:cNvGraphicFramePr>
          <p:nvPr/>
        </p:nvGraphicFramePr>
        <p:xfrm>
          <a:off x="251520" y="2708920"/>
          <a:ext cx="8707438" cy="987425"/>
        </p:xfrm>
        <a:graphic>
          <a:graphicData uri="http://schemas.openxmlformats.org/presentationml/2006/ole">
            <p:oleObj spid="_x0000_s114690" name="Worksheet" r:id="rId3" imgW="6610333" imgH="749340" progId="Excel.Sheet.8">
              <p:embed/>
            </p:oleObj>
          </a:graphicData>
        </a:graphic>
      </p:graphicFrame>
      <p:sp>
        <p:nvSpPr>
          <p:cNvPr id="1029" name="Text Box 6"/>
          <p:cNvSpPr txBox="1">
            <a:spLocks noChangeArrowheads="1"/>
          </p:cNvSpPr>
          <p:nvPr/>
        </p:nvSpPr>
        <p:spPr bwMode="auto">
          <a:xfrm>
            <a:off x="6019800" y="5943600"/>
            <a:ext cx="3124200" cy="287338"/>
          </a:xfrm>
          <a:prstGeom prst="rect">
            <a:avLst/>
          </a:prstGeom>
          <a:noFill/>
          <a:ln w="9525">
            <a:noFill/>
            <a:miter lim="800000"/>
            <a:headEnd/>
            <a:tailEnd/>
          </a:ln>
        </p:spPr>
        <p:txBody>
          <a:bodyPr>
            <a:spAutoFit/>
          </a:bodyPr>
          <a:lstStyle/>
          <a:p>
            <a:pPr eaLnBrk="0" hangingPunct="0">
              <a:lnSpc>
                <a:spcPct val="80000"/>
              </a:lnSpc>
              <a:spcBef>
                <a:spcPct val="20000"/>
              </a:spcBef>
            </a:pPr>
            <a:r>
              <a:rPr lang="it-IT" sz="1600">
                <a:solidFill>
                  <a:srgbClr val="FFFFFF"/>
                </a:solidFill>
                <a:latin typeface="Arial" pitchFamily="34" charset="0"/>
              </a:rPr>
              <a:t>PRPC di Trebiciano (Ts)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506413" y="182563"/>
            <a:ext cx="8637587" cy="579437"/>
          </a:xfrm>
        </p:spPr>
        <p:txBody>
          <a:bodyPr/>
          <a:lstStyle/>
          <a:p>
            <a:pPr algn="r" eaLnBrk="1" hangingPunct="1"/>
            <a:r>
              <a:rPr lang="it-IT" sz="3200" smtClean="0"/>
              <a:t>L’oggetto PRG</a:t>
            </a:r>
          </a:p>
        </p:txBody>
      </p:sp>
      <p:pic>
        <p:nvPicPr>
          <p:cNvPr id="33795" name="Picture 5"/>
          <p:cNvPicPr>
            <a:picLocks noChangeAspect="1" noChangeArrowheads="1"/>
          </p:cNvPicPr>
          <p:nvPr/>
        </p:nvPicPr>
        <p:blipFill>
          <a:blip r:embed="rId2" cstate="print"/>
          <a:srcRect r="9735"/>
          <a:stretch>
            <a:fillRect/>
          </a:stretch>
        </p:blipFill>
        <p:spPr bwMode="auto">
          <a:xfrm>
            <a:off x="381000" y="609600"/>
            <a:ext cx="4343400" cy="2246313"/>
          </a:xfrm>
          <a:prstGeom prst="rect">
            <a:avLst/>
          </a:prstGeom>
          <a:noFill/>
          <a:ln w="9525">
            <a:noFill/>
            <a:miter lim="800000"/>
            <a:headEnd/>
            <a:tailEnd/>
          </a:ln>
        </p:spPr>
      </p:pic>
      <p:pic>
        <p:nvPicPr>
          <p:cNvPr id="33796" name="Picture 6"/>
          <p:cNvPicPr>
            <a:picLocks noChangeAspect="1" noChangeArrowheads="1"/>
          </p:cNvPicPr>
          <p:nvPr/>
        </p:nvPicPr>
        <p:blipFill>
          <a:blip r:embed="rId3" cstate="print"/>
          <a:srcRect/>
          <a:stretch>
            <a:fillRect/>
          </a:stretch>
        </p:blipFill>
        <p:spPr bwMode="auto">
          <a:xfrm>
            <a:off x="381000" y="3352800"/>
            <a:ext cx="4465638" cy="2895600"/>
          </a:xfrm>
          <a:prstGeom prst="rect">
            <a:avLst/>
          </a:prstGeom>
          <a:noFill/>
          <a:ln w="9525">
            <a:noFill/>
            <a:miter lim="800000"/>
            <a:headEnd/>
            <a:tailEnd/>
          </a:ln>
        </p:spPr>
      </p:pic>
      <p:sp>
        <p:nvSpPr>
          <p:cNvPr id="33797" name="Text Box 7"/>
          <p:cNvSpPr txBox="1">
            <a:spLocks noChangeArrowheads="1"/>
          </p:cNvSpPr>
          <p:nvPr/>
        </p:nvSpPr>
        <p:spPr bwMode="auto">
          <a:xfrm>
            <a:off x="6019800" y="5943600"/>
            <a:ext cx="3124200" cy="531813"/>
          </a:xfrm>
          <a:prstGeom prst="rect">
            <a:avLst/>
          </a:prstGeom>
          <a:noFill/>
          <a:ln w="9525">
            <a:noFill/>
            <a:miter lim="800000"/>
            <a:headEnd/>
            <a:tailEnd/>
          </a:ln>
        </p:spPr>
        <p:txBody>
          <a:bodyPr>
            <a:spAutoFit/>
          </a:bodyPr>
          <a:lstStyle/>
          <a:p>
            <a:pPr eaLnBrk="0" hangingPunct="0">
              <a:lnSpc>
                <a:spcPct val="80000"/>
              </a:lnSpc>
              <a:spcBef>
                <a:spcPct val="20000"/>
              </a:spcBef>
            </a:pPr>
            <a:r>
              <a:rPr lang="it-IT" sz="1600">
                <a:solidFill>
                  <a:srgbClr val="FFFFFF"/>
                </a:solidFill>
                <a:latin typeface="Arial" pitchFamily="34" charset="0"/>
              </a:rPr>
              <a:t>PRPC di Trebiciano (Ts)</a:t>
            </a:r>
          </a:p>
          <a:p>
            <a:pPr eaLnBrk="0" hangingPunct="0">
              <a:lnSpc>
                <a:spcPct val="80000"/>
              </a:lnSpc>
              <a:spcBef>
                <a:spcPct val="20000"/>
              </a:spcBef>
            </a:pPr>
            <a:r>
              <a:rPr lang="it-IT" sz="1600" b="1">
                <a:solidFill>
                  <a:srgbClr val="FFFFFF"/>
                </a:solidFill>
                <a:latin typeface="Arial" pitchFamily="34" charset="0"/>
              </a:rPr>
              <a:t>Indicatori sulla popolazione</a:t>
            </a:r>
            <a:r>
              <a:rPr lang="it-IT" sz="1600">
                <a:solidFill>
                  <a:srgbClr val="FFFFFF"/>
                </a:solidFill>
                <a:latin typeface="Arial" pitchFamily="34" charset="0"/>
              </a:rPr>
              <a: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4"/>
          <p:cNvSpPr>
            <a:spLocks noChangeArrowheads="1"/>
          </p:cNvSpPr>
          <p:nvPr/>
        </p:nvSpPr>
        <p:spPr bwMode="auto">
          <a:xfrm>
            <a:off x="304800" y="2362200"/>
            <a:ext cx="1676400" cy="1295400"/>
          </a:xfrm>
          <a:prstGeom prst="rect">
            <a:avLst/>
          </a:prstGeom>
          <a:noFill/>
          <a:ln w="9525">
            <a:solidFill>
              <a:schemeClr val="tx1"/>
            </a:solidFill>
            <a:miter lim="800000"/>
            <a:headEnd/>
            <a:tailEnd/>
          </a:ln>
        </p:spPr>
        <p:txBody>
          <a:bodyPr wrap="none" anchor="ctr"/>
          <a:lstStyle/>
          <a:p>
            <a:endParaRPr lang="it-IT"/>
          </a:p>
        </p:txBody>
      </p:sp>
      <p:sp>
        <p:nvSpPr>
          <p:cNvPr id="47107" name="Text Box 5"/>
          <p:cNvSpPr txBox="1">
            <a:spLocks noChangeArrowheads="1"/>
          </p:cNvSpPr>
          <p:nvPr/>
        </p:nvSpPr>
        <p:spPr bwMode="auto">
          <a:xfrm>
            <a:off x="304800" y="2476500"/>
            <a:ext cx="1676400" cy="1006475"/>
          </a:xfrm>
          <a:prstGeom prst="rect">
            <a:avLst/>
          </a:prstGeom>
          <a:noFill/>
          <a:ln w="9525">
            <a:noFill/>
            <a:miter lim="800000"/>
            <a:headEnd/>
            <a:tailEnd/>
          </a:ln>
        </p:spPr>
        <p:txBody>
          <a:bodyPr>
            <a:spAutoFit/>
          </a:bodyPr>
          <a:lstStyle/>
          <a:p>
            <a:pPr algn="ctr"/>
            <a:r>
              <a:rPr lang="it-IT" sz="2000" b="1" dirty="0">
                <a:solidFill>
                  <a:srgbClr val="C00000"/>
                </a:solidFill>
                <a:latin typeface="Arial" pitchFamily="34" charset="0"/>
              </a:rPr>
              <a:t>Piano Regolatore Comunale</a:t>
            </a:r>
          </a:p>
        </p:txBody>
      </p:sp>
      <p:sp>
        <p:nvSpPr>
          <p:cNvPr id="47108" name="Line 8"/>
          <p:cNvSpPr>
            <a:spLocks noChangeShapeType="1"/>
          </p:cNvSpPr>
          <p:nvPr/>
        </p:nvSpPr>
        <p:spPr bwMode="auto">
          <a:xfrm>
            <a:off x="1981200" y="3048000"/>
            <a:ext cx="914400" cy="0"/>
          </a:xfrm>
          <a:prstGeom prst="line">
            <a:avLst/>
          </a:prstGeom>
          <a:noFill/>
          <a:ln w="9525">
            <a:solidFill>
              <a:schemeClr val="tx1"/>
            </a:solidFill>
            <a:round/>
            <a:headEnd/>
            <a:tailEnd/>
          </a:ln>
        </p:spPr>
        <p:txBody>
          <a:bodyPr/>
          <a:lstStyle/>
          <a:p>
            <a:endParaRPr lang="it-IT"/>
          </a:p>
        </p:txBody>
      </p:sp>
      <p:sp>
        <p:nvSpPr>
          <p:cNvPr id="47109" name="Line 10"/>
          <p:cNvSpPr>
            <a:spLocks noChangeShapeType="1"/>
          </p:cNvSpPr>
          <p:nvPr/>
        </p:nvSpPr>
        <p:spPr bwMode="auto">
          <a:xfrm>
            <a:off x="2895600" y="990600"/>
            <a:ext cx="0" cy="4495800"/>
          </a:xfrm>
          <a:prstGeom prst="line">
            <a:avLst/>
          </a:prstGeom>
          <a:noFill/>
          <a:ln w="9525">
            <a:solidFill>
              <a:schemeClr val="tx1"/>
            </a:solidFill>
            <a:round/>
            <a:headEnd/>
            <a:tailEnd/>
          </a:ln>
        </p:spPr>
        <p:txBody>
          <a:bodyPr/>
          <a:lstStyle/>
          <a:p>
            <a:endParaRPr lang="it-IT"/>
          </a:p>
        </p:txBody>
      </p:sp>
      <p:sp>
        <p:nvSpPr>
          <p:cNvPr id="47110" name="Line 14"/>
          <p:cNvSpPr>
            <a:spLocks noChangeShapeType="1"/>
          </p:cNvSpPr>
          <p:nvPr/>
        </p:nvSpPr>
        <p:spPr bwMode="auto">
          <a:xfrm flipH="1">
            <a:off x="2895600" y="990600"/>
            <a:ext cx="228600" cy="0"/>
          </a:xfrm>
          <a:prstGeom prst="line">
            <a:avLst/>
          </a:prstGeom>
          <a:noFill/>
          <a:ln w="9525">
            <a:solidFill>
              <a:schemeClr val="tx1"/>
            </a:solidFill>
            <a:round/>
            <a:headEnd/>
            <a:tailEnd/>
          </a:ln>
        </p:spPr>
        <p:txBody>
          <a:bodyPr/>
          <a:lstStyle/>
          <a:p>
            <a:endParaRPr lang="it-IT"/>
          </a:p>
        </p:txBody>
      </p:sp>
      <p:sp>
        <p:nvSpPr>
          <p:cNvPr id="47111" name="Rectangle 15"/>
          <p:cNvSpPr>
            <a:spLocks noChangeArrowheads="1"/>
          </p:cNvSpPr>
          <p:nvPr/>
        </p:nvSpPr>
        <p:spPr bwMode="auto">
          <a:xfrm>
            <a:off x="3131840" y="4941168"/>
            <a:ext cx="1676400" cy="1295400"/>
          </a:xfrm>
          <a:prstGeom prst="rect">
            <a:avLst/>
          </a:prstGeom>
          <a:noFill/>
          <a:ln w="9525">
            <a:solidFill>
              <a:schemeClr val="tx1"/>
            </a:solidFill>
            <a:miter lim="800000"/>
            <a:headEnd/>
            <a:tailEnd/>
          </a:ln>
        </p:spPr>
        <p:txBody>
          <a:bodyPr wrap="none" anchor="ctr"/>
          <a:lstStyle/>
          <a:p>
            <a:endParaRPr lang="it-IT"/>
          </a:p>
        </p:txBody>
      </p:sp>
      <p:sp>
        <p:nvSpPr>
          <p:cNvPr id="47112" name="Line 16"/>
          <p:cNvSpPr>
            <a:spLocks noChangeShapeType="1"/>
          </p:cNvSpPr>
          <p:nvPr/>
        </p:nvSpPr>
        <p:spPr bwMode="auto">
          <a:xfrm flipH="1">
            <a:off x="2895600" y="5486400"/>
            <a:ext cx="228600" cy="0"/>
          </a:xfrm>
          <a:prstGeom prst="line">
            <a:avLst/>
          </a:prstGeom>
          <a:noFill/>
          <a:ln w="9525">
            <a:solidFill>
              <a:schemeClr val="tx1"/>
            </a:solidFill>
            <a:round/>
            <a:headEnd/>
            <a:tailEnd/>
          </a:ln>
        </p:spPr>
        <p:txBody>
          <a:bodyPr/>
          <a:lstStyle/>
          <a:p>
            <a:endParaRPr lang="it-IT"/>
          </a:p>
        </p:txBody>
      </p:sp>
      <p:sp>
        <p:nvSpPr>
          <p:cNvPr id="47113" name="Text Box 17"/>
          <p:cNvSpPr txBox="1">
            <a:spLocks noChangeArrowheads="1"/>
          </p:cNvSpPr>
          <p:nvPr/>
        </p:nvSpPr>
        <p:spPr bwMode="auto">
          <a:xfrm>
            <a:off x="3124200" y="457200"/>
            <a:ext cx="1676400" cy="1311275"/>
          </a:xfrm>
          <a:prstGeom prst="rect">
            <a:avLst/>
          </a:prstGeom>
          <a:noFill/>
          <a:ln w="9525">
            <a:noFill/>
            <a:miter lim="800000"/>
            <a:headEnd/>
            <a:tailEnd/>
          </a:ln>
        </p:spPr>
        <p:txBody>
          <a:bodyPr>
            <a:spAutoFit/>
          </a:bodyPr>
          <a:lstStyle/>
          <a:p>
            <a:pPr algn="ctr"/>
            <a:r>
              <a:rPr lang="it-IT" sz="2000" b="1">
                <a:solidFill>
                  <a:schemeClr val="tx2"/>
                </a:solidFill>
                <a:latin typeface="Arial" pitchFamily="34" charset="0"/>
              </a:rPr>
              <a:t>Piano strutturale comunale</a:t>
            </a:r>
          </a:p>
          <a:p>
            <a:pPr algn="ctr"/>
            <a:r>
              <a:rPr lang="it-IT" sz="2000" b="1">
                <a:solidFill>
                  <a:schemeClr val="tx2"/>
                </a:solidFill>
                <a:latin typeface="Arial" pitchFamily="34" charset="0"/>
              </a:rPr>
              <a:t>PSC</a:t>
            </a:r>
          </a:p>
        </p:txBody>
      </p:sp>
      <p:sp>
        <p:nvSpPr>
          <p:cNvPr id="47114" name="Text Box 18"/>
          <p:cNvSpPr txBox="1">
            <a:spLocks noChangeArrowheads="1"/>
          </p:cNvSpPr>
          <p:nvPr/>
        </p:nvSpPr>
        <p:spPr bwMode="auto">
          <a:xfrm>
            <a:off x="3124200" y="4953000"/>
            <a:ext cx="1676400" cy="1311275"/>
          </a:xfrm>
          <a:prstGeom prst="rect">
            <a:avLst/>
          </a:prstGeom>
          <a:noFill/>
          <a:ln w="9525">
            <a:noFill/>
            <a:miter lim="800000"/>
            <a:headEnd/>
            <a:tailEnd/>
          </a:ln>
        </p:spPr>
        <p:txBody>
          <a:bodyPr>
            <a:spAutoFit/>
          </a:bodyPr>
          <a:lstStyle/>
          <a:p>
            <a:pPr algn="ctr"/>
            <a:r>
              <a:rPr lang="it-IT" sz="2000" b="1">
                <a:solidFill>
                  <a:schemeClr val="tx2"/>
                </a:solidFill>
                <a:latin typeface="Arial" pitchFamily="34" charset="0"/>
              </a:rPr>
              <a:t>Piano operativo Comunale</a:t>
            </a:r>
          </a:p>
          <a:p>
            <a:pPr algn="ctr"/>
            <a:r>
              <a:rPr lang="it-IT" sz="2000" b="1">
                <a:solidFill>
                  <a:schemeClr val="tx2"/>
                </a:solidFill>
                <a:latin typeface="Arial" pitchFamily="34" charset="0"/>
              </a:rPr>
              <a:t>POC</a:t>
            </a:r>
          </a:p>
        </p:txBody>
      </p:sp>
      <p:sp>
        <p:nvSpPr>
          <p:cNvPr id="47115" name="Rectangle 19"/>
          <p:cNvSpPr>
            <a:spLocks noChangeArrowheads="1"/>
          </p:cNvSpPr>
          <p:nvPr/>
        </p:nvSpPr>
        <p:spPr bwMode="auto">
          <a:xfrm>
            <a:off x="3124200" y="457200"/>
            <a:ext cx="1676400" cy="1295400"/>
          </a:xfrm>
          <a:prstGeom prst="rect">
            <a:avLst/>
          </a:prstGeom>
          <a:noFill/>
          <a:ln w="9525">
            <a:solidFill>
              <a:schemeClr val="tx1"/>
            </a:solidFill>
            <a:miter lim="800000"/>
            <a:headEnd/>
            <a:tailEnd/>
          </a:ln>
        </p:spPr>
        <p:txBody>
          <a:bodyPr wrap="none" anchor="ctr"/>
          <a:lstStyle/>
          <a:p>
            <a:endParaRPr lang="it-IT"/>
          </a:p>
        </p:txBody>
      </p:sp>
      <p:sp>
        <p:nvSpPr>
          <p:cNvPr id="167958" name="Rectangle 22"/>
          <p:cNvSpPr>
            <a:spLocks noChangeArrowheads="1"/>
          </p:cNvSpPr>
          <p:nvPr/>
        </p:nvSpPr>
        <p:spPr bwMode="auto">
          <a:xfrm>
            <a:off x="2286000" y="304800"/>
            <a:ext cx="3124200" cy="6096000"/>
          </a:xfrm>
          <a:prstGeom prst="rect">
            <a:avLst/>
          </a:prstGeom>
          <a:noFill/>
          <a:ln w="38100">
            <a:solidFill>
              <a:srgbClr val="C00000"/>
            </a:solidFill>
            <a:miter lim="800000"/>
            <a:headEnd/>
            <a:tailEnd/>
          </a:ln>
          <a:effectLst>
            <a:prstShdw prst="shdw17" dist="17961" dir="2700000">
              <a:srgbClr val="999900"/>
            </a:prstShdw>
          </a:effectLst>
        </p:spPr>
        <p:txBody>
          <a:bodyPr wrap="none" anchor="ctr"/>
          <a:lstStyle/>
          <a:p>
            <a:pPr algn="ctr"/>
            <a:endParaRPr lang="it-IT" dirty="0">
              <a:solidFill>
                <a:srgbClr val="C00000"/>
              </a:solidFill>
            </a:endParaRPr>
          </a:p>
        </p:txBody>
      </p:sp>
      <p:sp>
        <p:nvSpPr>
          <p:cNvPr id="167959" name="Text Box 23"/>
          <p:cNvSpPr txBox="1">
            <a:spLocks noChangeArrowheads="1"/>
          </p:cNvSpPr>
          <p:nvPr/>
        </p:nvSpPr>
        <p:spPr bwMode="auto">
          <a:xfrm>
            <a:off x="3124200" y="2909888"/>
            <a:ext cx="1676400" cy="579437"/>
          </a:xfrm>
          <a:prstGeom prst="rect">
            <a:avLst/>
          </a:prstGeom>
          <a:noFill/>
          <a:ln w="9525">
            <a:noFill/>
            <a:miter lim="800000"/>
            <a:headEnd/>
            <a:tailEnd/>
          </a:ln>
          <a:effectLst/>
        </p:spPr>
        <p:txBody>
          <a:bodyPr>
            <a:spAutoFit/>
          </a:bodyPr>
          <a:lstStyle/>
          <a:p>
            <a:pPr algn="ctr">
              <a:spcBef>
                <a:spcPct val="50000"/>
              </a:spcBef>
              <a:defRPr/>
            </a:pPr>
            <a:r>
              <a:rPr lang="it-IT" sz="3200" dirty="0">
                <a:solidFill>
                  <a:srgbClr val="C00000"/>
                </a:solidFill>
                <a:effectLst>
                  <a:outerShdw blurRad="38100" dist="38100" dir="2700000" algn="tl">
                    <a:srgbClr val="000000"/>
                  </a:outerShdw>
                </a:effectLst>
                <a:latin typeface="Arial" pitchFamily="34" charset="0"/>
              </a:rPr>
              <a:t>VAS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67958"/>
                                        </p:tgtEl>
                                        <p:attrNameLst>
                                          <p:attrName>style.visibility</p:attrName>
                                        </p:attrNameLst>
                                      </p:cBhvr>
                                      <p:to>
                                        <p:strVal val="visible"/>
                                      </p:to>
                                    </p:set>
                                    <p:anim calcmode="lin" valueType="num">
                                      <p:cBhvr additive="base">
                                        <p:cTn id="7" dur="500" fill="hold"/>
                                        <p:tgtEl>
                                          <p:spTgt spid="167958"/>
                                        </p:tgtEl>
                                        <p:attrNameLst>
                                          <p:attrName>ppt_x</p:attrName>
                                        </p:attrNameLst>
                                      </p:cBhvr>
                                      <p:tavLst>
                                        <p:tav tm="0">
                                          <p:val>
                                            <p:strVal val="1+#ppt_w/2"/>
                                          </p:val>
                                        </p:tav>
                                        <p:tav tm="100000">
                                          <p:val>
                                            <p:strVal val="#ppt_x"/>
                                          </p:val>
                                        </p:tav>
                                      </p:tavLst>
                                    </p:anim>
                                    <p:anim calcmode="lin" valueType="num">
                                      <p:cBhvr additive="base">
                                        <p:cTn id="8" dur="500" fill="hold"/>
                                        <p:tgtEl>
                                          <p:spTgt spid="16795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167959"/>
                                        </p:tgtEl>
                                        <p:attrNameLst>
                                          <p:attrName>style.visibility</p:attrName>
                                        </p:attrNameLst>
                                      </p:cBhvr>
                                      <p:to>
                                        <p:strVal val="visible"/>
                                      </p:to>
                                    </p:set>
                                    <p:animEffect transition="in" filter="box(in)">
                                      <p:cBhvr>
                                        <p:cTn id="13" dur="500"/>
                                        <p:tgtEl>
                                          <p:spTgt spid="1679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58" grpId="0" animBg="1" autoUpdateAnimBg="0"/>
      <p:bldP spid="167959"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ChangeArrowheads="1"/>
          </p:cNvSpPr>
          <p:nvPr/>
        </p:nvSpPr>
        <p:spPr bwMode="auto">
          <a:xfrm>
            <a:off x="228600" y="0"/>
            <a:ext cx="8915400" cy="6515100"/>
          </a:xfrm>
          <a:prstGeom prst="rect">
            <a:avLst/>
          </a:prstGeom>
          <a:noFill/>
          <a:ln w="9525">
            <a:noFill/>
            <a:miter lim="800000"/>
            <a:headEnd/>
            <a:tailEnd/>
          </a:ln>
        </p:spPr>
        <p:txBody>
          <a:bodyPr/>
          <a:lstStyle/>
          <a:p>
            <a:pPr marL="95250" indent="4763" algn="just">
              <a:lnSpc>
                <a:spcPct val="90000"/>
              </a:lnSpc>
              <a:spcBef>
                <a:spcPct val="50000"/>
              </a:spcBef>
            </a:pPr>
            <a:r>
              <a:rPr lang="it-IT" sz="2400" b="1" dirty="0">
                <a:solidFill>
                  <a:srgbClr val="C00000"/>
                </a:solidFill>
                <a:cs typeface="Arial" pitchFamily="34" charset="0"/>
              </a:rPr>
              <a:t>Capo III - Strumenti e contenuti della pianificazione comunale</a:t>
            </a:r>
          </a:p>
          <a:p>
            <a:pPr marL="95250" indent="4763" algn="just">
              <a:lnSpc>
                <a:spcPct val="90000"/>
              </a:lnSpc>
              <a:spcBef>
                <a:spcPct val="50000"/>
              </a:spcBef>
            </a:pPr>
            <a:r>
              <a:rPr lang="it-IT" sz="2400" b="1" i="1" dirty="0">
                <a:solidFill>
                  <a:srgbClr val="C00000"/>
                </a:solidFill>
                <a:cs typeface="Times New Roman" pitchFamily="18" charset="0"/>
              </a:rPr>
              <a:t>Art. 15 - Piano strutturale comunale (PSC)</a:t>
            </a:r>
          </a:p>
          <a:p>
            <a:pPr marL="95250" indent="4763" algn="just">
              <a:lnSpc>
                <a:spcPct val="90000"/>
              </a:lnSpc>
              <a:spcBef>
                <a:spcPct val="50000"/>
              </a:spcBef>
            </a:pPr>
            <a:r>
              <a:rPr lang="it-IT" sz="2000" dirty="0">
                <a:cs typeface="Times New Roman" pitchFamily="18" charset="0"/>
              </a:rPr>
              <a:t>1.	Il Piano strutturale comunale ha </a:t>
            </a:r>
            <a:r>
              <a:rPr lang="it-IT" sz="2000" dirty="0">
                <a:solidFill>
                  <a:srgbClr val="C00000"/>
                </a:solidFill>
                <a:cs typeface="Times New Roman" pitchFamily="18" charset="0"/>
              </a:rPr>
              <a:t>durata indeterminata </a:t>
            </a:r>
            <a:r>
              <a:rPr lang="it-IT" sz="2000" dirty="0">
                <a:cs typeface="Times New Roman" pitchFamily="18" charset="0"/>
              </a:rPr>
              <a:t>e:</a:t>
            </a:r>
          </a:p>
          <a:p>
            <a:pPr marL="95250" indent="4763" algn="just">
              <a:lnSpc>
                <a:spcPct val="90000"/>
              </a:lnSpc>
              <a:spcBef>
                <a:spcPct val="50000"/>
              </a:spcBef>
            </a:pPr>
            <a:r>
              <a:rPr lang="it-IT" sz="2000" dirty="0">
                <a:cs typeface="Times New Roman" pitchFamily="18" charset="0"/>
              </a:rPr>
              <a:t>a)	costituisce il quadro conoscitivo del territorio comunale idoneo a delineare le strategie e le azioni per lo sviluppo, conservazione e valorizzazione delle risorse essenziali;</a:t>
            </a:r>
          </a:p>
          <a:p>
            <a:pPr marL="95250" indent="4763" algn="just">
              <a:lnSpc>
                <a:spcPct val="90000"/>
              </a:lnSpc>
              <a:spcBef>
                <a:spcPct val="50000"/>
              </a:spcBef>
            </a:pPr>
            <a:r>
              <a:rPr lang="it-IT" sz="2000" dirty="0">
                <a:cs typeface="Times New Roman" pitchFamily="18" charset="0"/>
              </a:rPr>
              <a:t>b)	recepisce le prescrizioni </a:t>
            </a:r>
            <a:r>
              <a:rPr lang="it-IT" sz="2000" dirty="0">
                <a:solidFill>
                  <a:srgbClr val="C00000"/>
                </a:solidFill>
                <a:cs typeface="Times New Roman" pitchFamily="18" charset="0"/>
              </a:rPr>
              <a:t>di PTR</a:t>
            </a:r>
            <a:r>
              <a:rPr lang="it-IT" sz="2000" dirty="0">
                <a:cs typeface="Times New Roman" pitchFamily="18" charset="0"/>
              </a:rPr>
              <a:t>;</a:t>
            </a:r>
          </a:p>
          <a:p>
            <a:pPr marL="95250" indent="4763" algn="just">
              <a:lnSpc>
                <a:spcPct val="90000"/>
              </a:lnSpc>
              <a:spcBef>
                <a:spcPct val="50000"/>
              </a:spcBef>
            </a:pPr>
            <a:r>
              <a:rPr lang="it-IT" sz="2000" dirty="0">
                <a:cs typeface="Times New Roman" pitchFamily="18" charset="0"/>
              </a:rPr>
              <a:t>c)	fissa gli indicatori di monitoraggio per la valutazione ambientale strategica (</a:t>
            </a:r>
            <a:r>
              <a:rPr lang="it-IT" sz="2000" dirty="0">
                <a:solidFill>
                  <a:srgbClr val="C00000"/>
                </a:solidFill>
                <a:cs typeface="Times New Roman" pitchFamily="18" charset="0"/>
              </a:rPr>
              <a:t>VAS</a:t>
            </a:r>
            <a:r>
              <a:rPr lang="it-IT" sz="2000" dirty="0">
                <a:cs typeface="Times New Roman" pitchFamily="18" charset="0"/>
              </a:rPr>
              <a:t>);</a:t>
            </a:r>
          </a:p>
          <a:p>
            <a:pPr marL="95250" indent="4763" algn="just">
              <a:lnSpc>
                <a:spcPct val="90000"/>
              </a:lnSpc>
              <a:spcBef>
                <a:spcPct val="50000"/>
              </a:spcBef>
            </a:pPr>
            <a:r>
              <a:rPr lang="it-IT" sz="2000" dirty="0">
                <a:cs typeface="Times New Roman" pitchFamily="18" charset="0"/>
              </a:rPr>
              <a:t>d)	stabilisce i criteri per l’utilizzazione delle </a:t>
            </a:r>
            <a:r>
              <a:rPr lang="it-IT" sz="2000" dirty="0">
                <a:solidFill>
                  <a:srgbClr val="C00000"/>
                </a:solidFill>
                <a:cs typeface="Times New Roman" pitchFamily="18" charset="0"/>
              </a:rPr>
              <a:t>risorse essenziali </a:t>
            </a:r>
            <a:r>
              <a:rPr lang="it-IT" sz="2000" dirty="0">
                <a:cs typeface="Times New Roman" pitchFamily="18" charset="0"/>
              </a:rPr>
              <a:t>di livello comunale;</a:t>
            </a:r>
          </a:p>
          <a:p>
            <a:pPr marL="95250" indent="4763" algn="just">
              <a:lnSpc>
                <a:spcPct val="90000"/>
              </a:lnSpc>
              <a:spcBef>
                <a:spcPct val="50000"/>
              </a:spcBef>
            </a:pPr>
            <a:r>
              <a:rPr lang="it-IT" sz="2000" dirty="0">
                <a:cs typeface="Times New Roman" pitchFamily="18" charset="0"/>
              </a:rPr>
              <a:t>e)	individua gli ambiti urbanizzati, non urbanizzati, urbanizzabili e la rete delle infrastrutture, definiti secondo le tipologie e nei limiti del PTR;</a:t>
            </a:r>
          </a:p>
          <a:p>
            <a:pPr marL="95250" indent="4763" algn="just">
              <a:lnSpc>
                <a:spcPct val="90000"/>
              </a:lnSpc>
              <a:spcBef>
                <a:spcPct val="50000"/>
              </a:spcBef>
            </a:pPr>
            <a:r>
              <a:rPr lang="it-IT" sz="2000" dirty="0">
                <a:cs typeface="Times New Roman" pitchFamily="18" charset="0"/>
              </a:rPr>
              <a:t>f)	definisce la metodologia e i criteri, nonché i limiti, per l’individuazione degli ambiti di </a:t>
            </a:r>
            <a:r>
              <a:rPr lang="it-IT" sz="2000" dirty="0">
                <a:solidFill>
                  <a:srgbClr val="C00000"/>
                </a:solidFill>
                <a:cs typeface="Times New Roman" pitchFamily="18" charset="0"/>
              </a:rPr>
              <a:t>perequazione urbanistica, di compensazione urbanistica e di compensazione territoriale</a:t>
            </a:r>
            <a:r>
              <a:rPr lang="it-IT" sz="2000" dirty="0">
                <a:solidFill>
                  <a:srgbClr val="FF9933"/>
                </a:solidFill>
                <a:cs typeface="Times New Roman" pitchFamily="18" charset="0"/>
              </a:rPr>
              <a:t>.</a:t>
            </a:r>
          </a:p>
          <a:p>
            <a:pPr marL="95250" indent="4763" algn="just">
              <a:lnSpc>
                <a:spcPct val="90000"/>
              </a:lnSpc>
              <a:spcBef>
                <a:spcPct val="50000"/>
              </a:spcBef>
            </a:pPr>
            <a:r>
              <a:rPr lang="it-IT" sz="2000" dirty="0">
                <a:cs typeface="Times New Roman" pitchFamily="18" charset="0"/>
              </a:rPr>
              <a:t>2.	Il PSC è rappresentato mediante l’utilizzo di </a:t>
            </a:r>
            <a:r>
              <a:rPr lang="it-IT" sz="2000" dirty="0">
                <a:solidFill>
                  <a:srgbClr val="C00000"/>
                </a:solidFill>
                <a:cs typeface="Times New Roman" pitchFamily="18" charset="0"/>
              </a:rPr>
              <a:t>piattaforme informatiche </a:t>
            </a:r>
            <a:r>
              <a:rPr lang="it-IT" sz="2000" dirty="0">
                <a:cs typeface="Times New Roman" pitchFamily="18" charset="0"/>
              </a:rPr>
              <a:t>secondo le modalità previste dal regolamento di attuazione della presente legge.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3"/>
          <p:cNvSpPr>
            <a:spLocks noChangeArrowheads="1"/>
          </p:cNvSpPr>
          <p:nvPr/>
        </p:nvSpPr>
        <p:spPr bwMode="auto">
          <a:xfrm>
            <a:off x="152400" y="0"/>
            <a:ext cx="8610600" cy="6515100"/>
          </a:xfrm>
          <a:prstGeom prst="rect">
            <a:avLst/>
          </a:prstGeom>
          <a:noFill/>
          <a:ln w="9525">
            <a:noFill/>
            <a:miter lim="800000"/>
            <a:headEnd/>
            <a:tailEnd/>
          </a:ln>
        </p:spPr>
        <p:txBody>
          <a:bodyPr/>
          <a:lstStyle/>
          <a:p>
            <a:pPr marL="179388" indent="4763" algn="just">
              <a:lnSpc>
                <a:spcPct val="90000"/>
              </a:lnSpc>
              <a:spcBef>
                <a:spcPct val="50000"/>
              </a:spcBef>
            </a:pPr>
            <a:r>
              <a:rPr lang="it-IT" sz="2400" b="1" i="1" dirty="0">
                <a:solidFill>
                  <a:srgbClr val="C00000"/>
                </a:solidFill>
                <a:latin typeface="+mj-lt"/>
                <a:cs typeface="Times New Roman" pitchFamily="18" charset="0"/>
              </a:rPr>
              <a:t>Art. 17 - Procedura di formazione del PSC</a:t>
            </a:r>
          </a:p>
          <a:p>
            <a:pPr marL="179388" indent="4763" algn="just">
              <a:lnSpc>
                <a:spcPct val="90000"/>
              </a:lnSpc>
              <a:spcBef>
                <a:spcPct val="50000"/>
              </a:spcBef>
            </a:pPr>
            <a:r>
              <a:rPr lang="it-IT" sz="2200" dirty="0">
                <a:solidFill>
                  <a:srgbClr val="FF9933"/>
                </a:solidFill>
                <a:latin typeface="+mj-lt"/>
                <a:cs typeface="Times New Roman" pitchFamily="18" charset="0"/>
              </a:rPr>
              <a:t>1.	</a:t>
            </a:r>
            <a:r>
              <a:rPr lang="it-IT" sz="2200" dirty="0">
                <a:latin typeface="+mj-lt"/>
                <a:cs typeface="Times New Roman" pitchFamily="18" charset="0"/>
              </a:rPr>
              <a:t>Il Consiglio comunale impartisce alla Giunta comunale le </a:t>
            </a:r>
            <a:r>
              <a:rPr lang="it-IT" sz="2200" dirty="0">
                <a:solidFill>
                  <a:srgbClr val="FF9933"/>
                </a:solidFill>
                <a:latin typeface="+mj-lt"/>
                <a:cs typeface="Times New Roman" pitchFamily="18" charset="0"/>
              </a:rPr>
              <a:t>direttive</a:t>
            </a:r>
            <a:r>
              <a:rPr lang="it-IT" sz="2200" dirty="0">
                <a:latin typeface="+mj-lt"/>
                <a:cs typeface="Times New Roman" pitchFamily="18" charset="0"/>
              </a:rPr>
              <a:t> per la predisposizione del PSC e delle sue varianti e le comunica ai soggetti di cui all’articolo 18, comma 3.</a:t>
            </a:r>
          </a:p>
          <a:p>
            <a:pPr marL="179388" indent="4763" algn="just">
              <a:lnSpc>
                <a:spcPct val="90000"/>
              </a:lnSpc>
              <a:spcBef>
                <a:spcPct val="50000"/>
              </a:spcBef>
            </a:pPr>
            <a:r>
              <a:rPr lang="it-IT" sz="2200" dirty="0">
                <a:latin typeface="+mj-lt"/>
                <a:cs typeface="Times New Roman" pitchFamily="18" charset="0"/>
              </a:rPr>
              <a:t>2.	Il Comune elabora il </a:t>
            </a:r>
            <a:r>
              <a:rPr lang="it-IT" sz="2200" dirty="0">
                <a:solidFill>
                  <a:srgbClr val="FF9933"/>
                </a:solidFill>
                <a:latin typeface="+mj-lt"/>
                <a:cs typeface="Times New Roman" pitchFamily="18" charset="0"/>
              </a:rPr>
              <a:t>documento preliminare di piano</a:t>
            </a:r>
            <a:r>
              <a:rPr lang="it-IT" sz="2200" dirty="0">
                <a:latin typeface="+mj-lt"/>
                <a:cs typeface="Times New Roman" pitchFamily="18" charset="0"/>
              </a:rPr>
              <a:t>, lo approva e convoca la conferenza di pianificazione con le modalità di cui all’articolo 18.</a:t>
            </a:r>
          </a:p>
          <a:p>
            <a:pPr marL="179388" indent="4763" algn="just">
              <a:lnSpc>
                <a:spcPct val="90000"/>
              </a:lnSpc>
              <a:spcBef>
                <a:spcPct val="50000"/>
              </a:spcBef>
            </a:pPr>
            <a:r>
              <a:rPr lang="it-IT" sz="2200" dirty="0">
                <a:latin typeface="+mj-lt"/>
                <a:cs typeface="Times New Roman" pitchFamily="18" charset="0"/>
              </a:rPr>
              <a:t>3.	Il Comune richiede alla Regione </a:t>
            </a:r>
            <a:r>
              <a:rPr lang="it-IT" sz="2200" dirty="0">
                <a:solidFill>
                  <a:srgbClr val="FF9933"/>
                </a:solidFill>
                <a:latin typeface="+mj-lt"/>
                <a:cs typeface="Times New Roman" pitchFamily="18" charset="0"/>
              </a:rPr>
              <a:t>l’intesa di pianificazione</a:t>
            </a:r>
            <a:r>
              <a:rPr lang="it-IT" sz="2200" dirty="0">
                <a:latin typeface="+mj-lt"/>
                <a:cs typeface="Times New Roman" pitchFamily="18" charset="0"/>
              </a:rPr>
              <a:t> sul PSC, ai sensi dell’articolo 19.</a:t>
            </a:r>
          </a:p>
          <a:p>
            <a:pPr marL="179388" indent="4763" algn="just">
              <a:lnSpc>
                <a:spcPct val="90000"/>
              </a:lnSpc>
              <a:spcBef>
                <a:spcPct val="50000"/>
              </a:spcBef>
            </a:pPr>
            <a:r>
              <a:rPr lang="it-IT" sz="2200" dirty="0">
                <a:latin typeface="+mj-lt"/>
                <a:cs typeface="Times New Roman" pitchFamily="18" charset="0"/>
              </a:rPr>
              <a:t>4.	Il Consiglio comunale </a:t>
            </a:r>
            <a:r>
              <a:rPr lang="it-IT" sz="2200" dirty="0">
                <a:solidFill>
                  <a:srgbClr val="FF9933"/>
                </a:solidFill>
                <a:latin typeface="+mj-lt"/>
                <a:cs typeface="Times New Roman" pitchFamily="18" charset="0"/>
              </a:rPr>
              <a:t>adotta il PSC</a:t>
            </a:r>
            <a:r>
              <a:rPr lang="it-IT" sz="2200" dirty="0">
                <a:latin typeface="+mj-lt"/>
                <a:cs typeface="Times New Roman" pitchFamily="18" charset="0"/>
              </a:rPr>
              <a:t> nel rispetto dell’intesa con la Regione.</a:t>
            </a:r>
          </a:p>
          <a:p>
            <a:pPr marL="179388" indent="4763" algn="just">
              <a:lnSpc>
                <a:spcPct val="90000"/>
              </a:lnSpc>
              <a:spcBef>
                <a:spcPct val="50000"/>
              </a:spcBef>
            </a:pPr>
            <a:r>
              <a:rPr lang="it-IT" sz="2200" dirty="0">
                <a:latin typeface="+mj-lt"/>
                <a:cs typeface="Times New Roman" pitchFamily="18" charset="0"/>
              </a:rPr>
              <a:t>5.	Il Comune </a:t>
            </a:r>
            <a:r>
              <a:rPr lang="it-IT" sz="2200" dirty="0">
                <a:solidFill>
                  <a:srgbClr val="FF9933"/>
                </a:solidFill>
                <a:latin typeface="+mj-lt"/>
                <a:cs typeface="Times New Roman" pitchFamily="18" charset="0"/>
              </a:rPr>
              <a:t>pubblica</a:t>
            </a:r>
            <a:r>
              <a:rPr lang="it-IT" sz="2200" dirty="0">
                <a:latin typeface="+mj-lt"/>
                <a:cs typeface="Times New Roman" pitchFamily="18" charset="0"/>
              </a:rPr>
              <a:t> l’avviso di adozione del PSC sul Bollettino Ufficiale della Regione e contestualmente deposita il PSC presso la propria sede per trenta giorni, entro i quali chiunque può formulare </a:t>
            </a:r>
            <a:r>
              <a:rPr lang="it-IT" sz="2200" dirty="0">
                <a:solidFill>
                  <a:srgbClr val="FF9933"/>
                </a:solidFill>
                <a:latin typeface="+mj-lt"/>
                <a:cs typeface="Times New Roman" pitchFamily="18" charset="0"/>
              </a:rPr>
              <a:t>osservazioni.</a:t>
            </a:r>
          </a:p>
          <a:p>
            <a:pPr marL="179388" indent="4763" algn="just">
              <a:lnSpc>
                <a:spcPct val="90000"/>
              </a:lnSpc>
              <a:spcBef>
                <a:spcPct val="50000"/>
              </a:spcBef>
            </a:pPr>
            <a:r>
              <a:rPr lang="it-IT" sz="2200" dirty="0">
                <a:latin typeface="+mj-lt"/>
                <a:cs typeface="Times New Roman" pitchFamily="18" charset="0"/>
              </a:rPr>
              <a:t>6.	Il Consiglio comunale decide motivatamente sulle osservazioni e </a:t>
            </a:r>
            <a:r>
              <a:rPr lang="it-IT" sz="2200" dirty="0">
                <a:solidFill>
                  <a:srgbClr val="FF9933"/>
                </a:solidFill>
                <a:latin typeface="+mj-lt"/>
                <a:cs typeface="Times New Roman" pitchFamily="18" charset="0"/>
              </a:rPr>
              <a:t>approva il PSC</a:t>
            </a:r>
            <a:r>
              <a:rPr lang="it-IT" sz="2200" dirty="0">
                <a:latin typeface="+mj-lt"/>
                <a:cs typeface="Times New Roman" pitchFamily="18" charset="0"/>
              </a:rPr>
              <a:t> qualora non siano introdotte modifiche ai contenuti dell’intesa. Il PSC approvato è trasmesso alla Regione.</a:t>
            </a:r>
          </a:p>
          <a:p>
            <a:pPr marL="179388" indent="4763" algn="just">
              <a:lnSpc>
                <a:spcPct val="90000"/>
              </a:lnSpc>
              <a:spcBef>
                <a:spcPct val="50000"/>
              </a:spcBef>
            </a:pPr>
            <a:r>
              <a:rPr lang="it-IT" sz="2000" dirty="0">
                <a:latin typeface="Verdana" pitchFamily="34" charset="0"/>
                <a:cs typeface="Times New Roman" pitchFamily="18" charset="0"/>
              </a:rPr>
              <a:t>	</a:t>
            </a:r>
          </a:p>
        </p:txBody>
      </p:sp>
      <p:sp>
        <p:nvSpPr>
          <p:cNvPr id="50179" name="Rectangle 5"/>
          <p:cNvSpPr>
            <a:spLocks noChangeArrowheads="1"/>
          </p:cNvSpPr>
          <p:nvPr/>
        </p:nvSpPr>
        <p:spPr bwMode="auto">
          <a:xfrm>
            <a:off x="4495800" y="6616700"/>
            <a:ext cx="411163" cy="366713"/>
          </a:xfrm>
          <a:prstGeom prst="rect">
            <a:avLst/>
          </a:prstGeom>
          <a:noFill/>
          <a:ln w="9525">
            <a:noFill/>
            <a:miter lim="800000"/>
            <a:headEnd/>
            <a:tailEnd/>
          </a:ln>
        </p:spPr>
        <p:txBody>
          <a:bodyPr wrap="none">
            <a:spAutoFit/>
          </a:bodyPr>
          <a:lstStyle/>
          <a:p>
            <a:pPr algn="ctr">
              <a:lnSpc>
                <a:spcPct val="90000"/>
              </a:lnSpc>
              <a:spcBef>
                <a:spcPct val="50000"/>
              </a:spcBef>
            </a:pPr>
            <a:endParaRPr lang="it-IT" sz="2000">
              <a:latin typeface="Verdana" pitchFamily="34" charset="0"/>
              <a:cs typeface="Times New Roman"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3"/>
          <p:cNvSpPr>
            <a:spLocks noChangeArrowheads="1"/>
          </p:cNvSpPr>
          <p:nvPr/>
        </p:nvSpPr>
        <p:spPr bwMode="auto">
          <a:xfrm>
            <a:off x="228600" y="304800"/>
            <a:ext cx="8610600" cy="5715000"/>
          </a:xfrm>
          <a:prstGeom prst="rect">
            <a:avLst/>
          </a:prstGeom>
          <a:noFill/>
          <a:ln w="9525">
            <a:noFill/>
            <a:miter lim="800000"/>
            <a:headEnd/>
            <a:tailEnd/>
          </a:ln>
        </p:spPr>
        <p:txBody>
          <a:bodyPr/>
          <a:lstStyle/>
          <a:p>
            <a:pPr marL="95250" indent="4763" algn="just">
              <a:lnSpc>
                <a:spcPct val="90000"/>
              </a:lnSpc>
              <a:spcBef>
                <a:spcPct val="50000"/>
              </a:spcBef>
            </a:pPr>
            <a:r>
              <a:rPr lang="it-IT" sz="2000" dirty="0">
                <a:cs typeface="Times New Roman" pitchFamily="18" charset="0"/>
              </a:rPr>
              <a:t>Il Comune richiede alla Regione una nuova intesa, qualora, in sede di approvazione, modifichi i contenuti di PSC, già oggetto di intesa.</a:t>
            </a:r>
          </a:p>
          <a:p>
            <a:pPr marL="95250" indent="4763" algn="just">
              <a:lnSpc>
                <a:spcPct val="90000"/>
              </a:lnSpc>
              <a:spcBef>
                <a:spcPct val="50000"/>
              </a:spcBef>
            </a:pPr>
            <a:r>
              <a:rPr lang="it-IT" sz="2000" dirty="0">
                <a:cs typeface="Times New Roman" pitchFamily="18" charset="0"/>
              </a:rPr>
              <a:t>8.	La struttura regionale competente conferma, entro sessanta giorni dalla ricezione del PSC approvato, il rispetto dell’intesa di pianificazione. Decorso il predetto termine, nel silenzio dell’Amministrazione regionale, il PSC si intende conforme all’intesa. L’avviso di approvazione è pubblicato sul Bollettino Ufficiale della Regione.</a:t>
            </a:r>
          </a:p>
          <a:p>
            <a:pPr marL="95250" indent="4763" algn="just">
              <a:lnSpc>
                <a:spcPct val="90000"/>
              </a:lnSpc>
              <a:spcBef>
                <a:spcPct val="50000"/>
              </a:spcBef>
            </a:pPr>
            <a:r>
              <a:rPr lang="it-IT" sz="2000" dirty="0">
                <a:cs typeface="Times New Roman" pitchFamily="18" charset="0"/>
              </a:rPr>
              <a:t>9.	La struttura regionale competente, qualora il PSC approvato non rispetti i contenuti dell’intesa, informa la Giunta regionale e restituisce gli atti al Comune.</a:t>
            </a:r>
          </a:p>
          <a:p>
            <a:pPr marL="95250" indent="4763" algn="just">
              <a:lnSpc>
                <a:spcPct val="90000"/>
              </a:lnSpc>
              <a:spcBef>
                <a:spcPct val="50000"/>
              </a:spcBef>
            </a:pPr>
            <a:r>
              <a:rPr lang="it-IT" sz="2000" dirty="0">
                <a:cs typeface="Times New Roman" pitchFamily="18" charset="0"/>
              </a:rPr>
              <a:t>10.	Il PSC entra in vigore dalla data di pubblicazione sul Bollettino Ufficiale della Regione dell’avviso di approvazione.</a:t>
            </a:r>
          </a:p>
          <a:p>
            <a:pPr marL="95250" indent="4763" algn="just">
              <a:lnSpc>
                <a:spcPct val="90000"/>
              </a:lnSpc>
              <a:spcBef>
                <a:spcPct val="50000"/>
              </a:spcBef>
            </a:pPr>
            <a:r>
              <a:rPr lang="it-IT" sz="2000" dirty="0">
                <a:cs typeface="Times New Roman" pitchFamily="18" charset="0"/>
              </a:rPr>
              <a:t>11.	Il PSC approvato in mancanza o in difformità dell’intesa di pianificazione è inefficace.</a:t>
            </a:r>
          </a:p>
          <a:p>
            <a:pPr marL="95250" indent="4763" algn="just">
              <a:lnSpc>
                <a:spcPct val="90000"/>
              </a:lnSpc>
              <a:spcBef>
                <a:spcPct val="50000"/>
              </a:spcBef>
            </a:pPr>
            <a:r>
              <a:rPr lang="it-IT" sz="2000" dirty="0">
                <a:cs typeface="Times New Roman" pitchFamily="18" charset="0"/>
              </a:rPr>
              <a:t>12.	Il PSC è assoggettato alle metodologie di </a:t>
            </a:r>
            <a:r>
              <a:rPr lang="it-IT" sz="2000" dirty="0">
                <a:solidFill>
                  <a:srgbClr val="FF9933"/>
                </a:solidFill>
                <a:cs typeface="Times New Roman" pitchFamily="18" charset="0"/>
              </a:rPr>
              <a:t>Agenda 21</a:t>
            </a:r>
            <a:r>
              <a:rPr lang="it-IT" sz="2000" dirty="0">
                <a:cs typeface="Times New Roman" pitchFamily="18" charset="0"/>
              </a:rPr>
              <a:t> e alla </a:t>
            </a:r>
            <a:r>
              <a:rPr lang="it-IT" sz="2000" dirty="0">
                <a:solidFill>
                  <a:srgbClr val="FF9933"/>
                </a:solidFill>
                <a:cs typeface="Times New Roman" pitchFamily="18" charset="0"/>
              </a:rPr>
              <a:t>procedura di VAS.</a:t>
            </a:r>
          </a:p>
          <a:p>
            <a:pPr marL="95250" indent="4763">
              <a:lnSpc>
                <a:spcPct val="90000"/>
              </a:lnSpc>
              <a:spcBef>
                <a:spcPct val="50000"/>
              </a:spcBef>
            </a:pPr>
            <a:endParaRPr lang="it-IT" sz="2000" dirty="0">
              <a:solidFill>
                <a:srgbClr val="FF9933"/>
              </a:solidFill>
              <a:latin typeface="Arial" pitchFamily="34" charset="0"/>
              <a:cs typeface="Times New Roman"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304800" y="0"/>
            <a:ext cx="8839200" cy="595313"/>
          </a:xfrm>
          <a:prstGeom prst="rect">
            <a:avLst/>
          </a:prstGeom>
          <a:noFill/>
          <a:ln w="9525">
            <a:noFill/>
            <a:miter lim="800000"/>
            <a:headEnd/>
            <a:tailEnd/>
          </a:ln>
        </p:spPr>
        <p:txBody>
          <a:bodyPr anchor="b"/>
          <a:lstStyle/>
          <a:p>
            <a:pPr algn="r">
              <a:spcBef>
                <a:spcPct val="50000"/>
              </a:spcBef>
            </a:pPr>
            <a:r>
              <a:rPr lang="it-IT" sz="2800" b="1">
                <a:solidFill>
                  <a:schemeClr val="tx2"/>
                </a:solidFill>
                <a:latin typeface="Arial" pitchFamily="34" charset="0"/>
              </a:rPr>
              <a:t>Valutazione Ambientale Strategica (VAS)</a:t>
            </a:r>
            <a:endParaRPr lang="it-IT" sz="3200">
              <a:solidFill>
                <a:schemeClr val="tx2"/>
              </a:solidFill>
              <a:latin typeface="Arial" pitchFamily="34" charset="0"/>
            </a:endParaRPr>
          </a:p>
        </p:txBody>
      </p:sp>
      <p:pic>
        <p:nvPicPr>
          <p:cNvPr id="52227" name="Picture 4"/>
          <p:cNvPicPr>
            <a:picLocks noChangeAspect="1" noChangeArrowheads="1"/>
          </p:cNvPicPr>
          <p:nvPr/>
        </p:nvPicPr>
        <p:blipFill>
          <a:blip r:embed="rId2" cstate="print"/>
          <a:srcRect t="1917" b="2422"/>
          <a:stretch>
            <a:fillRect/>
          </a:stretch>
        </p:blipFill>
        <p:spPr bwMode="auto">
          <a:xfrm>
            <a:off x="2520918" y="764704"/>
            <a:ext cx="6484290" cy="5472608"/>
          </a:xfrm>
          <a:prstGeom prst="rect">
            <a:avLst/>
          </a:prstGeom>
          <a:noFill/>
          <a:ln w="9525">
            <a:noFill/>
            <a:miter lim="800000"/>
            <a:headEnd/>
            <a:tailEnd/>
          </a:ln>
        </p:spPr>
      </p:pic>
      <p:sp>
        <p:nvSpPr>
          <p:cNvPr id="4" name="CasellaDiTesto 3"/>
          <p:cNvSpPr txBox="1"/>
          <p:nvPr/>
        </p:nvSpPr>
        <p:spPr>
          <a:xfrm>
            <a:off x="323528" y="836712"/>
            <a:ext cx="2232248" cy="5632311"/>
          </a:xfrm>
          <a:prstGeom prst="rect">
            <a:avLst/>
          </a:prstGeom>
          <a:noFill/>
        </p:spPr>
        <p:txBody>
          <a:bodyPr wrap="square" rtlCol="0">
            <a:spAutoFit/>
          </a:bodyPr>
          <a:lstStyle/>
          <a:p>
            <a:r>
              <a:rPr lang="it-IT" sz="2000" b="1" dirty="0" smtClean="0">
                <a:solidFill>
                  <a:srgbClr val="C00000"/>
                </a:solidFill>
              </a:rPr>
              <a:t>Direttive europee</a:t>
            </a:r>
          </a:p>
          <a:p>
            <a:endParaRPr lang="it-IT" dirty="0" smtClean="0"/>
          </a:p>
          <a:p>
            <a:r>
              <a:rPr lang="it-IT" dirty="0" smtClean="0"/>
              <a:t>la L. 42/2001 impone a piani e programmi di un certo rilievo territoriale la procedura di </a:t>
            </a:r>
            <a:r>
              <a:rPr lang="it-IT" dirty="0" smtClean="0">
                <a:solidFill>
                  <a:srgbClr val="FF0000"/>
                </a:solidFill>
              </a:rPr>
              <a:t>VAS - </a:t>
            </a:r>
            <a:r>
              <a:rPr lang="it-IT" dirty="0" smtClean="0"/>
              <a:t>Valutazione ambientale strategica prevedendo il coinvolgimento della comunità locale nell'analisi di scenario; </a:t>
            </a:r>
          </a:p>
          <a:p>
            <a:r>
              <a:rPr lang="it-IT" dirty="0" smtClean="0"/>
              <a:t>la direttiva 35/2003 sancisce la necessità di attivare </a:t>
            </a:r>
            <a:r>
              <a:rPr lang="it-IT" dirty="0" smtClean="0">
                <a:solidFill>
                  <a:srgbClr val="FF0000"/>
                </a:solidFill>
              </a:rPr>
              <a:t>processi di partecipazione </a:t>
            </a:r>
            <a:r>
              <a:rPr lang="it-IT" dirty="0" smtClean="0"/>
              <a:t>territoriale. </a:t>
            </a:r>
          </a:p>
          <a:p>
            <a:endParaRPr lang="it-IT"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506413" y="0"/>
            <a:ext cx="8637587" cy="762000"/>
          </a:xfrm>
        </p:spPr>
        <p:txBody>
          <a:bodyPr/>
          <a:lstStyle/>
          <a:p>
            <a:pPr algn="r" eaLnBrk="1" hangingPunct="1"/>
            <a:r>
              <a:rPr lang="it-IT" smtClean="0"/>
              <a:t>L’oggetto PRG</a:t>
            </a:r>
          </a:p>
        </p:txBody>
      </p:sp>
      <p:sp>
        <p:nvSpPr>
          <p:cNvPr id="5123" name="Text Box 3"/>
          <p:cNvSpPr txBox="1">
            <a:spLocks noChangeArrowheads="1"/>
          </p:cNvSpPr>
          <p:nvPr/>
        </p:nvSpPr>
        <p:spPr bwMode="auto">
          <a:xfrm>
            <a:off x="2743200" y="1541463"/>
            <a:ext cx="6400800" cy="4093428"/>
          </a:xfrm>
          <a:prstGeom prst="rect">
            <a:avLst/>
          </a:prstGeom>
          <a:noFill/>
          <a:ln w="9525">
            <a:noFill/>
            <a:miter lim="800000"/>
            <a:headEnd/>
            <a:tailEnd/>
          </a:ln>
        </p:spPr>
        <p:txBody>
          <a:bodyPr>
            <a:spAutoFit/>
          </a:bodyPr>
          <a:lstStyle/>
          <a:p>
            <a:pPr>
              <a:spcBef>
                <a:spcPct val="50000"/>
              </a:spcBef>
            </a:pPr>
            <a:r>
              <a:rPr lang="it-IT" sz="2400" dirty="0">
                <a:solidFill>
                  <a:srgbClr val="C00000"/>
                </a:solidFill>
                <a:latin typeface="Arial" pitchFamily="34" charset="0"/>
              </a:rPr>
              <a:t> </a:t>
            </a:r>
            <a:r>
              <a:rPr lang="it-IT" sz="3200" dirty="0">
                <a:solidFill>
                  <a:srgbClr val="C00000"/>
                </a:solidFill>
                <a:latin typeface="Arial" pitchFamily="34" charset="0"/>
              </a:rPr>
              <a:t>cos’è ?</a:t>
            </a:r>
          </a:p>
          <a:p>
            <a:pPr>
              <a:spcBef>
                <a:spcPct val="50000"/>
              </a:spcBef>
            </a:pPr>
            <a:endParaRPr lang="it-IT" sz="3200" dirty="0">
              <a:solidFill>
                <a:schemeClr val="accent1"/>
              </a:solidFill>
              <a:latin typeface="Arial" pitchFamily="34" charset="0"/>
            </a:endParaRPr>
          </a:p>
          <a:p>
            <a:pPr>
              <a:spcBef>
                <a:spcPct val="50000"/>
              </a:spcBef>
              <a:buFontTx/>
              <a:buChar char="•"/>
            </a:pPr>
            <a:r>
              <a:rPr lang="it-IT" sz="2400" dirty="0">
                <a:latin typeface="Arial" pitchFamily="34" charset="0"/>
              </a:rPr>
              <a:t> 	documento</a:t>
            </a:r>
          </a:p>
          <a:p>
            <a:pPr>
              <a:spcBef>
                <a:spcPct val="50000"/>
              </a:spcBef>
              <a:buFontTx/>
              <a:buChar char="•"/>
            </a:pPr>
            <a:r>
              <a:rPr lang="it-IT" sz="2400" dirty="0">
                <a:latin typeface="Arial" pitchFamily="34" charset="0"/>
              </a:rPr>
              <a:t> 	discorso</a:t>
            </a:r>
          </a:p>
          <a:p>
            <a:pPr>
              <a:spcBef>
                <a:spcPct val="50000"/>
              </a:spcBef>
              <a:buFontTx/>
              <a:buChar char="•"/>
            </a:pPr>
            <a:r>
              <a:rPr lang="it-IT" sz="2400" dirty="0">
                <a:latin typeface="Arial" pitchFamily="34" charset="0"/>
              </a:rPr>
              <a:t>  	progetto</a:t>
            </a:r>
          </a:p>
          <a:p>
            <a:pPr>
              <a:spcBef>
                <a:spcPct val="50000"/>
              </a:spcBef>
              <a:buFontTx/>
              <a:buChar char="•"/>
            </a:pPr>
            <a:r>
              <a:rPr lang="it-IT" sz="2400" dirty="0">
                <a:latin typeface="Arial" pitchFamily="34" charset="0"/>
              </a:rPr>
              <a:t>  	processo</a:t>
            </a:r>
          </a:p>
          <a:p>
            <a:pPr>
              <a:spcBef>
                <a:spcPct val="50000"/>
              </a:spcBef>
              <a:buFontTx/>
              <a:buChar char="•"/>
            </a:pPr>
            <a:r>
              <a:rPr lang="it-IT" sz="2400" dirty="0">
                <a:latin typeface="Arial" pitchFamily="34" charset="0"/>
              </a:rPr>
              <a:t> 	politica pubblica</a:t>
            </a:r>
          </a:p>
        </p:txBody>
      </p:sp>
      <p:sp>
        <p:nvSpPr>
          <p:cNvPr id="5124" name="Text Box 4"/>
          <p:cNvSpPr txBox="1">
            <a:spLocks noChangeArrowheads="1"/>
          </p:cNvSpPr>
          <p:nvPr/>
        </p:nvSpPr>
        <p:spPr bwMode="auto">
          <a:xfrm>
            <a:off x="6553200" y="6324600"/>
            <a:ext cx="2286000" cy="304800"/>
          </a:xfrm>
          <a:prstGeom prst="rect">
            <a:avLst/>
          </a:prstGeom>
          <a:noFill/>
          <a:ln w="9525">
            <a:noFill/>
            <a:miter lim="800000"/>
            <a:headEnd/>
            <a:tailEnd/>
          </a:ln>
        </p:spPr>
        <p:txBody>
          <a:bodyPr>
            <a:spAutoFit/>
          </a:bodyPr>
          <a:lstStyle/>
          <a:p>
            <a:pPr algn="ctr">
              <a:spcBef>
                <a:spcPct val="50000"/>
              </a:spcBef>
            </a:pPr>
            <a:r>
              <a:rPr lang="it-IT" sz="1400">
                <a:latin typeface="Arial" pitchFamily="34" charset="0"/>
              </a:rPr>
              <a:t>fonte: P. Gabellini, 2001</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228600" y="-152400"/>
            <a:ext cx="8915400" cy="6461125"/>
          </a:xfrm>
          <a:prstGeom prst="rect">
            <a:avLst/>
          </a:prstGeom>
          <a:noFill/>
          <a:ln w="9525">
            <a:noFill/>
            <a:miter lim="800000"/>
            <a:headEnd/>
            <a:tailEnd/>
          </a:ln>
        </p:spPr>
        <p:txBody>
          <a:bodyPr tIns="304704" bIns="0">
            <a:spAutoFit/>
          </a:bodyPr>
          <a:lstStyle/>
          <a:p>
            <a:pPr indent="-227013" algn="just"/>
            <a:r>
              <a:rPr lang="it-IT" sz="2000" b="1" i="1">
                <a:solidFill>
                  <a:srgbClr val="FF9933"/>
                </a:solidFill>
                <a:latin typeface="Verdana" pitchFamily="34" charset="0"/>
              </a:rPr>
              <a:t>Art. 21 - Piano operativo comunale </a:t>
            </a:r>
            <a:r>
              <a:rPr lang="it-IT" sz="2400" b="1" i="1">
                <a:solidFill>
                  <a:srgbClr val="FF9933"/>
                </a:solidFill>
                <a:latin typeface="Verdana" pitchFamily="34" charset="0"/>
              </a:rPr>
              <a:t>(POC)</a:t>
            </a:r>
          </a:p>
          <a:p>
            <a:pPr indent="-227013" algn="just" eaLnBrk="0" hangingPunct="0"/>
            <a:r>
              <a:rPr lang="it-IT" sz="2000">
                <a:latin typeface="Verdana" pitchFamily="34" charset="0"/>
                <a:cs typeface="Times New Roman" pitchFamily="18" charset="0"/>
              </a:rPr>
              <a:t>1.	Il Piano operativo comunale, predisposto dal Comune in conformità delle previsioni del PSC, ha </a:t>
            </a:r>
            <a:r>
              <a:rPr lang="it-IT" sz="2000">
                <a:solidFill>
                  <a:srgbClr val="FF3300"/>
                </a:solidFill>
                <a:latin typeface="Verdana" pitchFamily="34" charset="0"/>
                <a:cs typeface="Times New Roman" pitchFamily="18" charset="0"/>
              </a:rPr>
              <a:t>efficacia conformativa della proprietà e durata indeterminata</a:t>
            </a:r>
            <a:r>
              <a:rPr lang="it-IT" sz="2000">
                <a:latin typeface="Verdana" pitchFamily="34" charset="0"/>
                <a:cs typeface="Times New Roman" pitchFamily="18" charset="0"/>
              </a:rPr>
              <a:t>. È facoltà di ogni Comune adottare e approvare il POC singolarmente o con modalità sovracomunale. …</a:t>
            </a:r>
          </a:p>
          <a:p>
            <a:pPr indent="-227013" algn="just" eaLnBrk="0" hangingPunct="0"/>
            <a:r>
              <a:rPr lang="it-IT" sz="2000">
                <a:latin typeface="Verdana" pitchFamily="34" charset="0"/>
                <a:cs typeface="Times New Roman" pitchFamily="18" charset="0"/>
              </a:rPr>
              <a:t>2.	Il POC:</a:t>
            </a:r>
          </a:p>
          <a:p>
            <a:pPr indent="-227013" algn="just" eaLnBrk="0" hangingPunct="0"/>
            <a:r>
              <a:rPr lang="it-IT" sz="2000">
                <a:latin typeface="Verdana" pitchFamily="34" charset="0"/>
                <a:cs typeface="Times New Roman" pitchFamily="18" charset="0"/>
              </a:rPr>
              <a:t>a)	ripartisce il territorio comunale in </a:t>
            </a:r>
            <a:r>
              <a:rPr lang="it-IT" sz="2000">
                <a:solidFill>
                  <a:srgbClr val="FF9933"/>
                </a:solidFill>
                <a:latin typeface="Verdana" pitchFamily="34" charset="0"/>
                <a:cs typeface="Times New Roman" pitchFamily="18" charset="0"/>
              </a:rPr>
              <a:t>zone omogenee</a:t>
            </a:r>
            <a:r>
              <a:rPr lang="it-IT" sz="2000">
                <a:latin typeface="Verdana" pitchFamily="34" charset="0"/>
                <a:cs typeface="Times New Roman" pitchFamily="18" charset="0"/>
              </a:rPr>
              <a:t> con relative destinazioni d’uso e indici edilizi secondo le tipologie e nei limiti indicati dal PTR;</a:t>
            </a:r>
          </a:p>
          <a:p>
            <a:pPr indent="-227013" algn="just" eaLnBrk="0" hangingPunct="0"/>
            <a:r>
              <a:rPr lang="it-IT" sz="2000">
                <a:latin typeface="Verdana" pitchFamily="34" charset="0"/>
                <a:cs typeface="Times New Roman" pitchFamily="18" charset="0"/>
              </a:rPr>
              <a:t>b)	stabilisce </a:t>
            </a:r>
            <a:r>
              <a:rPr lang="it-IT" sz="2000">
                <a:solidFill>
                  <a:srgbClr val="FF9933"/>
                </a:solidFill>
                <a:latin typeface="Verdana" pitchFamily="34" charset="0"/>
                <a:cs typeface="Times New Roman" pitchFamily="18" charset="0"/>
              </a:rPr>
              <a:t>norme tecniche di attuazione</a:t>
            </a:r>
            <a:r>
              <a:rPr lang="it-IT" sz="2000">
                <a:latin typeface="Verdana" pitchFamily="34" charset="0"/>
                <a:cs typeface="Times New Roman" pitchFamily="18" charset="0"/>
              </a:rPr>
              <a:t> degli interventi di riqualificazione, di trasformazione e di conservazione;</a:t>
            </a:r>
          </a:p>
          <a:p>
            <a:pPr indent="-227013" algn="just" eaLnBrk="0" hangingPunct="0"/>
            <a:r>
              <a:rPr lang="it-IT" sz="2000">
                <a:latin typeface="Verdana" pitchFamily="34" charset="0"/>
                <a:cs typeface="Times New Roman" pitchFamily="18" charset="0"/>
              </a:rPr>
              <a:t>c)	stabilisce gli </a:t>
            </a:r>
            <a:r>
              <a:rPr lang="it-IT" sz="2000">
                <a:solidFill>
                  <a:srgbClr val="FF9933"/>
                </a:solidFill>
                <a:latin typeface="Verdana" pitchFamily="34" charset="0"/>
                <a:cs typeface="Times New Roman" pitchFamily="18" charset="0"/>
              </a:rPr>
              <a:t>standard</a:t>
            </a:r>
            <a:r>
              <a:rPr lang="it-IT" sz="2000">
                <a:latin typeface="Verdana" pitchFamily="34" charset="0"/>
                <a:cs typeface="Times New Roman" pitchFamily="18" charset="0"/>
              </a:rPr>
              <a:t>, individua e disciplina le aree destinate alla realizzazione del sistema delle infrastrutture, degli spazi, dei servizi pubblici e di interesse pubblico, le attrezzature di interesse collettivo e sociale, nonché le zone preordinate alla tutela ambientale e del territorio;</a:t>
            </a:r>
          </a:p>
          <a:p>
            <a:pPr indent="-227013" algn="just" eaLnBrk="0" hangingPunct="0"/>
            <a:r>
              <a:rPr lang="it-IT" sz="2000">
                <a:latin typeface="Verdana" pitchFamily="34" charset="0"/>
                <a:cs typeface="Times New Roman" pitchFamily="18" charset="0"/>
              </a:rPr>
              <a:t>d)	individua gli ambiti da assoggettare obbligatoriamente a pianificazione di settore, nonché a scala di maggior dettaglio, quelli da assoggettare a </a:t>
            </a:r>
            <a:r>
              <a:rPr lang="it-IT" sz="2000">
                <a:solidFill>
                  <a:srgbClr val="FF9933"/>
                </a:solidFill>
                <a:latin typeface="Verdana" pitchFamily="34" charset="0"/>
                <a:cs typeface="Times New Roman" pitchFamily="18" charset="0"/>
              </a:rPr>
              <a:t>pianificazione attuativa</a:t>
            </a:r>
            <a:r>
              <a:rPr lang="it-IT" sz="2000">
                <a:latin typeface="Verdana" pitchFamily="34" charset="0"/>
                <a:cs typeface="Times New Roman" pitchFamily="18" charset="0"/>
              </a:rPr>
              <a:t> e ne stabilisce le regole e le modalità d’intervento;</a:t>
            </a:r>
            <a:endParaRPr lang="it-IT" sz="200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3"/>
          <p:cNvSpPr>
            <a:spLocks noChangeArrowheads="1"/>
          </p:cNvSpPr>
          <p:nvPr/>
        </p:nvSpPr>
        <p:spPr bwMode="auto">
          <a:xfrm>
            <a:off x="0" y="-381000"/>
            <a:ext cx="9144000" cy="1923482"/>
          </a:xfrm>
          <a:prstGeom prst="rect">
            <a:avLst/>
          </a:prstGeom>
          <a:noFill/>
          <a:ln w="9525">
            <a:noFill/>
            <a:miter lim="800000"/>
            <a:headEnd/>
            <a:tailEnd/>
          </a:ln>
        </p:spPr>
        <p:txBody>
          <a:bodyPr tIns="380880" bIns="0">
            <a:spAutoFit/>
          </a:bodyPr>
          <a:lstStyle/>
          <a:p>
            <a:pPr algn="just"/>
            <a:r>
              <a:rPr lang="it-IT" sz="2400" b="1" dirty="0">
                <a:cs typeface="Arial" pitchFamily="34" charset="0"/>
              </a:rPr>
              <a:t>LA </a:t>
            </a:r>
            <a:r>
              <a:rPr lang="it-IT" sz="2400" b="1" dirty="0" smtClean="0">
                <a:cs typeface="Arial" pitchFamily="34" charset="0"/>
              </a:rPr>
              <a:t>NOVITA’ </a:t>
            </a:r>
            <a:r>
              <a:rPr lang="it-IT" sz="2400" b="1" dirty="0">
                <a:cs typeface="Arial" pitchFamily="34" charset="0"/>
              </a:rPr>
              <a:t>Principale DELLA LEGGE 5/2007:</a:t>
            </a:r>
          </a:p>
          <a:p>
            <a:pPr algn="just"/>
            <a:endParaRPr lang="it-IT" sz="2400" b="1" dirty="0">
              <a:solidFill>
                <a:srgbClr val="FFFF00"/>
              </a:solidFill>
              <a:latin typeface="Verdana" pitchFamily="34" charset="0"/>
              <a:cs typeface="Arial" pitchFamily="34" charset="0"/>
            </a:endParaRPr>
          </a:p>
          <a:p>
            <a:pPr algn="just"/>
            <a:r>
              <a:rPr lang="it-IT" sz="2800" b="1" dirty="0">
                <a:cs typeface="Arial" pitchFamily="34" charset="0"/>
              </a:rPr>
              <a:t>Capo IV - </a:t>
            </a:r>
            <a:r>
              <a:rPr lang="it-IT" sz="2800" b="1" dirty="0">
                <a:solidFill>
                  <a:srgbClr val="C00000"/>
                </a:solidFill>
                <a:cs typeface="Arial" pitchFamily="34" charset="0"/>
              </a:rPr>
              <a:t>Pianificazione </a:t>
            </a:r>
            <a:r>
              <a:rPr lang="it-IT" sz="2800" b="1" dirty="0" err="1">
                <a:solidFill>
                  <a:srgbClr val="C00000"/>
                </a:solidFill>
                <a:cs typeface="Arial" pitchFamily="34" charset="0"/>
              </a:rPr>
              <a:t>sovracomunale</a:t>
            </a:r>
            <a:endParaRPr lang="it-IT" sz="2800" b="1" dirty="0">
              <a:solidFill>
                <a:srgbClr val="C00000"/>
              </a:solidFill>
              <a:cs typeface="Arial" pitchFamily="34" charset="0"/>
            </a:endParaRPr>
          </a:p>
          <a:p>
            <a:pPr eaLnBrk="0" hangingPunct="0"/>
            <a:endParaRPr lang="it-IT" sz="2400" dirty="0"/>
          </a:p>
        </p:txBody>
      </p:sp>
      <p:sp>
        <p:nvSpPr>
          <p:cNvPr id="54275" name="Rectangle 4"/>
          <p:cNvSpPr>
            <a:spLocks noChangeArrowheads="1"/>
          </p:cNvSpPr>
          <p:nvPr/>
        </p:nvSpPr>
        <p:spPr bwMode="auto">
          <a:xfrm>
            <a:off x="0" y="1772816"/>
            <a:ext cx="8915400" cy="2831447"/>
          </a:xfrm>
          <a:prstGeom prst="rect">
            <a:avLst/>
          </a:prstGeom>
          <a:noFill/>
          <a:ln w="9525">
            <a:noFill/>
            <a:miter lim="800000"/>
            <a:headEnd/>
            <a:tailEnd/>
          </a:ln>
        </p:spPr>
        <p:txBody>
          <a:bodyPr tIns="304704" bIns="0">
            <a:spAutoFit/>
          </a:bodyPr>
          <a:lstStyle/>
          <a:p>
            <a:pPr indent="-227013" algn="just"/>
            <a:endParaRPr lang="it-IT" sz="2400" b="1" i="1" dirty="0"/>
          </a:p>
          <a:p>
            <a:pPr indent="-227013" algn="just" eaLnBrk="0" hangingPunct="0"/>
            <a:r>
              <a:rPr lang="it-IT" sz="2400" b="1" i="1" dirty="0"/>
              <a:t>Art. 26 - Requisiti per la pianificazione </a:t>
            </a:r>
            <a:r>
              <a:rPr lang="it-IT" sz="2400" b="1" i="1" dirty="0" err="1"/>
              <a:t>sovracomunale</a:t>
            </a:r>
            <a:endParaRPr lang="it-IT" sz="2400" b="1" i="1" dirty="0"/>
          </a:p>
          <a:p>
            <a:pPr marL="230187" indent="-457200" algn="just" eaLnBrk="0" hangingPunct="0">
              <a:buAutoNum type="arabicPeriod"/>
            </a:pPr>
            <a:r>
              <a:rPr lang="it-IT" sz="2400" dirty="0" smtClean="0">
                <a:cs typeface="Times New Roman" pitchFamily="18" charset="0"/>
              </a:rPr>
              <a:t>La </a:t>
            </a:r>
            <a:r>
              <a:rPr lang="it-IT" sz="2400" dirty="0">
                <a:cs typeface="Times New Roman" pitchFamily="18" charset="0"/>
              </a:rPr>
              <a:t>pianificazione </a:t>
            </a:r>
            <a:r>
              <a:rPr lang="it-IT" sz="2400" dirty="0" err="1">
                <a:cs typeface="Times New Roman" pitchFamily="18" charset="0"/>
              </a:rPr>
              <a:t>sovracomunale</a:t>
            </a:r>
            <a:r>
              <a:rPr lang="it-IT" sz="2400" dirty="0">
                <a:cs typeface="Times New Roman" pitchFamily="18" charset="0"/>
              </a:rPr>
              <a:t> coinvolge il territorio di Comuni contermini in numero non inferiore a cinque, oppure non inferiore a un terzo dei Comuni della provincia, o con popolazione non inferiore a 30.000 abitanti.</a:t>
            </a:r>
          </a:p>
          <a:p>
            <a:pPr marL="230187" indent="-457200" eaLnBrk="0" hangingPunct="0">
              <a:buAutoNum type="arabicPeriod"/>
            </a:pPr>
            <a:r>
              <a:rPr lang="it-IT" sz="2000" dirty="0" smtClean="0"/>
              <a:t>…..</a:t>
            </a:r>
            <a:endParaRPr lang="it-IT" sz="20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Rettangolo 1"/>
          <p:cNvSpPr/>
          <p:nvPr/>
        </p:nvSpPr>
        <p:spPr>
          <a:xfrm>
            <a:off x="683568" y="908720"/>
            <a:ext cx="7848872" cy="1754326"/>
          </a:xfrm>
          <a:prstGeom prst="rect">
            <a:avLst/>
          </a:prstGeom>
        </p:spPr>
        <p:txBody>
          <a:bodyPr wrap="square">
            <a:spAutoFit/>
          </a:bodyPr>
          <a:lstStyle/>
          <a:p>
            <a:pPr marL="742950" indent="-742950" algn="just"/>
            <a:endParaRPr lang="it-IT" sz="3600" b="1" i="1" dirty="0" smtClean="0">
              <a:solidFill>
                <a:srgbClr val="C00000"/>
              </a:solidFill>
            </a:endParaRPr>
          </a:p>
          <a:p>
            <a:pPr marL="742950" indent="-742950" algn="just"/>
            <a:endParaRPr lang="it-IT" sz="3600" b="1" i="1" dirty="0" smtClean="0">
              <a:solidFill>
                <a:srgbClr val="C00000"/>
              </a:solidFill>
            </a:endParaRPr>
          </a:p>
          <a:p>
            <a:pPr marL="742950" indent="-742950" algn="just"/>
            <a:r>
              <a:rPr lang="it-IT" sz="3600" b="1" i="1" dirty="0" smtClean="0">
                <a:solidFill>
                  <a:srgbClr val="C00000"/>
                </a:solidFill>
              </a:rPr>
              <a:t>Nuove generazioni di Piani</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Rettangolo 1"/>
          <p:cNvSpPr/>
          <p:nvPr/>
        </p:nvSpPr>
        <p:spPr>
          <a:xfrm>
            <a:off x="467544" y="260648"/>
            <a:ext cx="7848872" cy="6186309"/>
          </a:xfrm>
          <a:prstGeom prst="rect">
            <a:avLst/>
          </a:prstGeom>
        </p:spPr>
        <p:txBody>
          <a:bodyPr wrap="square">
            <a:spAutoFit/>
          </a:bodyPr>
          <a:lstStyle/>
          <a:p>
            <a:pPr marL="742950" indent="-742950" algn="just">
              <a:buAutoNum type="arabicParenR" startAt="2"/>
            </a:pPr>
            <a:r>
              <a:rPr lang="it-IT" sz="3600" b="1" i="1" dirty="0" smtClean="0">
                <a:solidFill>
                  <a:srgbClr val="C00000"/>
                </a:solidFill>
              </a:rPr>
              <a:t>Pianificazione e ….</a:t>
            </a:r>
          </a:p>
          <a:p>
            <a:pPr marL="742950" indent="-742950" algn="just"/>
            <a:endParaRPr lang="it-IT" sz="3600" b="1" i="1" dirty="0" smtClean="0">
              <a:solidFill>
                <a:srgbClr val="C00000"/>
              </a:solidFill>
            </a:endParaRPr>
          </a:p>
          <a:p>
            <a:pPr marL="742950" indent="-742950" algn="just"/>
            <a:r>
              <a:rPr lang="it-IT" sz="3600" b="1" i="1" dirty="0" smtClean="0">
                <a:solidFill>
                  <a:srgbClr val="C00000"/>
                </a:solidFill>
              </a:rPr>
              <a:t>	</a:t>
            </a:r>
            <a:r>
              <a:rPr lang="it-IT" sz="3600" b="1" i="1" dirty="0" err="1" smtClean="0">
                <a:solidFill>
                  <a:srgbClr val="C00000"/>
                </a:solidFill>
              </a:rPr>
              <a:t>…Questione</a:t>
            </a:r>
            <a:r>
              <a:rPr lang="it-IT" sz="3600" b="1" i="1" dirty="0" smtClean="0">
                <a:solidFill>
                  <a:srgbClr val="C00000"/>
                </a:solidFill>
              </a:rPr>
              <a:t> ambientale</a:t>
            </a:r>
          </a:p>
          <a:p>
            <a:pPr marL="742950" indent="-742950" algn="just"/>
            <a:r>
              <a:rPr lang="it-IT" sz="3600" b="1" i="1" dirty="0" smtClean="0">
                <a:solidFill>
                  <a:srgbClr val="C00000"/>
                </a:solidFill>
              </a:rPr>
              <a:t>	Sostenibilità </a:t>
            </a:r>
          </a:p>
          <a:p>
            <a:pPr marL="742950" indent="-742950" algn="just"/>
            <a:r>
              <a:rPr lang="it-IT" sz="3600" b="1" i="1" dirty="0" smtClean="0">
                <a:solidFill>
                  <a:srgbClr val="C00000"/>
                </a:solidFill>
              </a:rPr>
              <a:t>	Resilienza</a:t>
            </a:r>
          </a:p>
          <a:p>
            <a:pPr marL="742950" indent="-742950" algn="just"/>
            <a:r>
              <a:rPr lang="it-IT" sz="3600" b="1" i="1" dirty="0" smtClean="0">
                <a:solidFill>
                  <a:srgbClr val="C00000"/>
                </a:solidFill>
              </a:rPr>
              <a:t>	Biodiversità</a:t>
            </a:r>
          </a:p>
          <a:p>
            <a:pPr marL="742950" indent="-742950" algn="just"/>
            <a:r>
              <a:rPr lang="it-IT" sz="3600" b="1" i="1" dirty="0" smtClean="0">
                <a:solidFill>
                  <a:srgbClr val="C00000"/>
                </a:solidFill>
              </a:rPr>
              <a:t>	permeabilità</a:t>
            </a:r>
          </a:p>
          <a:p>
            <a:pPr marL="742950" indent="-742950" algn="just"/>
            <a:r>
              <a:rPr lang="it-IT" sz="3600" b="1" i="1" dirty="0" smtClean="0">
                <a:solidFill>
                  <a:srgbClr val="C00000"/>
                </a:solidFill>
              </a:rPr>
              <a:t>	</a:t>
            </a:r>
            <a:r>
              <a:rPr lang="it-IT" sz="3600" b="1" i="1" dirty="0" err="1" smtClean="0">
                <a:solidFill>
                  <a:srgbClr val="C00000"/>
                </a:solidFill>
              </a:rPr>
              <a:t>…Paesaggio</a:t>
            </a:r>
            <a:endParaRPr lang="it-IT" sz="3600" b="1" i="1" dirty="0" smtClean="0">
              <a:solidFill>
                <a:srgbClr val="C00000"/>
              </a:solidFill>
            </a:endParaRPr>
          </a:p>
          <a:p>
            <a:pPr marL="742950" indent="-742950" algn="just"/>
            <a:r>
              <a:rPr lang="it-IT" sz="3600" b="1" i="1" dirty="0" smtClean="0">
                <a:solidFill>
                  <a:srgbClr val="C00000"/>
                </a:solidFill>
              </a:rPr>
              <a:t>	</a:t>
            </a:r>
            <a:r>
              <a:rPr lang="it-IT" sz="3600" b="1" i="1" dirty="0" err="1" smtClean="0">
                <a:solidFill>
                  <a:srgbClr val="C00000"/>
                </a:solidFill>
              </a:rPr>
              <a:t>…Riuso</a:t>
            </a:r>
            <a:r>
              <a:rPr lang="it-IT" sz="3600" b="1" i="1" dirty="0" smtClean="0">
                <a:solidFill>
                  <a:srgbClr val="C00000"/>
                </a:solidFill>
              </a:rPr>
              <a:t>, riciclo, rigenerazione</a:t>
            </a:r>
          </a:p>
          <a:p>
            <a:pPr marL="742950" indent="-742950" algn="just"/>
            <a:r>
              <a:rPr lang="it-IT" sz="3600" b="1" i="1" dirty="0" smtClean="0">
                <a:solidFill>
                  <a:srgbClr val="C00000"/>
                </a:solidFill>
              </a:rPr>
              <a:t>	</a:t>
            </a:r>
            <a:r>
              <a:rPr lang="it-IT" sz="3600" b="1" i="1" dirty="0" err="1" smtClean="0">
                <a:solidFill>
                  <a:srgbClr val="C00000"/>
                </a:solidFill>
              </a:rPr>
              <a:t>…Salute</a:t>
            </a:r>
            <a:endParaRPr lang="it-IT" sz="3600" b="1" i="1" dirty="0" smtClean="0">
              <a:solidFill>
                <a:srgbClr val="C00000"/>
              </a:solidFill>
            </a:endParaRPr>
          </a:p>
          <a:p>
            <a:pPr marL="742950" indent="-742950" algn="just"/>
            <a:r>
              <a:rPr lang="it-IT" sz="3600" b="1" i="1" dirty="0" smtClean="0">
                <a:solidFill>
                  <a:srgbClr val="C00000"/>
                </a:solidFill>
              </a:rPr>
              <a:t>	</a:t>
            </a:r>
            <a:r>
              <a:rPr lang="it-IT" sz="3600" b="1" i="1" dirty="0" err="1" smtClean="0">
                <a:solidFill>
                  <a:srgbClr val="C00000"/>
                </a:solidFill>
              </a:rPr>
              <a:t>…Risorse</a:t>
            </a:r>
            <a:r>
              <a:rPr lang="it-IT" sz="3600" b="1" i="1" dirty="0" smtClean="0">
                <a:solidFill>
                  <a:srgbClr val="C00000"/>
                </a:solidFill>
              </a:rPr>
              <a:t> scarse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Text Box 2"/>
          <p:cNvSpPr txBox="1">
            <a:spLocks noChangeArrowheads="1"/>
          </p:cNvSpPr>
          <p:nvPr/>
        </p:nvSpPr>
        <p:spPr bwMode="auto">
          <a:xfrm>
            <a:off x="2357438" y="357188"/>
            <a:ext cx="6572250" cy="614362"/>
          </a:xfrm>
          <a:prstGeom prst="rect">
            <a:avLst/>
          </a:prstGeom>
          <a:noFill/>
          <a:ln w="9525">
            <a:noFill/>
            <a:round/>
            <a:headEnd/>
            <a:tailEnd/>
          </a:ln>
        </p:spPr>
        <p:txBody>
          <a:bodyPr lIns="90000" tIns="46800" rIns="90000" bIns="46800">
            <a:spAutoFit/>
          </a:bodyPr>
          <a:lstStyle/>
          <a:p>
            <a:pPr>
              <a:lnSpc>
                <a:spcPct val="50000"/>
              </a:lnSpc>
              <a:spcBef>
                <a:spcPts val="1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b="1">
                <a:solidFill>
                  <a:srgbClr val="FF0000"/>
                </a:solidFill>
                <a:latin typeface="Arial" pitchFamily="34" charset="0"/>
              </a:rPr>
              <a:t>Piano Regolatore  Generale Comunale e</a:t>
            </a:r>
          </a:p>
          <a:p>
            <a:pPr>
              <a:lnSpc>
                <a:spcPct val="50000"/>
              </a:lnSpc>
              <a:spcBef>
                <a:spcPts val="1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b="1">
                <a:solidFill>
                  <a:srgbClr val="FF0000"/>
                </a:solidFill>
                <a:latin typeface="Arial" pitchFamily="34" charset="0"/>
              </a:rPr>
              <a:t>Regolamento Edilizio</a:t>
            </a:r>
          </a:p>
        </p:txBody>
      </p:sp>
      <p:sp>
        <p:nvSpPr>
          <p:cNvPr id="14341" name="Text Box 4"/>
          <p:cNvSpPr txBox="1">
            <a:spLocks noChangeArrowheads="1"/>
          </p:cNvSpPr>
          <p:nvPr/>
        </p:nvSpPr>
        <p:spPr bwMode="auto">
          <a:xfrm>
            <a:off x="0" y="1428750"/>
            <a:ext cx="1828800" cy="368300"/>
          </a:xfrm>
          <a:prstGeom prst="rect">
            <a:avLst/>
          </a:prstGeom>
          <a:noFill/>
          <a:ln w="9525">
            <a:noFill/>
            <a:round/>
            <a:headEnd/>
            <a:tailEnd/>
          </a:ln>
        </p:spPr>
        <p:txBody>
          <a:bodyPr lIns="90000" tIns="46800" rIns="90000" bIns="46800">
            <a:spAutoFit/>
          </a:bodyPr>
          <a:lstStyle/>
          <a:p>
            <a:pPr>
              <a:lnSpc>
                <a:spcPct val="100000"/>
              </a:lnSpc>
              <a:spcBef>
                <a:spcPts val="12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800" dirty="0" smtClean="0">
                <a:solidFill>
                  <a:srgbClr val="000000"/>
                </a:solidFill>
                <a:latin typeface="Swis721 BT" pitchFamily="34" charset="0"/>
              </a:rPr>
              <a:t>2010</a:t>
            </a:r>
            <a:endParaRPr lang="it-IT" sz="1800" dirty="0">
              <a:solidFill>
                <a:srgbClr val="000000"/>
              </a:solidFill>
              <a:latin typeface="Swis721 BT" pitchFamily="34" charset="0"/>
            </a:endParaRPr>
          </a:p>
        </p:txBody>
      </p:sp>
      <p:pic>
        <p:nvPicPr>
          <p:cNvPr id="14342" name="Picture 5"/>
          <p:cNvPicPr>
            <a:picLocks noChangeAspect="1" noChangeArrowheads="1"/>
          </p:cNvPicPr>
          <p:nvPr/>
        </p:nvPicPr>
        <p:blipFill>
          <a:blip r:embed="rId3" cstate="print"/>
          <a:srcRect t="8618" r="57254" b="12926"/>
          <a:stretch>
            <a:fillRect/>
          </a:stretch>
        </p:blipFill>
        <p:spPr bwMode="auto">
          <a:xfrm>
            <a:off x="0" y="0"/>
            <a:ext cx="2362200" cy="1387475"/>
          </a:xfrm>
          <a:prstGeom prst="rect">
            <a:avLst/>
          </a:prstGeom>
          <a:solidFill>
            <a:srgbClr val="333399"/>
          </a:solidFill>
          <a:ln w="9525">
            <a:noFill/>
            <a:round/>
            <a:headEnd/>
            <a:tailEnd/>
          </a:ln>
        </p:spPr>
      </p:pic>
      <p:pic>
        <p:nvPicPr>
          <p:cNvPr id="7" name="Picture 1"/>
          <p:cNvPicPr>
            <a:picLocks noChangeAspect="1" noChangeArrowheads="1"/>
          </p:cNvPicPr>
          <p:nvPr/>
        </p:nvPicPr>
        <p:blipFill>
          <a:blip r:embed="rId4" cstate="print"/>
          <a:srcRect l="845" r="19547"/>
          <a:stretch>
            <a:fillRect/>
          </a:stretch>
        </p:blipFill>
        <p:spPr bwMode="auto">
          <a:xfrm>
            <a:off x="3779912" y="908720"/>
            <a:ext cx="6726237" cy="7018337"/>
          </a:xfrm>
          <a:prstGeom prst="rect">
            <a:avLst/>
          </a:prstGeom>
          <a:noFill/>
          <a:ln w="9525">
            <a:noFill/>
            <a:round/>
            <a:headEnd/>
            <a:tailEnd/>
          </a:ln>
        </p:spPr>
      </p:pic>
      <p:pic>
        <p:nvPicPr>
          <p:cNvPr id="8" name="Picture 6" descr="logo Concorso 2010 INU-MATTM_alta definizione"/>
          <p:cNvPicPr>
            <a:picLocks noChangeAspect="1" noChangeArrowheads="1"/>
          </p:cNvPicPr>
          <p:nvPr/>
        </p:nvPicPr>
        <p:blipFill>
          <a:blip r:embed="rId5" cstate="print"/>
          <a:srcRect/>
          <a:stretch>
            <a:fillRect/>
          </a:stretch>
        </p:blipFill>
        <p:spPr bwMode="auto">
          <a:xfrm>
            <a:off x="2267744" y="2420888"/>
            <a:ext cx="1368251" cy="1482575"/>
          </a:xfrm>
          <a:prstGeom prst="rect">
            <a:avLst/>
          </a:prstGeom>
          <a:noFill/>
          <a:ln w="9525">
            <a:noFill/>
            <a:miter lim="800000"/>
            <a:headEnd/>
            <a:tailEnd/>
          </a:ln>
        </p:spPr>
      </p:pic>
      <p:pic>
        <p:nvPicPr>
          <p:cNvPr id="9" name="Picture 7" descr="SEE-newLogo"/>
          <p:cNvPicPr>
            <a:picLocks noChangeAspect="1" noChangeArrowheads="1"/>
          </p:cNvPicPr>
          <p:nvPr/>
        </p:nvPicPr>
        <p:blipFill>
          <a:blip r:embed="rId6" cstate="print"/>
          <a:srcRect/>
          <a:stretch>
            <a:fillRect/>
          </a:stretch>
        </p:blipFill>
        <p:spPr bwMode="auto">
          <a:xfrm>
            <a:off x="467544" y="2276872"/>
            <a:ext cx="1193036" cy="1512168"/>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LE GRAND PARIS - © EQUIPE ATELIER CASTRO DENISSOF CASI - MONTAGE-COURNEUVE-MANHATTAN GWEN">
            <a:hlinkClick r:id="rId2"/>
          </p:cNvPr>
          <p:cNvPicPr>
            <a:picLocks noChangeAspect="1" noChangeArrowheads="1"/>
          </p:cNvPicPr>
          <p:nvPr/>
        </p:nvPicPr>
        <p:blipFill>
          <a:blip r:embed="rId3" cstate="print"/>
          <a:srcRect/>
          <a:stretch>
            <a:fillRect/>
          </a:stretch>
        </p:blipFill>
        <p:spPr bwMode="auto">
          <a:xfrm>
            <a:off x="360363" y="1614488"/>
            <a:ext cx="6256337" cy="4422775"/>
          </a:xfrm>
          <a:prstGeom prst="rect">
            <a:avLst/>
          </a:prstGeom>
          <a:noFill/>
          <a:ln w="9525">
            <a:noFill/>
            <a:miter lim="800000"/>
            <a:headEnd/>
            <a:tailEnd/>
          </a:ln>
        </p:spPr>
      </p:pic>
      <p:sp>
        <p:nvSpPr>
          <p:cNvPr id="17412" name="Rettangolo 9"/>
          <p:cNvSpPr>
            <a:spLocks noChangeArrowheads="1"/>
          </p:cNvSpPr>
          <p:nvPr/>
        </p:nvSpPr>
        <p:spPr bwMode="auto">
          <a:xfrm>
            <a:off x="295275" y="188913"/>
            <a:ext cx="7451812" cy="1437973"/>
          </a:xfrm>
          <a:prstGeom prst="rect">
            <a:avLst/>
          </a:prstGeom>
          <a:noFill/>
          <a:ln w="9525">
            <a:noFill/>
            <a:miter lim="800000"/>
            <a:headEnd/>
            <a:tailEnd/>
          </a:ln>
        </p:spPr>
        <p:txBody>
          <a:bodyPr wrap="none" lIns="82945" tIns="41473" rIns="82945" bIns="41473">
            <a:spAutoFit/>
          </a:bodyPr>
          <a:lstStyle/>
          <a:p>
            <a:r>
              <a:rPr lang="it-IT" sz="2200" b="1" dirty="0" smtClean="0">
                <a:solidFill>
                  <a:schemeClr val="tx1"/>
                </a:solidFill>
                <a:latin typeface="Calibri" pitchFamily="34" charset="0"/>
              </a:rPr>
              <a:t>2010….. </a:t>
            </a:r>
          </a:p>
          <a:p>
            <a:r>
              <a:rPr lang="it-IT" sz="2200" b="1" dirty="0" smtClean="0">
                <a:solidFill>
                  <a:schemeClr val="tx1"/>
                </a:solidFill>
                <a:latin typeface="Calibri" pitchFamily="34" charset="0"/>
              </a:rPr>
              <a:t>La stagione urbanistica </a:t>
            </a:r>
          </a:p>
          <a:p>
            <a:r>
              <a:rPr lang="it-IT" sz="2200" b="1" dirty="0" smtClean="0">
                <a:solidFill>
                  <a:schemeClr val="tx1"/>
                </a:solidFill>
                <a:latin typeface="Calibri" pitchFamily="34" charset="0"/>
              </a:rPr>
              <a:t>della </a:t>
            </a:r>
            <a:r>
              <a:rPr lang="it-IT" sz="2200" b="1" dirty="0">
                <a:solidFill>
                  <a:srgbClr val="FF0000"/>
                </a:solidFill>
                <a:latin typeface="Calibri" pitchFamily="34" charset="0"/>
              </a:rPr>
              <a:t>Qualità dello sviluppo, dell’Abitabilità, della Sostenibilità</a:t>
            </a:r>
          </a:p>
          <a:p>
            <a:endParaRPr lang="it-IT" sz="2200" b="1" dirty="0">
              <a:solidFill>
                <a:srgbClr val="FF0000"/>
              </a:solidFill>
              <a:latin typeface="Calibri" pitchFamily="34" charset="0"/>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1"/>
          <p:cNvSpPr txBox="1">
            <a:spLocks noChangeArrowheads="1"/>
          </p:cNvSpPr>
          <p:nvPr/>
        </p:nvSpPr>
        <p:spPr bwMode="auto">
          <a:xfrm>
            <a:off x="142875" y="179388"/>
            <a:ext cx="9144000" cy="539750"/>
          </a:xfrm>
          <a:prstGeom prst="rect">
            <a:avLst/>
          </a:prstGeom>
          <a:noFill/>
          <a:ln w="9525">
            <a:noFill/>
            <a:round/>
            <a:headEnd/>
            <a:tailEnd/>
          </a:ln>
        </p:spPr>
        <p:txBody>
          <a:bodyPr lIns="90000" tIns="45000" rIns="90000" bIns="45000"/>
          <a:lstStyle/>
          <a:p>
            <a:pPr algn="just">
              <a:lnSpc>
                <a:spcPct val="10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400" b="1" dirty="0">
                <a:solidFill>
                  <a:srgbClr val="000000"/>
                </a:solidFill>
              </a:rPr>
              <a:t>La sostenibilità ambientale </a:t>
            </a:r>
            <a:r>
              <a:rPr lang="it-IT" sz="2400" b="1" dirty="0">
                <a:solidFill>
                  <a:schemeClr val="tx2"/>
                </a:solidFill>
              </a:rPr>
              <a:t>nell’urbanistica: </a:t>
            </a:r>
            <a:r>
              <a:rPr lang="it-IT" sz="2400" b="1" dirty="0">
                <a:solidFill>
                  <a:srgbClr val="FF0000"/>
                </a:solidFill>
              </a:rPr>
              <a:t>un percorso di ricerca </a:t>
            </a:r>
          </a:p>
        </p:txBody>
      </p:sp>
      <p:sp>
        <p:nvSpPr>
          <p:cNvPr id="8194" name="Text Box 2"/>
          <p:cNvSpPr txBox="1">
            <a:spLocks noChangeArrowheads="1"/>
          </p:cNvSpPr>
          <p:nvPr/>
        </p:nvSpPr>
        <p:spPr bwMode="auto">
          <a:xfrm>
            <a:off x="161925" y="1033463"/>
            <a:ext cx="8820150" cy="1538287"/>
          </a:xfrm>
          <a:prstGeom prst="rect">
            <a:avLst/>
          </a:prstGeom>
          <a:noFill/>
          <a:ln w="9525">
            <a:noFill/>
            <a:round/>
            <a:headEnd/>
            <a:tailEnd/>
          </a:ln>
        </p:spPr>
        <p:txBody>
          <a:bodyPr lIns="90000" tIns="45000" rIns="90000" bIns="45000"/>
          <a:lstStyle/>
          <a:p>
            <a:pPr>
              <a:lnSpc>
                <a:spcPct val="15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200" dirty="0">
                <a:solidFill>
                  <a:srgbClr val="000000"/>
                </a:solidFill>
              </a:rPr>
              <a:t>A partire dagli anni '90 il tema ambientale è entrato, in modo  sperimentale, nella pianificazione urbanistica, sotto forma di “Strategie di azioni differenziate incorporate </a:t>
            </a:r>
            <a:r>
              <a:rPr lang="it-IT" sz="2200" dirty="0">
                <a:solidFill>
                  <a:schemeClr val="tx1"/>
                </a:solidFill>
              </a:rPr>
              <a:t>nel</a:t>
            </a:r>
            <a:r>
              <a:rPr lang="it-IT" sz="2200" dirty="0">
                <a:solidFill>
                  <a:srgbClr val="FF0000"/>
                </a:solidFill>
              </a:rPr>
              <a:t> </a:t>
            </a:r>
            <a:r>
              <a:rPr lang="it-IT" sz="2200" b="1" dirty="0">
                <a:solidFill>
                  <a:srgbClr val="C00000"/>
                </a:solidFill>
              </a:rPr>
              <a:t>processo</a:t>
            </a:r>
            <a:r>
              <a:rPr lang="it-IT" sz="2200" dirty="0">
                <a:solidFill>
                  <a:srgbClr val="C00000"/>
                </a:solidFill>
              </a:rPr>
              <a:t> di piano</a:t>
            </a:r>
            <a:r>
              <a:rPr lang="it-IT" sz="2200" dirty="0">
                <a:solidFill>
                  <a:srgbClr val="FF0000"/>
                </a:solidFill>
              </a:rPr>
              <a:t>, </a:t>
            </a:r>
            <a:r>
              <a:rPr lang="it-IT" sz="2200" dirty="0" smtClean="0">
                <a:solidFill>
                  <a:schemeClr val="tx1"/>
                </a:solidFill>
              </a:rPr>
              <a:t>nel </a:t>
            </a:r>
            <a:r>
              <a:rPr lang="it-IT" sz="2200" b="1" dirty="0" smtClean="0">
                <a:solidFill>
                  <a:srgbClr val="C00000"/>
                </a:solidFill>
              </a:rPr>
              <a:t>disegno</a:t>
            </a:r>
            <a:r>
              <a:rPr lang="it-IT" sz="2200" dirty="0" smtClean="0">
                <a:solidFill>
                  <a:srgbClr val="C00000"/>
                </a:solidFill>
              </a:rPr>
              <a:t> </a:t>
            </a:r>
            <a:r>
              <a:rPr lang="it-IT" sz="2200" dirty="0" smtClean="0">
                <a:solidFill>
                  <a:schemeClr val="tx1"/>
                </a:solidFill>
              </a:rPr>
              <a:t>e </a:t>
            </a:r>
            <a:r>
              <a:rPr lang="it-IT" sz="2200" dirty="0">
                <a:solidFill>
                  <a:schemeClr val="tx1"/>
                </a:solidFill>
              </a:rPr>
              <a:t>nelle </a:t>
            </a:r>
            <a:r>
              <a:rPr lang="it-IT" sz="2200" b="1" dirty="0">
                <a:solidFill>
                  <a:srgbClr val="C00000"/>
                </a:solidFill>
              </a:rPr>
              <a:t>norme</a:t>
            </a:r>
            <a:r>
              <a:rPr lang="it-IT" sz="2200" dirty="0">
                <a:solidFill>
                  <a:srgbClr val="C00000"/>
                </a:solidFill>
              </a:rPr>
              <a:t> di attuazione</a:t>
            </a:r>
            <a:r>
              <a:rPr lang="it-IT" sz="2200" dirty="0">
                <a:solidFill>
                  <a:srgbClr val="000000"/>
                </a:solidFill>
              </a:rPr>
              <a:t>”, finalizzate principalmente a:</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2000" dirty="0">
              <a:solidFill>
                <a:srgbClr val="000000"/>
              </a:solidFill>
              <a:latin typeface="Verdana" pitchFamily="34" charset="0"/>
            </a:endParaRPr>
          </a:p>
        </p:txBody>
      </p:sp>
      <p:sp>
        <p:nvSpPr>
          <p:cNvPr id="8195" name="Text Box 3"/>
          <p:cNvSpPr txBox="1">
            <a:spLocks noChangeArrowheads="1"/>
          </p:cNvSpPr>
          <p:nvPr/>
        </p:nvSpPr>
        <p:spPr bwMode="auto">
          <a:xfrm>
            <a:off x="285750" y="3738563"/>
            <a:ext cx="8562975" cy="720725"/>
          </a:xfrm>
          <a:prstGeom prst="rect">
            <a:avLst/>
          </a:prstGeom>
          <a:noFill/>
          <a:ln w="9525">
            <a:noFill/>
            <a:round/>
            <a:headEnd/>
            <a:tailEnd/>
          </a:ln>
        </p:spPr>
        <p:txBody>
          <a:bodyPr lIns="90000" tIns="45000" rIns="90000" bIns="45000"/>
          <a:lstStyle/>
          <a:p>
            <a:pPr indent="-457200" algn="jus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200" b="1" dirty="0">
                <a:solidFill>
                  <a:srgbClr val="C00000"/>
                </a:solidFill>
              </a:rPr>
              <a:t>1.	la conservazione e rigenerazione delle </a:t>
            </a:r>
            <a:r>
              <a:rPr lang="it-IT" sz="2200" b="1" dirty="0" smtClean="0">
                <a:solidFill>
                  <a:srgbClr val="C00000"/>
                </a:solidFill>
              </a:rPr>
              <a:t>risorse: </a:t>
            </a:r>
            <a:r>
              <a:rPr lang="it-IT" sz="2200" b="1" dirty="0">
                <a:solidFill>
                  <a:srgbClr val="C00000"/>
                </a:solidFill>
              </a:rPr>
              <a:t>aria, acqua, suolo</a:t>
            </a:r>
          </a:p>
        </p:txBody>
      </p:sp>
      <p:sp>
        <p:nvSpPr>
          <p:cNvPr id="8196" name="Text Box 4"/>
          <p:cNvSpPr txBox="1">
            <a:spLocks noChangeArrowheads="1"/>
          </p:cNvSpPr>
          <p:nvPr/>
        </p:nvSpPr>
        <p:spPr bwMode="auto">
          <a:xfrm>
            <a:off x="323528" y="4653136"/>
            <a:ext cx="9144000" cy="958850"/>
          </a:xfrm>
          <a:prstGeom prst="rect">
            <a:avLst/>
          </a:prstGeom>
          <a:noFill/>
          <a:ln w="9525">
            <a:noFill/>
            <a:round/>
            <a:headEnd/>
            <a:tailEnd/>
          </a:ln>
        </p:spPr>
        <p:txBody>
          <a:bodyPr lIns="90000" tIns="45000" rIns="90000" bIns="45000"/>
          <a:lstStyle/>
          <a:p>
            <a:pPr indent="-457200" algn="jus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200" b="1" dirty="0">
                <a:solidFill>
                  <a:srgbClr val="C00000"/>
                </a:solidFill>
              </a:rPr>
              <a:t>2.   la conservazione della biodiversità e degli habitat</a:t>
            </a:r>
          </a:p>
          <a:p>
            <a:pPr>
              <a:tabLst>
                <a:tab pos="914400" algn="l"/>
                <a:tab pos="1352550" algn="l"/>
                <a:tab pos="1801813" algn="l"/>
                <a:tab pos="2251075" algn="l"/>
                <a:tab pos="2700338" algn="l"/>
                <a:tab pos="3149600" algn="l"/>
                <a:tab pos="3598863" algn="l"/>
                <a:tab pos="4048125" algn="l"/>
                <a:tab pos="4497388" algn="l"/>
                <a:tab pos="4946650" algn="l"/>
                <a:tab pos="5395913" algn="l"/>
                <a:tab pos="5845175" algn="l"/>
                <a:tab pos="6294438" algn="l"/>
                <a:tab pos="6743700" algn="l"/>
                <a:tab pos="7192963" algn="l"/>
                <a:tab pos="7642225" algn="l"/>
                <a:tab pos="8091488" algn="l"/>
                <a:tab pos="8540750" algn="l"/>
                <a:tab pos="8990013" algn="l"/>
                <a:tab pos="9439275" algn="l"/>
                <a:tab pos="9882188" algn="l"/>
                <a:tab pos="10331450" algn="l"/>
                <a:tab pos="10780713" algn="l"/>
              </a:tabLst>
            </a:pPr>
            <a:endParaRPr lang="it-IT" dirty="0">
              <a:solidFill>
                <a:srgbClr val="FF0000"/>
              </a:solidFill>
              <a:latin typeface="Verdana" pitchFamily="34" charset="0"/>
            </a:endParaRPr>
          </a:p>
          <a:p>
            <a:pPr>
              <a:tabLst>
                <a:tab pos="914400" algn="l"/>
                <a:tab pos="1352550" algn="l"/>
                <a:tab pos="1801813" algn="l"/>
                <a:tab pos="2251075" algn="l"/>
                <a:tab pos="2700338" algn="l"/>
                <a:tab pos="3149600" algn="l"/>
                <a:tab pos="3598863" algn="l"/>
                <a:tab pos="4048125" algn="l"/>
                <a:tab pos="4497388" algn="l"/>
                <a:tab pos="4946650" algn="l"/>
                <a:tab pos="5395913" algn="l"/>
                <a:tab pos="5845175" algn="l"/>
                <a:tab pos="6294438" algn="l"/>
                <a:tab pos="6743700" algn="l"/>
                <a:tab pos="7192963" algn="l"/>
                <a:tab pos="7642225" algn="l"/>
                <a:tab pos="8091488" algn="l"/>
                <a:tab pos="8540750" algn="l"/>
                <a:tab pos="8990013" algn="l"/>
                <a:tab pos="9439275" algn="l"/>
                <a:tab pos="9882188" algn="l"/>
                <a:tab pos="10331450" algn="l"/>
                <a:tab pos="10780713" algn="l"/>
              </a:tabLst>
            </a:pPr>
            <a:endParaRPr lang="it-IT" dirty="0">
              <a:solidFill>
                <a:srgbClr val="FF0000"/>
              </a:solidFill>
              <a:latin typeface="Verdana" pitchFamily="34" charset="0"/>
            </a:endParaRPr>
          </a:p>
        </p:txBody>
      </p:sp>
      <p:sp>
        <p:nvSpPr>
          <p:cNvPr id="8197" name="Text Box 5"/>
          <p:cNvSpPr txBox="1">
            <a:spLocks noChangeArrowheads="1"/>
          </p:cNvSpPr>
          <p:nvPr/>
        </p:nvSpPr>
        <p:spPr bwMode="auto">
          <a:xfrm>
            <a:off x="285750" y="5595938"/>
            <a:ext cx="9036050" cy="762000"/>
          </a:xfrm>
          <a:prstGeom prst="rect">
            <a:avLst/>
          </a:prstGeom>
          <a:noFill/>
          <a:ln w="9525">
            <a:noFill/>
            <a:round/>
            <a:headEnd/>
            <a:tailEnd/>
          </a:ln>
        </p:spPr>
        <p:txBody>
          <a:bodyPr lIns="90000" tIns="45000" rIns="90000" bIns="45000"/>
          <a:lstStyle/>
          <a:p>
            <a:pPr indent="-457200" algn="jus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200" b="1" dirty="0">
                <a:solidFill>
                  <a:srgbClr val="C00000"/>
                </a:solidFill>
              </a:rPr>
              <a:t>3. 	 il risparmio energetico (riduzione emissioni Co2)</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childTnLst>
                                    <p:set>
                                      <p:cBhvr additive="repl">
                                        <p:cTn id="6" dur="1" fill="hold">
                                          <p:stCondLst>
                                            <p:cond delay="0"/>
                                          </p:stCondLst>
                                        </p:cTn>
                                        <p:tgtEl>
                                          <p:spTgt spid="8194"/>
                                        </p:tgtEl>
                                        <p:attrNameLst>
                                          <p:attrName>style.visibility</p:attrName>
                                        </p:attrNameLst>
                                      </p:cBhvr>
                                      <p:to>
                                        <p:strVal val="visible"/>
                                      </p:to>
                                    </p:set>
                                    <p:animEffect transition="in" filter="fade">
                                      <p:cBhvr additive="repl">
                                        <p:cTn id="7" dur="20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nodeType="clickEffect">
                                  <p:stCondLst>
                                    <p:cond delay="0"/>
                                  </p:stCondLst>
                                  <p:childTnLst>
                                    <p:set>
                                      <p:cBhvr additive="repl">
                                        <p:cTn id="11" dur="1" fill="hold">
                                          <p:stCondLst>
                                            <p:cond delay="0"/>
                                          </p:stCondLst>
                                        </p:cTn>
                                        <p:tgtEl>
                                          <p:spTgt spid="8195"/>
                                        </p:tgtEl>
                                        <p:attrNameLst>
                                          <p:attrName>style.visibility</p:attrName>
                                        </p:attrNameLst>
                                      </p:cBhvr>
                                      <p:to>
                                        <p:strVal val="visible"/>
                                      </p:to>
                                    </p:set>
                                    <p:animEffect transition="in" filter="fade">
                                      <p:cBhvr additive="repl">
                                        <p:cTn id="12" dur="2000"/>
                                        <p:tgtEl>
                                          <p:spTgt spid="819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nodeType="clickEffect">
                                  <p:stCondLst>
                                    <p:cond delay="0"/>
                                  </p:stCondLst>
                                  <p:childTnLst>
                                    <p:set>
                                      <p:cBhvr additive="repl">
                                        <p:cTn id="16" dur="1" fill="hold">
                                          <p:stCondLst>
                                            <p:cond delay="0"/>
                                          </p:stCondLst>
                                        </p:cTn>
                                        <p:tgtEl>
                                          <p:spTgt spid="8196"/>
                                        </p:tgtEl>
                                        <p:attrNameLst>
                                          <p:attrName>style.visibility</p:attrName>
                                        </p:attrNameLst>
                                      </p:cBhvr>
                                      <p:to>
                                        <p:strVal val="visible"/>
                                      </p:to>
                                    </p:set>
                                    <p:animEffect transition="in" filter="fade">
                                      <p:cBhvr additive="repl">
                                        <p:cTn id="17" dur="2000"/>
                                        <p:tgtEl>
                                          <p:spTgt spid="819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fill="hold" nodeType="clickEffect">
                                  <p:stCondLst>
                                    <p:cond delay="0"/>
                                  </p:stCondLst>
                                  <p:childTnLst>
                                    <p:set>
                                      <p:cBhvr additive="repl">
                                        <p:cTn id="21" dur="1" fill="hold">
                                          <p:stCondLst>
                                            <p:cond delay="0"/>
                                          </p:stCondLst>
                                        </p:cTn>
                                        <p:tgtEl>
                                          <p:spTgt spid="8197"/>
                                        </p:tgtEl>
                                        <p:attrNameLst>
                                          <p:attrName>style.visibility</p:attrName>
                                        </p:attrNameLst>
                                      </p:cBhvr>
                                      <p:to>
                                        <p:strVal val="visible"/>
                                      </p:to>
                                    </p:set>
                                    <p:animEffect transition="in" filter="fade">
                                      <p:cBhvr additive="repl">
                                        <p:cTn id="22" dur="2000"/>
                                        <p:tgtEl>
                                          <p:spTgt spid="8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1"/>
          <p:cNvSpPr txBox="1">
            <a:spLocks noChangeArrowheads="1"/>
          </p:cNvSpPr>
          <p:nvPr/>
        </p:nvSpPr>
        <p:spPr bwMode="auto">
          <a:xfrm>
            <a:off x="357188" y="1357313"/>
            <a:ext cx="8462962" cy="720725"/>
          </a:xfrm>
          <a:prstGeom prst="rect">
            <a:avLst/>
          </a:prstGeom>
          <a:noFill/>
          <a:ln w="9525">
            <a:noFill/>
            <a:round/>
            <a:headEnd/>
            <a:tailEnd/>
          </a:ln>
        </p:spPr>
        <p:txBody>
          <a:bodyPr lIns="90000" tIns="45000" rIns="90000" bIns="45000"/>
          <a:lstStyle/>
          <a:p>
            <a:pPr>
              <a:tabLst>
                <a:tab pos="0" algn="l"/>
                <a:tab pos="446088" algn="l"/>
                <a:tab pos="895350" algn="l"/>
                <a:tab pos="1344613" algn="l"/>
                <a:tab pos="1793875" algn="l"/>
                <a:tab pos="2243138" algn="l"/>
                <a:tab pos="2692400" algn="l"/>
                <a:tab pos="3141663" algn="l"/>
                <a:tab pos="3590925" algn="l"/>
                <a:tab pos="4040188" algn="l"/>
                <a:tab pos="4489450" algn="l"/>
                <a:tab pos="4938713" algn="l"/>
                <a:tab pos="5389563" algn="l"/>
                <a:tab pos="5837238" algn="l"/>
                <a:tab pos="6286500" algn="l"/>
                <a:tab pos="6735763" algn="l"/>
                <a:tab pos="7185025" algn="l"/>
                <a:tab pos="7634288" algn="l"/>
                <a:tab pos="8083550" algn="l"/>
                <a:tab pos="8532813" algn="l"/>
                <a:tab pos="8982075" algn="l"/>
                <a:tab pos="8983663" algn="l"/>
                <a:tab pos="9432925" algn="l"/>
                <a:tab pos="9882188" algn="l"/>
                <a:tab pos="10331450" algn="l"/>
                <a:tab pos="10780713" algn="l"/>
              </a:tabLst>
            </a:pPr>
            <a:r>
              <a:rPr lang="it-IT" sz="2800">
                <a:solidFill>
                  <a:srgbClr val="000000"/>
                </a:solidFill>
                <a:latin typeface="Verdana" pitchFamily="34" charset="0"/>
              </a:rPr>
              <a:t> </a:t>
            </a:r>
            <a:r>
              <a:rPr lang="it-IT">
                <a:solidFill>
                  <a:srgbClr val="000000"/>
                </a:solidFill>
                <a:latin typeface="Verdana" pitchFamily="34" charset="0"/>
              </a:rPr>
              <a:t>obiettivo 1) 		Conservazione e rigenerazione 							delle risorse fondamentali:	</a:t>
            </a:r>
          </a:p>
        </p:txBody>
      </p:sp>
      <p:sp>
        <p:nvSpPr>
          <p:cNvPr id="10243" name="Rectangle 3"/>
          <p:cNvSpPr>
            <a:spLocks noChangeArrowheads="1"/>
          </p:cNvSpPr>
          <p:nvPr/>
        </p:nvSpPr>
        <p:spPr bwMode="auto">
          <a:xfrm>
            <a:off x="571500" y="2786063"/>
            <a:ext cx="2198335" cy="2372061"/>
          </a:xfrm>
          <a:prstGeom prst="rect">
            <a:avLst/>
          </a:prstGeom>
          <a:noFill/>
          <a:ln w="9525">
            <a:noFill/>
            <a:round/>
            <a:headEnd/>
            <a:tailEnd/>
          </a:ln>
        </p:spPr>
        <p:txBody>
          <a:bodyPr wrap="none"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200" b="1" u="sng" dirty="0">
                <a:solidFill>
                  <a:srgbClr val="FF3300"/>
                </a:solidFill>
                <a:latin typeface="Verdana" pitchFamily="34" charset="0"/>
              </a:rPr>
              <a:t>SUOLO</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dirty="0">
              <a:solidFill>
                <a:srgbClr val="000000"/>
              </a:solidFill>
              <a:latin typeface="Verdana" pitchFamily="34" charset="0"/>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dirty="0">
                <a:solidFill>
                  <a:srgbClr val="000000"/>
                </a:solidFill>
                <a:latin typeface="Verdana" pitchFamily="34" charset="0"/>
              </a:rPr>
              <a:t>Temi:</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dirty="0">
              <a:solidFill>
                <a:schemeClr val="tx1"/>
              </a:solidFill>
              <a:latin typeface="Verdana" pitchFamily="34" charset="0"/>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dirty="0">
              <a:solidFill>
                <a:schemeClr val="tx1"/>
              </a:solidFill>
              <a:latin typeface="Verdana" pitchFamily="34" charset="0"/>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dirty="0">
                <a:solidFill>
                  <a:schemeClr val="tx1"/>
                </a:solidFill>
                <a:latin typeface="Verdana" pitchFamily="34" charset="0"/>
              </a:rPr>
              <a:t>consumo di </a:t>
            </a:r>
            <a:r>
              <a:rPr lang="it-IT" dirty="0" smtClean="0">
                <a:solidFill>
                  <a:schemeClr val="tx1"/>
                </a:solidFill>
                <a:latin typeface="Verdana" pitchFamily="34" charset="0"/>
              </a:rPr>
              <a:t>suolo</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dirty="0">
              <a:solidFill>
                <a:schemeClr val="tx1"/>
              </a:solidFill>
              <a:latin typeface="Verdana" pitchFamily="34" charset="0"/>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dirty="0" err="1">
                <a:solidFill>
                  <a:schemeClr val="tx1"/>
                </a:solidFill>
                <a:latin typeface="Verdana" pitchFamily="34" charset="0"/>
              </a:rPr>
              <a:t>qualita’</a:t>
            </a:r>
            <a:r>
              <a:rPr lang="it-IT" dirty="0">
                <a:solidFill>
                  <a:schemeClr val="tx1"/>
                </a:solidFill>
                <a:latin typeface="Verdana" pitchFamily="34" charset="0"/>
              </a:rPr>
              <a:t> del </a:t>
            </a:r>
            <a:r>
              <a:rPr lang="it-IT" dirty="0" smtClean="0">
                <a:latin typeface="Verdana" pitchFamily="34" charset="0"/>
              </a:rPr>
              <a:t>suolo</a:t>
            </a:r>
            <a:endParaRPr lang="it-IT" dirty="0">
              <a:latin typeface="Verdana" pitchFamily="34" charset="0"/>
            </a:endParaRPr>
          </a:p>
        </p:txBody>
      </p:sp>
      <p:sp>
        <p:nvSpPr>
          <p:cNvPr id="6" name="Rettangolo 5"/>
          <p:cNvSpPr>
            <a:spLocks noChangeArrowheads="1"/>
          </p:cNvSpPr>
          <p:nvPr/>
        </p:nvSpPr>
        <p:spPr bwMode="auto">
          <a:xfrm>
            <a:off x="4572000" y="3455988"/>
            <a:ext cx="4572000" cy="1754326"/>
          </a:xfrm>
          <a:prstGeom prst="rect">
            <a:avLst/>
          </a:prstGeom>
          <a:noFill/>
          <a:ln w="9525">
            <a:noFill/>
            <a:miter lim="800000"/>
            <a:headEnd/>
            <a:tailEnd/>
          </a:ln>
        </p:spPr>
        <p:txBody>
          <a:bodyPr>
            <a:spAutoFit/>
          </a:bodyPr>
          <a:lstStyle/>
          <a:p>
            <a:pPr>
              <a:lnSpc>
                <a:spcPct val="100000"/>
              </a:lnSpc>
              <a:spcBef>
                <a:spcPts val="1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dirty="0">
                <a:solidFill>
                  <a:srgbClr val="000000"/>
                </a:solidFill>
                <a:latin typeface="Verdana" pitchFamily="34" charset="0"/>
              </a:rPr>
              <a:t>Campi di intervento degli strumenti di piano:</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dirty="0">
              <a:solidFill>
                <a:srgbClr val="FF3300"/>
              </a:solidFill>
              <a:latin typeface="Verdana" pitchFamily="34" charset="0"/>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dirty="0">
                <a:solidFill>
                  <a:srgbClr val="FF3300"/>
                </a:solidFill>
                <a:latin typeface="Verdana" pitchFamily="34" charset="0"/>
              </a:rPr>
              <a:t>controllo espansioni </a:t>
            </a:r>
            <a:r>
              <a:rPr lang="it-IT" dirty="0" smtClean="0">
                <a:solidFill>
                  <a:srgbClr val="FF3300"/>
                </a:solidFill>
                <a:latin typeface="Verdana" pitchFamily="34" charset="0"/>
              </a:rPr>
              <a:t>urbane</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dirty="0">
              <a:solidFill>
                <a:srgbClr val="FF3300"/>
              </a:solidFill>
              <a:latin typeface="Verdana" pitchFamily="34" charset="0"/>
            </a:endParaRPr>
          </a:p>
          <a:p>
            <a:pPr>
              <a:lnSpc>
                <a:spcPct val="10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dirty="0">
                <a:solidFill>
                  <a:srgbClr val="FF3300"/>
                </a:solidFill>
                <a:latin typeface="Verdana" pitchFamily="34" charset="0"/>
              </a:rPr>
              <a:t>permeabilità e </a:t>
            </a:r>
            <a:r>
              <a:rPr lang="it-IT" dirty="0" smtClean="0">
                <a:solidFill>
                  <a:srgbClr val="FF3300"/>
                </a:solidFill>
                <a:latin typeface="Verdana" pitchFamily="34" charset="0"/>
              </a:rPr>
              <a:t>disegno aree </a:t>
            </a:r>
            <a:r>
              <a:rPr lang="it-IT" dirty="0">
                <a:solidFill>
                  <a:srgbClr val="FF3300"/>
                </a:solidFill>
                <a:latin typeface="Verdana" pitchFamily="34" charset="0"/>
              </a:rPr>
              <a:t>verdi</a:t>
            </a:r>
          </a:p>
        </p:txBody>
      </p:sp>
      <p:sp>
        <p:nvSpPr>
          <p:cNvPr id="21509" name="CasellaDiTesto 4"/>
          <p:cNvSpPr txBox="1">
            <a:spLocks noChangeArrowheads="1"/>
          </p:cNvSpPr>
          <p:nvPr/>
        </p:nvSpPr>
        <p:spPr bwMode="auto">
          <a:xfrm>
            <a:off x="500063" y="357188"/>
            <a:ext cx="8429625" cy="442912"/>
          </a:xfrm>
          <a:prstGeom prst="rect">
            <a:avLst/>
          </a:prstGeom>
          <a:noFill/>
          <a:ln w="9525">
            <a:noFill/>
            <a:miter lim="800000"/>
            <a:headEnd/>
            <a:tailEnd/>
          </a:ln>
        </p:spPr>
        <p:txBody>
          <a:bodyPr>
            <a:spAutoFit/>
          </a:bodyPr>
          <a:lstStyle/>
          <a:p>
            <a:r>
              <a:rPr lang="it-IT">
                <a:solidFill>
                  <a:srgbClr val="FF0000"/>
                </a:solidFill>
                <a:latin typeface="Verdana" pitchFamily="34" charset="0"/>
              </a:rPr>
              <a:t>OBIETTIVI di sostenibilità e STRUMENTI DI PIANO</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243"/>
                                        </p:tgtEl>
                                        <p:attrNameLst>
                                          <p:attrName>style.visibility</p:attrName>
                                        </p:attrNameLst>
                                      </p:cBhvr>
                                      <p:to>
                                        <p:strVal val="visible"/>
                                      </p:to>
                                    </p:set>
                                    <p:animEffect transition="in" filter="dissolve">
                                      <p:cBhvr>
                                        <p:cTn id="7" dur="500"/>
                                        <p:tgtEl>
                                          <p:spTgt spid="102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autoUpdateAnimBg="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1"/>
          <p:cNvSpPr txBox="1">
            <a:spLocks noChangeArrowheads="1"/>
          </p:cNvSpPr>
          <p:nvPr/>
        </p:nvSpPr>
        <p:spPr bwMode="auto">
          <a:xfrm>
            <a:off x="304800" y="1066800"/>
            <a:ext cx="6324600" cy="3352800"/>
          </a:xfrm>
          <a:prstGeom prst="rect">
            <a:avLst/>
          </a:prstGeom>
          <a:noFill/>
          <a:ln w="9525">
            <a:noFill/>
            <a:round/>
            <a:headEnd/>
            <a:tailEnd/>
          </a:ln>
        </p:spPr>
        <p:txBody>
          <a:bodyPr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solidFill>
                  <a:srgbClr val="FF3300"/>
                </a:solidFill>
                <a:latin typeface="Verdana" pitchFamily="34" charset="0"/>
              </a:rPr>
              <a:t>impermeabilizzazione vs permeabilita’</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solidFill>
                <a:srgbClr val="FF3300"/>
              </a:solidFill>
              <a:latin typeface="Verdana" pitchFamily="34" charset="0"/>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solidFill>
                  <a:srgbClr val="000000"/>
                </a:solidFill>
                <a:latin typeface="Verdana" pitchFamily="34" charset="0"/>
              </a:rPr>
              <a:t>“In Friuli Venezia un mq di suolo urbano riduce la capacità di assorbimento e ritenzione dell’acqua piovana di ben 800 litri, rispetto ad un prato o ad un terreno coltivato”, </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solidFill>
                  <a:srgbClr val="000000"/>
                </a:solidFill>
                <a:latin typeface="Verdana" pitchFamily="34" charset="0"/>
              </a:rPr>
              <a:t>determinando  un abbassamento della falda e problemi di dissesto idrogeologico”.</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solidFill>
                <a:srgbClr val="000000"/>
              </a:solidFill>
              <a:latin typeface="Verdana" pitchFamily="34" charset="0"/>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000">
                <a:solidFill>
                  <a:srgbClr val="000000"/>
                </a:solidFill>
                <a:latin typeface="Verdana" pitchFamily="34" charset="0"/>
              </a:rPr>
              <a:t>Agenzia di bacino regionale</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000">
                <a:solidFill>
                  <a:srgbClr val="000000"/>
                </a:solidFill>
                <a:latin typeface="Verdana" pitchFamily="34" charset="0"/>
              </a:rPr>
              <a:t>(www.abr.fvg.it) </a:t>
            </a:r>
          </a:p>
        </p:txBody>
      </p:sp>
      <p:pic>
        <p:nvPicPr>
          <p:cNvPr id="23555" name="Picture 2"/>
          <p:cNvPicPr>
            <a:picLocks noChangeAspect="1" noChangeArrowheads="1"/>
          </p:cNvPicPr>
          <p:nvPr/>
        </p:nvPicPr>
        <p:blipFill>
          <a:blip r:embed="rId3" cstate="print"/>
          <a:srcRect l="31128" t="26982" r="62251" b="50822"/>
          <a:stretch>
            <a:fillRect/>
          </a:stretch>
        </p:blipFill>
        <p:spPr bwMode="auto">
          <a:xfrm>
            <a:off x="6950075" y="0"/>
            <a:ext cx="2193925" cy="6858000"/>
          </a:xfrm>
          <a:prstGeom prst="rect">
            <a:avLst/>
          </a:prstGeom>
          <a:noFill/>
          <a:ln w="9525">
            <a:noFill/>
            <a:round/>
            <a:headEnd/>
            <a:tailEnd/>
          </a:ln>
        </p:spPr>
      </p:pic>
    </p:spTree>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
          <p:cNvSpPr>
            <a:spLocks noChangeArrowheads="1"/>
          </p:cNvSpPr>
          <p:nvPr/>
        </p:nvSpPr>
        <p:spPr bwMode="auto">
          <a:xfrm>
            <a:off x="285750" y="142875"/>
            <a:ext cx="8148638" cy="446088"/>
          </a:xfrm>
          <a:prstGeom prst="rect">
            <a:avLst/>
          </a:prstGeom>
          <a:noFill/>
          <a:ln w="9525">
            <a:noFill/>
            <a:round/>
            <a:headEnd/>
            <a:tailEnd/>
          </a:ln>
        </p:spPr>
        <p:txBody>
          <a:bodyPr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u="sng">
                <a:solidFill>
                  <a:srgbClr val="FF3300"/>
                </a:solidFill>
                <a:latin typeface="Verdana" pitchFamily="34" charset="0"/>
              </a:rPr>
              <a:t>ARIA</a:t>
            </a:r>
          </a:p>
        </p:txBody>
      </p:sp>
      <p:sp>
        <p:nvSpPr>
          <p:cNvPr id="24579" name="Rectangle 6"/>
          <p:cNvSpPr>
            <a:spLocks noChangeArrowheads="1"/>
          </p:cNvSpPr>
          <p:nvPr/>
        </p:nvSpPr>
        <p:spPr bwMode="auto">
          <a:xfrm>
            <a:off x="285750" y="642938"/>
            <a:ext cx="4572000" cy="2492375"/>
          </a:xfrm>
          <a:prstGeom prst="rect">
            <a:avLst/>
          </a:prstGeom>
          <a:noFill/>
          <a:ln w="9525">
            <a:noFill/>
            <a:round/>
            <a:headEnd/>
            <a:tailEnd/>
          </a:ln>
        </p:spPr>
        <p:txBody>
          <a:bodyPr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000" b="1">
                <a:solidFill>
                  <a:srgbClr val="000000"/>
                </a:solidFill>
                <a:latin typeface="Verdana" pitchFamily="34" charset="0"/>
              </a:rPr>
              <a:t>Temi:</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800">
              <a:solidFill>
                <a:srgbClr val="000000"/>
              </a:solidFill>
              <a:latin typeface="Verdana" pitchFamily="34" charset="0"/>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800">
                <a:solidFill>
                  <a:srgbClr val="000000"/>
                </a:solidFill>
                <a:latin typeface="Verdana" pitchFamily="34" charset="0"/>
              </a:rPr>
              <a:t>QUALITA’ DELL’ARIA</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800">
              <a:solidFill>
                <a:srgbClr val="000000"/>
              </a:solidFill>
              <a:latin typeface="Verdana" pitchFamily="34" charset="0"/>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800">
                <a:solidFill>
                  <a:srgbClr val="000000"/>
                </a:solidFill>
                <a:latin typeface="Verdana" pitchFamily="34" charset="0"/>
              </a:rPr>
              <a:t>EFFETTO SERRA (Co2)</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800">
              <a:solidFill>
                <a:srgbClr val="000000"/>
              </a:solidFill>
              <a:latin typeface="Verdana" pitchFamily="34" charset="0"/>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800">
                <a:solidFill>
                  <a:srgbClr val="000000"/>
                </a:solidFill>
                <a:latin typeface="Verdana" pitchFamily="34" charset="0"/>
              </a:rPr>
              <a:t>Effetto ISOLA DI CALORE</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800">
              <a:solidFill>
                <a:srgbClr val="000000"/>
              </a:solidFill>
              <a:latin typeface="Verdana" pitchFamily="34" charset="0"/>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800">
                <a:solidFill>
                  <a:srgbClr val="000000"/>
                </a:solidFill>
                <a:latin typeface="Verdana" pitchFamily="34" charset="0"/>
              </a:rPr>
              <a:t>ELETTROSMOG</a:t>
            </a:r>
          </a:p>
        </p:txBody>
      </p:sp>
      <p:sp>
        <p:nvSpPr>
          <p:cNvPr id="24580" name="Rectangle 7"/>
          <p:cNvSpPr>
            <a:spLocks noChangeArrowheads="1"/>
          </p:cNvSpPr>
          <p:nvPr/>
        </p:nvSpPr>
        <p:spPr bwMode="auto">
          <a:xfrm>
            <a:off x="4143375" y="642938"/>
            <a:ext cx="4800600" cy="2725737"/>
          </a:xfrm>
          <a:prstGeom prst="rect">
            <a:avLst/>
          </a:prstGeom>
          <a:noFill/>
          <a:ln w="9525">
            <a:noFill/>
            <a:round/>
            <a:headEnd/>
            <a:tailEnd/>
          </a:ln>
        </p:spPr>
        <p:txBody>
          <a:bodyPr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000" b="1">
                <a:solidFill>
                  <a:srgbClr val="000000"/>
                </a:solidFill>
                <a:latin typeface="Verdana" pitchFamily="34" charset="0"/>
              </a:rPr>
              <a:t>Campi di intervento :</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2000">
              <a:solidFill>
                <a:srgbClr val="FF3300"/>
              </a:solidFill>
              <a:latin typeface="Verdana" pitchFamily="34" charset="0"/>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000">
                <a:solidFill>
                  <a:srgbClr val="FF3300"/>
                </a:solidFill>
                <a:latin typeface="Verdana" pitchFamily="34" charset="0"/>
              </a:rPr>
              <a:t>Mobilità sostenibile (trasporto pubblico e piste ciclabili)</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2000">
              <a:solidFill>
                <a:srgbClr val="FF3300"/>
              </a:solidFill>
              <a:latin typeface="Verdana" pitchFamily="34" charset="0"/>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000">
                <a:solidFill>
                  <a:srgbClr val="FF3300"/>
                </a:solidFill>
                <a:latin typeface="Verdana" pitchFamily="34" charset="0"/>
              </a:rPr>
              <a:t>Aree verdi (boschi urbani)</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000">
                <a:solidFill>
                  <a:srgbClr val="FF3300"/>
                </a:solidFill>
                <a:latin typeface="Verdana" pitchFamily="34" charset="0"/>
              </a:rPr>
              <a:t>Tetti verdi</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2000">
              <a:solidFill>
                <a:srgbClr val="FF3300"/>
              </a:solidFill>
              <a:latin typeface="Verdana" pitchFamily="34" charset="0"/>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000">
                <a:solidFill>
                  <a:srgbClr val="FF3300"/>
                </a:solidFill>
                <a:latin typeface="Verdana" pitchFamily="34" charset="0"/>
              </a:rPr>
              <a:t>Fasce di rispetto</a:t>
            </a:r>
          </a:p>
        </p:txBody>
      </p:sp>
      <p:sp>
        <p:nvSpPr>
          <p:cNvPr id="24581" name="Rectangle 1"/>
          <p:cNvSpPr>
            <a:spLocks noChangeArrowheads="1"/>
          </p:cNvSpPr>
          <p:nvPr/>
        </p:nvSpPr>
        <p:spPr bwMode="auto">
          <a:xfrm>
            <a:off x="285750" y="3435350"/>
            <a:ext cx="8077200" cy="446088"/>
          </a:xfrm>
          <a:prstGeom prst="rect">
            <a:avLst/>
          </a:prstGeom>
          <a:noFill/>
          <a:ln w="9525">
            <a:noFill/>
            <a:round/>
            <a:headEnd/>
            <a:tailEnd/>
          </a:ln>
        </p:spPr>
        <p:txBody>
          <a:bodyPr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u="sng">
                <a:solidFill>
                  <a:srgbClr val="FF3300"/>
                </a:solidFill>
                <a:latin typeface="Verdana" pitchFamily="34" charset="0"/>
              </a:rPr>
              <a:t>ACQUA</a:t>
            </a:r>
          </a:p>
        </p:txBody>
      </p:sp>
      <p:sp>
        <p:nvSpPr>
          <p:cNvPr id="24582" name="Rectangle 3"/>
          <p:cNvSpPr>
            <a:spLocks noChangeArrowheads="1"/>
          </p:cNvSpPr>
          <p:nvPr/>
        </p:nvSpPr>
        <p:spPr bwMode="auto">
          <a:xfrm>
            <a:off x="285750" y="3989388"/>
            <a:ext cx="3852863" cy="1995487"/>
          </a:xfrm>
          <a:prstGeom prst="rect">
            <a:avLst/>
          </a:prstGeom>
          <a:noFill/>
          <a:ln w="9525">
            <a:noFill/>
            <a:round/>
            <a:headEnd/>
            <a:tailEnd/>
          </a:ln>
        </p:spPr>
        <p:txBody>
          <a:bodyPr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000" b="1">
                <a:solidFill>
                  <a:srgbClr val="000000"/>
                </a:solidFill>
                <a:latin typeface="Verdana" pitchFamily="34" charset="0"/>
              </a:rPr>
              <a:t>Temi:</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2000">
              <a:solidFill>
                <a:srgbClr val="000000"/>
              </a:solidFill>
              <a:latin typeface="Verdana" pitchFamily="34" charset="0"/>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800">
                <a:solidFill>
                  <a:srgbClr val="000000"/>
                </a:solidFill>
                <a:latin typeface="Verdana" pitchFamily="34" charset="0"/>
              </a:rPr>
              <a:t>QUALITA’ ACQUE SUPERFICIALI</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800">
              <a:solidFill>
                <a:srgbClr val="000000"/>
              </a:solidFill>
              <a:latin typeface="Verdana" pitchFamily="34" charset="0"/>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800">
                <a:solidFill>
                  <a:srgbClr val="000000"/>
                </a:solidFill>
                <a:latin typeface="Verdana" pitchFamily="34" charset="0"/>
              </a:rPr>
              <a:t>CONSUMO DELLA RISORSA</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800">
              <a:solidFill>
                <a:srgbClr val="000000"/>
              </a:solidFill>
              <a:latin typeface="Verdana" pitchFamily="34" charset="0"/>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800">
                <a:solidFill>
                  <a:srgbClr val="000000"/>
                </a:solidFill>
                <a:latin typeface="Verdana" pitchFamily="34" charset="0"/>
              </a:rPr>
              <a:t>QUALITA’ DELLA FALDA</a:t>
            </a:r>
          </a:p>
        </p:txBody>
      </p:sp>
      <p:sp>
        <p:nvSpPr>
          <p:cNvPr id="24583" name="Rectangle 4"/>
          <p:cNvSpPr>
            <a:spLocks noChangeArrowheads="1"/>
          </p:cNvSpPr>
          <p:nvPr/>
        </p:nvSpPr>
        <p:spPr bwMode="auto">
          <a:xfrm>
            <a:off x="4138613" y="3989388"/>
            <a:ext cx="5219700" cy="2725737"/>
          </a:xfrm>
          <a:prstGeom prst="rect">
            <a:avLst/>
          </a:prstGeom>
          <a:noFill/>
          <a:ln w="9525">
            <a:noFill/>
            <a:round/>
            <a:headEnd/>
            <a:tailEnd/>
          </a:ln>
        </p:spPr>
        <p:txBody>
          <a:bodyPr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000" b="1">
                <a:solidFill>
                  <a:srgbClr val="000000"/>
                </a:solidFill>
                <a:latin typeface="Verdana" pitchFamily="34" charset="0"/>
              </a:rPr>
              <a:t>Campi di intervento :</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2000" b="1">
              <a:solidFill>
                <a:srgbClr val="000000"/>
              </a:solidFill>
              <a:latin typeface="Verdana" pitchFamily="34" charset="0"/>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000">
                <a:solidFill>
                  <a:srgbClr val="FF3300"/>
                </a:solidFill>
                <a:latin typeface="Verdana" pitchFamily="34" charset="0"/>
              </a:rPr>
              <a:t>sistema fognario duale</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2000">
              <a:solidFill>
                <a:srgbClr val="FF3300"/>
              </a:solidFill>
              <a:latin typeface="Verdana" pitchFamily="34" charset="0"/>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000">
                <a:solidFill>
                  <a:srgbClr val="FF3300"/>
                </a:solidFill>
                <a:latin typeface="Verdana" pitchFamily="34" charset="0"/>
              </a:rPr>
              <a:t>Recupero acqua piovana per usi non potabili</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2000">
              <a:solidFill>
                <a:srgbClr val="FF3300"/>
              </a:solidFill>
              <a:latin typeface="Verdana" pitchFamily="34" charset="0"/>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000">
                <a:solidFill>
                  <a:srgbClr val="FF3300"/>
                </a:solidFill>
                <a:latin typeface="Verdana" pitchFamily="34" charset="0"/>
              </a:rPr>
              <a:t>Permeabilità dei suoli e reimmissione acque meteoriche in falda</a:t>
            </a:r>
          </a:p>
        </p:txBody>
      </p:sp>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506413" y="0"/>
            <a:ext cx="8637587" cy="762000"/>
          </a:xfrm>
        </p:spPr>
        <p:txBody>
          <a:bodyPr/>
          <a:lstStyle/>
          <a:p>
            <a:pPr algn="r" eaLnBrk="1" hangingPunct="1"/>
            <a:r>
              <a:rPr lang="it-IT" smtClean="0"/>
              <a:t>L’oggetto PRG</a:t>
            </a:r>
          </a:p>
        </p:txBody>
      </p:sp>
      <p:sp>
        <p:nvSpPr>
          <p:cNvPr id="6147" name="Text Box 3"/>
          <p:cNvSpPr txBox="1">
            <a:spLocks noChangeArrowheads="1"/>
          </p:cNvSpPr>
          <p:nvPr/>
        </p:nvSpPr>
        <p:spPr bwMode="auto">
          <a:xfrm>
            <a:off x="2743200" y="1600200"/>
            <a:ext cx="6400800" cy="4093428"/>
          </a:xfrm>
          <a:prstGeom prst="rect">
            <a:avLst/>
          </a:prstGeom>
          <a:noFill/>
          <a:ln w="9525">
            <a:noFill/>
            <a:miter lim="800000"/>
            <a:headEnd/>
            <a:tailEnd/>
          </a:ln>
        </p:spPr>
        <p:txBody>
          <a:bodyPr>
            <a:spAutoFit/>
          </a:bodyPr>
          <a:lstStyle/>
          <a:p>
            <a:pPr>
              <a:spcBef>
                <a:spcPct val="50000"/>
              </a:spcBef>
            </a:pPr>
            <a:r>
              <a:rPr lang="it-IT" sz="2400" dirty="0">
                <a:solidFill>
                  <a:srgbClr val="C00000"/>
                </a:solidFill>
                <a:latin typeface="Arial" pitchFamily="34" charset="0"/>
              </a:rPr>
              <a:t> </a:t>
            </a:r>
            <a:r>
              <a:rPr lang="it-IT" sz="3200" dirty="0">
                <a:solidFill>
                  <a:srgbClr val="C00000"/>
                </a:solidFill>
                <a:latin typeface="Arial" pitchFamily="34" charset="0"/>
              </a:rPr>
              <a:t>destinatari:</a:t>
            </a:r>
          </a:p>
          <a:p>
            <a:pPr>
              <a:spcBef>
                <a:spcPct val="50000"/>
              </a:spcBef>
            </a:pPr>
            <a:endParaRPr lang="it-IT" sz="3200" dirty="0">
              <a:solidFill>
                <a:schemeClr val="accent1"/>
              </a:solidFill>
              <a:latin typeface="Arial" pitchFamily="34" charset="0"/>
            </a:endParaRPr>
          </a:p>
          <a:p>
            <a:pPr>
              <a:spcBef>
                <a:spcPct val="50000"/>
              </a:spcBef>
              <a:buFontTx/>
              <a:buChar char="•"/>
            </a:pPr>
            <a:r>
              <a:rPr lang="it-IT" sz="2400" dirty="0">
                <a:latin typeface="Arial" pitchFamily="34" charset="0"/>
              </a:rPr>
              <a:t>  	amministratori</a:t>
            </a:r>
          </a:p>
          <a:p>
            <a:pPr>
              <a:spcBef>
                <a:spcPct val="50000"/>
              </a:spcBef>
              <a:buFontTx/>
              <a:buChar char="•"/>
            </a:pPr>
            <a:r>
              <a:rPr lang="it-IT" sz="2400" dirty="0">
                <a:latin typeface="Arial" pitchFamily="34" charset="0"/>
              </a:rPr>
              <a:t> 	funzionari</a:t>
            </a:r>
          </a:p>
          <a:p>
            <a:pPr>
              <a:spcBef>
                <a:spcPct val="50000"/>
              </a:spcBef>
              <a:buFontTx/>
              <a:buChar char="•"/>
            </a:pPr>
            <a:r>
              <a:rPr lang="it-IT" sz="2400" dirty="0">
                <a:latin typeface="Arial" pitchFamily="34" charset="0"/>
              </a:rPr>
              <a:t> 	tecnici</a:t>
            </a:r>
          </a:p>
          <a:p>
            <a:pPr>
              <a:spcBef>
                <a:spcPct val="50000"/>
              </a:spcBef>
              <a:buFontTx/>
              <a:buChar char="•"/>
            </a:pPr>
            <a:r>
              <a:rPr lang="it-IT" sz="2400" dirty="0">
                <a:latin typeface="Arial" pitchFamily="34" charset="0"/>
              </a:rPr>
              <a:t> 	cittadini</a:t>
            </a:r>
          </a:p>
          <a:p>
            <a:pPr>
              <a:spcBef>
                <a:spcPct val="50000"/>
              </a:spcBef>
              <a:buFontTx/>
              <a:buChar char="•"/>
            </a:pPr>
            <a:r>
              <a:rPr lang="it-IT" sz="2400" dirty="0">
                <a:latin typeface="Arial" pitchFamily="34" charset="0"/>
              </a:rPr>
              <a:t> 	critici</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magine 1.png"/>
          <p:cNvPicPr>
            <a:picLocks noChangeAspect="1"/>
          </p:cNvPicPr>
          <p:nvPr/>
        </p:nvPicPr>
        <p:blipFill>
          <a:blip r:embed="rId2" cstate="print"/>
          <a:srcRect/>
          <a:stretch>
            <a:fillRect/>
          </a:stretch>
        </p:blipFill>
        <p:spPr bwMode="auto">
          <a:xfrm>
            <a:off x="0" y="836613"/>
            <a:ext cx="4656138" cy="4365625"/>
          </a:xfrm>
          <a:prstGeom prst="rect">
            <a:avLst/>
          </a:prstGeom>
          <a:noFill/>
          <a:ln w="9525">
            <a:noFill/>
            <a:miter lim="800000"/>
            <a:headEnd/>
            <a:tailEnd/>
          </a:ln>
        </p:spPr>
      </p:pic>
      <p:sp>
        <p:nvSpPr>
          <p:cNvPr id="3" name="Rettangolo 9"/>
          <p:cNvSpPr>
            <a:spLocks noChangeArrowheads="1"/>
          </p:cNvSpPr>
          <p:nvPr/>
        </p:nvSpPr>
        <p:spPr bwMode="auto">
          <a:xfrm>
            <a:off x="-12700" y="6280150"/>
            <a:ext cx="5570538" cy="461963"/>
          </a:xfrm>
          <a:prstGeom prst="rect">
            <a:avLst/>
          </a:prstGeom>
          <a:noFill/>
          <a:ln w="9525">
            <a:noFill/>
            <a:miter lim="800000"/>
            <a:headEnd/>
            <a:tailEnd/>
          </a:ln>
        </p:spPr>
        <p:txBody>
          <a:bodyPr>
            <a:spAutoFit/>
          </a:bodyPr>
          <a:lstStyle/>
          <a:p>
            <a:r>
              <a:rPr lang="en-GB" sz="1200">
                <a:solidFill>
                  <a:srgbClr val="000000"/>
                </a:solidFill>
                <a:latin typeface="Helvetica" charset="0"/>
              </a:rPr>
              <a:t>Fabian L., Viganò P. (eds.), </a:t>
            </a:r>
            <a:r>
              <a:rPr lang="en-GB" sz="1200" i="1">
                <a:solidFill>
                  <a:srgbClr val="000000"/>
                </a:solidFill>
                <a:latin typeface="Helvetica" charset="0"/>
              </a:rPr>
              <a:t>Extreme City. Climate Change and the Transformation of the Waterscape, </a:t>
            </a:r>
            <a:r>
              <a:rPr lang="en-GB" sz="1200">
                <a:solidFill>
                  <a:srgbClr val="000000"/>
                </a:solidFill>
                <a:latin typeface="Helvetica" charset="0"/>
              </a:rPr>
              <a:t>Università IUAV, Venezia (Italy), 2010 </a:t>
            </a:r>
            <a:endParaRPr lang="it-IT" sz="1200">
              <a:solidFill>
                <a:srgbClr val="000000"/>
              </a:solidFill>
              <a:latin typeface="Helvetica" charset="0"/>
            </a:endParaRPr>
          </a:p>
        </p:txBody>
      </p:sp>
      <p:pic>
        <p:nvPicPr>
          <p:cNvPr id="4" name="Immagine 2" descr="Immagine 4.png"/>
          <p:cNvPicPr>
            <a:picLocks noChangeAspect="1"/>
          </p:cNvPicPr>
          <p:nvPr/>
        </p:nvPicPr>
        <p:blipFill>
          <a:blip r:embed="rId3" cstate="print"/>
          <a:srcRect/>
          <a:stretch>
            <a:fillRect/>
          </a:stretch>
        </p:blipFill>
        <p:spPr bwMode="auto">
          <a:xfrm>
            <a:off x="4716463" y="829220"/>
            <a:ext cx="4427537" cy="4557713"/>
          </a:xfrm>
          <a:prstGeom prst="rect">
            <a:avLst/>
          </a:prstGeom>
          <a:noFill/>
          <a:ln w="9525">
            <a:noFill/>
            <a:miter lim="800000"/>
            <a:headEnd/>
            <a:tailEnd/>
          </a:ln>
        </p:spPr>
      </p:pic>
      <p:pic>
        <p:nvPicPr>
          <p:cNvPr id="5" name="Immagine 3" descr="Immagine 3.png"/>
          <p:cNvPicPr>
            <a:picLocks noChangeAspect="1"/>
          </p:cNvPicPr>
          <p:nvPr/>
        </p:nvPicPr>
        <p:blipFill>
          <a:blip r:embed="rId4" cstate="print"/>
          <a:srcRect l="-9290" r="-2"/>
          <a:stretch>
            <a:fillRect/>
          </a:stretch>
        </p:blipFill>
        <p:spPr bwMode="auto">
          <a:xfrm>
            <a:off x="-180975" y="5229225"/>
            <a:ext cx="2124075" cy="200025"/>
          </a:xfrm>
          <a:prstGeom prst="rect">
            <a:avLst/>
          </a:prstGeom>
          <a:noFill/>
          <a:ln w="9525">
            <a:noFill/>
            <a:miter lim="800000"/>
            <a:headEnd/>
            <a:tailEnd/>
          </a:ln>
        </p:spPr>
      </p:pic>
      <p:pic>
        <p:nvPicPr>
          <p:cNvPr id="6" name="Immagine 4" descr="Immagine 2.png"/>
          <p:cNvPicPr>
            <a:picLocks noChangeAspect="1"/>
          </p:cNvPicPr>
          <p:nvPr/>
        </p:nvPicPr>
        <p:blipFill>
          <a:blip r:embed="rId5" cstate="print"/>
          <a:srcRect l="4312"/>
          <a:stretch>
            <a:fillRect/>
          </a:stretch>
        </p:blipFill>
        <p:spPr bwMode="auto">
          <a:xfrm>
            <a:off x="3059113" y="5229225"/>
            <a:ext cx="1504950" cy="895350"/>
          </a:xfrm>
          <a:prstGeom prst="rect">
            <a:avLst/>
          </a:prstGeom>
          <a:noFill/>
          <a:ln w="9525">
            <a:noFill/>
            <a:miter lim="800000"/>
            <a:headEnd/>
            <a:tailEnd/>
          </a:ln>
        </p:spPr>
      </p:pic>
      <p:pic>
        <p:nvPicPr>
          <p:cNvPr id="7" name="Immagine 5" descr="Immagine 5.png"/>
          <p:cNvPicPr>
            <a:picLocks noChangeAspect="1"/>
          </p:cNvPicPr>
          <p:nvPr/>
        </p:nvPicPr>
        <p:blipFill>
          <a:blip r:embed="rId6" cstate="print"/>
          <a:srcRect/>
          <a:stretch>
            <a:fillRect/>
          </a:stretch>
        </p:blipFill>
        <p:spPr bwMode="auto">
          <a:xfrm>
            <a:off x="7359650" y="5301208"/>
            <a:ext cx="1784350" cy="776287"/>
          </a:xfrm>
          <a:prstGeom prst="rect">
            <a:avLst/>
          </a:prstGeom>
          <a:noFill/>
          <a:ln w="9525">
            <a:noFill/>
            <a:miter lim="800000"/>
            <a:headEnd/>
            <a:tailEnd/>
          </a:ln>
        </p:spPr>
      </p:pic>
      <p:sp>
        <p:nvSpPr>
          <p:cNvPr id="8" name="CasellaDiTesto 7"/>
          <p:cNvSpPr txBox="1"/>
          <p:nvPr/>
        </p:nvSpPr>
        <p:spPr>
          <a:xfrm>
            <a:off x="179512" y="188640"/>
            <a:ext cx="6480720" cy="369332"/>
          </a:xfrm>
          <a:prstGeom prst="rect">
            <a:avLst/>
          </a:prstGeom>
          <a:noFill/>
        </p:spPr>
        <p:txBody>
          <a:bodyPr wrap="square" rtlCol="0">
            <a:spAutoFit/>
          </a:bodyPr>
          <a:lstStyle/>
          <a:p>
            <a:r>
              <a:rPr lang="it-IT" b="1" dirty="0" smtClean="0"/>
              <a:t>Mappe del rischio</a:t>
            </a:r>
            <a:endParaRPr lang="it-IT" b="1"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1"/>
          <p:cNvSpPr txBox="1">
            <a:spLocks noChangeArrowheads="1"/>
          </p:cNvSpPr>
          <p:nvPr/>
        </p:nvSpPr>
        <p:spPr bwMode="auto">
          <a:xfrm>
            <a:off x="642938" y="2788171"/>
            <a:ext cx="7967662" cy="379413"/>
          </a:xfrm>
          <a:prstGeom prst="rect">
            <a:avLst/>
          </a:prstGeom>
          <a:noFill/>
          <a:ln w="9525">
            <a:noFill/>
            <a:round/>
            <a:headEnd/>
            <a:tailEnd/>
          </a:ln>
        </p:spPr>
        <p:txBody>
          <a:bodyPr lIns="90000" tIns="45000" rIns="90000" bIns="45000"/>
          <a:lstStyle/>
          <a:p>
            <a:pP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pPr>
            <a:r>
              <a:rPr lang="it-IT" sz="2400" b="1" dirty="0" smtClean="0"/>
              <a:t>obiettivo 3)				Risparmio energetico </a:t>
            </a:r>
          </a:p>
        </p:txBody>
      </p:sp>
      <p:sp>
        <p:nvSpPr>
          <p:cNvPr id="26627" name="Rectangle 2"/>
          <p:cNvSpPr>
            <a:spLocks noChangeArrowheads="1"/>
          </p:cNvSpPr>
          <p:nvPr/>
        </p:nvSpPr>
        <p:spPr bwMode="auto">
          <a:xfrm>
            <a:off x="611560" y="3789040"/>
            <a:ext cx="3733800" cy="2279728"/>
          </a:xfrm>
          <a:prstGeom prst="rect">
            <a:avLst/>
          </a:prstGeom>
          <a:noFill/>
          <a:ln w="9525">
            <a:noFill/>
            <a:round/>
            <a:headEnd/>
            <a:tailEnd/>
          </a:ln>
        </p:spPr>
        <p:txBody>
          <a:bodyPr lIns="90000" tIns="46800" rIns="90000" bIns="46800">
            <a:spAutoFit/>
          </a:bodyPr>
          <a:lstStyle/>
          <a:p>
            <a:pPr>
              <a:spcBef>
                <a:spcPts val="1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000" dirty="0" smtClean="0">
                <a:solidFill>
                  <a:srgbClr val="000000"/>
                </a:solidFill>
                <a:latin typeface="Verdana" pitchFamily="34" charset="0"/>
              </a:rPr>
              <a:t>riduzione</a:t>
            </a:r>
            <a:endParaRPr lang="it-IT" sz="2000" dirty="0">
              <a:solidFill>
                <a:srgbClr val="000000"/>
              </a:solidFill>
              <a:latin typeface="Verdana" pitchFamily="34" charset="0"/>
            </a:endParaRPr>
          </a:p>
          <a:p>
            <a:pPr>
              <a:spcBef>
                <a:spcPts val="1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dirty="0">
                <a:solidFill>
                  <a:srgbClr val="000000"/>
                </a:solidFill>
                <a:latin typeface="Verdana" pitchFamily="34" charset="0"/>
              </a:rPr>
              <a:t>EFFETTO SERRA</a:t>
            </a:r>
          </a:p>
          <a:p>
            <a:pPr>
              <a:spcBef>
                <a:spcPts val="1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dirty="0">
              <a:solidFill>
                <a:srgbClr val="000000"/>
              </a:solidFill>
              <a:latin typeface="Verdana" pitchFamily="34" charset="0"/>
            </a:endParaRPr>
          </a:p>
          <a:p>
            <a:pPr>
              <a:spcBef>
                <a:spcPts val="1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dirty="0" smtClean="0">
                <a:solidFill>
                  <a:srgbClr val="000000"/>
                </a:solidFill>
                <a:latin typeface="Verdana" pitchFamily="34" charset="0"/>
              </a:rPr>
              <a:t>Minor CONSUMO </a:t>
            </a:r>
          </a:p>
          <a:p>
            <a:pPr>
              <a:spcBef>
                <a:spcPts val="1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dirty="0" smtClean="0">
                <a:solidFill>
                  <a:srgbClr val="000000"/>
                </a:solidFill>
                <a:latin typeface="Verdana" pitchFamily="34" charset="0"/>
              </a:rPr>
              <a:t>RISORSE </a:t>
            </a:r>
            <a:r>
              <a:rPr lang="it-IT" dirty="0">
                <a:solidFill>
                  <a:srgbClr val="000000"/>
                </a:solidFill>
                <a:latin typeface="Verdana" pitchFamily="34" charset="0"/>
              </a:rPr>
              <a:t>ENERGETICHE</a:t>
            </a:r>
          </a:p>
        </p:txBody>
      </p:sp>
      <p:sp>
        <p:nvSpPr>
          <p:cNvPr id="26628" name="Rectangle 3"/>
          <p:cNvSpPr>
            <a:spLocks noChangeArrowheads="1"/>
          </p:cNvSpPr>
          <p:nvPr/>
        </p:nvSpPr>
        <p:spPr bwMode="auto">
          <a:xfrm>
            <a:off x="4572000" y="3789040"/>
            <a:ext cx="4572000" cy="1618008"/>
          </a:xfrm>
          <a:prstGeom prst="rect">
            <a:avLst/>
          </a:prstGeom>
          <a:noFill/>
          <a:ln w="9525">
            <a:noFill/>
            <a:round/>
            <a:headEnd/>
            <a:tailEnd/>
          </a:ln>
        </p:spPr>
        <p:txBody>
          <a:bodyPr lIns="90000" tIns="46800" rIns="90000" bIns="46800">
            <a:spAutoFit/>
          </a:bodyPr>
          <a:lstStyle/>
          <a:p>
            <a:pPr>
              <a:lnSpc>
                <a:spcPct val="100000"/>
              </a:lnSpc>
              <a:spcBef>
                <a:spcPts val="1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dirty="0">
                <a:solidFill>
                  <a:srgbClr val="000000"/>
                </a:solidFill>
                <a:latin typeface="Verdana" pitchFamily="34" charset="0"/>
              </a:rPr>
              <a:t>Campi di intervento:</a:t>
            </a:r>
          </a:p>
          <a:p>
            <a:pPr>
              <a:spcBef>
                <a:spcPts val="1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dirty="0">
                <a:solidFill>
                  <a:srgbClr val="FF3300"/>
                </a:solidFill>
                <a:latin typeface="Verdana" pitchFamily="34" charset="0"/>
              </a:rPr>
              <a:t>Norme per l’Efficienza </a:t>
            </a:r>
            <a:r>
              <a:rPr lang="it-IT" dirty="0" smtClean="0">
                <a:solidFill>
                  <a:srgbClr val="FF3300"/>
                </a:solidFill>
                <a:latin typeface="Verdana" pitchFamily="34" charset="0"/>
              </a:rPr>
              <a:t>energetica</a:t>
            </a:r>
            <a:endParaRPr lang="it-IT" dirty="0">
              <a:solidFill>
                <a:srgbClr val="FF3300"/>
              </a:solidFill>
              <a:latin typeface="Verdana" pitchFamily="34" charset="0"/>
            </a:endParaRPr>
          </a:p>
          <a:p>
            <a:pPr>
              <a:spcBef>
                <a:spcPts val="1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dirty="0">
                <a:solidFill>
                  <a:srgbClr val="FF3300"/>
                </a:solidFill>
                <a:latin typeface="Verdana" pitchFamily="34" charset="0"/>
              </a:rPr>
              <a:t>Incentivi o obbligo di utilizzo di fonti rinnovabili</a:t>
            </a:r>
          </a:p>
        </p:txBody>
      </p:sp>
      <p:sp>
        <p:nvSpPr>
          <p:cNvPr id="5" name="Text Box 1"/>
          <p:cNvSpPr txBox="1">
            <a:spLocks noChangeArrowheads="1"/>
          </p:cNvSpPr>
          <p:nvPr/>
        </p:nvSpPr>
        <p:spPr bwMode="auto">
          <a:xfrm>
            <a:off x="571500" y="188640"/>
            <a:ext cx="8572500" cy="958850"/>
          </a:xfrm>
          <a:prstGeom prst="rect">
            <a:avLst/>
          </a:prstGeom>
          <a:noFill/>
          <a:ln w="9525">
            <a:noFill/>
            <a:round/>
            <a:headEnd/>
            <a:tailEnd/>
          </a:ln>
        </p:spPr>
        <p:txBody>
          <a:bodyPr lIns="90000" tIns="45000" rIns="90000" bIns="45000"/>
          <a:lstStyle/>
          <a:p>
            <a:pPr>
              <a:tabLst>
                <a:tab pos="914400" algn="l"/>
                <a:tab pos="1352550" algn="l"/>
                <a:tab pos="1801813" algn="l"/>
                <a:tab pos="2251075" algn="l"/>
                <a:tab pos="2700338" algn="l"/>
                <a:tab pos="3149600" algn="l"/>
                <a:tab pos="3598863" algn="l"/>
                <a:tab pos="4048125" algn="l"/>
                <a:tab pos="4497388" algn="l"/>
                <a:tab pos="4946650" algn="l"/>
                <a:tab pos="5395913" algn="l"/>
                <a:tab pos="5845175" algn="l"/>
                <a:tab pos="6294438" algn="l"/>
                <a:tab pos="6743700" algn="l"/>
                <a:tab pos="7192963" algn="l"/>
                <a:tab pos="7642225" algn="l"/>
                <a:tab pos="8091488" algn="l"/>
                <a:tab pos="8540750" algn="l"/>
                <a:tab pos="8990013" algn="l"/>
                <a:tab pos="9439275" algn="l"/>
                <a:tab pos="9882188" algn="l"/>
                <a:tab pos="10331450" algn="l"/>
                <a:tab pos="10780713" algn="l"/>
              </a:tabLst>
            </a:pPr>
            <a:r>
              <a:rPr lang="it-IT" sz="2400" b="1" dirty="0">
                <a:solidFill>
                  <a:srgbClr val="000000"/>
                </a:solidFill>
              </a:rPr>
              <a:t>obiettivo 2)		</a:t>
            </a:r>
            <a:r>
              <a:rPr lang="it-IT" sz="2400" b="1" dirty="0" smtClean="0">
                <a:solidFill>
                  <a:srgbClr val="000000"/>
                </a:solidFill>
              </a:rPr>
              <a:t>		</a:t>
            </a:r>
            <a:r>
              <a:rPr lang="it-IT" sz="2400" b="1" dirty="0" smtClean="0">
                <a:solidFill>
                  <a:schemeClr val="tx1"/>
                </a:solidFill>
              </a:rPr>
              <a:t>conservazione </a:t>
            </a:r>
            <a:r>
              <a:rPr lang="it-IT" sz="2400" b="1" dirty="0">
                <a:solidFill>
                  <a:schemeClr val="tx1"/>
                </a:solidFill>
              </a:rPr>
              <a:t>di </a:t>
            </a:r>
            <a:r>
              <a:rPr lang="it-IT" sz="2400" b="1" dirty="0" smtClean="0">
                <a:solidFill>
                  <a:schemeClr val="tx1"/>
                </a:solidFill>
              </a:rPr>
              <a:t>habitat naturali</a:t>
            </a:r>
            <a:endParaRPr lang="it-IT" sz="2400" b="1" dirty="0">
              <a:solidFill>
                <a:schemeClr val="tx1"/>
              </a:solidFill>
            </a:endParaRPr>
          </a:p>
          <a:p>
            <a:pPr>
              <a:tabLst>
                <a:tab pos="914400" algn="l"/>
                <a:tab pos="1352550" algn="l"/>
                <a:tab pos="1801813" algn="l"/>
                <a:tab pos="2251075" algn="l"/>
                <a:tab pos="2700338" algn="l"/>
                <a:tab pos="3149600" algn="l"/>
                <a:tab pos="3598863" algn="l"/>
                <a:tab pos="4048125" algn="l"/>
                <a:tab pos="4497388" algn="l"/>
                <a:tab pos="4946650" algn="l"/>
                <a:tab pos="5395913" algn="l"/>
                <a:tab pos="5845175" algn="l"/>
                <a:tab pos="6294438" algn="l"/>
                <a:tab pos="6743700" algn="l"/>
                <a:tab pos="7192963" algn="l"/>
                <a:tab pos="7642225" algn="l"/>
                <a:tab pos="8091488" algn="l"/>
                <a:tab pos="8540750" algn="l"/>
                <a:tab pos="8990013" algn="l"/>
                <a:tab pos="9439275" algn="l"/>
                <a:tab pos="9882188" algn="l"/>
                <a:tab pos="10331450" algn="l"/>
                <a:tab pos="10780713" algn="l"/>
              </a:tabLst>
            </a:pPr>
            <a:endParaRPr lang="it-IT" sz="2800" dirty="0">
              <a:solidFill>
                <a:schemeClr val="tx1"/>
              </a:solidFill>
              <a:latin typeface="Verdana" pitchFamily="34" charset="0"/>
            </a:endParaRPr>
          </a:p>
          <a:p>
            <a:pPr>
              <a:tabLst>
                <a:tab pos="914400" algn="l"/>
                <a:tab pos="1352550" algn="l"/>
                <a:tab pos="1801813" algn="l"/>
                <a:tab pos="2251075" algn="l"/>
                <a:tab pos="2700338" algn="l"/>
                <a:tab pos="3149600" algn="l"/>
                <a:tab pos="3598863" algn="l"/>
                <a:tab pos="4048125" algn="l"/>
                <a:tab pos="4497388" algn="l"/>
                <a:tab pos="4946650" algn="l"/>
                <a:tab pos="5395913" algn="l"/>
                <a:tab pos="5845175" algn="l"/>
                <a:tab pos="6294438" algn="l"/>
                <a:tab pos="6743700" algn="l"/>
                <a:tab pos="7192963" algn="l"/>
                <a:tab pos="7642225" algn="l"/>
                <a:tab pos="8091488" algn="l"/>
                <a:tab pos="8540750" algn="l"/>
                <a:tab pos="8990013" algn="l"/>
                <a:tab pos="9439275" algn="l"/>
                <a:tab pos="9882188" algn="l"/>
                <a:tab pos="10331450" algn="l"/>
                <a:tab pos="10780713" algn="l"/>
              </a:tabLst>
            </a:pPr>
            <a:r>
              <a:rPr lang="it-IT" sz="2800" dirty="0">
                <a:solidFill>
                  <a:srgbClr val="000000"/>
                </a:solidFill>
                <a:latin typeface="Verdana" pitchFamily="34" charset="0"/>
              </a:rPr>
              <a:t>					</a:t>
            </a:r>
            <a:endParaRPr lang="it-IT" dirty="0">
              <a:solidFill>
                <a:srgbClr val="000000"/>
              </a:solidFill>
              <a:latin typeface="Verdana" pitchFamily="34" charset="0"/>
            </a:endParaRPr>
          </a:p>
          <a:p>
            <a:pPr>
              <a:tabLst>
                <a:tab pos="914400" algn="l"/>
                <a:tab pos="1352550" algn="l"/>
                <a:tab pos="1801813" algn="l"/>
                <a:tab pos="2251075" algn="l"/>
                <a:tab pos="2700338" algn="l"/>
                <a:tab pos="3149600" algn="l"/>
                <a:tab pos="3598863" algn="l"/>
                <a:tab pos="4048125" algn="l"/>
                <a:tab pos="4497388" algn="l"/>
                <a:tab pos="4946650" algn="l"/>
                <a:tab pos="5395913" algn="l"/>
                <a:tab pos="5845175" algn="l"/>
                <a:tab pos="6294438" algn="l"/>
                <a:tab pos="6743700" algn="l"/>
                <a:tab pos="7192963" algn="l"/>
                <a:tab pos="7642225" algn="l"/>
                <a:tab pos="8091488" algn="l"/>
                <a:tab pos="8540750" algn="l"/>
                <a:tab pos="8990013" algn="l"/>
                <a:tab pos="9439275" algn="l"/>
                <a:tab pos="9882188" algn="l"/>
                <a:tab pos="10331450" algn="l"/>
                <a:tab pos="10780713" algn="l"/>
              </a:tabLst>
            </a:pPr>
            <a:r>
              <a:rPr lang="it-IT" sz="2800" dirty="0">
                <a:solidFill>
                  <a:srgbClr val="000000"/>
                </a:solidFill>
                <a:latin typeface="Verdana" pitchFamily="34" charset="0"/>
              </a:rPr>
              <a:t>				</a:t>
            </a:r>
          </a:p>
        </p:txBody>
      </p:sp>
      <p:sp>
        <p:nvSpPr>
          <p:cNvPr id="6" name="Rectangle 2"/>
          <p:cNvSpPr>
            <a:spLocks noChangeArrowheads="1"/>
          </p:cNvSpPr>
          <p:nvPr/>
        </p:nvSpPr>
        <p:spPr bwMode="auto">
          <a:xfrm>
            <a:off x="609600" y="750417"/>
            <a:ext cx="3733800" cy="1310231"/>
          </a:xfrm>
          <a:prstGeom prst="rect">
            <a:avLst/>
          </a:prstGeom>
          <a:noFill/>
          <a:ln w="9525">
            <a:noFill/>
            <a:round/>
            <a:headEnd/>
            <a:tailEnd/>
          </a:ln>
        </p:spPr>
        <p:txBody>
          <a:bodyPr lIns="90000" tIns="46800" rIns="90000" bIns="46800">
            <a:spAutoFit/>
          </a:bodyPr>
          <a:lstStyle/>
          <a:p>
            <a:pPr>
              <a:spcBef>
                <a:spcPts val="1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dirty="0" smtClean="0">
                <a:solidFill>
                  <a:srgbClr val="000000"/>
                </a:solidFill>
                <a:latin typeface="Verdana" pitchFamily="34" charset="0"/>
              </a:rPr>
              <a:t>maggiore</a:t>
            </a:r>
            <a:endParaRPr lang="it-IT" dirty="0">
              <a:solidFill>
                <a:srgbClr val="000000"/>
              </a:solidFill>
              <a:latin typeface="Verdana" pitchFamily="34" charset="0"/>
            </a:endParaRPr>
          </a:p>
          <a:p>
            <a:pPr>
              <a:spcBef>
                <a:spcPts val="1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dirty="0">
                <a:solidFill>
                  <a:schemeClr val="tx1"/>
                </a:solidFill>
                <a:latin typeface="Verdana" pitchFamily="34" charset="0"/>
              </a:rPr>
              <a:t>BIODIVERSITA</a:t>
            </a:r>
            <a:r>
              <a:rPr lang="it-IT" b="1" dirty="0">
                <a:solidFill>
                  <a:srgbClr val="FF3300"/>
                </a:solidFill>
                <a:latin typeface="Verdana" pitchFamily="34" charset="0"/>
              </a:rPr>
              <a:t>’</a:t>
            </a:r>
          </a:p>
          <a:p>
            <a:pPr>
              <a:spcBef>
                <a:spcPts val="1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b="1" dirty="0">
              <a:solidFill>
                <a:srgbClr val="FF3300"/>
              </a:solidFill>
              <a:latin typeface="Verdana" pitchFamily="34" charset="0"/>
            </a:endParaRPr>
          </a:p>
        </p:txBody>
      </p:sp>
      <p:sp>
        <p:nvSpPr>
          <p:cNvPr id="7" name="Rectangle 3"/>
          <p:cNvSpPr>
            <a:spLocks noChangeArrowheads="1"/>
          </p:cNvSpPr>
          <p:nvPr/>
        </p:nvSpPr>
        <p:spPr bwMode="auto">
          <a:xfrm>
            <a:off x="4343400" y="764704"/>
            <a:ext cx="4800600" cy="1492250"/>
          </a:xfrm>
          <a:prstGeom prst="rect">
            <a:avLst/>
          </a:prstGeom>
          <a:noFill/>
          <a:ln w="9525">
            <a:noFill/>
            <a:round/>
            <a:headEnd/>
            <a:tailEnd/>
          </a:ln>
        </p:spPr>
        <p:txBody>
          <a:bodyPr lIns="90000" tIns="46800" rIns="90000" bIns="46800">
            <a:spAutoFit/>
          </a:bodyPr>
          <a:lstStyle/>
          <a:p>
            <a:pPr>
              <a:lnSpc>
                <a:spcPct val="100000"/>
              </a:lnSpc>
              <a:spcBef>
                <a:spcPts val="1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dirty="0">
                <a:solidFill>
                  <a:srgbClr val="000000"/>
                </a:solidFill>
                <a:latin typeface="Verdana" pitchFamily="34" charset="0"/>
              </a:rPr>
              <a:t>Campi di intervento:</a:t>
            </a:r>
          </a:p>
          <a:p>
            <a:pPr>
              <a:spcBef>
                <a:spcPts val="1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200" dirty="0">
                <a:solidFill>
                  <a:srgbClr val="FF3300"/>
                </a:solidFill>
                <a:latin typeface="Verdana" pitchFamily="34" charset="0"/>
              </a:rPr>
              <a:t>sistema delle aree verdi: </a:t>
            </a:r>
          </a:p>
          <a:p>
            <a:pPr>
              <a:spcBef>
                <a:spcPts val="1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200" dirty="0">
                <a:solidFill>
                  <a:srgbClr val="FF3300"/>
                </a:solidFill>
                <a:latin typeface="Verdana" pitchFamily="34" charset="0"/>
              </a:rPr>
              <a:t>corridoi e reti ecologiche</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childTnLst>
                                    <p:set>
                                      <p:cBhvr additive="repl">
                                        <p:cTn id="6" dur="1" fill="hold">
                                          <p:stCondLst>
                                            <p:cond delay="0"/>
                                          </p:stCondLst>
                                        </p:cTn>
                                        <p:tgtEl>
                                          <p:spTgt spid="5"/>
                                        </p:tgtEl>
                                        <p:attrNameLst>
                                          <p:attrName>style.visibility</p:attrName>
                                        </p:attrNameLst>
                                      </p:cBhvr>
                                      <p:to>
                                        <p:strVal val="visible"/>
                                      </p:to>
                                    </p:set>
                                    <p:animEffect transition="in" filter="fade">
                                      <p:cBhvr additive="repl">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ChangeArrowheads="1"/>
          </p:cNvSpPr>
          <p:nvPr/>
        </p:nvSpPr>
        <p:spPr bwMode="auto">
          <a:xfrm>
            <a:off x="714375" y="428625"/>
            <a:ext cx="7715250" cy="4187825"/>
          </a:xfrm>
          <a:prstGeom prst="rect">
            <a:avLst/>
          </a:prstGeom>
          <a:noFill/>
          <a:ln w="9525">
            <a:noFill/>
            <a:round/>
            <a:headEnd/>
            <a:tailEnd/>
          </a:ln>
        </p:spPr>
        <p:txBody>
          <a:bodyPr lIns="90000" tIns="46800" rIns="90000" bIns="46800">
            <a:spAutoFit/>
          </a:bodyPr>
          <a:lstStyle/>
          <a:p>
            <a:pPr>
              <a:lnSpc>
                <a:spcPct val="100000"/>
              </a:lnSpc>
              <a:spcBef>
                <a:spcPts val="1500"/>
              </a:spcBef>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pPr>
            <a:r>
              <a:rPr lang="it-IT" dirty="0">
                <a:solidFill>
                  <a:schemeClr val="tx1"/>
                </a:solidFill>
                <a:latin typeface="Verdana" pitchFamily="34" charset="0"/>
              </a:rPr>
              <a:t>Negli strumenti di Tavagnacco la “</a:t>
            </a:r>
            <a:r>
              <a:rPr lang="it-IT" dirty="0">
                <a:solidFill>
                  <a:srgbClr val="FF0000"/>
                </a:solidFill>
                <a:latin typeface="Verdana" pitchFamily="34" charset="0"/>
              </a:rPr>
              <a:t>sostenibilità</a:t>
            </a:r>
            <a:r>
              <a:rPr lang="it-IT" dirty="0">
                <a:solidFill>
                  <a:schemeClr val="tx1"/>
                </a:solidFill>
                <a:latin typeface="Verdana" pitchFamily="34" charset="0"/>
              </a:rPr>
              <a:t>” si è sostanziata in varie forme: </a:t>
            </a:r>
          </a:p>
          <a:p>
            <a:pPr marL="457200" indent="-457200">
              <a:lnSpc>
                <a:spcPct val="100000"/>
              </a:lnSpc>
              <a:spcBef>
                <a:spcPts val="1500"/>
              </a:spcBef>
              <a:buFont typeface="+mj-lt"/>
              <a:buAutoNum type="arabicPeriod"/>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pPr>
            <a:r>
              <a:rPr lang="it-IT" dirty="0">
                <a:solidFill>
                  <a:schemeClr val="tx1"/>
                </a:solidFill>
                <a:latin typeface="Verdana" pitchFamily="34" charset="0"/>
              </a:rPr>
              <a:t>nella costruzione del processo di piano; </a:t>
            </a:r>
          </a:p>
          <a:p>
            <a:pPr marL="457200" indent="-457200">
              <a:lnSpc>
                <a:spcPct val="100000"/>
              </a:lnSpc>
              <a:spcBef>
                <a:spcPts val="1500"/>
              </a:spcBef>
              <a:buFont typeface="+mj-lt"/>
              <a:buAutoNum type="arabicPeriod"/>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pPr>
            <a:r>
              <a:rPr lang="it-IT" dirty="0">
                <a:solidFill>
                  <a:schemeClr val="tx1"/>
                </a:solidFill>
                <a:latin typeface="Verdana" pitchFamily="34" charset="0"/>
              </a:rPr>
              <a:t>nell’articolazione del sistema del verde; </a:t>
            </a:r>
          </a:p>
          <a:p>
            <a:pPr marL="457200" indent="-457200">
              <a:lnSpc>
                <a:spcPct val="100000"/>
              </a:lnSpc>
              <a:spcBef>
                <a:spcPts val="1500"/>
              </a:spcBef>
              <a:buFont typeface="+mj-lt"/>
              <a:buAutoNum type="arabicPeriod"/>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pPr>
            <a:r>
              <a:rPr lang="it-IT" dirty="0">
                <a:solidFill>
                  <a:schemeClr val="tx1"/>
                </a:solidFill>
                <a:latin typeface="Verdana" pitchFamily="34" charset="0"/>
              </a:rPr>
              <a:t>nel progetto della mobilità e dei servizi; </a:t>
            </a:r>
          </a:p>
          <a:p>
            <a:pPr marL="457200" indent="-457200">
              <a:lnSpc>
                <a:spcPct val="100000"/>
              </a:lnSpc>
              <a:spcBef>
                <a:spcPts val="1500"/>
              </a:spcBef>
              <a:buFont typeface="+mj-lt"/>
              <a:buAutoNum type="arabicPeriod"/>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pPr>
            <a:r>
              <a:rPr lang="it-IT" dirty="0">
                <a:solidFill>
                  <a:schemeClr val="tx1"/>
                </a:solidFill>
                <a:latin typeface="Verdana" pitchFamily="34" charset="0"/>
              </a:rPr>
              <a:t>nella definizione di regole e incentivi per il risparmio energetico, l’uso di fonti alternative, l’utilizzo consapevole della risorsa acqua.</a:t>
            </a:r>
            <a:endParaRPr lang="it-IT" sz="2200" dirty="0">
              <a:solidFill>
                <a:schemeClr val="tx1"/>
              </a:solidFill>
              <a:latin typeface="Verdana" pitchFamily="34"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p:cNvPicPr>
            <a:picLocks noChangeAspect="1" noChangeArrowheads="1"/>
          </p:cNvPicPr>
          <p:nvPr/>
        </p:nvPicPr>
        <p:blipFill>
          <a:blip r:embed="rId3" cstate="print"/>
          <a:srcRect/>
          <a:stretch>
            <a:fillRect/>
          </a:stretch>
        </p:blipFill>
        <p:spPr bwMode="auto">
          <a:xfrm>
            <a:off x="1143000" y="768350"/>
            <a:ext cx="6665913" cy="6089650"/>
          </a:xfrm>
          <a:prstGeom prst="rect">
            <a:avLst/>
          </a:prstGeom>
          <a:noFill/>
          <a:ln w="9525">
            <a:noFill/>
            <a:round/>
            <a:headEnd/>
            <a:tailEnd/>
          </a:ln>
        </p:spPr>
      </p:pic>
      <p:pic>
        <p:nvPicPr>
          <p:cNvPr id="29699" name="Picture 2"/>
          <p:cNvPicPr>
            <a:picLocks noChangeAspect="1" noChangeArrowheads="1"/>
          </p:cNvPicPr>
          <p:nvPr/>
        </p:nvPicPr>
        <p:blipFill>
          <a:blip r:embed="rId4" cstate="print"/>
          <a:srcRect/>
          <a:stretch>
            <a:fillRect/>
          </a:stretch>
        </p:blipFill>
        <p:spPr bwMode="auto">
          <a:xfrm>
            <a:off x="5638800" y="457200"/>
            <a:ext cx="2200275" cy="239713"/>
          </a:xfrm>
          <a:prstGeom prst="rect">
            <a:avLst/>
          </a:prstGeom>
          <a:noFill/>
          <a:ln w="9525">
            <a:noFill/>
            <a:round/>
            <a:headEnd/>
            <a:tailEnd/>
          </a:ln>
        </p:spPr>
      </p:pic>
      <p:sp>
        <p:nvSpPr>
          <p:cNvPr id="29700" name="Text Box 3"/>
          <p:cNvSpPr txBox="1">
            <a:spLocks noChangeArrowheads="1"/>
          </p:cNvSpPr>
          <p:nvPr/>
        </p:nvSpPr>
        <p:spPr bwMode="auto">
          <a:xfrm>
            <a:off x="1143000" y="0"/>
            <a:ext cx="6629400" cy="709613"/>
          </a:xfrm>
          <a:prstGeom prst="rect">
            <a:avLst/>
          </a:prstGeom>
          <a:noFill/>
          <a:ln w="9525">
            <a:noFill/>
            <a:round/>
            <a:headEnd/>
            <a:tailEnd/>
          </a:ln>
        </p:spPr>
        <p:txBody>
          <a:bodyPr lIns="90000" tIns="46800" rIns="90000" bIns="46800">
            <a:spAutoFit/>
          </a:bodyPr>
          <a:lstStyle/>
          <a:p>
            <a:pPr>
              <a:lnSpc>
                <a:spcPct val="100000"/>
              </a:lnSpc>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000" b="1">
                <a:solidFill>
                  <a:srgbClr val="FF3300"/>
                </a:solidFill>
                <a:latin typeface="Swis721 BT" pitchFamily="34" charset="0"/>
              </a:rPr>
              <a:t>EVOLUZIONE DELLA STRUTTURA INSEDIATIVA TERRITORIALE_ i nuclei rurali</a:t>
            </a:r>
          </a:p>
        </p:txBody>
      </p:sp>
      <p:sp>
        <p:nvSpPr>
          <p:cNvPr id="29701" name="Oval 5"/>
          <p:cNvSpPr>
            <a:spLocks noChangeArrowheads="1"/>
          </p:cNvSpPr>
          <p:nvPr/>
        </p:nvSpPr>
        <p:spPr bwMode="auto">
          <a:xfrm>
            <a:off x="2057400" y="1371600"/>
            <a:ext cx="3048000" cy="2895600"/>
          </a:xfrm>
          <a:prstGeom prst="ellipse">
            <a:avLst/>
          </a:prstGeom>
          <a:noFill/>
          <a:ln w="38100">
            <a:solidFill>
              <a:srgbClr val="FF0000"/>
            </a:solidFill>
            <a:round/>
            <a:headEnd/>
            <a:tailEnd/>
          </a:ln>
        </p:spPr>
        <p:txBody>
          <a:bodyPr wrap="none" anchor="ctr"/>
          <a:lstStyle/>
          <a:p>
            <a:endParaRPr lang="it-IT"/>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p:cNvPicPr>
            <a:picLocks noChangeAspect="1" noChangeArrowheads="1"/>
          </p:cNvPicPr>
          <p:nvPr/>
        </p:nvPicPr>
        <p:blipFill>
          <a:blip r:embed="rId3" cstate="print"/>
          <a:srcRect t="38387"/>
          <a:stretch>
            <a:fillRect/>
          </a:stretch>
        </p:blipFill>
        <p:spPr bwMode="auto">
          <a:xfrm>
            <a:off x="0" y="0"/>
            <a:ext cx="7221538" cy="6197600"/>
          </a:xfrm>
          <a:prstGeom prst="rect">
            <a:avLst/>
          </a:prstGeom>
          <a:noFill/>
          <a:ln w="9525">
            <a:noFill/>
            <a:round/>
            <a:headEnd/>
            <a:tailEnd/>
          </a:ln>
        </p:spPr>
      </p:pic>
      <p:pic>
        <p:nvPicPr>
          <p:cNvPr id="30723" name="Picture 2"/>
          <p:cNvPicPr>
            <a:picLocks noChangeAspect="1" noChangeArrowheads="1"/>
          </p:cNvPicPr>
          <p:nvPr/>
        </p:nvPicPr>
        <p:blipFill>
          <a:blip r:embed="rId4" cstate="print"/>
          <a:srcRect r="5342" b="9586"/>
          <a:stretch>
            <a:fillRect/>
          </a:stretch>
        </p:blipFill>
        <p:spPr bwMode="auto">
          <a:xfrm>
            <a:off x="6443663" y="0"/>
            <a:ext cx="2700337" cy="3429000"/>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p:cNvPicPr>
            <a:picLocks noChangeAspect="1" noChangeArrowheads="1"/>
          </p:cNvPicPr>
          <p:nvPr/>
        </p:nvPicPr>
        <p:blipFill>
          <a:blip r:embed="rId3" cstate="print"/>
          <a:srcRect l="6073" b="19090"/>
          <a:stretch>
            <a:fillRect/>
          </a:stretch>
        </p:blipFill>
        <p:spPr bwMode="auto">
          <a:xfrm>
            <a:off x="500063" y="0"/>
            <a:ext cx="8083550" cy="7002463"/>
          </a:xfrm>
          <a:prstGeom prst="rect">
            <a:avLst/>
          </a:prstGeom>
          <a:noFill/>
          <a:ln w="9525">
            <a:noFill/>
            <a:round/>
            <a:headEnd/>
            <a:tailEnd/>
          </a:ln>
        </p:spPr>
      </p:pic>
      <p:sp>
        <p:nvSpPr>
          <p:cNvPr id="31747" name="Oval 3"/>
          <p:cNvSpPr>
            <a:spLocks noChangeArrowheads="1"/>
          </p:cNvSpPr>
          <p:nvPr/>
        </p:nvSpPr>
        <p:spPr bwMode="auto">
          <a:xfrm>
            <a:off x="785813" y="928688"/>
            <a:ext cx="4714875" cy="4714875"/>
          </a:xfrm>
          <a:prstGeom prst="ellipse">
            <a:avLst/>
          </a:prstGeom>
          <a:noFill/>
          <a:ln w="38100">
            <a:solidFill>
              <a:srgbClr val="FF0000"/>
            </a:solidFill>
            <a:round/>
            <a:headEnd/>
            <a:tailEnd/>
          </a:ln>
        </p:spPr>
        <p:txBody>
          <a:bodyPr wrap="none" anchor="ctr"/>
          <a:lstStyle/>
          <a:p>
            <a:endParaRPr lang="it-IT"/>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p:cNvPicPr>
            <a:picLocks noChangeAspect="1" noChangeArrowheads="1"/>
          </p:cNvPicPr>
          <p:nvPr/>
        </p:nvPicPr>
        <p:blipFill>
          <a:blip r:embed="rId3" cstate="print">
            <a:lum bright="-6000" contrast="6000"/>
          </a:blip>
          <a:srcRect/>
          <a:stretch>
            <a:fillRect/>
          </a:stretch>
        </p:blipFill>
        <p:spPr bwMode="auto">
          <a:xfrm>
            <a:off x="0" y="533400"/>
            <a:ext cx="6551613" cy="5981700"/>
          </a:xfrm>
          <a:prstGeom prst="rect">
            <a:avLst/>
          </a:prstGeom>
          <a:noFill/>
          <a:ln w="9525">
            <a:noFill/>
            <a:round/>
            <a:headEnd/>
            <a:tailEnd/>
          </a:ln>
        </p:spPr>
      </p:pic>
      <p:sp>
        <p:nvSpPr>
          <p:cNvPr id="36867" name="Rectangle 2"/>
          <p:cNvSpPr>
            <a:spLocks noChangeArrowheads="1"/>
          </p:cNvSpPr>
          <p:nvPr/>
        </p:nvSpPr>
        <p:spPr bwMode="auto">
          <a:xfrm>
            <a:off x="6781800" y="533400"/>
            <a:ext cx="1981200" cy="1008063"/>
          </a:xfrm>
          <a:prstGeom prst="rect">
            <a:avLst/>
          </a:prstGeom>
          <a:noFill/>
          <a:ln w="9525">
            <a:noFill/>
            <a:round/>
            <a:headEnd/>
            <a:tailEnd/>
          </a:ln>
        </p:spPr>
        <p:txBody>
          <a:bodyPr lIns="90000" tIns="46800" rIns="90000" bIns="46800">
            <a:spAutoFit/>
          </a:bodyPr>
          <a:lstStyle/>
          <a:p>
            <a:pPr>
              <a:lnSpc>
                <a:spcPct val="10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000" b="1">
                <a:solidFill>
                  <a:srgbClr val="FF0000"/>
                </a:solidFill>
                <a:latin typeface="Swis721 BT" pitchFamily="34" charset="0"/>
              </a:rPr>
              <a:t>Carta dei VENTI PREVALENTI</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
          <p:cNvPicPr>
            <a:picLocks noChangeAspect="1" noChangeArrowheads="1"/>
          </p:cNvPicPr>
          <p:nvPr/>
        </p:nvPicPr>
        <p:blipFill>
          <a:blip r:embed="rId3" cstate="print"/>
          <a:srcRect/>
          <a:stretch>
            <a:fillRect/>
          </a:stretch>
        </p:blipFill>
        <p:spPr bwMode="auto">
          <a:xfrm>
            <a:off x="0" y="879475"/>
            <a:ext cx="6629400" cy="5097463"/>
          </a:xfrm>
          <a:prstGeom prst="rect">
            <a:avLst/>
          </a:prstGeom>
          <a:noFill/>
          <a:ln w="9525">
            <a:noFill/>
            <a:round/>
            <a:headEnd/>
            <a:tailEnd/>
          </a:ln>
        </p:spPr>
      </p:pic>
      <p:sp>
        <p:nvSpPr>
          <p:cNvPr id="37891" name="Rectangle 2"/>
          <p:cNvSpPr>
            <a:spLocks noChangeArrowheads="1"/>
          </p:cNvSpPr>
          <p:nvPr/>
        </p:nvSpPr>
        <p:spPr bwMode="auto">
          <a:xfrm>
            <a:off x="6705600" y="838200"/>
            <a:ext cx="2438400" cy="1250950"/>
          </a:xfrm>
          <a:prstGeom prst="rect">
            <a:avLst/>
          </a:prstGeom>
          <a:noFill/>
          <a:ln w="9525">
            <a:noFill/>
            <a:round/>
            <a:headEnd/>
            <a:tailEnd/>
          </a:ln>
        </p:spPr>
        <p:txBody>
          <a:bodyPr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000" b="1">
                <a:solidFill>
                  <a:srgbClr val="FF6600"/>
                </a:solidFill>
                <a:latin typeface="Swis721 BT" pitchFamily="34" charset="0"/>
              </a:rPr>
              <a:t>ORIENTAMENTO</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000" b="1">
                <a:solidFill>
                  <a:srgbClr val="FF6600"/>
                </a:solidFill>
                <a:latin typeface="Swis721 BT" pitchFamily="34" charset="0"/>
              </a:rPr>
              <a:t>Rispetto al sole </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000" b="1">
                <a:solidFill>
                  <a:srgbClr val="FF6600"/>
                </a:solidFill>
                <a:latin typeface="Swis721 BT" pitchFamily="34" charset="0"/>
              </a:rPr>
              <a:t>e principi insediativi antichi</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0" y="155575"/>
            <a:ext cx="9144000" cy="6237288"/>
          </a:xfrm>
          <a:prstGeom prst="rect">
            <a:avLst/>
          </a:prstGeom>
          <a:noFill/>
          <a:ln w="9525">
            <a:noFill/>
            <a:round/>
            <a:headEnd/>
            <a:tailEnd/>
          </a:ln>
        </p:spPr>
        <p:txBody>
          <a:bodyPr lIns="90000" tIns="46800" rIns="90000" bIns="46800">
            <a:spAutoFit/>
          </a:bodyPr>
          <a:lstStyle/>
          <a:p>
            <a:pPr>
              <a:lnSpc>
                <a:spcPct val="100000"/>
              </a:lnSpc>
              <a:spcBef>
                <a:spcPts val="12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000" b="1">
                <a:solidFill>
                  <a:srgbClr val="FF6600"/>
                </a:solidFill>
                <a:latin typeface="Swis721 Ex BT" pitchFamily="34" charset="0"/>
              </a:rPr>
              <a:t>i Temi e luoghi di progetto</a:t>
            </a:r>
          </a:p>
          <a:p>
            <a:pPr lvl="2">
              <a:lnSpc>
                <a:spcPct val="100000"/>
              </a:lnSpc>
              <a:spcBef>
                <a:spcPts val="1250"/>
              </a:spcBef>
              <a:buFont typeface="Symbol"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000" b="1">
                <a:solidFill>
                  <a:srgbClr val="000000"/>
                </a:solidFill>
                <a:latin typeface="Swis721 BT" pitchFamily="34" charset="0"/>
              </a:rPr>
              <a:t>principi insediativi</a:t>
            </a:r>
          </a:p>
          <a:p>
            <a:pPr lvl="2">
              <a:lnSpc>
                <a:spcPct val="100000"/>
              </a:lnSpc>
              <a:spcBef>
                <a:spcPts val="1250"/>
              </a:spcBef>
              <a:buFont typeface="Symbol"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000" b="1">
                <a:solidFill>
                  <a:srgbClr val="000000"/>
                </a:solidFill>
                <a:latin typeface="Swis721 BT" pitchFamily="34" charset="0"/>
              </a:rPr>
              <a:t>Densità e articolazione dei tessuti</a:t>
            </a:r>
          </a:p>
          <a:p>
            <a:pPr lvl="2">
              <a:lnSpc>
                <a:spcPct val="100000"/>
              </a:lnSpc>
              <a:spcBef>
                <a:spcPts val="1250"/>
              </a:spcBef>
              <a:buFont typeface="Symbol"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000" b="1">
                <a:solidFill>
                  <a:srgbClr val="000000"/>
                </a:solidFill>
                <a:latin typeface="Swis721 BT" pitchFamily="34" charset="0"/>
              </a:rPr>
              <a:t>Spazi pubblici – progetto di suolo</a:t>
            </a:r>
          </a:p>
          <a:p>
            <a:pPr lvl="2">
              <a:lnSpc>
                <a:spcPct val="100000"/>
              </a:lnSpc>
              <a:spcBef>
                <a:spcPts val="1250"/>
              </a:spcBef>
              <a:buFont typeface="Symbol"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000" b="1">
                <a:solidFill>
                  <a:srgbClr val="000000"/>
                </a:solidFill>
                <a:latin typeface="Swis721 BT" pitchFamily="34" charset="0"/>
              </a:rPr>
              <a:t>Qualità edilizia e architettonica</a:t>
            </a:r>
          </a:p>
          <a:p>
            <a:pPr>
              <a:lnSpc>
                <a:spcPct val="100000"/>
              </a:lnSpc>
              <a:spcBef>
                <a:spcPts val="1250"/>
              </a:spcBef>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000" b="1">
                <a:solidFill>
                  <a:srgbClr val="000000"/>
                </a:solidFill>
                <a:latin typeface="Swis721 BT" pitchFamily="34" charset="0"/>
              </a:rPr>
              <a:t>			</a:t>
            </a:r>
            <a:r>
              <a:rPr lang="it-IT" sz="2000" b="1">
                <a:solidFill>
                  <a:srgbClr val="FF0000"/>
                </a:solidFill>
                <a:latin typeface="Swis721 BT" pitchFamily="34" charset="0"/>
              </a:rPr>
              <a:t>qualità edilizia</a:t>
            </a:r>
            <a:r>
              <a:rPr lang="it-IT" sz="2000" b="1">
                <a:solidFill>
                  <a:srgbClr val="000000"/>
                </a:solidFill>
                <a:latin typeface="Swis721 BT" pitchFamily="34" charset="0"/>
              </a:rPr>
              <a:t>:  </a:t>
            </a:r>
            <a:r>
              <a:rPr lang="it-IT" sz="2000">
                <a:solidFill>
                  <a:srgbClr val="000000"/>
                </a:solidFill>
                <a:latin typeface="Swis721 BT" pitchFamily="34" charset="0"/>
              </a:rPr>
              <a:t>qualità materiale, </a:t>
            </a:r>
            <a:r>
              <a:rPr lang="it-IT" sz="2000" b="1">
                <a:solidFill>
                  <a:srgbClr val="000000"/>
                </a:solidFill>
                <a:latin typeface="Swis721 BT" pitchFamily="34" charset="0"/>
              </a:rPr>
              <a:t>Sostenibilità e risparmio 			energetico</a:t>
            </a:r>
          </a:p>
          <a:p>
            <a:pPr>
              <a:lnSpc>
                <a:spcPct val="100000"/>
              </a:lnSpc>
              <a:spcBef>
                <a:spcPts val="1250"/>
              </a:spcBef>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000" b="1">
                <a:solidFill>
                  <a:srgbClr val="000000"/>
                </a:solidFill>
                <a:latin typeface="Swis721 BT" pitchFamily="34" charset="0"/>
              </a:rPr>
              <a:t>			</a:t>
            </a:r>
            <a:r>
              <a:rPr lang="it-IT" sz="2000" b="1">
                <a:solidFill>
                  <a:srgbClr val="FF0000"/>
                </a:solidFill>
                <a:latin typeface="Swis721 BT" pitchFamily="34" charset="0"/>
              </a:rPr>
              <a:t>qualità architettonica</a:t>
            </a:r>
            <a:r>
              <a:rPr lang="it-IT" sz="2000" b="1">
                <a:solidFill>
                  <a:srgbClr val="000000"/>
                </a:solidFill>
                <a:latin typeface="Swis721 BT" pitchFamily="34" charset="0"/>
              </a:rPr>
              <a:t>: </a:t>
            </a:r>
            <a:r>
              <a:rPr lang="it-IT" sz="2000">
                <a:solidFill>
                  <a:srgbClr val="000000"/>
                </a:solidFill>
                <a:latin typeface="Swis721 BT" pitchFamily="34" charset="0"/>
              </a:rPr>
              <a:t>tema complesso, l’analisi ha messo in 			evidenza alcuni aspetti da approfondire:</a:t>
            </a:r>
            <a:endParaRPr lang="it-IT" sz="2000" b="1">
              <a:solidFill>
                <a:srgbClr val="000000"/>
              </a:solidFill>
              <a:latin typeface="Swis721 BT" pitchFamily="34" charset="0"/>
            </a:endParaRPr>
          </a:p>
          <a:p>
            <a:pPr>
              <a:lnSpc>
                <a:spcPct val="100000"/>
              </a:lnSpc>
              <a:spcBef>
                <a:spcPts val="1250"/>
              </a:spcBef>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000" b="1">
                <a:solidFill>
                  <a:srgbClr val="000000"/>
                </a:solidFill>
                <a:latin typeface="Swis721 BT" pitchFamily="34" charset="0"/>
              </a:rPr>
              <a:t>			Il fronte strada assente</a:t>
            </a:r>
          </a:p>
          <a:p>
            <a:pPr>
              <a:lnSpc>
                <a:spcPct val="100000"/>
              </a:lnSpc>
              <a:spcBef>
                <a:spcPts val="1250"/>
              </a:spcBef>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000" b="1">
                <a:solidFill>
                  <a:srgbClr val="000000"/>
                </a:solidFill>
                <a:latin typeface="Swis721 BT" pitchFamily="34" charset="0"/>
              </a:rPr>
              <a:t>			Gli spazi di pertinenza residui</a:t>
            </a:r>
          </a:p>
          <a:p>
            <a:pPr>
              <a:lnSpc>
                <a:spcPct val="100000"/>
              </a:lnSpc>
              <a:spcBef>
                <a:spcPts val="1250"/>
              </a:spcBef>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000" b="1">
                <a:solidFill>
                  <a:srgbClr val="000000"/>
                </a:solidFill>
                <a:latin typeface="Swis721 BT" pitchFamily="34" charset="0"/>
              </a:rPr>
              <a:t>			Gli edifici “fotocopia” indifferenti al contesto</a:t>
            </a:r>
          </a:p>
          <a:p>
            <a:pPr>
              <a:lnSpc>
                <a:spcPct val="100000"/>
              </a:lnSpc>
              <a:spcBef>
                <a:spcPts val="1250"/>
              </a:spcBef>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000" b="1">
                <a:solidFill>
                  <a:srgbClr val="000000"/>
                </a:solidFill>
                <a:latin typeface="Swis721 BT" pitchFamily="34" charset="0"/>
              </a:rPr>
              <a:t>			scarso comfort degli spazi interni</a:t>
            </a:r>
          </a:p>
          <a:p>
            <a:pPr lvl="2">
              <a:lnSpc>
                <a:spcPct val="100000"/>
              </a:lnSpc>
              <a:spcBef>
                <a:spcPts val="1250"/>
              </a:spcBef>
              <a:buFont typeface="Symbol" pitchFamily="18" charset="2"/>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2000" b="1">
              <a:solidFill>
                <a:srgbClr val="000000"/>
              </a:solidFill>
              <a:latin typeface="Swis721 BT" pitchFamily="34"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p:cNvPicPr>
            <a:picLocks noChangeAspect="1" noChangeArrowheads="1"/>
          </p:cNvPicPr>
          <p:nvPr/>
        </p:nvPicPr>
        <p:blipFill>
          <a:blip r:embed="rId3" cstate="print"/>
          <a:srcRect l="9351" t="18227" r="33847" b="36104"/>
          <a:stretch>
            <a:fillRect/>
          </a:stretch>
        </p:blipFill>
        <p:spPr bwMode="auto">
          <a:xfrm>
            <a:off x="0" y="-26988"/>
            <a:ext cx="9144000" cy="6858001"/>
          </a:xfrm>
          <a:prstGeom prst="rect">
            <a:avLst/>
          </a:prstGeom>
          <a:noFill/>
          <a:ln w="9525">
            <a:noFill/>
            <a:round/>
            <a:headEnd/>
            <a:tailEnd/>
          </a:ln>
        </p:spPr>
      </p:pic>
      <p:sp>
        <p:nvSpPr>
          <p:cNvPr id="39939" name="Text Box 2"/>
          <p:cNvSpPr txBox="1">
            <a:spLocks noChangeArrowheads="1"/>
          </p:cNvSpPr>
          <p:nvPr/>
        </p:nvSpPr>
        <p:spPr bwMode="auto">
          <a:xfrm>
            <a:off x="76200" y="152400"/>
            <a:ext cx="8888413" cy="457200"/>
          </a:xfrm>
          <a:prstGeom prst="rect">
            <a:avLst/>
          </a:prstGeom>
          <a:noFill/>
          <a:ln w="9525">
            <a:noFill/>
            <a:round/>
            <a:headEnd/>
            <a:tailEnd/>
          </a:ln>
        </p:spPr>
        <p:txBody>
          <a:bodyPr lIns="90000" tIns="46800" rIns="90000" bIns="46800">
            <a:spAutoFit/>
          </a:bodyPr>
          <a:lstStyle/>
          <a:p>
            <a:pPr>
              <a:lnSpc>
                <a:spcPct val="10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a:solidFill>
                  <a:srgbClr val="FFCC00"/>
                </a:solidFill>
                <a:latin typeface="Swis721 BT" pitchFamily="34" charset="0"/>
              </a:rPr>
              <a:t>1.3 Il cuore duro delle zone produttive e commerciali</a:t>
            </a:r>
          </a:p>
        </p:txBody>
      </p:sp>
      <p:sp>
        <p:nvSpPr>
          <p:cNvPr id="39940" name="Freeform 3"/>
          <p:cNvSpPr>
            <a:spLocks noChangeArrowheads="1"/>
          </p:cNvSpPr>
          <p:nvPr/>
        </p:nvSpPr>
        <p:spPr bwMode="auto">
          <a:xfrm>
            <a:off x="3429000" y="1066800"/>
            <a:ext cx="1752600" cy="4267200"/>
          </a:xfrm>
          <a:custGeom>
            <a:avLst/>
            <a:gdLst>
              <a:gd name="T0" fmla="*/ 2147483647 w 1152"/>
              <a:gd name="T1" fmla="*/ 2147483647 h 2688"/>
              <a:gd name="T2" fmla="*/ 1777550216 w 1152"/>
              <a:gd name="T3" fmla="*/ 0 h 2688"/>
              <a:gd name="T4" fmla="*/ 0 w 1152"/>
              <a:gd name="T5" fmla="*/ 2147483647 h 2688"/>
              <a:gd name="T6" fmla="*/ 1555356153 w 1152"/>
              <a:gd name="T7" fmla="*/ 2147483647 h 2688"/>
              <a:gd name="T8" fmla="*/ 2147483647 w 1152"/>
              <a:gd name="T9" fmla="*/ 2147483647 h 2688"/>
              <a:gd name="T10" fmla="*/ 0 60000 65536"/>
              <a:gd name="T11" fmla="*/ 0 60000 65536"/>
              <a:gd name="T12" fmla="*/ 0 60000 65536"/>
              <a:gd name="T13" fmla="*/ 0 60000 65536"/>
              <a:gd name="T14" fmla="*/ 0 60000 65536"/>
              <a:gd name="T15" fmla="*/ 0 w 1152"/>
              <a:gd name="T16" fmla="*/ 0 h 2688"/>
              <a:gd name="T17" fmla="*/ 1152 w 1152"/>
              <a:gd name="T18" fmla="*/ 2688 h 2688"/>
            </a:gdLst>
            <a:ahLst/>
            <a:cxnLst>
              <a:cxn ang="T10">
                <a:pos x="T0" y="T1"/>
              </a:cxn>
              <a:cxn ang="T11">
                <a:pos x="T2" y="T3"/>
              </a:cxn>
              <a:cxn ang="T12">
                <a:pos x="T4" y="T5"/>
              </a:cxn>
              <a:cxn ang="T13">
                <a:pos x="T6" y="T7"/>
              </a:cxn>
              <a:cxn ang="T14">
                <a:pos x="T8" y="T9"/>
              </a:cxn>
            </a:cxnLst>
            <a:rect l="T15" t="T16" r="T17" b="T18"/>
            <a:pathLst>
              <a:path w="1152" h="2688">
                <a:moveTo>
                  <a:pt x="1152" y="2544"/>
                </a:moveTo>
                <a:lnTo>
                  <a:pt x="768" y="0"/>
                </a:lnTo>
                <a:lnTo>
                  <a:pt x="0" y="912"/>
                </a:lnTo>
                <a:lnTo>
                  <a:pt x="672" y="2688"/>
                </a:lnTo>
                <a:lnTo>
                  <a:pt x="1152" y="2544"/>
                </a:lnTo>
                <a:close/>
              </a:path>
            </a:pathLst>
          </a:custGeom>
          <a:noFill/>
          <a:ln w="28440">
            <a:solidFill>
              <a:srgbClr val="FFCC00"/>
            </a:solidFill>
            <a:round/>
            <a:headEnd/>
            <a:tailEnd/>
          </a:ln>
        </p:spPr>
        <p:txBody>
          <a:bodyPr wrap="none" anchor="ct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p:cNvSpPr>
            <a:spLocks noGrp="1" noChangeArrowheads="1"/>
          </p:cNvSpPr>
          <p:nvPr>
            <p:ph type="title"/>
          </p:nvPr>
        </p:nvSpPr>
        <p:spPr>
          <a:xfrm>
            <a:off x="506413" y="0"/>
            <a:ext cx="8637587" cy="762000"/>
          </a:xfrm>
        </p:spPr>
        <p:txBody>
          <a:bodyPr/>
          <a:lstStyle/>
          <a:p>
            <a:pPr algn="r" eaLnBrk="1" hangingPunct="1"/>
            <a:r>
              <a:rPr lang="it-IT" smtClean="0"/>
              <a:t>L’oggetto PRG</a:t>
            </a:r>
          </a:p>
        </p:txBody>
      </p:sp>
      <p:sp>
        <p:nvSpPr>
          <p:cNvPr id="7171" name="Text Box 16"/>
          <p:cNvSpPr txBox="1">
            <a:spLocks noChangeArrowheads="1"/>
          </p:cNvSpPr>
          <p:nvPr/>
        </p:nvSpPr>
        <p:spPr bwMode="auto">
          <a:xfrm>
            <a:off x="762000" y="1600200"/>
            <a:ext cx="6400800" cy="3108543"/>
          </a:xfrm>
          <a:prstGeom prst="rect">
            <a:avLst/>
          </a:prstGeom>
          <a:noFill/>
          <a:ln w="9525">
            <a:noFill/>
            <a:miter lim="800000"/>
            <a:headEnd/>
            <a:tailEnd/>
          </a:ln>
        </p:spPr>
        <p:txBody>
          <a:bodyPr>
            <a:spAutoFit/>
          </a:bodyPr>
          <a:lstStyle/>
          <a:p>
            <a:pPr>
              <a:spcBef>
                <a:spcPct val="50000"/>
              </a:spcBef>
            </a:pPr>
            <a:r>
              <a:rPr lang="it-IT" sz="2800" dirty="0">
                <a:solidFill>
                  <a:srgbClr val="C00000"/>
                </a:solidFill>
                <a:latin typeface="+mj-lt"/>
              </a:rPr>
              <a:t> documento scritto in </a:t>
            </a:r>
            <a:r>
              <a:rPr lang="it-IT" sz="2800" b="1" dirty="0">
                <a:solidFill>
                  <a:srgbClr val="C00000"/>
                </a:solidFill>
                <a:latin typeface="+mj-lt"/>
              </a:rPr>
              <a:t>tre linguaggi</a:t>
            </a:r>
            <a:r>
              <a:rPr lang="it-IT" sz="2800" dirty="0">
                <a:solidFill>
                  <a:srgbClr val="C00000"/>
                </a:solidFill>
                <a:latin typeface="+mj-lt"/>
              </a:rPr>
              <a:t>:</a:t>
            </a:r>
          </a:p>
          <a:p>
            <a:pPr>
              <a:spcBef>
                <a:spcPct val="50000"/>
              </a:spcBef>
            </a:pPr>
            <a:endParaRPr lang="it-IT" sz="2800" dirty="0">
              <a:solidFill>
                <a:schemeClr val="accent1"/>
              </a:solidFill>
              <a:latin typeface="+mj-lt"/>
            </a:endParaRPr>
          </a:p>
          <a:p>
            <a:pPr>
              <a:spcBef>
                <a:spcPct val="50000"/>
              </a:spcBef>
              <a:buFontTx/>
              <a:buChar char="•"/>
            </a:pPr>
            <a:r>
              <a:rPr lang="it-IT" sz="2800" dirty="0">
                <a:latin typeface="+mj-lt"/>
              </a:rPr>
              <a:t>  	</a:t>
            </a:r>
            <a:r>
              <a:rPr lang="it-IT" sz="2800" b="1" dirty="0">
                <a:solidFill>
                  <a:srgbClr val="FF0000"/>
                </a:solidFill>
                <a:latin typeface="+mj-lt"/>
              </a:rPr>
              <a:t>visivo</a:t>
            </a:r>
            <a:r>
              <a:rPr lang="it-IT" sz="2800" dirty="0">
                <a:latin typeface="+mj-lt"/>
              </a:rPr>
              <a:t> ( i disegni)</a:t>
            </a:r>
          </a:p>
          <a:p>
            <a:pPr>
              <a:spcBef>
                <a:spcPct val="50000"/>
              </a:spcBef>
              <a:buFontTx/>
              <a:buChar char="•"/>
            </a:pPr>
            <a:r>
              <a:rPr lang="it-IT" sz="2800" dirty="0">
                <a:latin typeface="+mj-lt"/>
              </a:rPr>
              <a:t> 	</a:t>
            </a:r>
            <a:r>
              <a:rPr lang="it-IT" sz="2800" b="1" dirty="0">
                <a:solidFill>
                  <a:srgbClr val="FF0000"/>
                </a:solidFill>
                <a:latin typeface="+mj-lt"/>
              </a:rPr>
              <a:t>verbale</a:t>
            </a:r>
            <a:r>
              <a:rPr lang="it-IT" sz="2800" dirty="0">
                <a:latin typeface="+mj-lt"/>
              </a:rPr>
              <a:t> ( le relazioni e le norme)</a:t>
            </a:r>
          </a:p>
          <a:p>
            <a:pPr>
              <a:spcBef>
                <a:spcPct val="50000"/>
              </a:spcBef>
              <a:buFontTx/>
              <a:buChar char="•"/>
            </a:pPr>
            <a:r>
              <a:rPr lang="it-IT" sz="2800" dirty="0">
                <a:latin typeface="+mj-lt"/>
              </a:rPr>
              <a:t> 	</a:t>
            </a:r>
            <a:r>
              <a:rPr lang="it-IT" sz="2800" b="1" dirty="0">
                <a:solidFill>
                  <a:srgbClr val="FF0000"/>
                </a:solidFill>
                <a:latin typeface="+mj-lt"/>
              </a:rPr>
              <a:t>numerale</a:t>
            </a:r>
            <a:r>
              <a:rPr lang="it-IT" sz="2800" dirty="0">
                <a:latin typeface="+mj-lt"/>
              </a:rPr>
              <a:t> (i parametri numerici)</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
          <p:cNvPicPr>
            <a:picLocks noChangeAspect="1" noChangeArrowheads="1"/>
          </p:cNvPicPr>
          <p:nvPr/>
        </p:nvPicPr>
        <p:blipFill>
          <a:blip r:embed="rId3" cstate="print"/>
          <a:srcRect/>
          <a:stretch>
            <a:fillRect/>
          </a:stretch>
        </p:blipFill>
        <p:spPr bwMode="auto">
          <a:xfrm>
            <a:off x="381000" y="0"/>
            <a:ext cx="2001838" cy="6858000"/>
          </a:xfrm>
          <a:prstGeom prst="rect">
            <a:avLst/>
          </a:prstGeom>
          <a:noFill/>
          <a:ln w="9525">
            <a:noFill/>
            <a:round/>
            <a:headEnd/>
            <a:tailEnd/>
          </a:ln>
        </p:spPr>
      </p:pic>
      <p:pic>
        <p:nvPicPr>
          <p:cNvPr id="59394" name="Picture 2"/>
          <p:cNvPicPr>
            <a:picLocks noChangeAspect="1" noChangeArrowheads="1"/>
          </p:cNvPicPr>
          <p:nvPr/>
        </p:nvPicPr>
        <p:blipFill>
          <a:blip r:embed="rId4" cstate="print"/>
          <a:srcRect/>
          <a:stretch>
            <a:fillRect/>
          </a:stretch>
        </p:blipFill>
        <p:spPr bwMode="auto">
          <a:xfrm>
            <a:off x="2209800" y="0"/>
            <a:ext cx="3313113" cy="6858000"/>
          </a:xfrm>
          <a:prstGeom prst="rect">
            <a:avLst/>
          </a:prstGeom>
          <a:noFill/>
          <a:ln w="9525">
            <a:noFill/>
            <a:round/>
            <a:headEnd/>
            <a:tailEnd/>
          </a:ln>
        </p:spPr>
      </p:pic>
      <p:sp>
        <p:nvSpPr>
          <p:cNvPr id="59395" name="Rectangle 3"/>
          <p:cNvSpPr>
            <a:spLocks noChangeArrowheads="1"/>
          </p:cNvSpPr>
          <p:nvPr/>
        </p:nvSpPr>
        <p:spPr bwMode="auto">
          <a:xfrm>
            <a:off x="3581400" y="0"/>
            <a:ext cx="1362075" cy="398463"/>
          </a:xfrm>
          <a:prstGeom prst="rect">
            <a:avLst/>
          </a:prstGeom>
          <a:noFill/>
          <a:ln w="9525">
            <a:noFill/>
            <a:round/>
            <a:headEnd/>
            <a:tailEnd/>
          </a:ln>
        </p:spPr>
        <p:txBody>
          <a:bodyPr wrap="none" lIns="90000" tIns="46800" rIns="90000" bIns="46800">
            <a:spAutoFit/>
          </a:bodyPr>
          <a:lstStyle/>
          <a:p>
            <a:pPr>
              <a:lnSpc>
                <a:spcPct val="10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000" b="1">
                <a:solidFill>
                  <a:srgbClr val="000000"/>
                </a:solidFill>
                <a:latin typeface="Swis721 BT" pitchFamily="34" charset="0"/>
              </a:rPr>
              <a:t>I RECINTI</a:t>
            </a:r>
          </a:p>
        </p:txBody>
      </p:sp>
      <p:pic>
        <p:nvPicPr>
          <p:cNvPr id="59396" name="Picture 4"/>
          <p:cNvPicPr>
            <a:picLocks noChangeAspect="1" noChangeArrowheads="1"/>
          </p:cNvPicPr>
          <p:nvPr/>
        </p:nvPicPr>
        <p:blipFill>
          <a:blip r:embed="rId5" cstate="print"/>
          <a:srcRect/>
          <a:stretch>
            <a:fillRect/>
          </a:stretch>
        </p:blipFill>
        <p:spPr bwMode="auto">
          <a:xfrm>
            <a:off x="4959350" y="0"/>
            <a:ext cx="4184650" cy="6858000"/>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additive="repl">
                                        <p:cTn id="6" dur="1" fill="hold">
                                          <p:stCondLst>
                                            <p:cond delay="0"/>
                                          </p:stCondLst>
                                        </p:cTn>
                                        <p:tgtEl>
                                          <p:spTgt spid="59394"/>
                                        </p:tgtEl>
                                        <p:attrNameLst>
                                          <p:attrName>style.visibility</p:attrName>
                                        </p:attrNameLst>
                                      </p:cBhvr>
                                      <p:to>
                                        <p:strVal val="visible"/>
                                      </p:to>
                                    </p:set>
                                    <p:anim calcmode="lin" valueType="num">
                                      <p:cBhvr additive="repl">
                                        <p:cTn id="7" dur="500" fill="hold"/>
                                        <p:tgtEl>
                                          <p:spTgt spid="59394"/>
                                        </p:tgtEl>
                                        <p:attrNameLst>
                                          <p:attrName>ppt_x</p:attrName>
                                        </p:attrNameLst>
                                      </p:cBhvr>
                                      <p:tavLst>
                                        <p:tav tm="100000">
                                          <p:val>
                                            <p:strVal val="0-#ppt_w/2"/>
                                          </p:val>
                                        </p:tav>
                                        <p:tav>
                                          <p:val>
                                            <p:strVal val="#ppt_x"/>
                                          </p:val>
                                        </p:tav>
                                      </p:tavLst>
                                    </p:anim>
                                    <p:anim calcmode="lin" valueType="num">
                                      <p:cBhvr additive="repl">
                                        <p:cTn id="8" dur="500" fill="hold"/>
                                        <p:tgtEl>
                                          <p:spTgt spid="59394"/>
                                        </p:tgtEl>
                                        <p:attrNameLst>
                                          <p:attrName>ppt_y</p:attrName>
                                        </p:attrNameLst>
                                      </p:cBhvr>
                                      <p:tavLst>
                                        <p:tav tm="100000">
                                          <p:val>
                                            <p:strVal val="#ppt_y"/>
                                          </p:val>
                                        </p:tav>
                                        <p:tav>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additive="repl">
                                        <p:cTn id="12" dur="1" fill="hold">
                                          <p:stCondLst>
                                            <p:cond delay="0"/>
                                          </p:stCondLst>
                                        </p:cTn>
                                        <p:tgtEl>
                                          <p:spTgt spid="59395"/>
                                        </p:tgtEl>
                                        <p:attrNameLst>
                                          <p:attrName>style.visibility</p:attrName>
                                        </p:attrNameLst>
                                      </p:cBhvr>
                                      <p:to>
                                        <p:strVal val="visible"/>
                                      </p:to>
                                    </p:set>
                                    <p:anim calcmode="lin" valueType="num">
                                      <p:cBhvr additive="repl">
                                        <p:cTn id="13" dur="500" fill="hold"/>
                                        <p:tgtEl>
                                          <p:spTgt spid="59395"/>
                                        </p:tgtEl>
                                        <p:attrNameLst>
                                          <p:attrName>ppt_x</p:attrName>
                                        </p:attrNameLst>
                                      </p:cBhvr>
                                      <p:tavLst>
                                        <p:tav tm="100000">
                                          <p:val>
                                            <p:strVal val="0-#ppt_w/2"/>
                                          </p:val>
                                        </p:tav>
                                        <p:tav>
                                          <p:val>
                                            <p:strVal val="#ppt_x"/>
                                          </p:val>
                                        </p:tav>
                                      </p:tavLst>
                                    </p:anim>
                                    <p:anim calcmode="lin" valueType="num">
                                      <p:cBhvr additive="repl">
                                        <p:cTn id="14" dur="500" fill="hold"/>
                                        <p:tgtEl>
                                          <p:spTgt spid="59395"/>
                                        </p:tgtEl>
                                        <p:attrNameLst>
                                          <p:attrName>ppt_y</p:attrName>
                                        </p:attrNameLst>
                                      </p:cBhvr>
                                      <p:tavLst>
                                        <p:tav tm="100000">
                                          <p:val>
                                            <p:strVal val="#ppt_y"/>
                                          </p:val>
                                        </p:tav>
                                        <p:tav>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2" presetClass="entr" presetSubtype="2" fill="hold" nodeType="clickEffect">
                                  <p:stCondLst>
                                    <p:cond delay="0"/>
                                  </p:stCondLst>
                                  <p:childTnLst>
                                    <p:set>
                                      <p:cBhvr additive="repl">
                                        <p:cTn id="18" dur="1" fill="hold">
                                          <p:stCondLst>
                                            <p:cond delay="0"/>
                                          </p:stCondLst>
                                        </p:cTn>
                                        <p:tgtEl>
                                          <p:spTgt spid="59396"/>
                                        </p:tgtEl>
                                        <p:attrNameLst>
                                          <p:attrName>style.visibility</p:attrName>
                                        </p:attrNameLst>
                                      </p:cBhvr>
                                      <p:to>
                                        <p:strVal val="visible"/>
                                      </p:to>
                                    </p:set>
                                    <p:animEffect transition="in" filter="slide(fromRight)">
                                      <p:cBhvr additive="repl">
                                        <p:cTn id="19" dur="500"/>
                                        <p:tgtEl>
                                          <p:spTgt spid="59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
          <p:cNvPicPr>
            <a:picLocks noChangeAspect="1" noChangeArrowheads="1"/>
          </p:cNvPicPr>
          <p:nvPr/>
        </p:nvPicPr>
        <p:blipFill>
          <a:blip r:embed="rId3" cstate="print"/>
          <a:srcRect/>
          <a:stretch>
            <a:fillRect/>
          </a:stretch>
        </p:blipFill>
        <p:spPr bwMode="auto">
          <a:xfrm>
            <a:off x="0" y="0"/>
            <a:ext cx="4175125" cy="6858000"/>
          </a:xfrm>
          <a:prstGeom prst="rect">
            <a:avLst/>
          </a:prstGeom>
          <a:noFill/>
          <a:ln w="9525">
            <a:noFill/>
            <a:round/>
            <a:headEnd/>
            <a:tailEnd/>
          </a:ln>
        </p:spPr>
      </p:pic>
      <p:pic>
        <p:nvPicPr>
          <p:cNvPr id="41987" name="Picture 2"/>
          <p:cNvPicPr>
            <a:picLocks noChangeAspect="1" noChangeArrowheads="1"/>
          </p:cNvPicPr>
          <p:nvPr/>
        </p:nvPicPr>
        <p:blipFill>
          <a:blip r:embed="rId4" cstate="print"/>
          <a:srcRect/>
          <a:stretch>
            <a:fillRect/>
          </a:stretch>
        </p:blipFill>
        <p:spPr bwMode="auto">
          <a:xfrm>
            <a:off x="5091113" y="0"/>
            <a:ext cx="4052887" cy="6858000"/>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p:cNvPicPr>
            <a:picLocks noChangeAspect="1" noChangeArrowheads="1"/>
          </p:cNvPicPr>
          <p:nvPr/>
        </p:nvPicPr>
        <p:blipFill>
          <a:blip r:embed="rId3" cstate="print"/>
          <a:srcRect/>
          <a:stretch>
            <a:fillRect/>
          </a:stretch>
        </p:blipFill>
        <p:spPr bwMode="auto">
          <a:xfrm>
            <a:off x="0" y="0"/>
            <a:ext cx="4791075" cy="6891338"/>
          </a:xfrm>
          <a:prstGeom prst="rect">
            <a:avLst/>
          </a:prstGeom>
          <a:noFill/>
          <a:ln w="9525">
            <a:noFill/>
            <a:round/>
            <a:headEnd/>
            <a:tailEnd/>
          </a:ln>
        </p:spPr>
      </p:pic>
      <p:sp>
        <p:nvSpPr>
          <p:cNvPr id="43011" name="Text Box 2"/>
          <p:cNvSpPr txBox="1">
            <a:spLocks noChangeArrowheads="1"/>
          </p:cNvSpPr>
          <p:nvPr/>
        </p:nvSpPr>
        <p:spPr bwMode="auto">
          <a:xfrm>
            <a:off x="4800600" y="0"/>
            <a:ext cx="3657600" cy="2100191"/>
          </a:xfrm>
          <a:prstGeom prst="rect">
            <a:avLst/>
          </a:prstGeom>
          <a:noFill/>
          <a:ln w="9525">
            <a:noFill/>
            <a:round/>
            <a:headEnd/>
            <a:tailEnd/>
          </a:ln>
        </p:spPr>
        <p:txBody>
          <a:bodyPr lIns="90000" tIns="46800" rIns="90000" bIns="46800">
            <a:spAutoFit/>
          </a:bodyPr>
          <a:lstStyle/>
          <a:p>
            <a:pPr>
              <a:lnSpc>
                <a:spcPct val="100000"/>
              </a:lnSpc>
              <a:spcBef>
                <a:spcPts val="112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800" b="1" dirty="0">
                <a:solidFill>
                  <a:srgbClr val="C00000"/>
                </a:solidFill>
              </a:rPr>
              <a:t>Il sistema delle </a:t>
            </a:r>
            <a:r>
              <a:rPr lang="it-IT" sz="2800" b="1" dirty="0" smtClean="0">
                <a:solidFill>
                  <a:srgbClr val="C00000"/>
                </a:solidFill>
              </a:rPr>
              <a:t>centralità</a:t>
            </a:r>
          </a:p>
          <a:p>
            <a:pPr>
              <a:lnSpc>
                <a:spcPct val="100000"/>
              </a:lnSpc>
              <a:spcBef>
                <a:spcPts val="112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800" dirty="0" smtClean="0">
                <a:solidFill>
                  <a:srgbClr val="C00000"/>
                </a:solidFill>
              </a:rPr>
              <a:t>grandi attrattori </a:t>
            </a:r>
          </a:p>
          <a:p>
            <a:pPr>
              <a:lnSpc>
                <a:spcPct val="100000"/>
              </a:lnSpc>
              <a:spcBef>
                <a:spcPts val="112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800" dirty="0" smtClean="0">
                <a:solidFill>
                  <a:srgbClr val="C00000"/>
                </a:solidFill>
              </a:rPr>
              <a:t>e piccoli centri</a:t>
            </a:r>
            <a:endParaRPr lang="it-IT" sz="2800" dirty="0">
              <a:solidFill>
                <a:srgbClr val="C00000"/>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asellaDiTesto 3"/>
          <p:cNvSpPr txBox="1">
            <a:spLocks noChangeArrowheads="1"/>
          </p:cNvSpPr>
          <p:nvPr/>
        </p:nvSpPr>
        <p:spPr bwMode="auto">
          <a:xfrm>
            <a:off x="971600" y="836712"/>
            <a:ext cx="7488832" cy="2554545"/>
          </a:xfrm>
          <a:prstGeom prst="rect">
            <a:avLst/>
          </a:prstGeom>
          <a:noFill/>
          <a:ln w="9525">
            <a:noFill/>
            <a:miter lim="800000"/>
            <a:headEnd/>
            <a:tailEnd/>
          </a:ln>
        </p:spPr>
        <p:txBody>
          <a:bodyPr wrap="square">
            <a:spAutoFit/>
          </a:bodyPr>
          <a:lstStyle/>
          <a:p>
            <a:r>
              <a:rPr lang="it-IT" sz="3200" b="1" dirty="0">
                <a:solidFill>
                  <a:srgbClr val="C00000"/>
                </a:solidFill>
              </a:rPr>
              <a:t>QUANTO-DOVE-COME? </a:t>
            </a:r>
          </a:p>
          <a:p>
            <a:endParaRPr lang="it-IT" sz="3200" b="1" dirty="0">
              <a:solidFill>
                <a:srgbClr val="C00000"/>
              </a:solidFill>
            </a:endParaRPr>
          </a:p>
          <a:p>
            <a:r>
              <a:rPr lang="it-IT" sz="3200" b="1" dirty="0" smtClean="0">
                <a:solidFill>
                  <a:srgbClr val="C00000"/>
                </a:solidFill>
              </a:rPr>
              <a:t>scenari </a:t>
            </a:r>
            <a:r>
              <a:rPr lang="it-IT" sz="3200" b="1" dirty="0">
                <a:solidFill>
                  <a:srgbClr val="C00000"/>
                </a:solidFill>
              </a:rPr>
              <a:t>di trasformazione </a:t>
            </a:r>
            <a:endParaRPr lang="it-IT" sz="3200" b="1" dirty="0" smtClean="0">
              <a:solidFill>
                <a:srgbClr val="C00000"/>
              </a:solidFill>
            </a:endParaRPr>
          </a:p>
          <a:p>
            <a:endParaRPr lang="it-IT" sz="3200" b="1" dirty="0" smtClean="0">
              <a:solidFill>
                <a:srgbClr val="C00000"/>
              </a:solidFill>
            </a:endParaRPr>
          </a:p>
          <a:p>
            <a:r>
              <a:rPr lang="it-IT" sz="3200" b="1" dirty="0" smtClean="0">
                <a:solidFill>
                  <a:srgbClr val="C00000"/>
                </a:solidFill>
              </a:rPr>
              <a:t>come </a:t>
            </a:r>
            <a:r>
              <a:rPr lang="it-IT" sz="3200" b="1" dirty="0">
                <a:solidFill>
                  <a:srgbClr val="C00000"/>
                </a:solidFill>
              </a:rPr>
              <a:t>fondamento del processo di piano</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
          <p:cNvPicPr>
            <a:picLocks noChangeAspect="1" noChangeArrowheads="1"/>
          </p:cNvPicPr>
          <p:nvPr/>
        </p:nvPicPr>
        <p:blipFill>
          <a:blip r:embed="rId3" cstate="print"/>
          <a:srcRect/>
          <a:stretch>
            <a:fillRect/>
          </a:stretch>
        </p:blipFill>
        <p:spPr bwMode="auto">
          <a:xfrm>
            <a:off x="152400" y="1752600"/>
            <a:ext cx="7696200" cy="4711700"/>
          </a:xfrm>
          <a:prstGeom prst="rect">
            <a:avLst/>
          </a:prstGeom>
          <a:noFill/>
          <a:ln w="9525">
            <a:noFill/>
            <a:round/>
            <a:headEnd/>
            <a:tailEnd/>
          </a:ln>
        </p:spPr>
      </p:pic>
      <p:sp>
        <p:nvSpPr>
          <p:cNvPr id="48131" name="Rectangle 2"/>
          <p:cNvSpPr>
            <a:spLocks noChangeArrowheads="1"/>
          </p:cNvSpPr>
          <p:nvPr/>
        </p:nvSpPr>
        <p:spPr bwMode="auto">
          <a:xfrm>
            <a:off x="3357563" y="642938"/>
            <a:ext cx="4160837" cy="307975"/>
          </a:xfrm>
          <a:prstGeom prst="rect">
            <a:avLst/>
          </a:prstGeom>
          <a:noFill/>
          <a:ln w="9525">
            <a:noFill/>
            <a:round/>
            <a:headEnd/>
            <a:tailEnd/>
          </a:ln>
        </p:spPr>
        <p:txBody>
          <a:bodyPr wrap="none" lIns="0" tIns="0" rIns="0" bIns="0">
            <a:spAutoFit/>
          </a:bodyPr>
          <a:lstStyle/>
          <a:p>
            <a:pPr>
              <a:lnSpc>
                <a:spcPct val="10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000" b="1">
                <a:solidFill>
                  <a:srgbClr val="000000"/>
                </a:solidFill>
                <a:latin typeface="Swis721 BT" pitchFamily="34" charset="0"/>
              </a:rPr>
              <a:t>Carta del CONSUMO DEL SUOLO </a:t>
            </a:r>
          </a:p>
        </p:txBody>
      </p:sp>
      <p:sp>
        <p:nvSpPr>
          <p:cNvPr id="48132" name="Rectangle 3"/>
          <p:cNvSpPr>
            <a:spLocks noChangeArrowheads="1"/>
          </p:cNvSpPr>
          <p:nvPr/>
        </p:nvSpPr>
        <p:spPr bwMode="auto">
          <a:xfrm>
            <a:off x="5334000" y="1066800"/>
            <a:ext cx="2174875" cy="427038"/>
          </a:xfrm>
          <a:prstGeom prst="rect">
            <a:avLst/>
          </a:prstGeom>
          <a:noFill/>
          <a:ln w="9525">
            <a:noFill/>
            <a:round/>
            <a:headEnd/>
            <a:tailEnd/>
          </a:ln>
        </p:spPr>
        <p:txBody>
          <a:bodyPr lIns="0" tIns="0" rIns="0" bIns="0">
            <a:spAutoFit/>
          </a:bodyPr>
          <a:lstStyle/>
          <a:p>
            <a:pPr>
              <a:lnSpc>
                <a:spcPct val="10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b="1">
                <a:solidFill>
                  <a:srgbClr val="000000"/>
                </a:solidFill>
                <a:latin typeface="Swis721 BT" pitchFamily="34" charset="0"/>
              </a:rPr>
              <a:t>alla data del rilievo (2006)</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1"/>
          <p:cNvSpPr txBox="1">
            <a:spLocks noChangeArrowheads="1"/>
          </p:cNvSpPr>
          <p:nvPr/>
        </p:nvSpPr>
        <p:spPr bwMode="auto">
          <a:xfrm>
            <a:off x="341313" y="457200"/>
            <a:ext cx="8459787" cy="5357813"/>
          </a:xfrm>
          <a:prstGeom prst="rect">
            <a:avLst/>
          </a:prstGeom>
          <a:noFill/>
          <a:ln w="9525">
            <a:noFill/>
            <a:round/>
            <a:headEnd/>
            <a:tailEnd/>
          </a:ln>
        </p:spPr>
        <p:txBody>
          <a:bodyPr lIns="90000" tIns="45000" rIns="90000" bIns="45000"/>
          <a:lstStyle/>
          <a:p>
            <a:pPr>
              <a:spcBef>
                <a:spcPts val="1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3200" b="1" dirty="0">
                <a:solidFill>
                  <a:srgbClr val="C00000"/>
                </a:solidFill>
                <a:latin typeface="+mj-lt"/>
              </a:rPr>
              <a:t>SCENARI</a:t>
            </a:r>
          </a:p>
          <a:p>
            <a:pPr>
              <a:spcBef>
                <a:spcPts val="1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000" dirty="0">
                <a:solidFill>
                  <a:srgbClr val="000000"/>
                </a:solidFill>
                <a:latin typeface="Swis721 BT" pitchFamily="34" charset="0"/>
              </a:rPr>
              <a:t>	</a:t>
            </a:r>
            <a:r>
              <a:rPr lang="it-IT" sz="2400" dirty="0">
                <a:solidFill>
                  <a:srgbClr val="000000"/>
                </a:solidFill>
              </a:rPr>
              <a:t>Un scenario </a:t>
            </a:r>
            <a:r>
              <a:rPr lang="it-IT" sz="2400" dirty="0">
                <a:solidFill>
                  <a:srgbClr val="C00000"/>
                </a:solidFill>
              </a:rPr>
              <a:t>non è l’immagine </a:t>
            </a:r>
            <a:r>
              <a:rPr lang="it-IT" sz="2400" dirty="0">
                <a:solidFill>
                  <a:srgbClr val="000000"/>
                </a:solidFill>
              </a:rPr>
              <a:t>dei desideri di un territorio, e neppure è una previsione di ciò che un territorio vuole o di ciò che accadrà.</a:t>
            </a:r>
          </a:p>
          <a:p>
            <a:pPr>
              <a:spcBef>
                <a:spcPts val="12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400" dirty="0">
                <a:solidFill>
                  <a:srgbClr val="000000"/>
                </a:solidFill>
              </a:rPr>
              <a:t>	Lo scenario </a:t>
            </a:r>
            <a:r>
              <a:rPr lang="it-IT" sz="2400" dirty="0">
                <a:solidFill>
                  <a:srgbClr val="C00000"/>
                </a:solidFill>
              </a:rPr>
              <a:t>è uno strumento </a:t>
            </a:r>
            <a:r>
              <a:rPr lang="it-IT" sz="2400" dirty="0">
                <a:solidFill>
                  <a:srgbClr val="000000"/>
                </a:solidFill>
              </a:rPr>
              <a:t>per far fronte all’indeterminatezza e alla sovra determinazione; infatti ragiona sugli elementi critici dello stato di fatto presenti e sulle loro possibili evoluzioni, offrendo delle prime ipotesi e direzioni. </a:t>
            </a:r>
          </a:p>
          <a:p>
            <a:pPr>
              <a:spcBef>
                <a:spcPts val="12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400" dirty="0">
                <a:solidFill>
                  <a:srgbClr val="000000"/>
                </a:solidFill>
              </a:rPr>
              <a:t>	Lo scenario seleziona e confronta criticità e potenzialità andando più a fondo nella ricognizione ed interpretazione dello stato attuale del territorio.</a:t>
            </a:r>
          </a:p>
          <a:p>
            <a:pPr>
              <a:spcBef>
                <a:spcPts val="12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400" dirty="0">
                <a:solidFill>
                  <a:srgbClr val="000000"/>
                </a:solidFill>
              </a:rPr>
              <a:t>	Lo scenario risponde alla domanda </a:t>
            </a:r>
            <a:r>
              <a:rPr lang="it-IT" sz="2400" dirty="0">
                <a:solidFill>
                  <a:srgbClr val="C00000"/>
                </a:solidFill>
              </a:rPr>
              <a:t>“che cosa succederebbe </a:t>
            </a:r>
            <a:r>
              <a:rPr lang="it-IT" sz="2400" dirty="0" err="1">
                <a:solidFill>
                  <a:srgbClr val="C00000"/>
                </a:solidFill>
              </a:rPr>
              <a:t>se…</a:t>
            </a:r>
            <a:r>
              <a:rPr lang="it-IT" sz="2400" dirty="0">
                <a:solidFill>
                  <a:srgbClr val="C00000"/>
                </a:solidFill>
              </a:rPr>
              <a:t>”, </a:t>
            </a:r>
            <a:r>
              <a:rPr lang="it-IT" sz="2400" dirty="0">
                <a:solidFill>
                  <a:srgbClr val="000000"/>
                </a:solidFill>
              </a:rPr>
              <a:t>per questo, e per poter misurare i differenti effetti ed impatti sul territorio, è necessario operare una forte selezione delle variabili in gioco.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
          <p:cNvPicPr>
            <a:picLocks noChangeAspect="1" noChangeArrowheads="1"/>
          </p:cNvPicPr>
          <p:nvPr/>
        </p:nvPicPr>
        <p:blipFill>
          <a:blip r:embed="rId3" cstate="print"/>
          <a:srcRect/>
          <a:stretch>
            <a:fillRect/>
          </a:stretch>
        </p:blipFill>
        <p:spPr bwMode="auto">
          <a:xfrm>
            <a:off x="152400" y="1752600"/>
            <a:ext cx="7696200" cy="4711700"/>
          </a:xfrm>
          <a:prstGeom prst="rect">
            <a:avLst/>
          </a:prstGeom>
          <a:noFill/>
          <a:ln w="9525">
            <a:noFill/>
            <a:round/>
            <a:headEnd/>
            <a:tailEnd/>
          </a:ln>
        </p:spPr>
      </p:pic>
      <p:sp>
        <p:nvSpPr>
          <p:cNvPr id="48131" name="Rectangle 2"/>
          <p:cNvSpPr>
            <a:spLocks noChangeArrowheads="1"/>
          </p:cNvSpPr>
          <p:nvPr/>
        </p:nvSpPr>
        <p:spPr bwMode="auto">
          <a:xfrm>
            <a:off x="3357563" y="642938"/>
            <a:ext cx="4160837" cy="307975"/>
          </a:xfrm>
          <a:prstGeom prst="rect">
            <a:avLst/>
          </a:prstGeom>
          <a:noFill/>
          <a:ln w="9525">
            <a:noFill/>
            <a:round/>
            <a:headEnd/>
            <a:tailEnd/>
          </a:ln>
        </p:spPr>
        <p:txBody>
          <a:bodyPr wrap="none" lIns="0" tIns="0" rIns="0" bIns="0">
            <a:spAutoFit/>
          </a:bodyPr>
          <a:lstStyle/>
          <a:p>
            <a:pPr>
              <a:lnSpc>
                <a:spcPct val="10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000" b="1" dirty="0">
                <a:solidFill>
                  <a:srgbClr val="000000"/>
                </a:solidFill>
                <a:latin typeface="Swis721 BT" pitchFamily="34" charset="0"/>
              </a:rPr>
              <a:t>Carta del CONSUMO DEL SUOLO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1"/>
          <p:cNvSpPr txBox="1">
            <a:spLocks noChangeArrowheads="1"/>
          </p:cNvSpPr>
          <p:nvPr/>
        </p:nvSpPr>
        <p:spPr bwMode="auto">
          <a:xfrm>
            <a:off x="990600" y="2971800"/>
            <a:ext cx="5789613" cy="457200"/>
          </a:xfrm>
          <a:prstGeom prst="rect">
            <a:avLst/>
          </a:prstGeom>
          <a:noFill/>
          <a:ln w="9525">
            <a:noFill/>
            <a:round/>
            <a:headEnd/>
            <a:tailEnd/>
          </a:ln>
        </p:spPr>
        <p:txBody>
          <a:bodyPr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a:solidFill>
                  <a:srgbClr val="FF6600"/>
                </a:solidFill>
                <a:latin typeface="Swis721 BT" pitchFamily="34" charset="0"/>
              </a:rPr>
              <a:t>Scenario 0: “contrazione” </a:t>
            </a:r>
          </a:p>
        </p:txBody>
      </p:sp>
      <p:sp>
        <p:nvSpPr>
          <p:cNvPr id="52227" name="Text Box 2"/>
          <p:cNvSpPr txBox="1">
            <a:spLocks noChangeArrowheads="1"/>
          </p:cNvSpPr>
          <p:nvPr/>
        </p:nvSpPr>
        <p:spPr bwMode="auto">
          <a:xfrm>
            <a:off x="900113" y="442913"/>
            <a:ext cx="3332162" cy="457200"/>
          </a:xfrm>
          <a:prstGeom prst="rect">
            <a:avLst/>
          </a:prstGeom>
          <a:noFill/>
          <a:ln w="9525">
            <a:noFill/>
            <a:round/>
            <a:headEnd/>
            <a:tailEnd/>
          </a:ln>
        </p:spPr>
        <p:txBody>
          <a:bodyPr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a:solidFill>
                  <a:srgbClr val="FF6600"/>
                </a:solidFill>
                <a:latin typeface="Swis721 BT" pitchFamily="34" charset="0"/>
              </a:rPr>
              <a:t>SCENARI “QUANTO”</a:t>
            </a:r>
          </a:p>
        </p:txBody>
      </p:sp>
      <p:sp>
        <p:nvSpPr>
          <p:cNvPr id="52228" name="Text Box 3"/>
          <p:cNvSpPr txBox="1">
            <a:spLocks noChangeArrowheads="1"/>
          </p:cNvSpPr>
          <p:nvPr/>
        </p:nvSpPr>
        <p:spPr bwMode="auto">
          <a:xfrm>
            <a:off x="990600" y="3657600"/>
            <a:ext cx="5105400" cy="457200"/>
          </a:xfrm>
          <a:prstGeom prst="rect">
            <a:avLst/>
          </a:prstGeom>
          <a:noFill/>
          <a:ln w="9525">
            <a:noFill/>
            <a:round/>
            <a:headEnd/>
            <a:tailEnd/>
          </a:ln>
        </p:spPr>
        <p:txBody>
          <a:bodyPr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a:solidFill>
                  <a:srgbClr val="FF6600"/>
                </a:solidFill>
                <a:latin typeface="Swis721 BT" pitchFamily="34" charset="0"/>
              </a:rPr>
              <a:t>Scenario 1: “l’unica città”</a:t>
            </a:r>
          </a:p>
        </p:txBody>
      </p:sp>
      <p:pic>
        <p:nvPicPr>
          <p:cNvPr id="52229" name="Picture 4"/>
          <p:cNvPicPr>
            <a:picLocks noChangeAspect="1" noChangeArrowheads="1"/>
          </p:cNvPicPr>
          <p:nvPr/>
        </p:nvPicPr>
        <p:blipFill>
          <a:blip r:embed="rId3" cstate="print"/>
          <a:srcRect/>
          <a:stretch>
            <a:fillRect/>
          </a:stretch>
        </p:blipFill>
        <p:spPr bwMode="auto">
          <a:xfrm>
            <a:off x="990600" y="4419600"/>
            <a:ext cx="6575425" cy="1804988"/>
          </a:xfrm>
          <a:prstGeom prst="rect">
            <a:avLst/>
          </a:prstGeom>
          <a:noFill/>
          <a:ln w="9525">
            <a:noFill/>
            <a:round/>
            <a:headEnd/>
            <a:tailEnd/>
          </a:ln>
        </p:spPr>
      </p:pic>
      <p:sp>
        <p:nvSpPr>
          <p:cNvPr id="52230" name="Rectangle 6"/>
          <p:cNvSpPr>
            <a:spLocks noChangeArrowheads="1"/>
          </p:cNvSpPr>
          <p:nvPr/>
        </p:nvSpPr>
        <p:spPr bwMode="auto">
          <a:xfrm>
            <a:off x="914400" y="990600"/>
            <a:ext cx="7877175" cy="1616075"/>
          </a:xfrm>
          <a:prstGeom prst="rect">
            <a:avLst/>
          </a:prstGeom>
          <a:noFill/>
          <a:ln w="9525">
            <a:noFill/>
            <a:miter lim="800000"/>
            <a:headEnd/>
            <a:tailEnd/>
          </a:ln>
        </p:spPr>
        <p:txBody>
          <a:bodyPr>
            <a:spAutoFit/>
          </a:bodyPr>
          <a:lstStyle/>
          <a:p>
            <a:r>
              <a:rPr lang="it-IT" sz="2000">
                <a:solidFill>
                  <a:srgbClr val="000000"/>
                </a:solidFill>
                <a:latin typeface="Verdana" pitchFamily="34" charset="0"/>
              </a:rPr>
              <a:t>Gli scenari “quanto” si interrogano su quale possa essere lo sviluppo insediativo in termini quantitativi: quanti abitanti nel 2020, quanti ne può accogliere ancora il territorio? quattro diverse ipotesi alternative derivano dalla partecipazione e dai dati:</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ChangeArrowheads="1"/>
          </p:cNvSpPr>
          <p:nvPr/>
        </p:nvSpPr>
        <p:spPr bwMode="auto">
          <a:xfrm>
            <a:off x="387350" y="457200"/>
            <a:ext cx="4549775" cy="457200"/>
          </a:xfrm>
          <a:prstGeom prst="rect">
            <a:avLst/>
          </a:prstGeom>
          <a:noFill/>
          <a:ln w="9525">
            <a:noFill/>
            <a:round/>
            <a:headEnd/>
            <a:tailEnd/>
          </a:ln>
        </p:spPr>
        <p:txBody>
          <a:bodyPr wrap="none"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a:solidFill>
                  <a:srgbClr val="FF6600"/>
                </a:solidFill>
                <a:latin typeface="Swis721 BT" pitchFamily="34" charset="0"/>
              </a:rPr>
              <a:t>Scenario 2 : “la città richiesta”</a:t>
            </a:r>
          </a:p>
        </p:txBody>
      </p:sp>
      <p:pic>
        <p:nvPicPr>
          <p:cNvPr id="53251" name="Picture 2"/>
          <p:cNvPicPr>
            <a:picLocks noChangeAspect="1" noChangeArrowheads="1"/>
          </p:cNvPicPr>
          <p:nvPr/>
        </p:nvPicPr>
        <p:blipFill>
          <a:blip r:embed="rId3" cstate="print"/>
          <a:srcRect/>
          <a:stretch>
            <a:fillRect/>
          </a:stretch>
        </p:blipFill>
        <p:spPr bwMode="auto">
          <a:xfrm>
            <a:off x="533400" y="1066800"/>
            <a:ext cx="4362450" cy="2724150"/>
          </a:xfrm>
          <a:prstGeom prst="rect">
            <a:avLst/>
          </a:prstGeom>
          <a:noFill/>
          <a:ln w="9525">
            <a:noFill/>
            <a:round/>
            <a:headEnd/>
            <a:tailEnd/>
          </a:ln>
        </p:spPr>
      </p:pic>
      <p:pic>
        <p:nvPicPr>
          <p:cNvPr id="53252" name="Picture 3"/>
          <p:cNvPicPr>
            <a:picLocks noChangeAspect="1" noChangeArrowheads="1"/>
          </p:cNvPicPr>
          <p:nvPr/>
        </p:nvPicPr>
        <p:blipFill>
          <a:blip r:embed="rId4" cstate="print"/>
          <a:srcRect/>
          <a:stretch>
            <a:fillRect/>
          </a:stretch>
        </p:blipFill>
        <p:spPr bwMode="auto">
          <a:xfrm>
            <a:off x="5638800" y="1143000"/>
            <a:ext cx="2135188" cy="438150"/>
          </a:xfrm>
          <a:prstGeom prst="rect">
            <a:avLst/>
          </a:prstGeom>
          <a:noFill/>
          <a:ln w="9525">
            <a:noFill/>
            <a:round/>
            <a:headEnd/>
            <a:tailEnd/>
          </a:ln>
        </p:spPr>
      </p:pic>
      <p:pic>
        <p:nvPicPr>
          <p:cNvPr id="53253" name="Picture 4"/>
          <p:cNvPicPr>
            <a:picLocks noChangeAspect="1" noChangeArrowheads="1"/>
          </p:cNvPicPr>
          <p:nvPr/>
        </p:nvPicPr>
        <p:blipFill>
          <a:blip r:embed="rId5" cstate="print"/>
          <a:srcRect/>
          <a:stretch>
            <a:fillRect/>
          </a:stretch>
        </p:blipFill>
        <p:spPr bwMode="auto">
          <a:xfrm>
            <a:off x="838200" y="4267200"/>
            <a:ext cx="6575425" cy="1722438"/>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1"/>
          <p:cNvSpPr>
            <a:spLocks noChangeArrowheads="1"/>
          </p:cNvSpPr>
          <p:nvPr/>
        </p:nvSpPr>
        <p:spPr bwMode="auto">
          <a:xfrm>
            <a:off x="538163" y="381000"/>
            <a:ext cx="4910137" cy="460375"/>
          </a:xfrm>
          <a:prstGeom prst="rect">
            <a:avLst/>
          </a:prstGeom>
          <a:noFill/>
          <a:ln w="9525">
            <a:noFill/>
            <a:round/>
            <a:headEnd/>
            <a:tailEnd/>
          </a:ln>
        </p:spPr>
        <p:txBody>
          <a:bodyPr wrap="none"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a:solidFill>
                  <a:srgbClr val="FF6600"/>
                </a:solidFill>
                <a:latin typeface="Swis721 BT" pitchFamily="34" charset="0"/>
              </a:rPr>
              <a:t>Scenario 3 : “la tendenze in atto”</a:t>
            </a:r>
          </a:p>
        </p:txBody>
      </p:sp>
      <p:graphicFrame>
        <p:nvGraphicFramePr>
          <p:cNvPr id="1026" name="Object 2"/>
          <p:cNvGraphicFramePr>
            <a:graphicFrameLocks noChangeAspect="1"/>
          </p:cNvGraphicFramePr>
          <p:nvPr/>
        </p:nvGraphicFramePr>
        <p:xfrm>
          <a:off x="533400" y="838200"/>
          <a:ext cx="4286250" cy="2914650"/>
        </p:xfrm>
        <a:graphic>
          <a:graphicData uri="http://schemas.openxmlformats.org/presentationml/2006/ole">
            <p:oleObj spid="_x0000_s115714" r:id="rId4" imgW="5695200" imgH="3872880" progId="Excel.Sheet.8">
              <p:embed/>
            </p:oleObj>
          </a:graphicData>
        </a:graphic>
      </p:graphicFrame>
      <p:pic>
        <p:nvPicPr>
          <p:cNvPr id="1028" name="Picture 3"/>
          <p:cNvPicPr>
            <a:picLocks noChangeAspect="1" noChangeArrowheads="1"/>
          </p:cNvPicPr>
          <p:nvPr/>
        </p:nvPicPr>
        <p:blipFill>
          <a:blip r:embed="rId5" cstate="print"/>
          <a:srcRect/>
          <a:stretch>
            <a:fillRect/>
          </a:stretch>
        </p:blipFill>
        <p:spPr bwMode="auto">
          <a:xfrm>
            <a:off x="5867400" y="1828800"/>
            <a:ext cx="2106613" cy="438150"/>
          </a:xfrm>
          <a:prstGeom prst="rect">
            <a:avLst/>
          </a:prstGeom>
          <a:noFill/>
          <a:ln w="9525">
            <a:noFill/>
            <a:round/>
            <a:headEnd/>
            <a:tailEnd/>
          </a:ln>
        </p:spPr>
      </p:pic>
      <p:pic>
        <p:nvPicPr>
          <p:cNvPr id="1029" name="Picture 4"/>
          <p:cNvPicPr>
            <a:picLocks noChangeAspect="1" noChangeArrowheads="1"/>
          </p:cNvPicPr>
          <p:nvPr/>
        </p:nvPicPr>
        <p:blipFill>
          <a:blip r:embed="rId6" cstate="print"/>
          <a:srcRect/>
          <a:stretch>
            <a:fillRect/>
          </a:stretch>
        </p:blipFill>
        <p:spPr bwMode="auto">
          <a:xfrm>
            <a:off x="609600" y="4116388"/>
            <a:ext cx="4433888" cy="2741612"/>
          </a:xfrm>
          <a:prstGeom prst="rect">
            <a:avLst/>
          </a:prstGeom>
          <a:noFill/>
          <a:ln w="9525">
            <a:noFill/>
            <a:round/>
            <a:headEnd/>
            <a:tailEnd/>
          </a:ln>
        </p:spPr>
      </p:pic>
      <p:pic>
        <p:nvPicPr>
          <p:cNvPr id="1030" name="Picture 5"/>
          <p:cNvPicPr>
            <a:picLocks noChangeAspect="1" noChangeArrowheads="1"/>
          </p:cNvPicPr>
          <p:nvPr/>
        </p:nvPicPr>
        <p:blipFill>
          <a:blip r:embed="rId7" cstate="print"/>
          <a:srcRect/>
          <a:stretch>
            <a:fillRect/>
          </a:stretch>
        </p:blipFill>
        <p:spPr bwMode="auto">
          <a:xfrm>
            <a:off x="5715000" y="4114800"/>
            <a:ext cx="2135188" cy="438150"/>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506413" y="0"/>
            <a:ext cx="8637587" cy="854075"/>
          </a:xfrm>
        </p:spPr>
        <p:txBody>
          <a:bodyPr/>
          <a:lstStyle/>
          <a:p>
            <a:pPr algn="r" eaLnBrk="1" hangingPunct="1"/>
            <a:r>
              <a:rPr lang="it-IT" sz="3200" smtClean="0"/>
              <a:t>Le tavole di  piano</a:t>
            </a:r>
            <a:r>
              <a:rPr lang="it-IT" smtClean="0"/>
              <a:t/>
            </a:r>
            <a:br>
              <a:rPr lang="it-IT" smtClean="0"/>
            </a:br>
            <a:r>
              <a:rPr lang="it-IT" sz="1800" smtClean="0"/>
              <a:t>scala 1/5000</a:t>
            </a:r>
            <a:endParaRPr lang="it-IT" smtClean="0"/>
          </a:p>
        </p:txBody>
      </p:sp>
      <p:pic>
        <p:nvPicPr>
          <p:cNvPr id="16387" name="Picture 3"/>
          <p:cNvPicPr>
            <a:picLocks noChangeAspect="1" noChangeArrowheads="1"/>
          </p:cNvPicPr>
          <p:nvPr/>
        </p:nvPicPr>
        <p:blipFill>
          <a:blip r:embed="rId2" cstate="print"/>
          <a:srcRect/>
          <a:stretch>
            <a:fillRect/>
          </a:stretch>
        </p:blipFill>
        <p:spPr bwMode="auto">
          <a:xfrm>
            <a:off x="0" y="827088"/>
            <a:ext cx="7696200" cy="6030912"/>
          </a:xfrm>
          <a:prstGeom prst="rect">
            <a:avLst/>
          </a:prstGeom>
          <a:noFill/>
          <a:ln w="9525">
            <a:noFill/>
            <a:miter lim="800000"/>
            <a:headEnd/>
            <a:tailEnd/>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1"/>
          <p:cNvSpPr txBox="1">
            <a:spLocks noChangeArrowheads="1"/>
          </p:cNvSpPr>
          <p:nvPr/>
        </p:nvSpPr>
        <p:spPr bwMode="auto">
          <a:xfrm>
            <a:off x="0" y="84138"/>
            <a:ext cx="3627438" cy="457200"/>
          </a:xfrm>
          <a:prstGeom prst="rect">
            <a:avLst/>
          </a:prstGeom>
          <a:noFill/>
          <a:ln w="9525">
            <a:noFill/>
            <a:round/>
            <a:headEnd/>
            <a:tailEnd/>
          </a:ln>
        </p:spPr>
        <p:txBody>
          <a:bodyPr lIns="90000" tIns="45000" rIns="90000" bIns="45000"/>
          <a:lstStyle/>
          <a:p>
            <a:pPr>
              <a:spcBef>
                <a:spcPts val="1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a:solidFill>
                  <a:srgbClr val="FF6600"/>
                </a:solidFill>
                <a:latin typeface="Swis721 Ex BT" pitchFamily="34" charset="0"/>
              </a:rPr>
              <a:t>SCENARI “DOVE”</a:t>
            </a:r>
          </a:p>
        </p:txBody>
      </p:sp>
      <p:pic>
        <p:nvPicPr>
          <p:cNvPr id="54275" name="Picture 2"/>
          <p:cNvPicPr>
            <a:picLocks noChangeAspect="1" noChangeArrowheads="1"/>
          </p:cNvPicPr>
          <p:nvPr/>
        </p:nvPicPr>
        <p:blipFill>
          <a:blip r:embed="rId3" cstate="print"/>
          <a:srcRect/>
          <a:stretch>
            <a:fillRect/>
          </a:stretch>
        </p:blipFill>
        <p:spPr bwMode="auto">
          <a:xfrm>
            <a:off x="0" y="2349500"/>
            <a:ext cx="4464050" cy="4508500"/>
          </a:xfrm>
          <a:prstGeom prst="rect">
            <a:avLst/>
          </a:prstGeom>
          <a:noFill/>
          <a:ln w="9525">
            <a:noFill/>
            <a:round/>
            <a:headEnd/>
            <a:tailEnd/>
          </a:ln>
        </p:spPr>
      </p:pic>
      <p:pic>
        <p:nvPicPr>
          <p:cNvPr id="54276" name="Picture 3"/>
          <p:cNvPicPr>
            <a:picLocks noChangeAspect="1" noChangeArrowheads="1"/>
          </p:cNvPicPr>
          <p:nvPr/>
        </p:nvPicPr>
        <p:blipFill>
          <a:blip r:embed="rId4" cstate="print"/>
          <a:srcRect/>
          <a:stretch>
            <a:fillRect/>
          </a:stretch>
        </p:blipFill>
        <p:spPr bwMode="auto">
          <a:xfrm>
            <a:off x="4667250" y="2343150"/>
            <a:ext cx="4476750" cy="4514850"/>
          </a:xfrm>
          <a:prstGeom prst="rect">
            <a:avLst/>
          </a:prstGeom>
          <a:noFill/>
          <a:ln w="9525">
            <a:noFill/>
            <a:round/>
            <a:headEnd/>
            <a:tailEnd/>
          </a:ln>
        </p:spPr>
      </p:pic>
      <p:sp>
        <p:nvSpPr>
          <p:cNvPr id="54277" name="Rectangle 4"/>
          <p:cNvSpPr>
            <a:spLocks noChangeArrowheads="1"/>
          </p:cNvSpPr>
          <p:nvPr/>
        </p:nvSpPr>
        <p:spPr bwMode="auto">
          <a:xfrm>
            <a:off x="0" y="1079500"/>
            <a:ext cx="4572000" cy="1047750"/>
          </a:xfrm>
          <a:prstGeom prst="rect">
            <a:avLst/>
          </a:prstGeom>
          <a:noFill/>
          <a:ln w="9525">
            <a:noFill/>
            <a:round/>
            <a:headEnd/>
            <a:tailEnd/>
          </a:ln>
        </p:spPr>
        <p:txBody>
          <a:bodyPr lIns="90000" tIns="46800" rIns="90000" bIns="46800">
            <a:spAutoFit/>
          </a:bodyPr>
          <a:lstStyle/>
          <a:p>
            <a:pPr>
              <a:spcBef>
                <a:spcPts val="1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a:solidFill>
                  <a:srgbClr val="FF6600"/>
                </a:solidFill>
                <a:latin typeface="Swis721 Ex BT" pitchFamily="34" charset="0"/>
              </a:rPr>
              <a:t>TENDENZE</a:t>
            </a:r>
          </a:p>
          <a:p>
            <a:pPr>
              <a:spcBef>
                <a:spcPts val="1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a:solidFill>
                  <a:srgbClr val="FF6600"/>
                </a:solidFill>
                <a:latin typeface="Swis721 BT" pitchFamily="34" charset="0"/>
              </a:rPr>
              <a:t>1. tra i centri</a:t>
            </a:r>
          </a:p>
        </p:txBody>
      </p:sp>
      <p:sp>
        <p:nvSpPr>
          <p:cNvPr id="54278" name="Rectangle 5"/>
          <p:cNvSpPr>
            <a:spLocks noChangeArrowheads="1"/>
          </p:cNvSpPr>
          <p:nvPr/>
        </p:nvSpPr>
        <p:spPr bwMode="auto">
          <a:xfrm>
            <a:off x="4572000" y="1676400"/>
            <a:ext cx="4572000" cy="460375"/>
          </a:xfrm>
          <a:prstGeom prst="rect">
            <a:avLst/>
          </a:prstGeom>
          <a:noFill/>
          <a:ln w="9525">
            <a:noFill/>
            <a:round/>
            <a:headEnd/>
            <a:tailEnd/>
          </a:ln>
        </p:spPr>
        <p:txBody>
          <a:bodyPr lIns="90000" tIns="46800" rIns="90000" bIns="46800">
            <a:spAutoFit/>
          </a:bodyPr>
          <a:lstStyle/>
          <a:p>
            <a:pPr>
              <a:spcBef>
                <a:spcPts val="1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a:solidFill>
                  <a:srgbClr val="FF6600"/>
                </a:solidFill>
                <a:latin typeface="Swis721 BT" pitchFamily="34" charset="0"/>
              </a:rPr>
              <a:t>2. attorno  alla Pontebbana</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
          <p:cNvPicPr>
            <a:picLocks noChangeAspect="1" noChangeArrowheads="1"/>
          </p:cNvPicPr>
          <p:nvPr/>
        </p:nvPicPr>
        <p:blipFill>
          <a:blip r:embed="rId3" cstate="print"/>
          <a:srcRect/>
          <a:stretch>
            <a:fillRect/>
          </a:stretch>
        </p:blipFill>
        <p:spPr bwMode="auto">
          <a:xfrm>
            <a:off x="0" y="2387600"/>
            <a:ext cx="4476750" cy="4470400"/>
          </a:xfrm>
          <a:prstGeom prst="rect">
            <a:avLst/>
          </a:prstGeom>
          <a:noFill/>
          <a:ln w="9525">
            <a:noFill/>
            <a:round/>
            <a:headEnd/>
            <a:tailEnd/>
          </a:ln>
        </p:spPr>
      </p:pic>
      <p:pic>
        <p:nvPicPr>
          <p:cNvPr id="55299" name="Picture 2"/>
          <p:cNvPicPr>
            <a:picLocks noChangeAspect="1" noChangeArrowheads="1"/>
          </p:cNvPicPr>
          <p:nvPr/>
        </p:nvPicPr>
        <p:blipFill>
          <a:blip r:embed="rId4" cstate="print"/>
          <a:srcRect/>
          <a:stretch>
            <a:fillRect/>
          </a:stretch>
        </p:blipFill>
        <p:spPr bwMode="auto">
          <a:xfrm>
            <a:off x="4667250" y="2381250"/>
            <a:ext cx="4476750" cy="4476750"/>
          </a:xfrm>
          <a:prstGeom prst="rect">
            <a:avLst/>
          </a:prstGeom>
          <a:noFill/>
          <a:ln w="9525">
            <a:noFill/>
            <a:round/>
            <a:headEnd/>
            <a:tailEnd/>
          </a:ln>
        </p:spPr>
      </p:pic>
      <p:sp>
        <p:nvSpPr>
          <p:cNvPr id="55300" name="Rectangle 3"/>
          <p:cNvSpPr>
            <a:spLocks noChangeArrowheads="1"/>
          </p:cNvSpPr>
          <p:nvPr/>
        </p:nvSpPr>
        <p:spPr bwMode="auto">
          <a:xfrm>
            <a:off x="0" y="914400"/>
            <a:ext cx="4572000" cy="1016000"/>
          </a:xfrm>
          <a:prstGeom prst="rect">
            <a:avLst/>
          </a:prstGeom>
          <a:noFill/>
          <a:ln w="9525">
            <a:noFill/>
            <a:round/>
            <a:headEnd/>
            <a:tailEnd/>
          </a:ln>
        </p:spPr>
        <p:txBody>
          <a:bodyPr lIns="90000" tIns="46800" rIns="90000" bIns="46800">
            <a:spAutoFit/>
          </a:bodyPr>
          <a:lstStyle/>
          <a:p>
            <a:pPr>
              <a:spcBef>
                <a:spcPts val="1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a:solidFill>
                  <a:srgbClr val="FF6600"/>
                </a:solidFill>
                <a:latin typeface="Swis721 Ex BT" pitchFamily="34" charset="0"/>
              </a:rPr>
              <a:t>3. concentrato</a:t>
            </a:r>
          </a:p>
          <a:p>
            <a:pPr>
              <a:spcBef>
                <a:spcPts val="1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b="1">
              <a:solidFill>
                <a:srgbClr val="FF6600"/>
              </a:solidFill>
              <a:latin typeface="Swis721 Ex BT" pitchFamily="34" charset="0"/>
            </a:endParaRPr>
          </a:p>
        </p:txBody>
      </p:sp>
      <p:sp>
        <p:nvSpPr>
          <p:cNvPr id="55301" name="Rectangle 4"/>
          <p:cNvSpPr>
            <a:spLocks noChangeArrowheads="1"/>
          </p:cNvSpPr>
          <p:nvPr/>
        </p:nvSpPr>
        <p:spPr bwMode="auto">
          <a:xfrm>
            <a:off x="4953000" y="990600"/>
            <a:ext cx="4191000" cy="1320800"/>
          </a:xfrm>
          <a:prstGeom prst="rect">
            <a:avLst/>
          </a:prstGeom>
          <a:noFill/>
          <a:ln w="9525">
            <a:noFill/>
            <a:round/>
            <a:headEnd/>
            <a:tailEnd/>
          </a:ln>
        </p:spPr>
        <p:txBody>
          <a:bodyPr lIns="90000" tIns="46800" rIns="90000" bIns="46800">
            <a:spAutoFit/>
          </a:bodyPr>
          <a:lstStyle/>
          <a:p>
            <a:pPr>
              <a:spcBef>
                <a:spcPts val="1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a:solidFill>
                  <a:srgbClr val="FF6600"/>
                </a:solidFill>
                <a:latin typeface="Swis721 Ex BT" pitchFamily="34" charset="0"/>
              </a:rPr>
              <a:t>4. sparpagliato </a:t>
            </a:r>
            <a:r>
              <a:rPr lang="it-IT" sz="1800" b="1">
                <a:solidFill>
                  <a:srgbClr val="FF6600"/>
                </a:solidFill>
                <a:latin typeface="Swis721 Ex BT" pitchFamily="34" charset="0"/>
              </a:rPr>
              <a:t>(richieste di aree edificabili)</a:t>
            </a:r>
          </a:p>
          <a:p>
            <a:pPr>
              <a:spcBef>
                <a:spcPts val="1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b="1">
              <a:solidFill>
                <a:srgbClr val="FF6600"/>
              </a:solidFill>
              <a:latin typeface="Swis721 Ex BT" pitchFamily="34"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
          <p:cNvPicPr>
            <a:picLocks noChangeAspect="1" noChangeArrowheads="1"/>
          </p:cNvPicPr>
          <p:nvPr/>
        </p:nvPicPr>
        <p:blipFill>
          <a:blip r:embed="rId3" cstate="print"/>
          <a:srcRect/>
          <a:stretch>
            <a:fillRect/>
          </a:stretch>
        </p:blipFill>
        <p:spPr bwMode="auto">
          <a:xfrm>
            <a:off x="0" y="300038"/>
            <a:ext cx="6665913" cy="6557962"/>
          </a:xfrm>
          <a:prstGeom prst="rect">
            <a:avLst/>
          </a:prstGeom>
          <a:noFill/>
          <a:ln w="9525">
            <a:noFill/>
            <a:round/>
            <a:headEnd/>
            <a:tailEnd/>
          </a:ln>
        </p:spPr>
      </p:pic>
      <p:pic>
        <p:nvPicPr>
          <p:cNvPr id="51203" name="Picture 2"/>
          <p:cNvPicPr>
            <a:picLocks noChangeAspect="1" noChangeArrowheads="1"/>
          </p:cNvPicPr>
          <p:nvPr/>
        </p:nvPicPr>
        <p:blipFill>
          <a:blip r:embed="rId4" cstate="print"/>
          <a:srcRect/>
          <a:stretch>
            <a:fillRect/>
          </a:stretch>
        </p:blipFill>
        <p:spPr bwMode="auto">
          <a:xfrm>
            <a:off x="5943600" y="381000"/>
            <a:ext cx="3200400" cy="2852738"/>
          </a:xfrm>
          <a:prstGeom prst="rect">
            <a:avLst/>
          </a:prstGeom>
          <a:noFill/>
          <a:ln w="9525">
            <a:noFill/>
            <a:round/>
            <a:headEnd/>
            <a:tailEnd/>
          </a:ln>
        </p:spPr>
      </p:pic>
      <p:pic>
        <p:nvPicPr>
          <p:cNvPr id="51204" name="Picture 3"/>
          <p:cNvPicPr>
            <a:picLocks noChangeAspect="1" noChangeArrowheads="1"/>
          </p:cNvPicPr>
          <p:nvPr/>
        </p:nvPicPr>
        <p:blipFill>
          <a:blip r:embed="rId5" cstate="print"/>
          <a:srcRect/>
          <a:stretch>
            <a:fillRect/>
          </a:stretch>
        </p:blipFill>
        <p:spPr bwMode="auto">
          <a:xfrm>
            <a:off x="6697663" y="3276600"/>
            <a:ext cx="2446337" cy="3348038"/>
          </a:xfrm>
          <a:prstGeom prst="rect">
            <a:avLst/>
          </a:prstGeom>
          <a:noFill/>
          <a:ln w="9525">
            <a:noFill/>
            <a:round/>
            <a:headEnd/>
            <a:tailEnd/>
          </a:ln>
        </p:spPr>
      </p:pic>
      <p:sp>
        <p:nvSpPr>
          <p:cNvPr id="51205" name="Rectangle 4"/>
          <p:cNvSpPr>
            <a:spLocks noChangeArrowheads="1"/>
          </p:cNvSpPr>
          <p:nvPr/>
        </p:nvSpPr>
        <p:spPr bwMode="auto">
          <a:xfrm>
            <a:off x="2000250" y="-76200"/>
            <a:ext cx="7296150" cy="463550"/>
          </a:xfrm>
          <a:prstGeom prst="rect">
            <a:avLst/>
          </a:prstGeom>
          <a:noFill/>
          <a:ln w="9525">
            <a:noFill/>
            <a:round/>
            <a:headEnd/>
            <a:tailEnd/>
          </a:ln>
        </p:spPr>
        <p:txBody>
          <a:bodyPr lIns="90000" tIns="46800" rIns="90000" bIns="46800">
            <a:spAutoFit/>
          </a:bodyPr>
          <a:lstStyle/>
          <a:p>
            <a:pPr>
              <a:lnSpc>
                <a:spcPct val="100000"/>
              </a:lnSpc>
              <a:spcBef>
                <a:spcPts val="12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a:solidFill>
                  <a:srgbClr val="FF6600"/>
                </a:solidFill>
                <a:latin typeface="Swis721 BT" pitchFamily="34" charset="0"/>
              </a:rPr>
              <a:t>Carta “Ambienti e paesaggi Strutturanti”</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
          <p:cNvPicPr>
            <a:picLocks noChangeAspect="1" noChangeArrowheads="1"/>
          </p:cNvPicPr>
          <p:nvPr/>
        </p:nvPicPr>
        <p:blipFill>
          <a:blip r:embed="rId3" cstate="print">
            <a:lum bright="-6000" contrast="6000"/>
          </a:blip>
          <a:srcRect/>
          <a:stretch>
            <a:fillRect/>
          </a:stretch>
        </p:blipFill>
        <p:spPr bwMode="auto">
          <a:xfrm>
            <a:off x="0" y="0"/>
            <a:ext cx="6583363" cy="7010400"/>
          </a:xfrm>
          <a:prstGeom prst="rect">
            <a:avLst/>
          </a:prstGeom>
          <a:noFill/>
          <a:ln w="9525">
            <a:noFill/>
            <a:round/>
            <a:headEnd/>
            <a:tailEnd/>
          </a:ln>
        </p:spPr>
      </p:pic>
      <p:sp>
        <p:nvSpPr>
          <p:cNvPr id="49155" name="Rectangle 2"/>
          <p:cNvSpPr>
            <a:spLocks noChangeArrowheads="1"/>
          </p:cNvSpPr>
          <p:nvPr/>
        </p:nvSpPr>
        <p:spPr bwMode="auto">
          <a:xfrm>
            <a:off x="6383338" y="214313"/>
            <a:ext cx="2760662" cy="369887"/>
          </a:xfrm>
          <a:prstGeom prst="rect">
            <a:avLst/>
          </a:prstGeom>
          <a:noFill/>
          <a:ln w="9525">
            <a:noFill/>
            <a:round/>
            <a:headEnd/>
            <a:tailEnd/>
          </a:ln>
        </p:spPr>
        <p:txBody>
          <a:bodyPr wrap="none" lIns="0" tIns="0" rIns="0" bIns="0">
            <a:spAutoFit/>
          </a:bodyPr>
          <a:lstStyle/>
          <a:p>
            <a:pPr>
              <a:lnSpc>
                <a:spcPct val="10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a:solidFill>
                  <a:srgbClr val="FF0000"/>
                </a:solidFill>
                <a:latin typeface="Swis721 BT" pitchFamily="34" charset="0"/>
              </a:rPr>
              <a:t>Carta delle identità</a:t>
            </a:r>
          </a:p>
        </p:txBody>
      </p:sp>
      <p:sp>
        <p:nvSpPr>
          <p:cNvPr id="49156" name="Rectangle 3"/>
          <p:cNvSpPr>
            <a:spLocks noChangeArrowheads="1"/>
          </p:cNvSpPr>
          <p:nvPr/>
        </p:nvSpPr>
        <p:spPr bwMode="auto">
          <a:xfrm>
            <a:off x="8345488" y="381000"/>
            <a:ext cx="50800" cy="212725"/>
          </a:xfrm>
          <a:prstGeom prst="rect">
            <a:avLst/>
          </a:prstGeom>
          <a:noFill/>
          <a:ln w="9525">
            <a:noFill/>
            <a:round/>
            <a:headEnd/>
            <a:tailEnd/>
          </a:ln>
        </p:spPr>
        <p:txBody>
          <a:bodyPr wrap="none" lIns="0" tIns="0" rIns="0" bIns="0">
            <a:spAutoFit/>
          </a:bodyPr>
          <a:lstStyle/>
          <a:p>
            <a:pPr>
              <a:lnSpc>
                <a:spcPct val="10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b="1">
                <a:solidFill>
                  <a:srgbClr val="FF6600"/>
                </a:solidFill>
                <a:latin typeface="Swis721 BT" pitchFamily="34" charset="0"/>
              </a:rPr>
              <a:t>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
          <p:cNvPicPr>
            <a:picLocks noChangeAspect="1" noChangeArrowheads="1"/>
          </p:cNvPicPr>
          <p:nvPr/>
        </p:nvPicPr>
        <p:blipFill>
          <a:blip r:embed="rId3" cstate="print"/>
          <a:srcRect t="47249"/>
          <a:stretch>
            <a:fillRect/>
          </a:stretch>
        </p:blipFill>
        <p:spPr bwMode="auto">
          <a:xfrm>
            <a:off x="5029200" y="609600"/>
            <a:ext cx="2697163" cy="6248400"/>
          </a:xfrm>
          <a:prstGeom prst="rect">
            <a:avLst/>
          </a:prstGeom>
          <a:noFill/>
          <a:ln w="9525">
            <a:noFill/>
            <a:round/>
            <a:headEnd/>
            <a:tailEnd/>
          </a:ln>
        </p:spPr>
      </p:pic>
      <p:pic>
        <p:nvPicPr>
          <p:cNvPr id="50179" name="Picture 2"/>
          <p:cNvPicPr>
            <a:picLocks noChangeAspect="1" noChangeArrowheads="1"/>
          </p:cNvPicPr>
          <p:nvPr/>
        </p:nvPicPr>
        <p:blipFill>
          <a:blip r:embed="rId3" cstate="print"/>
          <a:srcRect b="52754"/>
          <a:stretch>
            <a:fillRect/>
          </a:stretch>
        </p:blipFill>
        <p:spPr bwMode="auto">
          <a:xfrm>
            <a:off x="533400" y="838200"/>
            <a:ext cx="2901950" cy="6019800"/>
          </a:xfrm>
          <a:prstGeom prst="rect">
            <a:avLst/>
          </a:prstGeom>
          <a:noFill/>
          <a:ln w="9525">
            <a:noFill/>
            <a:round/>
            <a:headEnd/>
            <a:tailEnd/>
          </a:ln>
        </p:spPr>
      </p:pic>
      <p:sp>
        <p:nvSpPr>
          <p:cNvPr id="50180" name="Rectangle 3"/>
          <p:cNvSpPr>
            <a:spLocks noChangeArrowheads="1"/>
          </p:cNvSpPr>
          <p:nvPr/>
        </p:nvSpPr>
        <p:spPr bwMode="auto">
          <a:xfrm>
            <a:off x="765175" y="228600"/>
            <a:ext cx="4041775" cy="463550"/>
          </a:xfrm>
          <a:prstGeom prst="rect">
            <a:avLst/>
          </a:prstGeom>
          <a:noFill/>
          <a:ln w="9525">
            <a:noFill/>
            <a:round/>
            <a:headEnd/>
            <a:tailEnd/>
          </a:ln>
        </p:spPr>
        <p:txBody>
          <a:bodyPr wrap="none" lIns="90000" tIns="46800" rIns="90000" bIns="46800">
            <a:spAutoFit/>
          </a:bodyPr>
          <a:lstStyle/>
          <a:p>
            <a:pPr>
              <a:lnSpc>
                <a:spcPct val="100000"/>
              </a:lnSpc>
              <a:spcBef>
                <a:spcPts val="1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solidFill>
                  <a:srgbClr val="FF6600"/>
                </a:solidFill>
                <a:latin typeface="Swis721 BT" pitchFamily="34" charset="0"/>
              </a:rPr>
              <a:t>carta delle identità: </a:t>
            </a:r>
            <a:r>
              <a:rPr lang="it-IT" b="1">
                <a:solidFill>
                  <a:srgbClr val="FF6600"/>
                </a:solidFill>
                <a:latin typeface="Swis721 BT" pitchFamily="34" charset="0"/>
              </a:rPr>
              <a:t>legenda</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361950" y="403225"/>
            <a:ext cx="4554538" cy="357188"/>
          </a:xfrm>
          <a:prstGeom prst="rect">
            <a:avLst/>
          </a:prstGeom>
          <a:noFill/>
          <a:ln w="9525">
            <a:noFill/>
            <a:round/>
            <a:headEnd/>
            <a:tailEnd/>
          </a:ln>
        </p:spPr>
        <p:txBody>
          <a:bodyPr wrap="none"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800" b="1">
                <a:solidFill>
                  <a:srgbClr val="FF6600"/>
                </a:solidFill>
                <a:latin typeface="Swis721 BT" pitchFamily="34" charset="0"/>
                <a:cs typeface="Times New Roman" pitchFamily="18" charset="0"/>
              </a:rPr>
              <a:t>LA MAPPA DELLE AREE STRATEGICHE</a:t>
            </a:r>
          </a:p>
        </p:txBody>
      </p:sp>
      <p:grpSp>
        <p:nvGrpSpPr>
          <p:cNvPr id="2" name="Group 3"/>
          <p:cNvGrpSpPr>
            <a:grpSpLocks/>
          </p:cNvGrpSpPr>
          <p:nvPr/>
        </p:nvGrpSpPr>
        <p:grpSpPr bwMode="auto">
          <a:xfrm>
            <a:off x="3779838" y="752475"/>
            <a:ext cx="5757862" cy="5546725"/>
            <a:chOff x="2381" y="474"/>
            <a:chExt cx="3627" cy="3494"/>
          </a:xfrm>
        </p:grpSpPr>
        <p:pic>
          <p:nvPicPr>
            <p:cNvPr id="66565" name="Picture 4"/>
            <p:cNvPicPr>
              <a:picLocks noChangeAspect="1" noChangeArrowheads="1"/>
            </p:cNvPicPr>
            <p:nvPr/>
          </p:nvPicPr>
          <p:blipFill>
            <a:blip r:embed="rId3" cstate="print"/>
            <a:srcRect/>
            <a:stretch>
              <a:fillRect/>
            </a:stretch>
          </p:blipFill>
          <p:spPr bwMode="auto">
            <a:xfrm>
              <a:off x="2381" y="474"/>
              <a:ext cx="3628" cy="3495"/>
            </a:xfrm>
            <a:prstGeom prst="rect">
              <a:avLst/>
            </a:prstGeom>
            <a:noFill/>
            <a:ln w="9525">
              <a:noFill/>
              <a:round/>
              <a:headEnd/>
              <a:tailEnd/>
            </a:ln>
          </p:spPr>
        </p:pic>
        <p:sp>
          <p:nvSpPr>
            <p:cNvPr id="66566" name="Rectangle 5"/>
            <p:cNvSpPr>
              <a:spLocks noChangeArrowheads="1"/>
            </p:cNvSpPr>
            <p:nvPr/>
          </p:nvSpPr>
          <p:spPr bwMode="auto">
            <a:xfrm>
              <a:off x="4710" y="2456"/>
              <a:ext cx="54" cy="104"/>
            </a:xfrm>
            <a:prstGeom prst="rect">
              <a:avLst/>
            </a:prstGeom>
            <a:solidFill>
              <a:srgbClr val="00FF00"/>
            </a:solidFill>
            <a:ln w="9525">
              <a:noFill/>
              <a:round/>
              <a:headEnd/>
              <a:tailEnd/>
            </a:ln>
          </p:spPr>
          <p:txBody>
            <a:bodyPr wrap="none" anchor="ctr"/>
            <a:lstStyle/>
            <a:p>
              <a:endParaRPr lang="it-IT"/>
            </a:p>
          </p:txBody>
        </p:sp>
        <p:sp>
          <p:nvSpPr>
            <p:cNvPr id="66567" name="Rectangle 6"/>
            <p:cNvSpPr>
              <a:spLocks noChangeArrowheads="1"/>
            </p:cNvSpPr>
            <p:nvPr/>
          </p:nvSpPr>
          <p:spPr bwMode="auto">
            <a:xfrm>
              <a:off x="4168" y="2195"/>
              <a:ext cx="162" cy="156"/>
            </a:xfrm>
            <a:prstGeom prst="rect">
              <a:avLst/>
            </a:prstGeom>
            <a:solidFill>
              <a:srgbClr val="FFFFFF"/>
            </a:solidFill>
            <a:ln w="9525">
              <a:noFill/>
              <a:round/>
              <a:headEnd/>
              <a:tailEnd/>
            </a:ln>
          </p:spPr>
          <p:txBody>
            <a:bodyPr wrap="none" anchor="ctr"/>
            <a:lstStyle/>
            <a:p>
              <a:endParaRPr lang="it-IT"/>
            </a:p>
          </p:txBody>
        </p:sp>
      </p:grpSp>
      <p:sp>
        <p:nvSpPr>
          <p:cNvPr id="66564" name="Rectangle 7"/>
          <p:cNvSpPr>
            <a:spLocks noChangeArrowheads="1"/>
          </p:cNvSpPr>
          <p:nvPr/>
        </p:nvSpPr>
        <p:spPr bwMode="auto">
          <a:xfrm>
            <a:off x="360363" y="914400"/>
            <a:ext cx="3352800" cy="5927725"/>
          </a:xfrm>
          <a:prstGeom prst="rect">
            <a:avLst/>
          </a:prstGeom>
          <a:noFill/>
          <a:ln w="9525">
            <a:noFill/>
            <a:round/>
            <a:headEnd/>
            <a:tailEnd/>
          </a:ln>
        </p:spPr>
        <p:txBody>
          <a:bodyPr lIns="90000" tIns="46800" rIns="90000" bIns="46800">
            <a:spAutoFit/>
          </a:bodyPr>
          <a:lstStyle/>
          <a:p>
            <a:pPr algn="just">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a:solidFill>
                  <a:srgbClr val="000000"/>
                </a:solidFill>
                <a:latin typeface="Swis721 BT" pitchFamily="34" charset="0"/>
              </a:rPr>
              <a:t>La questione dei TEMPI di attuazione del piano fa riferimento al riconoscimento  di differenti livelli di strategicità e di importanza dei luoghi e dei progetti. La mappa strategica riporta i progetti considerati prioritari per l’attuazione del progetto di piano.</a:t>
            </a:r>
          </a:p>
          <a:p>
            <a:pPr>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a:solidFill>
                  <a:srgbClr val="000000"/>
                </a:solidFill>
                <a:latin typeface="Swis721 BT" pitchFamily="34" charset="0"/>
              </a:rPr>
              <a:t>Gli interventi strategici sono raggruppati in  </a:t>
            </a:r>
            <a:r>
              <a:rPr lang="it-IT" sz="1400" b="1">
                <a:solidFill>
                  <a:srgbClr val="000000"/>
                </a:solidFill>
                <a:latin typeface="Swis721 BT" pitchFamily="34" charset="0"/>
              </a:rPr>
              <a:t>quattro diversi schemi direttori  o ambiti tematici:</a:t>
            </a:r>
          </a:p>
          <a:p>
            <a:pPr>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a:solidFill>
                  <a:srgbClr val="000000"/>
                </a:solidFill>
                <a:latin typeface="Swis721 BT" pitchFamily="34" charset="0"/>
              </a:rPr>
              <a:t>1 </a:t>
            </a:r>
            <a:r>
              <a:rPr lang="it-IT" sz="1400" b="1">
                <a:solidFill>
                  <a:srgbClr val="FF3300"/>
                </a:solidFill>
                <a:latin typeface="Swis721 BT" pitchFamily="34" charset="0"/>
              </a:rPr>
              <a:t>il  cluster ambientale della Valle del Cormor</a:t>
            </a:r>
            <a:r>
              <a:rPr lang="it-IT" sz="1400">
                <a:solidFill>
                  <a:srgbClr val="000000"/>
                </a:solidFill>
                <a:latin typeface="Swis721 BT" pitchFamily="34" charset="0"/>
              </a:rPr>
              <a:t> e i progetti legati allo sviluppo turistico ricreativo del territorio agricolo</a:t>
            </a:r>
          </a:p>
          <a:p>
            <a:pPr>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a:solidFill>
                  <a:srgbClr val="000000"/>
                </a:solidFill>
                <a:latin typeface="Swis721 BT" pitchFamily="34" charset="0"/>
              </a:rPr>
              <a:t>2 </a:t>
            </a:r>
            <a:r>
              <a:rPr lang="it-IT" sz="1400" b="1">
                <a:solidFill>
                  <a:srgbClr val="FF3300"/>
                </a:solidFill>
                <a:latin typeface="Swis721 BT" pitchFamily="34" charset="0"/>
              </a:rPr>
              <a:t>il cluster della tecnologia digitale</a:t>
            </a:r>
            <a:r>
              <a:rPr lang="it-IT" sz="1400">
                <a:solidFill>
                  <a:srgbClr val="000000"/>
                </a:solidFill>
                <a:latin typeface="Swis721 BT" pitchFamily="34" charset="0"/>
              </a:rPr>
              <a:t> e la realizzazione del viale dell’Innovazione</a:t>
            </a:r>
          </a:p>
          <a:p>
            <a:pPr algn="just">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a:solidFill>
                  <a:srgbClr val="000000"/>
                </a:solidFill>
                <a:latin typeface="Swis721 BT" pitchFamily="34" charset="0"/>
              </a:rPr>
              <a:t>3 </a:t>
            </a:r>
            <a:r>
              <a:rPr lang="it-IT" sz="1400" b="1">
                <a:solidFill>
                  <a:srgbClr val="FF3300"/>
                </a:solidFill>
                <a:latin typeface="Swis721 BT" pitchFamily="34" charset="0"/>
              </a:rPr>
              <a:t>l’asse del loisir</a:t>
            </a:r>
            <a:r>
              <a:rPr lang="it-IT" sz="1400">
                <a:solidFill>
                  <a:srgbClr val="000000"/>
                </a:solidFill>
                <a:latin typeface="Swis721 BT" pitchFamily="34" charset="0"/>
              </a:rPr>
              <a:t> e la riqualificazione della strada mercato</a:t>
            </a:r>
          </a:p>
          <a:p>
            <a:pPr>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a:solidFill>
                  <a:srgbClr val="000000"/>
                </a:solidFill>
                <a:latin typeface="Swis721 BT" pitchFamily="34" charset="0"/>
              </a:rPr>
              <a:t>4 </a:t>
            </a:r>
            <a:r>
              <a:rPr lang="it-IT" sz="1400" b="1">
                <a:solidFill>
                  <a:srgbClr val="FF3300"/>
                </a:solidFill>
                <a:latin typeface="Swis721 BT" pitchFamily="34" charset="0"/>
              </a:rPr>
              <a:t>la rete dei parchi  e della mobilità sostenibile</a:t>
            </a:r>
            <a:r>
              <a:rPr lang="it-IT" sz="1400">
                <a:solidFill>
                  <a:srgbClr val="000000"/>
                </a:solidFill>
                <a:latin typeface="Swis721 BT" pitchFamily="34" charset="0"/>
              </a:rPr>
              <a:t> a scala vasta.</a:t>
            </a:r>
          </a:p>
          <a:p>
            <a:pPr>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400">
              <a:solidFill>
                <a:srgbClr val="000000"/>
              </a:solidFill>
              <a:latin typeface="Swis721 BT" pitchFamily="34"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1"/>
          <p:cNvSpPr>
            <a:spLocks noChangeArrowheads="1"/>
          </p:cNvSpPr>
          <p:nvPr/>
        </p:nvSpPr>
        <p:spPr bwMode="auto">
          <a:xfrm>
            <a:off x="0" y="0"/>
            <a:ext cx="9144000" cy="5416550"/>
          </a:xfrm>
          <a:prstGeom prst="rect">
            <a:avLst/>
          </a:prstGeom>
          <a:noFill/>
          <a:ln w="9525">
            <a:noFill/>
            <a:round/>
            <a:headEnd/>
            <a:tailEnd/>
          </a:ln>
        </p:spPr>
        <p:txBody>
          <a:bodyPr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a:solidFill>
                  <a:srgbClr val="FF6600"/>
                </a:solidFill>
                <a:latin typeface="Swis721 BT" pitchFamily="34" charset="0"/>
                <a:cs typeface="Times New Roman" pitchFamily="18" charset="0"/>
              </a:rPr>
              <a:t>u</a:t>
            </a:r>
            <a:r>
              <a:rPr lang="it-IT" sz="2000" b="1">
                <a:solidFill>
                  <a:srgbClr val="FF6600"/>
                </a:solidFill>
                <a:latin typeface="Verdana" pitchFamily="34" charset="0"/>
              </a:rPr>
              <a:t>n Sistema del Verde a 3 componenti</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2000">
              <a:solidFill>
                <a:srgbClr val="000000"/>
              </a:solidFill>
              <a:latin typeface="Swis721 BT" pitchFamily="34" charset="0"/>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000">
                <a:solidFill>
                  <a:srgbClr val="000000"/>
                </a:solidFill>
                <a:latin typeface="Swis721 BT" pitchFamily="34" charset="0"/>
              </a:rPr>
              <a:t>Progetto del verde  diversificato rispetto a 3 temi: il "verde per l'ambiente", il "verde da vedere" e il "verde da vivere".</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b="1">
              <a:solidFill>
                <a:srgbClr val="FF6600"/>
              </a:solidFill>
              <a:latin typeface="Swis721 BT" pitchFamily="34" charset="0"/>
              <a:cs typeface="Times New Roman" pitchFamily="18" charset="0"/>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000" b="1">
                <a:solidFill>
                  <a:srgbClr val="FF6600"/>
                </a:solidFill>
                <a:latin typeface="Swis721 BT" pitchFamily="34" charset="0"/>
                <a:cs typeface="Times New Roman" pitchFamily="18" charset="0"/>
              </a:rPr>
              <a:t>il verde per l’ambiente</a:t>
            </a:r>
            <a:r>
              <a:rPr lang="it-IT" b="1">
                <a:solidFill>
                  <a:srgbClr val="FF6600"/>
                </a:solidFill>
                <a:latin typeface="Swis721 BT" pitchFamily="34" charset="0"/>
                <a:cs typeface="Times New Roman" pitchFamily="18" charset="0"/>
              </a:rPr>
              <a:t> </a:t>
            </a:r>
            <a:r>
              <a:rPr lang="it-IT" sz="1600" b="1">
                <a:solidFill>
                  <a:srgbClr val="000000"/>
                </a:solidFill>
                <a:latin typeface="Swis721 BT" pitchFamily="34" charset="0"/>
                <a:cs typeface="Times New Roman" pitchFamily="18" charset="0"/>
              </a:rPr>
              <a:t>obiettivo:</a:t>
            </a:r>
            <a:r>
              <a:rPr lang="it-IT" b="1">
                <a:solidFill>
                  <a:srgbClr val="FF6600"/>
                </a:solidFill>
                <a:cs typeface="Times New Roman" pitchFamily="18" charset="0"/>
              </a:rPr>
              <a:t> </a:t>
            </a:r>
            <a:r>
              <a:rPr lang="it-IT" sz="1600" b="1">
                <a:solidFill>
                  <a:srgbClr val="000000"/>
                </a:solidFill>
                <a:latin typeface="Swis721 BT" pitchFamily="34" charset="0"/>
                <a:cs typeface="Times New Roman" pitchFamily="18" charset="0"/>
              </a:rPr>
              <a:t>funzionamento sistema ecologico        </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a:solidFill>
                  <a:srgbClr val="000000"/>
                </a:solidFill>
                <a:latin typeface="Swis721 BT" pitchFamily="34" charset="0"/>
                <a:cs typeface="Times New Roman" pitchFamily="18" charset="0"/>
              </a:rPr>
              <a:t>aree ad elevato valore naturalistico (prati stabili, ARIA, zona collinare, fasce ripariali)</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a:solidFill>
                  <a:srgbClr val="000000"/>
                </a:solidFill>
                <a:latin typeface="Swis721 BT" pitchFamily="34" charset="0"/>
                <a:cs typeface="Times New Roman" pitchFamily="18" charset="0"/>
              </a:rPr>
              <a:t>rogge e torrenti</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a:solidFill>
                  <a:srgbClr val="000000"/>
                </a:solidFill>
                <a:latin typeface="Swis721 BT" pitchFamily="34" charset="0"/>
                <a:cs typeface="Times New Roman" pitchFamily="18" charset="0"/>
              </a:rPr>
              <a:t>riserve di naturalità</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a:solidFill>
                  <a:srgbClr val="000000"/>
                </a:solidFill>
                <a:latin typeface="Swis721 BT" pitchFamily="34" charset="0"/>
                <a:cs typeface="Times New Roman" pitchFamily="18" charset="0"/>
              </a:rPr>
              <a:t>aree di reperimento per le connessioni ecologiche </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400">
              <a:solidFill>
                <a:srgbClr val="000000"/>
              </a:solidFill>
              <a:latin typeface="Swis721 BT" pitchFamily="34" charset="0"/>
              <a:cs typeface="Times New Roman" pitchFamily="18" charset="0"/>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000" b="1">
                <a:solidFill>
                  <a:srgbClr val="FF6600"/>
                </a:solidFill>
                <a:latin typeface="Swis721 BT" pitchFamily="34" charset="0"/>
                <a:cs typeface="Times New Roman" pitchFamily="18" charset="0"/>
              </a:rPr>
              <a:t>il verde da vedere</a:t>
            </a:r>
            <a:r>
              <a:rPr lang="it-IT" b="1">
                <a:solidFill>
                  <a:srgbClr val="FF6600"/>
                </a:solidFill>
                <a:latin typeface="Swis721 BT" pitchFamily="34" charset="0"/>
                <a:cs typeface="Times New Roman" pitchFamily="18" charset="0"/>
              </a:rPr>
              <a:t> 	</a:t>
            </a:r>
            <a:r>
              <a:rPr lang="it-IT" sz="1600" b="1">
                <a:solidFill>
                  <a:srgbClr val="000000"/>
                </a:solidFill>
                <a:latin typeface="Swis721 BT" pitchFamily="34" charset="0"/>
                <a:cs typeface="Times New Roman" pitchFamily="18" charset="0"/>
              </a:rPr>
              <a:t>obiettivo:</a:t>
            </a:r>
            <a:r>
              <a:rPr lang="it-IT" b="1">
                <a:solidFill>
                  <a:srgbClr val="FF6600"/>
                </a:solidFill>
                <a:cs typeface="Times New Roman" pitchFamily="18" charset="0"/>
              </a:rPr>
              <a:t> </a:t>
            </a:r>
            <a:r>
              <a:rPr lang="it-IT" sz="1600" b="1">
                <a:solidFill>
                  <a:srgbClr val="000000"/>
                </a:solidFill>
                <a:latin typeface="Swis721 BT" pitchFamily="34" charset="0"/>
                <a:cs typeface="Times New Roman" pitchFamily="18" charset="0"/>
              </a:rPr>
              <a:t>conservazione del paesaggio, qualità insediamenti</a:t>
            </a:r>
          </a:p>
          <a:p>
            <a:pPr marL="914400" lvl="1" indent="-457200" algn="just">
              <a:buFont typeface="Times New Roman"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a:solidFill>
                  <a:srgbClr val="000000"/>
                </a:solidFill>
                <a:latin typeface="Swis721 BT" pitchFamily="34" charset="0"/>
                <a:cs typeface="Times New Roman" pitchFamily="18" charset="0"/>
              </a:rPr>
              <a:t>viste di pregio</a:t>
            </a:r>
          </a:p>
          <a:p>
            <a:pPr marL="914400" lvl="1" indent="-457200" algn="just">
              <a:buFont typeface="Times New Roman"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a:solidFill>
                  <a:srgbClr val="000000"/>
                </a:solidFill>
                <a:latin typeface="Swis721 BT" pitchFamily="34" charset="0"/>
                <a:cs typeface="Times New Roman" pitchFamily="18" charset="0"/>
              </a:rPr>
              <a:t>braide</a:t>
            </a:r>
          </a:p>
          <a:p>
            <a:pPr marL="914400" lvl="1" indent="-457200" algn="just">
              <a:buFont typeface="Times New Roman"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a:solidFill>
                  <a:srgbClr val="000000"/>
                </a:solidFill>
                <a:latin typeface="Swis721 BT" pitchFamily="34" charset="0"/>
                <a:cs typeface="Times New Roman" pitchFamily="18" charset="0"/>
              </a:rPr>
              <a:t>Gelsi, macchie alberate, siepi</a:t>
            </a:r>
          </a:p>
          <a:p>
            <a:pPr marL="914400" lvl="1" indent="-457200" algn="just">
              <a:buFont typeface="Times New Roman"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a:solidFill>
                  <a:srgbClr val="000000"/>
                </a:solidFill>
                <a:latin typeface="Swis721 BT" pitchFamily="34" charset="0"/>
                <a:cs typeface="Times New Roman" pitchFamily="18" charset="0"/>
              </a:rPr>
              <a:t>cappezzagne</a:t>
            </a:r>
          </a:p>
          <a:p>
            <a:pPr>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400">
              <a:solidFill>
                <a:srgbClr val="000000"/>
              </a:solidFill>
              <a:latin typeface="Swis721 BT" pitchFamily="34" charset="0"/>
              <a:cs typeface="Times New Roman" pitchFamily="18" charset="0"/>
            </a:endParaRPr>
          </a:p>
          <a:p>
            <a:pPr>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000" b="1">
                <a:solidFill>
                  <a:srgbClr val="FF6600"/>
                </a:solidFill>
                <a:latin typeface="Swis721 BT" pitchFamily="34" charset="0"/>
                <a:cs typeface="Times New Roman" pitchFamily="18" charset="0"/>
              </a:rPr>
              <a:t>il verde da vivere</a:t>
            </a:r>
            <a:r>
              <a:rPr lang="it-IT" b="1">
                <a:solidFill>
                  <a:srgbClr val="FF6600"/>
                </a:solidFill>
                <a:latin typeface="Swis721 BT" pitchFamily="34" charset="0"/>
                <a:cs typeface="Times New Roman" pitchFamily="18" charset="0"/>
              </a:rPr>
              <a:t> </a:t>
            </a:r>
            <a:r>
              <a:rPr lang="it-IT" sz="1600" b="1">
                <a:solidFill>
                  <a:srgbClr val="000000"/>
                </a:solidFill>
                <a:latin typeface="Swis721 BT" pitchFamily="34" charset="0"/>
                <a:cs typeface="Times New Roman" pitchFamily="18" charset="0"/>
              </a:rPr>
              <a:t>obiettivo:</a:t>
            </a:r>
            <a:r>
              <a:rPr lang="it-IT" b="1">
                <a:solidFill>
                  <a:srgbClr val="FF6600"/>
                </a:solidFill>
                <a:cs typeface="Times New Roman" pitchFamily="18" charset="0"/>
              </a:rPr>
              <a:t> </a:t>
            </a:r>
            <a:r>
              <a:rPr lang="it-IT" sz="1600" b="1">
                <a:solidFill>
                  <a:srgbClr val="000000"/>
                </a:solidFill>
                <a:latin typeface="Swis721 BT" pitchFamily="34" charset="0"/>
                <a:cs typeface="Times New Roman" pitchFamily="18" charset="0"/>
              </a:rPr>
              <a:t>creazione di un sistema esteso di spazi aperti 								pubblici legati da collegamenti ciclabili</a:t>
            </a:r>
          </a:p>
          <a:p>
            <a:pPr>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a:solidFill>
                  <a:srgbClr val="000000"/>
                </a:solidFill>
                <a:latin typeface="Swis721 BT" pitchFamily="34" charset="0"/>
                <a:cs typeface="Times New Roman" pitchFamily="18" charset="0"/>
              </a:rPr>
              <a:t>parchi pubblici</a:t>
            </a:r>
          </a:p>
          <a:p>
            <a:pPr>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a:solidFill>
                  <a:srgbClr val="000000"/>
                </a:solidFill>
                <a:latin typeface="Swis721 BT" pitchFamily="34" charset="0"/>
                <a:cs typeface="Times New Roman" pitchFamily="18" charset="0"/>
              </a:rPr>
              <a:t>parchi sportivi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1"/>
          <p:cNvPicPr>
            <a:picLocks noChangeAspect="1" noChangeArrowheads="1"/>
          </p:cNvPicPr>
          <p:nvPr/>
        </p:nvPicPr>
        <p:blipFill>
          <a:blip r:embed="rId3" cstate="print"/>
          <a:srcRect l="7692" t="5994" r="25177" b="26535"/>
          <a:stretch>
            <a:fillRect/>
          </a:stretch>
        </p:blipFill>
        <p:spPr bwMode="auto">
          <a:xfrm>
            <a:off x="2362200" y="0"/>
            <a:ext cx="7315200" cy="6858000"/>
          </a:xfrm>
          <a:prstGeom prst="rect">
            <a:avLst/>
          </a:prstGeom>
          <a:noFill/>
          <a:ln w="9525">
            <a:noFill/>
            <a:round/>
            <a:headEnd/>
            <a:tailEnd/>
          </a:ln>
        </p:spPr>
      </p:pic>
      <p:pic>
        <p:nvPicPr>
          <p:cNvPr id="75779" name="Picture 2"/>
          <p:cNvPicPr>
            <a:picLocks noChangeAspect="1" noChangeArrowheads="1"/>
          </p:cNvPicPr>
          <p:nvPr/>
        </p:nvPicPr>
        <p:blipFill>
          <a:blip r:embed="rId4" cstate="print"/>
          <a:srcRect/>
          <a:stretch>
            <a:fillRect/>
          </a:stretch>
        </p:blipFill>
        <p:spPr bwMode="auto">
          <a:xfrm>
            <a:off x="2301875" y="0"/>
            <a:ext cx="6842125" cy="6842125"/>
          </a:xfrm>
          <a:prstGeom prst="rect">
            <a:avLst/>
          </a:prstGeom>
          <a:noFill/>
          <a:ln w="9525">
            <a:noFill/>
            <a:round/>
            <a:headEnd/>
            <a:tailEnd/>
          </a:ln>
        </p:spPr>
      </p:pic>
      <p:sp>
        <p:nvSpPr>
          <p:cNvPr id="75780" name="Rectangle 3"/>
          <p:cNvSpPr>
            <a:spLocks noChangeArrowheads="1"/>
          </p:cNvSpPr>
          <p:nvPr/>
        </p:nvSpPr>
        <p:spPr bwMode="auto">
          <a:xfrm>
            <a:off x="2592388" y="0"/>
            <a:ext cx="4978400" cy="796925"/>
          </a:xfrm>
          <a:prstGeom prst="rect">
            <a:avLst/>
          </a:prstGeom>
          <a:noFill/>
          <a:ln w="9525">
            <a:noFill/>
            <a:round/>
            <a:headEnd/>
            <a:tailEnd/>
          </a:ln>
        </p:spPr>
        <p:txBody>
          <a:bodyPr wrap="none"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a:solidFill>
                  <a:srgbClr val="FFC000"/>
                </a:solidFill>
                <a:latin typeface="Swis721 BT" pitchFamily="34" charset="0"/>
                <a:cs typeface="Times New Roman" pitchFamily="18" charset="0"/>
              </a:rPr>
              <a:t>Ambito del verde per l’ambiente</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b="1">
              <a:solidFill>
                <a:srgbClr val="FF6600"/>
              </a:solidFill>
              <a:latin typeface="Swis721 BT" pitchFamily="34" charset="0"/>
              <a:cs typeface="Times New Roman" pitchFamily="18" charset="0"/>
            </a:endParaRPr>
          </a:p>
        </p:txBody>
      </p:sp>
      <p:pic>
        <p:nvPicPr>
          <p:cNvPr id="75781" name="Picture 4"/>
          <p:cNvPicPr>
            <a:picLocks noChangeAspect="1" noChangeArrowheads="1"/>
          </p:cNvPicPr>
          <p:nvPr/>
        </p:nvPicPr>
        <p:blipFill>
          <a:blip r:embed="rId5" cstate="print"/>
          <a:srcRect l="15492" t="4704" r="7043" b="69536"/>
          <a:stretch>
            <a:fillRect/>
          </a:stretch>
        </p:blipFill>
        <p:spPr bwMode="auto">
          <a:xfrm>
            <a:off x="0" y="304800"/>
            <a:ext cx="2286000" cy="1668463"/>
          </a:xfrm>
          <a:prstGeom prst="rect">
            <a:avLst/>
          </a:prstGeom>
          <a:noFill/>
          <a:ln w="9525">
            <a:noFill/>
            <a:round/>
            <a:headEnd/>
            <a:tailEnd/>
          </a:ln>
        </p:spPr>
      </p:pic>
      <p:sp>
        <p:nvSpPr>
          <p:cNvPr id="75782" name="Text Box 5"/>
          <p:cNvSpPr txBox="1">
            <a:spLocks noChangeArrowheads="1"/>
          </p:cNvSpPr>
          <p:nvPr/>
        </p:nvSpPr>
        <p:spPr bwMode="auto">
          <a:xfrm>
            <a:off x="0" y="2362200"/>
            <a:ext cx="2362200" cy="3905250"/>
          </a:xfrm>
          <a:prstGeom prst="rect">
            <a:avLst/>
          </a:prstGeom>
          <a:noFill/>
          <a:ln w="9525">
            <a:noFill/>
            <a:round/>
            <a:headEnd/>
            <a:tailEnd/>
          </a:ln>
        </p:spPr>
        <p:txBody>
          <a:bodyPr lIns="90000" tIns="46800" rIns="90000" bIns="46800">
            <a:spAutoFit/>
          </a:bodyPr>
          <a:lstStyle/>
          <a:p>
            <a:pPr algn="r">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a:solidFill>
                  <a:srgbClr val="000000"/>
                </a:solidFill>
                <a:latin typeface="Swis721 BT" pitchFamily="34" charset="0"/>
              </a:rPr>
              <a:t>Torre e Cormor parchi intercomunali della città vasta udinese e riserve di naturalità</a:t>
            </a:r>
          </a:p>
          <a:p>
            <a:pPr algn="r">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400">
              <a:solidFill>
                <a:srgbClr val="000000"/>
              </a:solidFill>
              <a:latin typeface="Swis721 BT" pitchFamily="34" charset="0"/>
            </a:endParaRPr>
          </a:p>
          <a:p>
            <a:pPr algn="r">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a:solidFill>
                  <a:srgbClr val="000000"/>
                </a:solidFill>
                <a:latin typeface="Swis721 BT" pitchFamily="34" charset="0"/>
              </a:rPr>
              <a:t>Collegamento tra le due fasce del Torre e del Cormor</a:t>
            </a:r>
          </a:p>
          <a:p>
            <a:pPr algn="r">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400">
              <a:solidFill>
                <a:srgbClr val="000000"/>
              </a:solidFill>
              <a:latin typeface="Swis721 BT" pitchFamily="34" charset="0"/>
            </a:endParaRPr>
          </a:p>
          <a:p>
            <a:pPr algn="r">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a:solidFill>
                  <a:srgbClr val="000000"/>
                </a:solidFill>
                <a:latin typeface="Swis721 BT" pitchFamily="34" charset="0"/>
              </a:rPr>
              <a:t>Penetrazione del verde nella città densa</a:t>
            </a:r>
          </a:p>
          <a:p>
            <a:pPr algn="r">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400">
              <a:solidFill>
                <a:srgbClr val="000000"/>
              </a:solidFill>
              <a:latin typeface="Swis721 BT" pitchFamily="34" charset="0"/>
            </a:endParaRPr>
          </a:p>
          <a:p>
            <a:pPr algn="r">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a:solidFill>
                  <a:srgbClr val="000000"/>
                </a:solidFill>
                <a:latin typeface="Swis721 BT" pitchFamily="34" charset="0"/>
              </a:rPr>
              <a:t>Tutela aree di pregio puntuali</a:t>
            </a:r>
          </a:p>
          <a:p>
            <a:pPr algn="r">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400">
              <a:solidFill>
                <a:srgbClr val="000000"/>
              </a:solidFill>
              <a:latin typeface="Swis721 BT"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1"/>
          <p:cNvGraphicFramePr>
            <a:graphicFrameLocks noChangeAspect="1"/>
          </p:cNvGraphicFramePr>
          <p:nvPr/>
        </p:nvGraphicFramePr>
        <p:xfrm>
          <a:off x="4572000" y="1524000"/>
          <a:ext cx="4449763" cy="5105400"/>
        </p:xfrm>
        <a:graphic>
          <a:graphicData uri="http://schemas.openxmlformats.org/presentationml/2006/ole">
            <p:oleObj spid="_x0000_s118786" r:id="rId4" imgW="3229560" imgH="3705840" progId="">
              <p:embed/>
            </p:oleObj>
          </a:graphicData>
        </a:graphic>
      </p:graphicFrame>
      <p:sp>
        <p:nvSpPr>
          <p:cNvPr id="4100" name="Text Box 3"/>
          <p:cNvSpPr txBox="1">
            <a:spLocks noChangeArrowheads="1"/>
          </p:cNvSpPr>
          <p:nvPr/>
        </p:nvSpPr>
        <p:spPr bwMode="auto">
          <a:xfrm>
            <a:off x="228600" y="381000"/>
            <a:ext cx="8305800" cy="517525"/>
          </a:xfrm>
          <a:prstGeom prst="rect">
            <a:avLst/>
          </a:prstGeom>
          <a:noFill/>
          <a:ln w="9525">
            <a:noFill/>
            <a:round/>
            <a:headEnd/>
            <a:tailEnd/>
          </a:ln>
        </p:spPr>
        <p:txBody>
          <a:bodyPr lIns="90000" tIns="46800" rIns="90000" bIns="46800">
            <a:spAutoFit/>
          </a:bodyPr>
          <a:lstStyle/>
          <a:p>
            <a:pPr>
              <a:lnSpc>
                <a:spcPct val="100000"/>
              </a:lnSpc>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a:solidFill>
                  <a:srgbClr val="000000"/>
                </a:solidFill>
                <a:latin typeface="Swis721 BT" pitchFamily="34" charset="0"/>
              </a:rPr>
              <a:t>Una risorsa ma anche un’ipotesi di progetto per una struttura territoriale a scala vasta, che si appoggi sulle due aste fluviali del Cormor e del Torre, assumendo</a:t>
            </a:r>
          </a:p>
        </p:txBody>
      </p:sp>
      <p:sp>
        <p:nvSpPr>
          <p:cNvPr id="4101" name="Text Box 4"/>
          <p:cNvSpPr txBox="1">
            <a:spLocks noChangeArrowheads="1"/>
          </p:cNvSpPr>
          <p:nvPr/>
        </p:nvSpPr>
        <p:spPr bwMode="auto">
          <a:xfrm>
            <a:off x="304800" y="0"/>
            <a:ext cx="8077200" cy="396875"/>
          </a:xfrm>
          <a:prstGeom prst="rect">
            <a:avLst/>
          </a:prstGeom>
          <a:noFill/>
          <a:ln w="9525">
            <a:noFill/>
            <a:round/>
            <a:headEnd/>
            <a:tailEnd/>
          </a:ln>
        </p:spPr>
        <p:txBody>
          <a:bodyPr lIns="90000" tIns="46800" rIns="90000" bIns="46800">
            <a:spAutoFit/>
          </a:bodyPr>
          <a:lstStyle/>
          <a:p>
            <a:pPr>
              <a:lnSpc>
                <a:spcPct val="100000"/>
              </a:lnSpc>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000" b="1">
                <a:solidFill>
                  <a:srgbClr val="000000"/>
                </a:solidFill>
                <a:latin typeface="Swis721 BT" pitchFamily="34" charset="0"/>
              </a:rPr>
              <a:t>Temi e luoghi di progetto    	LA “CITTA’ TRA I DUE PARCHI”</a:t>
            </a:r>
          </a:p>
        </p:txBody>
      </p:sp>
      <p:sp>
        <p:nvSpPr>
          <p:cNvPr id="4102" name="Text Box 5"/>
          <p:cNvSpPr txBox="1">
            <a:spLocks noChangeArrowheads="1"/>
          </p:cNvSpPr>
          <p:nvPr/>
        </p:nvSpPr>
        <p:spPr bwMode="auto">
          <a:xfrm>
            <a:off x="228600" y="6553200"/>
            <a:ext cx="1616075" cy="306388"/>
          </a:xfrm>
          <a:prstGeom prst="rect">
            <a:avLst/>
          </a:prstGeom>
          <a:noFill/>
          <a:ln w="9525">
            <a:noFill/>
            <a:round/>
            <a:headEnd/>
            <a:tailEnd/>
          </a:ln>
        </p:spPr>
        <p:txBody>
          <a:bodyPr lIns="90000" tIns="46800" rIns="90000" bIns="46800">
            <a:spAutoFit/>
          </a:bodyPr>
          <a:lstStyle/>
          <a:p>
            <a:pPr>
              <a:lnSpc>
                <a:spcPct val="10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a:solidFill>
                  <a:srgbClr val="000000"/>
                </a:solidFill>
                <a:latin typeface="Swis721 BT" pitchFamily="34" charset="0"/>
              </a:rPr>
              <a:t>P.U.R. 1978</a:t>
            </a:r>
          </a:p>
        </p:txBody>
      </p:sp>
      <p:sp>
        <p:nvSpPr>
          <p:cNvPr id="4103" name="Rectangle 7"/>
          <p:cNvSpPr>
            <a:spLocks noChangeArrowheads="1"/>
          </p:cNvSpPr>
          <p:nvPr/>
        </p:nvSpPr>
        <p:spPr bwMode="auto">
          <a:xfrm>
            <a:off x="228600" y="914400"/>
            <a:ext cx="8915400" cy="381000"/>
          </a:xfrm>
          <a:prstGeom prst="rect">
            <a:avLst/>
          </a:prstGeom>
          <a:noFill/>
          <a:ln w="9525">
            <a:noFill/>
            <a:miter lim="800000"/>
            <a:headEnd/>
            <a:tailEnd/>
          </a:ln>
        </p:spPr>
        <p:txBody>
          <a:bodyPr>
            <a:spAutoFit/>
          </a:bodyPr>
          <a:lstStyle/>
          <a:p>
            <a:r>
              <a:rPr lang="it-IT" sz="2000" b="1">
                <a:solidFill>
                  <a:srgbClr val="FF0000"/>
                </a:solidFill>
                <a:latin typeface="Swis721 BT" pitchFamily="34" charset="0"/>
              </a:rPr>
              <a:t>il  </a:t>
            </a:r>
            <a:r>
              <a:rPr lang="it-IT" sz="2000" b="1" i="1">
                <a:solidFill>
                  <a:srgbClr val="FF0000"/>
                </a:solidFill>
                <a:latin typeface="Swis721 BT" pitchFamily="34" charset="0"/>
              </a:rPr>
              <a:t>“telaio ambientale</a:t>
            </a:r>
            <a:r>
              <a:rPr lang="it-IT" sz="2000" b="1">
                <a:solidFill>
                  <a:srgbClr val="FF0000"/>
                </a:solidFill>
                <a:latin typeface="Swis721 BT" pitchFamily="34" charset="0"/>
              </a:rPr>
              <a:t> come infrastruttura territoriale primaria”</a:t>
            </a:r>
            <a:r>
              <a:rPr lang="it-IT" sz="1800" b="1">
                <a:solidFill>
                  <a:srgbClr val="FF0000"/>
                </a:solidFill>
                <a:latin typeface="Swis721 BT" pitchFamily="34" charset="0"/>
              </a:rPr>
              <a:t> (B. Secchi)</a:t>
            </a:r>
            <a:endParaRPr lang="it-IT" sz="1800">
              <a:solidFill>
                <a:srgbClr val="000000"/>
              </a:solidFill>
              <a:latin typeface="Swis721 BT" pitchFamily="34"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1"/>
          <p:cNvPicPr>
            <a:picLocks noChangeAspect="1" noChangeArrowheads="1"/>
          </p:cNvPicPr>
          <p:nvPr/>
        </p:nvPicPr>
        <p:blipFill>
          <a:blip r:embed="rId3" cstate="print"/>
          <a:srcRect/>
          <a:stretch>
            <a:fillRect/>
          </a:stretch>
        </p:blipFill>
        <p:spPr bwMode="auto">
          <a:xfrm>
            <a:off x="5715000" y="0"/>
            <a:ext cx="3200400" cy="3200400"/>
          </a:xfrm>
          <a:prstGeom prst="rect">
            <a:avLst/>
          </a:prstGeom>
          <a:noFill/>
          <a:ln w="9525">
            <a:noFill/>
            <a:round/>
            <a:headEnd/>
            <a:tailEnd/>
          </a:ln>
        </p:spPr>
      </p:pic>
      <p:sp>
        <p:nvSpPr>
          <p:cNvPr id="78851" name="Rectangle 2"/>
          <p:cNvSpPr>
            <a:spLocks noChangeArrowheads="1"/>
          </p:cNvSpPr>
          <p:nvPr/>
        </p:nvSpPr>
        <p:spPr bwMode="auto">
          <a:xfrm>
            <a:off x="214313" y="180975"/>
            <a:ext cx="5214937" cy="6208713"/>
          </a:xfrm>
          <a:prstGeom prst="rect">
            <a:avLst/>
          </a:prstGeom>
          <a:noFill/>
          <a:ln w="9525">
            <a:noFill/>
            <a:round/>
            <a:headEnd/>
            <a:tailEnd/>
          </a:ln>
        </p:spPr>
        <p:txBody>
          <a:bodyPr lIns="90000" tIns="46800" rIns="90000" bIns="46800">
            <a:spAutoFit/>
          </a:bodyPr>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1200" b="1">
              <a:solidFill>
                <a:srgbClr val="FF6600"/>
              </a:solidFill>
              <a:latin typeface="Swis721 BT" pitchFamily="34" charset="0"/>
              <a:cs typeface="Times New Roman" pitchFamily="18" charset="0"/>
            </a:endParaRPr>
          </a:p>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800" b="1">
                <a:solidFill>
                  <a:srgbClr val="000000"/>
                </a:solidFill>
                <a:latin typeface="Verdana" pitchFamily="34" charset="0"/>
                <a:cs typeface="Times New Roman" pitchFamily="18" charset="0"/>
              </a:rPr>
              <a:t>L’ambito del verde da vivere è strettamente connesso con</a:t>
            </a:r>
          </a:p>
          <a:p>
            <a:pPr algn="r">
              <a:spcBef>
                <a:spcPts val="112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800" b="1">
                <a:solidFill>
                  <a:srgbClr val="FF6600"/>
                </a:solidFill>
                <a:latin typeface="Verdana" pitchFamily="34" charset="0"/>
              </a:rPr>
              <a:t>il progetto di mobilità ciclabile e pedonale:</a:t>
            </a:r>
          </a:p>
          <a:p>
            <a:pPr algn="r">
              <a:spcBef>
                <a:spcPts val="112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800">
                <a:solidFill>
                  <a:srgbClr val="000000"/>
                </a:solidFill>
                <a:latin typeface="Verdana" pitchFamily="34" charset="0"/>
              </a:rPr>
              <a:t>nello </a:t>
            </a:r>
            <a:r>
              <a:rPr lang="it-IT" sz="1800" b="1">
                <a:solidFill>
                  <a:srgbClr val="000000"/>
                </a:solidFill>
                <a:latin typeface="Verdana" pitchFamily="34" charset="0"/>
              </a:rPr>
              <a:t>stato di fatto</a:t>
            </a:r>
            <a:r>
              <a:rPr lang="it-IT" sz="1800">
                <a:solidFill>
                  <a:srgbClr val="000000"/>
                </a:solidFill>
                <a:latin typeface="Verdana" pitchFamily="34" charset="0"/>
              </a:rPr>
              <a:t> si rileva la carenza di collegamenti con le principali attrezzature intercomunali (università, ecc.),</a:t>
            </a:r>
          </a:p>
          <a:p>
            <a:pPr algn="r">
              <a:spcBef>
                <a:spcPts val="112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800">
                <a:solidFill>
                  <a:srgbClr val="000000"/>
                </a:solidFill>
                <a:latin typeface="Verdana" pitchFamily="34" charset="0"/>
              </a:rPr>
              <a:t> </a:t>
            </a:r>
          </a:p>
          <a:p>
            <a:pPr algn="r">
              <a:spcBef>
                <a:spcPts val="112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800">
                <a:solidFill>
                  <a:srgbClr val="000000"/>
                </a:solidFill>
                <a:latin typeface="Verdana" pitchFamily="34" charset="0"/>
              </a:rPr>
              <a:t>nel </a:t>
            </a:r>
            <a:r>
              <a:rPr lang="it-IT" sz="1800" b="1">
                <a:solidFill>
                  <a:srgbClr val="000000"/>
                </a:solidFill>
                <a:latin typeface="Verdana" pitchFamily="34" charset="0"/>
              </a:rPr>
              <a:t>progetto</a:t>
            </a:r>
            <a:r>
              <a:rPr lang="it-IT" sz="1800">
                <a:solidFill>
                  <a:srgbClr val="000000"/>
                </a:solidFill>
                <a:latin typeface="Verdana" pitchFamily="34" charset="0"/>
              </a:rPr>
              <a:t> di piano si individua una rete estesa di collegamento che connettono parchi e attrezzature pubbliche alla scala vasta.</a:t>
            </a:r>
          </a:p>
          <a:p>
            <a:pPr algn="r">
              <a:spcBef>
                <a:spcPts val="112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800">
                <a:solidFill>
                  <a:srgbClr val="000000"/>
                </a:solidFill>
                <a:latin typeface="Verdana" pitchFamily="34" charset="0"/>
              </a:rPr>
              <a:t>Nel </a:t>
            </a:r>
            <a:r>
              <a:rPr lang="it-IT" sz="1800" b="1">
                <a:solidFill>
                  <a:srgbClr val="FF0000"/>
                </a:solidFill>
                <a:latin typeface="Verdana" pitchFamily="34" charset="0"/>
              </a:rPr>
              <a:t>Sistema della MOBILITA</a:t>
            </a:r>
            <a:r>
              <a:rPr lang="it-IT" sz="1800" b="1">
                <a:solidFill>
                  <a:srgbClr val="FF6600"/>
                </a:solidFill>
                <a:latin typeface="Verdana" pitchFamily="34" charset="0"/>
              </a:rPr>
              <a:t>’</a:t>
            </a:r>
            <a:r>
              <a:rPr lang="it-IT" sz="1800" b="1">
                <a:solidFill>
                  <a:srgbClr val="000000"/>
                </a:solidFill>
                <a:latin typeface="Verdana" pitchFamily="34" charset="0"/>
              </a:rPr>
              <a:t>,</a:t>
            </a:r>
            <a:r>
              <a:rPr lang="it-IT" sz="1800">
                <a:solidFill>
                  <a:srgbClr val="000000"/>
                </a:solidFill>
                <a:latin typeface="Verdana" pitchFamily="34" charset="0"/>
              </a:rPr>
              <a:t> oltre alla rete ciclabile, si prevedono altri dispositivi e criteri di progetto improntati alla logica del </a:t>
            </a:r>
            <a:r>
              <a:rPr lang="it-IT" sz="1800" b="1">
                <a:solidFill>
                  <a:srgbClr val="000000"/>
                </a:solidFill>
                <a:latin typeface="Verdana" pitchFamily="34" charset="0"/>
              </a:rPr>
              <a:t>TRAFFIC CALMING, </a:t>
            </a:r>
            <a:r>
              <a:rPr lang="it-IT" sz="1800">
                <a:solidFill>
                  <a:srgbClr val="000000"/>
                </a:solidFill>
                <a:latin typeface="Verdana" pitchFamily="34" charset="0"/>
              </a:rPr>
              <a:t>quali la realizzazione di “PORTE URBANE” = sistemi per ridurre e mettere in sicurezza l’attraversamento dei centri abitati.              </a:t>
            </a:r>
          </a:p>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600" b="1">
                <a:solidFill>
                  <a:srgbClr val="000000"/>
                </a:solidFill>
                <a:latin typeface="Swis721 BT" pitchFamily="34" charset="0"/>
                <a:cs typeface="Times New Roman" pitchFamily="18" charset="0"/>
              </a:rPr>
              <a:t> </a:t>
            </a:r>
          </a:p>
        </p:txBody>
      </p:sp>
      <p:pic>
        <p:nvPicPr>
          <p:cNvPr id="78852" name="Picture 3"/>
          <p:cNvPicPr>
            <a:picLocks noChangeAspect="1" noChangeArrowheads="1"/>
          </p:cNvPicPr>
          <p:nvPr/>
        </p:nvPicPr>
        <p:blipFill>
          <a:blip r:embed="rId4" cstate="print"/>
          <a:srcRect/>
          <a:stretch>
            <a:fillRect/>
          </a:stretch>
        </p:blipFill>
        <p:spPr bwMode="auto">
          <a:xfrm>
            <a:off x="5715000" y="3413125"/>
            <a:ext cx="3200400" cy="3200400"/>
          </a:xfrm>
          <a:prstGeom prst="rect">
            <a:avLst/>
          </a:prstGeom>
          <a:noFill/>
          <a:ln w="9525">
            <a:noFill/>
            <a:round/>
            <a:headEnd/>
            <a:tailEnd/>
          </a:ln>
        </p:spPr>
      </p:pic>
      <p:sp>
        <p:nvSpPr>
          <p:cNvPr id="78853" name="Rectangle 4"/>
          <p:cNvSpPr>
            <a:spLocks noChangeArrowheads="1"/>
          </p:cNvSpPr>
          <p:nvPr/>
        </p:nvSpPr>
        <p:spPr bwMode="auto">
          <a:xfrm flipH="1">
            <a:off x="7772400" y="5181600"/>
            <a:ext cx="76200" cy="76200"/>
          </a:xfrm>
          <a:prstGeom prst="rect">
            <a:avLst/>
          </a:prstGeom>
          <a:solidFill>
            <a:srgbClr val="FFFF00"/>
          </a:solidFill>
          <a:ln w="9360">
            <a:solidFill>
              <a:srgbClr val="FFFF00"/>
            </a:solidFill>
            <a:miter lim="800000"/>
            <a:headEnd/>
            <a:tailEnd/>
          </a:ln>
        </p:spPr>
        <p:txBody>
          <a:bodyPr wrap="none" anchor="ctr"/>
          <a:lstStyle/>
          <a:p>
            <a:endParaRPr lang="it-IT"/>
          </a:p>
        </p:txBody>
      </p:sp>
      <p:sp>
        <p:nvSpPr>
          <p:cNvPr id="78854" name="Text Box 5"/>
          <p:cNvSpPr txBox="1">
            <a:spLocks noChangeArrowheads="1"/>
          </p:cNvSpPr>
          <p:nvPr/>
        </p:nvSpPr>
        <p:spPr bwMode="auto">
          <a:xfrm>
            <a:off x="7848600" y="5867400"/>
            <a:ext cx="914400" cy="296863"/>
          </a:xfrm>
          <a:prstGeom prst="rect">
            <a:avLst/>
          </a:prstGeom>
          <a:noFill/>
          <a:ln w="9525">
            <a:noFill/>
            <a:round/>
            <a:headEnd/>
            <a:tailEnd/>
          </a:ln>
        </p:spPr>
        <p:txBody>
          <a:bodyPr lIns="90000" tIns="46800" rIns="90000" bIns="46800">
            <a:spAutoFit/>
          </a:bodyPr>
          <a:lstStyle/>
          <a:p>
            <a:pPr>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a:solidFill>
                  <a:srgbClr val="FFFFFF"/>
                </a:solidFill>
                <a:latin typeface="Gill Sans MT Condensed" pitchFamily="34" charset="0"/>
              </a:rPr>
              <a:t>Udine</a:t>
            </a:r>
          </a:p>
        </p:txBody>
      </p:sp>
      <p:sp>
        <p:nvSpPr>
          <p:cNvPr id="78855" name="Rectangle 6"/>
          <p:cNvSpPr>
            <a:spLocks noChangeArrowheads="1"/>
          </p:cNvSpPr>
          <p:nvPr/>
        </p:nvSpPr>
        <p:spPr bwMode="auto">
          <a:xfrm>
            <a:off x="7913688" y="2514600"/>
            <a:ext cx="490537" cy="296863"/>
          </a:xfrm>
          <a:prstGeom prst="rect">
            <a:avLst/>
          </a:prstGeom>
          <a:noFill/>
          <a:ln w="9525">
            <a:noFill/>
            <a:round/>
            <a:headEnd/>
            <a:tailEnd/>
          </a:ln>
        </p:spPr>
        <p:txBody>
          <a:bodyPr wrap="none" lIns="90000" tIns="46800" rIns="90000" bIns="46800">
            <a:spAutoFit/>
          </a:bodyPr>
          <a:lstStyle/>
          <a:p>
            <a:pPr>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a:solidFill>
                  <a:srgbClr val="FFFFFF"/>
                </a:solidFill>
                <a:latin typeface="Gill Sans MT Condensed" pitchFamily="34" charset="0"/>
              </a:rPr>
              <a:t>Udine</a:t>
            </a:r>
          </a:p>
        </p:txBody>
      </p:sp>
      <p:sp>
        <p:nvSpPr>
          <p:cNvPr id="78856" name="Rectangle 7"/>
          <p:cNvSpPr>
            <a:spLocks noChangeArrowheads="1"/>
          </p:cNvSpPr>
          <p:nvPr/>
        </p:nvSpPr>
        <p:spPr bwMode="auto">
          <a:xfrm>
            <a:off x="6899275" y="1143000"/>
            <a:ext cx="823913" cy="296863"/>
          </a:xfrm>
          <a:prstGeom prst="rect">
            <a:avLst/>
          </a:prstGeom>
          <a:noFill/>
          <a:ln w="9525">
            <a:noFill/>
            <a:round/>
            <a:headEnd/>
            <a:tailEnd/>
          </a:ln>
        </p:spPr>
        <p:txBody>
          <a:bodyPr wrap="none"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a:solidFill>
                  <a:srgbClr val="FFFFFF"/>
                </a:solidFill>
                <a:latin typeface="Gill Sans MT Condensed" pitchFamily="34" charset="0"/>
              </a:rPr>
              <a:t>Tavagnacco</a:t>
            </a:r>
          </a:p>
        </p:txBody>
      </p:sp>
      <p:sp>
        <p:nvSpPr>
          <p:cNvPr id="78857" name="Rectangle 8"/>
          <p:cNvSpPr>
            <a:spLocks noChangeArrowheads="1"/>
          </p:cNvSpPr>
          <p:nvPr/>
        </p:nvSpPr>
        <p:spPr bwMode="auto">
          <a:xfrm>
            <a:off x="6899275" y="4419600"/>
            <a:ext cx="823913" cy="296863"/>
          </a:xfrm>
          <a:prstGeom prst="rect">
            <a:avLst/>
          </a:prstGeom>
          <a:noFill/>
          <a:ln w="9525">
            <a:noFill/>
            <a:round/>
            <a:headEnd/>
            <a:tailEnd/>
          </a:ln>
        </p:spPr>
        <p:txBody>
          <a:bodyPr wrap="none"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a:solidFill>
                  <a:srgbClr val="FFFFFF"/>
                </a:solidFill>
                <a:latin typeface="Gill Sans MT Condensed" pitchFamily="34" charset="0"/>
              </a:rPr>
              <a:t>Tavagnacco</a:t>
            </a:r>
          </a:p>
        </p:txBody>
      </p:sp>
      <p:sp>
        <p:nvSpPr>
          <p:cNvPr id="78858" name="Rectangle 9"/>
          <p:cNvSpPr>
            <a:spLocks noChangeArrowheads="1"/>
          </p:cNvSpPr>
          <p:nvPr/>
        </p:nvSpPr>
        <p:spPr bwMode="auto">
          <a:xfrm>
            <a:off x="7404100" y="228600"/>
            <a:ext cx="1179513" cy="498475"/>
          </a:xfrm>
          <a:prstGeom prst="rect">
            <a:avLst/>
          </a:prstGeom>
          <a:noFill/>
          <a:ln w="9525">
            <a:noFill/>
            <a:round/>
            <a:headEnd/>
            <a:tailEnd/>
          </a:ln>
        </p:spPr>
        <p:txBody>
          <a:bodyPr wrap="none"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a:solidFill>
                  <a:srgbClr val="FFFFFF"/>
                </a:solidFill>
                <a:latin typeface="Gill Sans MT Condensed" pitchFamily="34" charset="0"/>
              </a:rPr>
              <a:t>Reana del Rojale</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1400">
              <a:solidFill>
                <a:srgbClr val="FFFFFF"/>
              </a:solidFill>
              <a:latin typeface="Gill Sans MT Condensed" pitchFamily="34" charset="0"/>
            </a:endParaRPr>
          </a:p>
        </p:txBody>
      </p:sp>
      <p:sp>
        <p:nvSpPr>
          <p:cNvPr id="78859" name="Rectangle 10"/>
          <p:cNvSpPr>
            <a:spLocks noChangeArrowheads="1"/>
          </p:cNvSpPr>
          <p:nvPr/>
        </p:nvSpPr>
        <p:spPr bwMode="auto">
          <a:xfrm>
            <a:off x="5862638" y="228600"/>
            <a:ext cx="557212" cy="498475"/>
          </a:xfrm>
          <a:prstGeom prst="rect">
            <a:avLst/>
          </a:prstGeom>
          <a:noFill/>
          <a:ln w="9525">
            <a:noFill/>
            <a:round/>
            <a:headEnd/>
            <a:tailEnd/>
          </a:ln>
        </p:spPr>
        <p:txBody>
          <a:bodyPr wrap="none" lIns="90000" tIns="46800" rIns="90000" bIns="46800">
            <a:spAutoFit/>
          </a:bodyPr>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a:solidFill>
                  <a:srgbClr val="FFFFFF"/>
                </a:solidFill>
                <a:latin typeface="Gill Sans MT Condensed" pitchFamily="34" charset="0"/>
              </a:rPr>
              <a:t>Buia</a:t>
            </a:r>
          </a:p>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a:solidFill>
                  <a:srgbClr val="FFFFFF"/>
                </a:solidFill>
                <a:latin typeface="Gill Sans MT Condensed" pitchFamily="34" charset="0"/>
              </a:rPr>
              <a:t>ippovia</a:t>
            </a:r>
          </a:p>
        </p:txBody>
      </p:sp>
      <p:sp>
        <p:nvSpPr>
          <p:cNvPr id="78860" name="Rectangle 11"/>
          <p:cNvSpPr>
            <a:spLocks noChangeArrowheads="1"/>
          </p:cNvSpPr>
          <p:nvPr/>
        </p:nvSpPr>
        <p:spPr bwMode="auto">
          <a:xfrm>
            <a:off x="6378575" y="0"/>
            <a:ext cx="693738" cy="296863"/>
          </a:xfrm>
          <a:prstGeom prst="rect">
            <a:avLst/>
          </a:prstGeom>
          <a:noFill/>
          <a:ln w="9525">
            <a:noFill/>
            <a:round/>
            <a:headEnd/>
            <a:tailEnd/>
          </a:ln>
        </p:spPr>
        <p:txBody>
          <a:bodyPr wrap="none"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a:solidFill>
                  <a:srgbClr val="FFFFFF"/>
                </a:solidFill>
                <a:latin typeface="Gill Sans MT Condensed" pitchFamily="34" charset="0"/>
              </a:rPr>
              <a:t>Tricesimo</a:t>
            </a:r>
          </a:p>
        </p:txBody>
      </p:sp>
      <p:sp>
        <p:nvSpPr>
          <p:cNvPr id="78861" name="Rectangle 12"/>
          <p:cNvSpPr>
            <a:spLocks noChangeArrowheads="1"/>
          </p:cNvSpPr>
          <p:nvPr/>
        </p:nvSpPr>
        <p:spPr bwMode="auto">
          <a:xfrm>
            <a:off x="7481888" y="3657600"/>
            <a:ext cx="1179512" cy="296863"/>
          </a:xfrm>
          <a:prstGeom prst="rect">
            <a:avLst/>
          </a:prstGeom>
          <a:noFill/>
          <a:ln w="9525">
            <a:noFill/>
            <a:round/>
            <a:headEnd/>
            <a:tailEnd/>
          </a:ln>
        </p:spPr>
        <p:txBody>
          <a:bodyPr wrap="none"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a:solidFill>
                  <a:srgbClr val="FFFFFF"/>
                </a:solidFill>
                <a:latin typeface="Gill Sans MT Condensed" pitchFamily="34" charset="0"/>
              </a:rPr>
              <a:t>Reana del Rojale</a:t>
            </a:r>
          </a:p>
        </p:txBody>
      </p:sp>
      <p:sp>
        <p:nvSpPr>
          <p:cNvPr id="78862" name="Rectangle 13"/>
          <p:cNvSpPr>
            <a:spLocks noChangeArrowheads="1"/>
          </p:cNvSpPr>
          <p:nvPr/>
        </p:nvSpPr>
        <p:spPr bwMode="auto">
          <a:xfrm>
            <a:off x="6302375" y="3429000"/>
            <a:ext cx="693738" cy="296863"/>
          </a:xfrm>
          <a:prstGeom prst="rect">
            <a:avLst/>
          </a:prstGeom>
          <a:noFill/>
          <a:ln w="9525">
            <a:noFill/>
            <a:round/>
            <a:headEnd/>
            <a:tailEnd/>
          </a:ln>
        </p:spPr>
        <p:txBody>
          <a:bodyPr wrap="none"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a:solidFill>
                  <a:srgbClr val="FFFFFF"/>
                </a:solidFill>
                <a:latin typeface="Gill Sans MT Condensed" pitchFamily="34" charset="0"/>
              </a:rPr>
              <a:t>Tricesimo</a:t>
            </a:r>
          </a:p>
        </p:txBody>
      </p:sp>
      <p:sp>
        <p:nvSpPr>
          <p:cNvPr id="78863" name="Rectangle 14"/>
          <p:cNvSpPr>
            <a:spLocks noChangeArrowheads="1"/>
          </p:cNvSpPr>
          <p:nvPr/>
        </p:nvSpPr>
        <p:spPr bwMode="auto">
          <a:xfrm>
            <a:off x="5715000" y="3657600"/>
            <a:ext cx="609600" cy="296863"/>
          </a:xfrm>
          <a:prstGeom prst="rect">
            <a:avLst/>
          </a:prstGeom>
          <a:noFill/>
          <a:ln w="9525">
            <a:noFill/>
            <a:round/>
            <a:headEnd/>
            <a:tailEnd/>
          </a:ln>
        </p:spPr>
        <p:txBody>
          <a:bodyPr lIns="90000" tIns="46800" rIns="90000" bIns="46800">
            <a:spAutoFit/>
          </a:bodyPr>
          <a:lstStyle/>
          <a:p>
            <a:pPr algn="r">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a:solidFill>
                  <a:srgbClr val="FFFFFF"/>
                </a:solidFill>
                <a:latin typeface="Gill Sans MT Condensed" pitchFamily="34" charset="0"/>
              </a:rPr>
              <a:t>Buia</a:t>
            </a:r>
          </a:p>
        </p:txBody>
      </p:sp>
      <p:sp>
        <p:nvSpPr>
          <p:cNvPr id="78864" name="Rectangle 15"/>
          <p:cNvSpPr>
            <a:spLocks noChangeArrowheads="1"/>
          </p:cNvSpPr>
          <p:nvPr/>
        </p:nvSpPr>
        <p:spPr bwMode="auto">
          <a:xfrm>
            <a:off x="6019800" y="3886200"/>
            <a:ext cx="609600" cy="296863"/>
          </a:xfrm>
          <a:prstGeom prst="rect">
            <a:avLst/>
          </a:prstGeom>
          <a:noFill/>
          <a:ln w="9525">
            <a:noFill/>
            <a:round/>
            <a:headEnd/>
            <a:tailEnd/>
          </a:ln>
        </p:spPr>
        <p:txBody>
          <a:bodyPr lIns="90000" tIns="46800" rIns="90000" bIns="46800">
            <a:spAutoFit/>
          </a:bodyPr>
          <a:lstStyle/>
          <a:p>
            <a:pPr>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a:solidFill>
                  <a:srgbClr val="FFFFFF"/>
                </a:solidFill>
                <a:latin typeface="Gill Sans MT Condensed" pitchFamily="34" charset="0"/>
              </a:rPr>
              <a:t>ippovia</a:t>
            </a:r>
          </a:p>
        </p:txBody>
      </p:sp>
      <p:sp>
        <p:nvSpPr>
          <p:cNvPr id="78865" name="Rectangle 16"/>
          <p:cNvSpPr>
            <a:spLocks noChangeArrowheads="1"/>
          </p:cNvSpPr>
          <p:nvPr/>
        </p:nvSpPr>
        <p:spPr bwMode="auto">
          <a:xfrm>
            <a:off x="8534400" y="4724400"/>
            <a:ext cx="533400" cy="701675"/>
          </a:xfrm>
          <a:prstGeom prst="rect">
            <a:avLst/>
          </a:prstGeom>
          <a:noFill/>
          <a:ln w="9525">
            <a:noFill/>
            <a:round/>
            <a:headEnd/>
            <a:tailEnd/>
          </a:ln>
        </p:spPr>
        <p:txBody>
          <a:bodyPr lIns="90000" tIns="46800" rIns="90000" bIns="46800">
            <a:spAutoFit/>
          </a:bodyPr>
          <a:lstStyle/>
          <a:p>
            <a:pPr>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400">
                <a:solidFill>
                  <a:srgbClr val="FFFFFF"/>
                </a:solidFill>
                <a:latin typeface="Gill Sans MT Condensed" pitchFamily="34" charset="0"/>
              </a:rPr>
              <a:t>parco del Torre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506413" y="-92075"/>
            <a:ext cx="8637587" cy="854075"/>
          </a:xfrm>
        </p:spPr>
        <p:txBody>
          <a:bodyPr/>
          <a:lstStyle/>
          <a:p>
            <a:pPr algn="r" eaLnBrk="1" hangingPunct="1"/>
            <a:r>
              <a:rPr lang="it-IT" sz="3200" smtClean="0"/>
              <a:t>Le tavole di  piano</a:t>
            </a:r>
            <a:r>
              <a:rPr lang="it-IT" smtClean="0"/>
              <a:t/>
            </a:r>
            <a:br>
              <a:rPr lang="it-IT" smtClean="0"/>
            </a:br>
            <a:r>
              <a:rPr lang="it-IT" sz="1800" smtClean="0"/>
              <a:t>scala 1/2000</a:t>
            </a:r>
          </a:p>
        </p:txBody>
      </p:sp>
      <p:pic>
        <p:nvPicPr>
          <p:cNvPr id="24579" name="Picture 3"/>
          <p:cNvPicPr>
            <a:picLocks noChangeAspect="1" noChangeArrowheads="1"/>
          </p:cNvPicPr>
          <p:nvPr/>
        </p:nvPicPr>
        <p:blipFill>
          <a:blip r:embed="rId2" cstate="print"/>
          <a:srcRect/>
          <a:stretch>
            <a:fillRect/>
          </a:stretch>
        </p:blipFill>
        <p:spPr bwMode="auto">
          <a:xfrm>
            <a:off x="152400" y="892175"/>
            <a:ext cx="7620000" cy="5727700"/>
          </a:xfrm>
          <a:prstGeom prst="rect">
            <a:avLst/>
          </a:prstGeom>
          <a:noFill/>
          <a:ln w="9525">
            <a:noFill/>
            <a:miter lim="800000"/>
            <a:headEnd/>
            <a:tailEnd/>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cstate="print"/>
          <a:srcRect t="4001" b="13998"/>
          <a:stretch>
            <a:fillRect/>
          </a:stretch>
        </p:blipFill>
        <p:spPr bwMode="auto">
          <a:xfrm>
            <a:off x="2987824" y="-243408"/>
            <a:ext cx="8651460" cy="7101408"/>
          </a:xfrm>
          <a:prstGeom prst="rect">
            <a:avLst/>
          </a:prstGeom>
          <a:noFill/>
          <a:ln w="9525">
            <a:noFill/>
            <a:round/>
            <a:headEnd/>
            <a:tailEnd/>
          </a:ln>
          <a:effectLst/>
        </p:spPr>
      </p:pic>
      <p:sp>
        <p:nvSpPr>
          <p:cNvPr id="20483" name="Text Box 3"/>
          <p:cNvSpPr txBox="1">
            <a:spLocks noChangeArrowheads="1"/>
          </p:cNvSpPr>
          <p:nvPr/>
        </p:nvSpPr>
        <p:spPr bwMode="auto">
          <a:xfrm>
            <a:off x="0" y="0"/>
            <a:ext cx="3200400" cy="7214412"/>
          </a:xfrm>
          <a:prstGeom prst="rect">
            <a:avLst/>
          </a:prstGeom>
          <a:noFill/>
          <a:ln w="9525">
            <a:noFill/>
            <a:round/>
            <a:headEnd/>
            <a:tailEnd/>
          </a:ln>
          <a:effectLst/>
        </p:spPr>
        <p:txBody>
          <a:bodyPr lIns="90000" tIns="46800" rIns="90000" bIns="46800">
            <a:spAutoFit/>
          </a:bodyPr>
          <a:lstStyle/>
          <a:p>
            <a:pPr>
              <a:lnSpc>
                <a:spcPct val="95000"/>
              </a:lnSpc>
              <a:spcBef>
                <a:spcPts val="12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200" b="1" dirty="0">
                <a:solidFill>
                  <a:srgbClr val="FF6600"/>
                </a:solidFill>
                <a:ea typeface="Lucida Sans Unicode" pitchFamily="34" charset="0"/>
                <a:cs typeface="Lucida Sans Unicode" pitchFamily="34" charset="0"/>
              </a:rPr>
              <a:t>Ambito dei servizi e delle attrezzature Collettive</a:t>
            </a:r>
          </a:p>
          <a:p>
            <a:pPr>
              <a:lnSpc>
                <a:spcPct val="95000"/>
              </a:lnSpc>
              <a:spcBef>
                <a:spcPts val="12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200" dirty="0">
                <a:solidFill>
                  <a:srgbClr val="000000"/>
                </a:solidFill>
                <a:ea typeface="Lucida Sans Unicode" pitchFamily="34" charset="0"/>
                <a:cs typeface="Lucida Sans Unicode" pitchFamily="34" charset="0"/>
              </a:rPr>
              <a:t>La qualità dei servizi esistenti nel Comune è alta, ma la localizzazione non sempre idonea. Il progetto di piano, a seguito di un’analisi delle </a:t>
            </a:r>
            <a:r>
              <a:rPr lang="it-IT" sz="2200" b="1" dirty="0">
                <a:solidFill>
                  <a:srgbClr val="C00000"/>
                </a:solidFill>
                <a:ea typeface="Lucida Sans Unicode" pitchFamily="34" charset="0"/>
                <a:cs typeface="Lucida Sans Unicode" pitchFamily="34" charset="0"/>
              </a:rPr>
              <a:t>aree di influenza</a:t>
            </a:r>
            <a:r>
              <a:rPr lang="it-IT" sz="2200" dirty="0">
                <a:solidFill>
                  <a:srgbClr val="C00000"/>
                </a:solidFill>
                <a:ea typeface="Lucida Sans Unicode" pitchFamily="34" charset="0"/>
                <a:cs typeface="Lucida Sans Unicode" pitchFamily="34" charset="0"/>
              </a:rPr>
              <a:t> </a:t>
            </a:r>
            <a:r>
              <a:rPr lang="it-IT" sz="2200" dirty="0">
                <a:solidFill>
                  <a:srgbClr val="000000"/>
                </a:solidFill>
                <a:ea typeface="Lucida Sans Unicode" pitchFamily="34" charset="0"/>
                <a:cs typeface="Lucida Sans Unicode" pitchFamily="34" charset="0"/>
              </a:rPr>
              <a:t>degli spazi pubblici (= distanza percorribile a piedi) individua nuove aree a servizi, tali da coprire il territorio comunale in maniera più omogenea </a:t>
            </a:r>
          </a:p>
          <a:p>
            <a:pPr>
              <a:lnSpc>
                <a:spcPct val="95000"/>
              </a:lnSpc>
              <a:spcBef>
                <a:spcPts val="12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2000" dirty="0" smtClean="0">
              <a:solidFill>
                <a:srgbClr val="000000"/>
              </a:solidFill>
              <a:latin typeface="Swis721 BT" pitchFamily="32" charset="0"/>
              <a:ea typeface="Lucida Sans Unicode" pitchFamily="34" charset="0"/>
              <a:cs typeface="Lucida Sans Unicode" pitchFamily="34" charset="0"/>
            </a:endParaRPr>
          </a:p>
          <a:p>
            <a:pPr>
              <a:lnSpc>
                <a:spcPct val="95000"/>
              </a:lnSpc>
              <a:spcBef>
                <a:spcPts val="12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2000" dirty="0" smtClean="0">
              <a:solidFill>
                <a:srgbClr val="000000"/>
              </a:solidFill>
              <a:latin typeface="Swis721 BT" pitchFamily="32" charset="0"/>
              <a:ea typeface="Lucida Sans Unicode" pitchFamily="34" charset="0"/>
              <a:cs typeface="Lucida Sans Unicode" pitchFamily="34" charset="0"/>
            </a:endParaRPr>
          </a:p>
          <a:p>
            <a:pPr>
              <a:lnSpc>
                <a:spcPct val="95000"/>
              </a:lnSpc>
              <a:spcBef>
                <a:spcPts val="12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000" dirty="0" smtClean="0">
                <a:solidFill>
                  <a:srgbClr val="000000"/>
                </a:solidFill>
                <a:latin typeface="Swis721 BT" pitchFamily="32" charset="0"/>
                <a:ea typeface="Lucida Sans Unicode" pitchFamily="34" charset="0"/>
                <a:cs typeface="Lucida Sans Unicode" pitchFamily="34" charset="0"/>
              </a:rPr>
              <a:t>stato </a:t>
            </a:r>
            <a:r>
              <a:rPr lang="it-IT" sz="2000" dirty="0">
                <a:solidFill>
                  <a:srgbClr val="000000"/>
                </a:solidFill>
                <a:latin typeface="Swis721 BT" pitchFamily="32" charset="0"/>
                <a:ea typeface="Lucida Sans Unicode" pitchFamily="34" charset="0"/>
                <a:cs typeface="Lucida Sans Unicode" pitchFamily="34" charset="0"/>
              </a:rPr>
              <a:t>di fatto con le aree di influenza</a:t>
            </a:r>
          </a:p>
          <a:p>
            <a:pPr>
              <a:lnSpc>
                <a:spcPct val="95000"/>
              </a:lnSpc>
              <a:spcBef>
                <a:spcPts val="12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2000" dirty="0">
              <a:solidFill>
                <a:srgbClr val="000000"/>
              </a:solidFill>
              <a:latin typeface="Swis721 BT" pitchFamily="32" charset="0"/>
              <a:ea typeface="Lucida Sans Unicode" pitchFamily="34" charset="0"/>
              <a:cs typeface="Lucida Sans Unicode" pitchFamily="34"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2"/>
          <p:cNvPicPr>
            <a:picLocks noChangeAspect="1" noChangeArrowheads="1"/>
          </p:cNvPicPr>
          <p:nvPr/>
        </p:nvPicPr>
        <p:blipFill>
          <a:blip r:embed="rId3" cstate="print"/>
          <a:srcRect t="5920" b="12547"/>
          <a:stretch>
            <a:fillRect/>
          </a:stretch>
        </p:blipFill>
        <p:spPr bwMode="auto">
          <a:xfrm>
            <a:off x="2267744" y="0"/>
            <a:ext cx="8393674" cy="6848475"/>
          </a:xfrm>
          <a:prstGeom prst="rect">
            <a:avLst/>
          </a:prstGeom>
          <a:noFill/>
          <a:ln w="9525">
            <a:noFill/>
            <a:round/>
            <a:headEnd/>
            <a:tailEnd/>
          </a:ln>
        </p:spPr>
      </p:pic>
      <p:sp>
        <p:nvSpPr>
          <p:cNvPr id="4" name="Rettangolo 3"/>
          <p:cNvSpPr/>
          <p:nvPr/>
        </p:nvSpPr>
        <p:spPr>
          <a:xfrm>
            <a:off x="0" y="6488668"/>
            <a:ext cx="1061509" cy="369332"/>
          </a:xfrm>
          <a:prstGeom prst="rect">
            <a:avLst/>
          </a:prstGeom>
        </p:spPr>
        <p:txBody>
          <a:bodyPr wrap="none">
            <a:spAutoFit/>
          </a:bodyPr>
          <a:lstStyle/>
          <a:p>
            <a:r>
              <a:rPr lang="it-IT" dirty="0" smtClean="0">
                <a:solidFill>
                  <a:srgbClr val="000000"/>
                </a:solidFill>
                <a:latin typeface="Swis721 BT" pitchFamily="32" charset="0"/>
                <a:ea typeface="Lucida Sans Unicode" pitchFamily="34" charset="0"/>
                <a:cs typeface="Lucida Sans Unicode" pitchFamily="34" charset="0"/>
              </a:rPr>
              <a:t>progetto</a:t>
            </a:r>
            <a:endParaRPr lang="it-IT"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3" cstate="print"/>
          <a:srcRect l="7683" t="11398" r="31900" b="40034"/>
          <a:stretch>
            <a:fillRect/>
          </a:stretch>
        </p:blipFill>
        <p:spPr bwMode="auto">
          <a:xfrm>
            <a:off x="3371850" y="2357438"/>
            <a:ext cx="5576888" cy="4210050"/>
          </a:xfrm>
          <a:prstGeom prst="rect">
            <a:avLst/>
          </a:prstGeom>
          <a:noFill/>
          <a:ln w="9525">
            <a:noFill/>
            <a:round/>
            <a:headEnd/>
            <a:tailEnd/>
          </a:ln>
        </p:spPr>
      </p:pic>
      <p:grpSp>
        <p:nvGrpSpPr>
          <p:cNvPr id="2" name="Group 3"/>
          <p:cNvGrpSpPr>
            <a:grpSpLocks/>
          </p:cNvGrpSpPr>
          <p:nvPr/>
        </p:nvGrpSpPr>
        <p:grpSpPr bwMode="auto">
          <a:xfrm>
            <a:off x="3000375" y="2357438"/>
            <a:ext cx="6572250" cy="4500562"/>
            <a:chOff x="2736" y="2112"/>
            <a:chExt cx="3271" cy="2160"/>
          </a:xfrm>
        </p:grpSpPr>
        <p:pic>
          <p:nvPicPr>
            <p:cNvPr id="81927" name="Picture 4"/>
            <p:cNvPicPr>
              <a:picLocks noChangeAspect="1" noChangeArrowheads="1"/>
            </p:cNvPicPr>
            <p:nvPr/>
          </p:nvPicPr>
          <p:blipFill>
            <a:blip r:embed="rId4" cstate="print"/>
            <a:srcRect/>
            <a:stretch>
              <a:fillRect/>
            </a:stretch>
          </p:blipFill>
          <p:spPr bwMode="auto">
            <a:xfrm>
              <a:off x="2736" y="2112"/>
              <a:ext cx="2880" cy="2160"/>
            </a:xfrm>
            <a:prstGeom prst="rect">
              <a:avLst/>
            </a:prstGeom>
            <a:noFill/>
            <a:ln w="9525">
              <a:noFill/>
              <a:round/>
              <a:headEnd/>
              <a:tailEnd/>
            </a:ln>
          </p:spPr>
        </p:pic>
        <p:sp>
          <p:nvSpPr>
            <p:cNvPr id="81928" name="Text Box 5"/>
            <p:cNvSpPr txBox="1">
              <a:spLocks noChangeArrowheads="1"/>
            </p:cNvSpPr>
            <p:nvPr/>
          </p:nvSpPr>
          <p:spPr bwMode="auto">
            <a:xfrm>
              <a:off x="4494" y="2969"/>
              <a:ext cx="1513" cy="178"/>
            </a:xfrm>
            <a:prstGeom prst="rect">
              <a:avLst/>
            </a:prstGeom>
            <a:noFill/>
            <a:ln w="9525">
              <a:noFill/>
              <a:round/>
              <a:headEnd/>
              <a:tailEnd/>
            </a:ln>
          </p:spPr>
          <p:txBody>
            <a:bodyPr lIns="90000" tIns="46800" rIns="90000" bIns="46800">
              <a:spAutoFit/>
            </a:bodyPr>
            <a:lstStyle/>
            <a:p>
              <a:pPr>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800" b="1" dirty="0">
                  <a:solidFill>
                    <a:srgbClr val="C00000"/>
                  </a:solidFill>
                  <a:latin typeface="Swis721 BT" pitchFamily="34" charset="0"/>
                </a:rPr>
                <a:t>l’asse dell’innovazione</a:t>
              </a:r>
            </a:p>
          </p:txBody>
        </p:sp>
        <p:sp>
          <p:nvSpPr>
            <p:cNvPr id="81929" name="Rectangle 6"/>
            <p:cNvSpPr>
              <a:spLocks noChangeArrowheads="1"/>
            </p:cNvSpPr>
            <p:nvPr/>
          </p:nvSpPr>
          <p:spPr bwMode="auto">
            <a:xfrm>
              <a:off x="4620" y="3332"/>
              <a:ext cx="1138" cy="186"/>
            </a:xfrm>
            <a:prstGeom prst="rect">
              <a:avLst/>
            </a:prstGeom>
            <a:noFill/>
            <a:ln w="9525">
              <a:noFill/>
              <a:round/>
              <a:headEnd/>
              <a:tailEnd/>
            </a:ln>
          </p:spPr>
          <p:txBody>
            <a:bodyPr lIns="90000" tIns="46800" rIns="90000" bIns="46800">
              <a:spAutoFit/>
            </a:bodyPr>
            <a:lstStyle/>
            <a:p>
              <a:pPr>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000" b="1">
                  <a:solidFill>
                    <a:srgbClr val="FFFFFF"/>
                  </a:solidFill>
                  <a:latin typeface="Swis721 BT" pitchFamily="34" charset="0"/>
                </a:rPr>
                <a:t>L’asse del loisir</a:t>
              </a:r>
            </a:p>
          </p:txBody>
        </p:sp>
        <p:sp>
          <p:nvSpPr>
            <p:cNvPr id="81930" name="Rectangle 7"/>
            <p:cNvSpPr>
              <a:spLocks noChangeArrowheads="1"/>
            </p:cNvSpPr>
            <p:nvPr/>
          </p:nvSpPr>
          <p:spPr bwMode="auto">
            <a:xfrm>
              <a:off x="4569" y="3364"/>
              <a:ext cx="37" cy="39"/>
            </a:xfrm>
            <a:prstGeom prst="rect">
              <a:avLst/>
            </a:prstGeom>
            <a:solidFill>
              <a:srgbClr val="FF0066"/>
            </a:solidFill>
            <a:ln w="9360">
              <a:solidFill>
                <a:srgbClr val="FF0066"/>
              </a:solidFill>
              <a:miter lim="800000"/>
              <a:headEnd/>
              <a:tailEnd/>
            </a:ln>
          </p:spPr>
          <p:txBody>
            <a:bodyPr wrap="none" anchor="ctr"/>
            <a:lstStyle/>
            <a:p>
              <a:endParaRPr lang="it-IT"/>
            </a:p>
          </p:txBody>
        </p:sp>
      </p:grpSp>
      <p:sp>
        <p:nvSpPr>
          <p:cNvPr id="81924" name="Rectangle 8"/>
          <p:cNvSpPr>
            <a:spLocks noChangeArrowheads="1"/>
          </p:cNvSpPr>
          <p:nvPr/>
        </p:nvSpPr>
        <p:spPr bwMode="auto">
          <a:xfrm>
            <a:off x="0" y="301625"/>
            <a:ext cx="6705600" cy="1330750"/>
          </a:xfrm>
          <a:prstGeom prst="rect">
            <a:avLst/>
          </a:prstGeom>
          <a:noFill/>
          <a:ln w="9525">
            <a:noFill/>
            <a:round/>
            <a:headEnd/>
            <a:tailEnd/>
          </a:ln>
        </p:spPr>
        <p:txBody>
          <a:bodyPr lIns="90000" tIns="46800" rIns="90000" bIns="46800">
            <a:spAutoFit/>
          </a:bodyPr>
          <a:lstStyle/>
          <a:p>
            <a:pPr>
              <a:spcBef>
                <a:spcPts val="1250"/>
              </a:spcBef>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pPr>
            <a:r>
              <a:rPr lang="it-IT" sz="2400" b="1" dirty="0">
                <a:solidFill>
                  <a:srgbClr val="C00000"/>
                </a:solidFill>
                <a:latin typeface="+mj-lt"/>
                <a:cs typeface="Times New Roman" pitchFamily="18" charset="0"/>
              </a:rPr>
              <a:t>	i grandi elementi di </a:t>
            </a:r>
            <a:r>
              <a:rPr lang="it-IT" sz="2400" b="1" dirty="0" smtClean="0">
                <a:solidFill>
                  <a:srgbClr val="C00000"/>
                </a:solidFill>
                <a:latin typeface="+mj-lt"/>
                <a:cs typeface="Times New Roman" pitchFamily="18" charset="0"/>
              </a:rPr>
              <a:t>riferimento:</a:t>
            </a:r>
          </a:p>
          <a:p>
            <a:pPr>
              <a:spcBef>
                <a:spcPts val="1250"/>
              </a:spcBef>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pPr>
            <a:r>
              <a:rPr lang="it-IT" sz="2400" b="1" dirty="0" smtClean="0">
                <a:solidFill>
                  <a:srgbClr val="C00000"/>
                </a:solidFill>
                <a:latin typeface="+mj-lt"/>
                <a:cs typeface="Times New Roman" pitchFamily="18" charset="0"/>
              </a:rPr>
              <a:t>	Catene di spazi, non zone</a:t>
            </a:r>
            <a:endParaRPr lang="it-IT" sz="2400" b="1" dirty="0">
              <a:solidFill>
                <a:srgbClr val="C00000"/>
              </a:solidFill>
              <a:latin typeface="+mj-lt"/>
              <a:cs typeface="Times New Roman" pitchFamily="18" charset="0"/>
            </a:endParaRPr>
          </a:p>
          <a:p>
            <a:pPr>
              <a:spcBef>
                <a:spcPts val="875"/>
              </a:spcBef>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pPr>
            <a:r>
              <a:rPr lang="it-IT" sz="1400" b="1" dirty="0">
                <a:solidFill>
                  <a:srgbClr val="000000"/>
                </a:solidFill>
                <a:latin typeface="Swis721 Lt BT" pitchFamily="34" charset="0"/>
              </a:rPr>
              <a:t>	</a:t>
            </a:r>
          </a:p>
        </p:txBody>
      </p:sp>
      <p:sp>
        <p:nvSpPr>
          <p:cNvPr id="81925" name="Rectangle 9"/>
          <p:cNvSpPr>
            <a:spLocks noChangeArrowheads="1"/>
          </p:cNvSpPr>
          <p:nvPr/>
        </p:nvSpPr>
        <p:spPr bwMode="auto">
          <a:xfrm>
            <a:off x="323528" y="2276872"/>
            <a:ext cx="2905125" cy="3049169"/>
          </a:xfrm>
          <a:prstGeom prst="rect">
            <a:avLst/>
          </a:prstGeom>
          <a:noFill/>
          <a:ln w="9525">
            <a:noFill/>
            <a:round/>
            <a:headEnd/>
            <a:tailEnd/>
          </a:ln>
        </p:spPr>
        <p:txBody>
          <a:bodyPr lIns="90000" tIns="46800" rIns="90000" bIns="46800">
            <a:spAutoFit/>
          </a:bodyPr>
          <a:lstStyle/>
          <a:p>
            <a:pPr>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600" dirty="0" smtClean="0">
                <a:solidFill>
                  <a:srgbClr val="000000"/>
                </a:solidFill>
                <a:latin typeface="Verdana" pitchFamily="34" charset="0"/>
              </a:rPr>
              <a:t>attraversare </a:t>
            </a:r>
            <a:r>
              <a:rPr lang="it-IT" sz="1600" dirty="0">
                <a:solidFill>
                  <a:srgbClr val="000000"/>
                </a:solidFill>
                <a:latin typeface="Verdana" pitchFamily="34" charset="0"/>
              </a:rPr>
              <a:t>lo “stradone”, che adesso è un forte elemento di separazione tra le aree abitate ad est e ad ovest, con un asse trasversale di servizi (</a:t>
            </a:r>
            <a:r>
              <a:rPr lang="it-IT" sz="1600" b="1" dirty="0">
                <a:solidFill>
                  <a:srgbClr val="000000"/>
                </a:solidFill>
                <a:latin typeface="Verdana" pitchFamily="34" charset="0"/>
              </a:rPr>
              <a:t>ASSE DEL </a:t>
            </a:r>
            <a:r>
              <a:rPr lang="it-IT" sz="1600" b="1" dirty="0" err="1">
                <a:solidFill>
                  <a:srgbClr val="000000"/>
                </a:solidFill>
                <a:latin typeface="Verdana" pitchFamily="34" charset="0"/>
              </a:rPr>
              <a:t>Loisir</a:t>
            </a:r>
            <a:r>
              <a:rPr lang="it-IT" sz="1600" dirty="0" err="1">
                <a:solidFill>
                  <a:srgbClr val="000000"/>
                </a:solidFill>
                <a:latin typeface="Verdana" pitchFamily="34" charset="0"/>
              </a:rPr>
              <a:t>=</a:t>
            </a:r>
            <a:r>
              <a:rPr lang="it-IT" sz="1600" dirty="0">
                <a:solidFill>
                  <a:srgbClr val="000000"/>
                </a:solidFill>
                <a:latin typeface="Verdana" pitchFamily="34" charset="0"/>
              </a:rPr>
              <a:t> svago e tempo libero), con attrezzature ad uso pubblico e funzioni non solo di commercio ma di svago e tempo </a:t>
            </a:r>
            <a:r>
              <a:rPr lang="it-IT" sz="1600" dirty="0" smtClean="0">
                <a:solidFill>
                  <a:srgbClr val="000000"/>
                </a:solidFill>
                <a:latin typeface="Verdana" pitchFamily="34" charset="0"/>
              </a:rPr>
              <a:t>libero</a:t>
            </a:r>
            <a:endParaRPr lang="it-IT" sz="1600" dirty="0">
              <a:solidFill>
                <a:srgbClr val="000000"/>
              </a:solidFill>
              <a:latin typeface="Verdana" pitchFamily="34" charset="0"/>
            </a:endParaRPr>
          </a:p>
        </p:txBody>
      </p:sp>
      <p:pic>
        <p:nvPicPr>
          <p:cNvPr id="81926" name="Picture 10" descr="C:\PORTATILE\sostenibilità\LOISIR_7.jpg"/>
          <p:cNvPicPr>
            <a:picLocks noChangeAspect="1" noChangeArrowheads="1"/>
          </p:cNvPicPr>
          <p:nvPr/>
        </p:nvPicPr>
        <p:blipFill>
          <a:blip r:embed="rId5" cstate="print"/>
          <a:srcRect t="40117"/>
          <a:stretch>
            <a:fillRect/>
          </a:stretch>
        </p:blipFill>
        <p:spPr bwMode="auto">
          <a:xfrm>
            <a:off x="5786438" y="214313"/>
            <a:ext cx="3357562" cy="1506537"/>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ChangeArrowheads="1"/>
          </p:cNvSpPr>
          <p:nvPr/>
        </p:nvSpPr>
        <p:spPr bwMode="auto">
          <a:xfrm>
            <a:off x="288925" y="327025"/>
            <a:ext cx="8670925" cy="381000"/>
          </a:xfrm>
          <a:prstGeom prst="rect">
            <a:avLst/>
          </a:prstGeom>
          <a:noFill/>
          <a:ln w="9525">
            <a:noFill/>
            <a:round/>
            <a:headEnd/>
            <a:tailEnd/>
          </a:ln>
        </p:spPr>
        <p:txBody>
          <a:bodyPr wrap="none"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800" b="1">
                <a:solidFill>
                  <a:srgbClr val="FF6600"/>
                </a:solidFill>
                <a:latin typeface="Swis721 BT" pitchFamily="34" charset="0"/>
                <a:cs typeface="Times New Roman" pitchFamily="18" charset="0"/>
              </a:rPr>
              <a:t>PROGETTI: </a:t>
            </a:r>
            <a:r>
              <a:rPr lang="it-IT" sz="1200">
                <a:solidFill>
                  <a:srgbClr val="000000"/>
                </a:solidFill>
                <a:latin typeface="Swis721 BT" pitchFamily="34" charset="0"/>
                <a:cs typeface="Times New Roman" pitchFamily="18" charset="0"/>
              </a:rPr>
              <a:t>il piano non è costituito solo dalla zonizzazione ma da </a:t>
            </a:r>
            <a:r>
              <a:rPr lang="it-IT" sz="2000" b="1">
                <a:solidFill>
                  <a:srgbClr val="FF0000"/>
                </a:solidFill>
                <a:latin typeface="Swis721 BT" pitchFamily="34" charset="0"/>
                <a:cs typeface="Times New Roman" pitchFamily="18" charset="0"/>
              </a:rPr>
              <a:t>schede progettuali</a:t>
            </a:r>
            <a:r>
              <a:rPr lang="it-IT" sz="1800" b="1">
                <a:solidFill>
                  <a:srgbClr val="FF6600"/>
                </a:solidFill>
                <a:latin typeface="Swis721 BT" pitchFamily="34" charset="0"/>
                <a:cs typeface="Times New Roman" pitchFamily="18" charset="0"/>
              </a:rPr>
              <a:t> </a:t>
            </a:r>
            <a:r>
              <a:rPr lang="it-IT" sz="1200">
                <a:solidFill>
                  <a:srgbClr val="000000"/>
                </a:solidFill>
                <a:latin typeface="Swis721 BT" pitchFamily="34" charset="0"/>
                <a:cs typeface="Times New Roman" pitchFamily="18" charset="0"/>
              </a:rPr>
              <a:t>più approfondite:</a:t>
            </a:r>
          </a:p>
        </p:txBody>
      </p:sp>
      <p:pic>
        <p:nvPicPr>
          <p:cNvPr id="82947" name="Picture 3"/>
          <p:cNvPicPr>
            <a:picLocks noChangeAspect="1" noChangeArrowheads="1"/>
          </p:cNvPicPr>
          <p:nvPr/>
        </p:nvPicPr>
        <p:blipFill>
          <a:blip r:embed="rId3" cstate="print"/>
          <a:srcRect t="12975"/>
          <a:stretch>
            <a:fillRect/>
          </a:stretch>
        </p:blipFill>
        <p:spPr bwMode="auto">
          <a:xfrm>
            <a:off x="4679950" y="4114800"/>
            <a:ext cx="3930650" cy="2544763"/>
          </a:xfrm>
          <a:prstGeom prst="rect">
            <a:avLst/>
          </a:prstGeom>
          <a:noFill/>
          <a:ln w="9525">
            <a:noFill/>
            <a:round/>
            <a:headEnd/>
            <a:tailEnd/>
          </a:ln>
        </p:spPr>
      </p:pic>
      <p:pic>
        <p:nvPicPr>
          <p:cNvPr id="82948" name="Picture 4"/>
          <p:cNvPicPr>
            <a:picLocks noChangeAspect="1" noChangeArrowheads="1"/>
          </p:cNvPicPr>
          <p:nvPr/>
        </p:nvPicPr>
        <p:blipFill>
          <a:blip r:embed="rId4" cstate="print"/>
          <a:srcRect/>
          <a:stretch>
            <a:fillRect/>
          </a:stretch>
        </p:blipFill>
        <p:spPr bwMode="auto">
          <a:xfrm>
            <a:off x="1219200" y="4114800"/>
            <a:ext cx="2921000" cy="2544763"/>
          </a:xfrm>
          <a:prstGeom prst="rect">
            <a:avLst/>
          </a:prstGeom>
          <a:noFill/>
          <a:ln w="9525">
            <a:noFill/>
            <a:round/>
            <a:headEnd/>
            <a:tailEnd/>
          </a:ln>
        </p:spPr>
      </p:pic>
      <p:sp>
        <p:nvSpPr>
          <p:cNvPr id="82949" name="Text Box 5"/>
          <p:cNvSpPr txBox="1">
            <a:spLocks noChangeArrowheads="1"/>
          </p:cNvSpPr>
          <p:nvPr/>
        </p:nvSpPr>
        <p:spPr bwMode="auto">
          <a:xfrm>
            <a:off x="1143000" y="762000"/>
            <a:ext cx="3276600" cy="2755900"/>
          </a:xfrm>
          <a:prstGeom prst="rect">
            <a:avLst/>
          </a:prstGeom>
          <a:noFill/>
          <a:ln w="9525">
            <a:noFill/>
            <a:round/>
            <a:headEnd/>
            <a:tailEnd/>
          </a:ln>
        </p:spPr>
        <p:txBody>
          <a:bodyPr lIns="90000" tIns="46800" rIns="90000" bIns="46800">
            <a:spAutoFit/>
          </a:bodyPr>
          <a:lstStyle/>
          <a:p>
            <a:pPr>
              <a:spcBef>
                <a:spcPts val="7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200" b="1">
                <a:solidFill>
                  <a:srgbClr val="000000"/>
                </a:solidFill>
                <a:latin typeface="Swis721 Ex BT" pitchFamily="34" charset="0"/>
              </a:rPr>
              <a:t>Aree produttive di concezione avanzata per attività di nuova generazione:</a:t>
            </a:r>
          </a:p>
          <a:p>
            <a:pPr>
              <a:spcBef>
                <a:spcPts val="7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200" b="1">
                <a:solidFill>
                  <a:srgbClr val="000000"/>
                </a:solidFill>
                <a:latin typeface="Swis721 BT" pitchFamily="34" charset="0"/>
              </a:rPr>
              <a:t>zone produttive delle tecnologie digitali Di2, destinate all’insediamento di imprese innovative e all’ampliamento del Parco Scientifico di Friuli Innovazione. </a:t>
            </a:r>
          </a:p>
          <a:p>
            <a:pPr>
              <a:spcBef>
                <a:spcPts val="7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200" b="1">
                <a:solidFill>
                  <a:srgbClr val="000000"/>
                </a:solidFill>
                <a:latin typeface="Swis721 BT" pitchFamily="34" charset="0"/>
              </a:rPr>
              <a:t>L’area  ha funzioni miste e costituisce la nuova testata nord dei luoghi centrali di Feletto Umberto, all’estremità di via dei Martiri, che trova così conclusione in un grande parco pubblico e si connette con le nuove attività, trovando nuove prospettive per il recupero.</a:t>
            </a:r>
          </a:p>
        </p:txBody>
      </p:sp>
      <p:sp>
        <p:nvSpPr>
          <p:cNvPr id="82950" name="Rectangle 6"/>
          <p:cNvSpPr>
            <a:spLocks noChangeArrowheads="1"/>
          </p:cNvSpPr>
          <p:nvPr/>
        </p:nvSpPr>
        <p:spPr bwMode="auto">
          <a:xfrm>
            <a:off x="4648200" y="762000"/>
            <a:ext cx="3962400" cy="2990850"/>
          </a:xfrm>
          <a:prstGeom prst="rect">
            <a:avLst/>
          </a:prstGeom>
          <a:noFill/>
          <a:ln w="9525">
            <a:noFill/>
            <a:round/>
            <a:headEnd/>
            <a:tailEnd/>
          </a:ln>
        </p:spPr>
        <p:txBody>
          <a:bodyPr lIns="90000" tIns="46800" rIns="90000" bIns="46800">
            <a:spAutoFit/>
          </a:bodyPr>
          <a:lstStyle/>
          <a:p>
            <a:pPr>
              <a:spcBef>
                <a:spcPts val="7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200" b="1">
                <a:solidFill>
                  <a:srgbClr val="000000"/>
                </a:solidFill>
                <a:latin typeface="Swis721 Ex BT" pitchFamily="34" charset="0"/>
              </a:rPr>
              <a:t>Aree del loisir: </a:t>
            </a:r>
          </a:p>
          <a:p>
            <a:pPr>
              <a:spcBef>
                <a:spcPts val="7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200" b="1">
                <a:solidFill>
                  <a:srgbClr val="000000"/>
                </a:solidFill>
                <a:latin typeface="Swis721 Ex BT" pitchFamily="34" charset="0"/>
              </a:rPr>
              <a:t>salvaguardia dei vuoti tra la Pontebbana e le frazioni abitate</a:t>
            </a:r>
          </a:p>
          <a:p>
            <a:pPr>
              <a:spcBef>
                <a:spcPts val="7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200" b="1">
                <a:solidFill>
                  <a:srgbClr val="000000"/>
                </a:solidFill>
                <a:latin typeface="Swis721 BT" pitchFamily="34" charset="0"/>
              </a:rPr>
              <a:t>L’ambito di piano particolareggiato “F”  posto lungo l’asse del loisir  in un area interclusa tra i capannoni e gli abitati ha i seguenti obiettivi:</a:t>
            </a:r>
          </a:p>
          <a:p>
            <a:pPr>
              <a:spcBef>
                <a:spcPts val="7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200" b="1">
                <a:solidFill>
                  <a:srgbClr val="000000"/>
                </a:solidFill>
                <a:latin typeface="Swis721 BT" pitchFamily="34" charset="0"/>
              </a:rPr>
              <a:t>-Realizzazione di un parco sportivo dove possono trovare posto 3 campi da Rugby</a:t>
            </a:r>
          </a:p>
          <a:p>
            <a:pPr>
              <a:spcBef>
                <a:spcPts val="7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200" b="1">
                <a:solidFill>
                  <a:srgbClr val="000000"/>
                </a:solidFill>
                <a:latin typeface="Swis721 BT" pitchFamily="34" charset="0"/>
              </a:rPr>
              <a:t>-Un parco pubblico per la residenza </a:t>
            </a:r>
          </a:p>
          <a:p>
            <a:pPr>
              <a:spcBef>
                <a:spcPts val="7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200" b="1">
                <a:solidFill>
                  <a:srgbClr val="000000"/>
                </a:solidFill>
                <a:latin typeface="Swis721 BT" pitchFamily="34" charset="0"/>
              </a:rPr>
              <a:t>-Attrezzature ricreative e di servizio allo sport </a:t>
            </a:r>
          </a:p>
          <a:p>
            <a:pPr>
              <a:spcBef>
                <a:spcPts val="7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200" b="1">
                <a:solidFill>
                  <a:srgbClr val="000000"/>
                </a:solidFill>
                <a:latin typeface="Swis721 BT" pitchFamily="34" charset="0"/>
              </a:rPr>
              <a:t>I  parcheggi, le attrezzature, i parchi e i collegamenti ciclabili sono connessi sia alle frazioni che alla strada pontebbana.</a:t>
            </a:r>
          </a:p>
        </p:txBody>
      </p:sp>
      <p:sp>
        <p:nvSpPr>
          <p:cNvPr id="82951" name="Rectangle 7"/>
          <p:cNvSpPr>
            <a:spLocks noChangeArrowheads="1"/>
          </p:cNvSpPr>
          <p:nvPr/>
        </p:nvSpPr>
        <p:spPr bwMode="auto">
          <a:xfrm>
            <a:off x="4648200" y="3810000"/>
            <a:ext cx="4267200" cy="439738"/>
          </a:xfrm>
          <a:prstGeom prst="rect">
            <a:avLst/>
          </a:prstGeom>
          <a:noFill/>
          <a:ln w="9525">
            <a:noFill/>
            <a:round/>
            <a:headEnd/>
            <a:tailEnd/>
          </a:ln>
        </p:spPr>
        <p:txBody>
          <a:bodyPr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200" i="1">
                <a:solidFill>
                  <a:srgbClr val="000000"/>
                </a:solidFill>
                <a:latin typeface="Swis721 BT" pitchFamily="34" charset="0"/>
              </a:rPr>
              <a:t>Parte centrale dell’asse del loisir con le aree di via Micca, il sottopasso, il parco del rugby (sulla destra)</a:t>
            </a:r>
          </a:p>
        </p:txBody>
      </p:sp>
      <p:sp>
        <p:nvSpPr>
          <p:cNvPr id="82952" name="Rectangle 8"/>
          <p:cNvSpPr>
            <a:spLocks noChangeArrowheads="1"/>
          </p:cNvSpPr>
          <p:nvPr/>
        </p:nvSpPr>
        <p:spPr bwMode="auto">
          <a:xfrm>
            <a:off x="1222375" y="3810000"/>
            <a:ext cx="3009900" cy="266700"/>
          </a:xfrm>
          <a:prstGeom prst="rect">
            <a:avLst/>
          </a:prstGeom>
          <a:noFill/>
          <a:ln w="9525">
            <a:noFill/>
            <a:round/>
            <a:headEnd/>
            <a:tailEnd/>
          </a:ln>
        </p:spPr>
        <p:txBody>
          <a:bodyPr wrap="none"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200" i="1">
                <a:solidFill>
                  <a:srgbClr val="000000"/>
                </a:solidFill>
                <a:latin typeface="Swis721 BT" pitchFamily="34" charset="0"/>
              </a:rPr>
              <a:t>Ambiti di PP lungo il Viale dell’innovazione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Box 2"/>
          <p:cNvSpPr txBox="1">
            <a:spLocks noChangeArrowheads="1"/>
          </p:cNvSpPr>
          <p:nvPr/>
        </p:nvSpPr>
        <p:spPr bwMode="auto">
          <a:xfrm>
            <a:off x="533400" y="457200"/>
            <a:ext cx="8153400" cy="4518802"/>
          </a:xfrm>
          <a:prstGeom prst="rect">
            <a:avLst/>
          </a:prstGeom>
          <a:noFill/>
          <a:ln w="9525">
            <a:noFill/>
            <a:round/>
            <a:headEnd/>
            <a:tailEnd/>
          </a:ln>
        </p:spPr>
        <p:txBody>
          <a:bodyPr lIns="90000" tIns="46800" rIns="90000" bIns="46800">
            <a:spAutoFit/>
          </a:bodyPr>
          <a:lstStyle/>
          <a:p>
            <a:pPr marL="457200" indent="-457200">
              <a:buFont typeface="Times New Roman" pitchFamily="18" charset="0"/>
              <a:buAutoNum type="arabicPeriod"/>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pPr>
            <a:r>
              <a:rPr lang="it-IT" sz="2000" dirty="0">
                <a:solidFill>
                  <a:srgbClr val="000000"/>
                </a:solidFill>
              </a:rPr>
              <a:t>riconfigurazione delle  zone produttive entro il nuovo </a:t>
            </a:r>
            <a:r>
              <a:rPr lang="it-IT" sz="2000" b="1" i="1" dirty="0">
                <a:solidFill>
                  <a:srgbClr val="000000"/>
                </a:solidFill>
              </a:rPr>
              <a:t>Ambito del distretto delle tecnologie digitali</a:t>
            </a:r>
            <a:r>
              <a:rPr lang="it-IT" sz="2000" dirty="0">
                <a:solidFill>
                  <a:srgbClr val="000000"/>
                </a:solidFill>
              </a:rPr>
              <a:t>, ad alta accessibilità e qualità. </a:t>
            </a:r>
            <a:endParaRPr lang="it-IT" sz="2000" dirty="0" smtClean="0">
              <a:solidFill>
                <a:srgbClr val="000000"/>
              </a:solidFill>
            </a:endParaRPr>
          </a:p>
          <a:p>
            <a:pPr marL="457200" indent="-457200">
              <a:buFont typeface="Times New Roman" pitchFamily="18" charset="0"/>
              <a:buAutoNum type="arabicPeriod"/>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pPr>
            <a:r>
              <a:rPr lang="it-IT" sz="2000" b="1" dirty="0" smtClean="0">
                <a:solidFill>
                  <a:srgbClr val="C00000"/>
                </a:solidFill>
              </a:rPr>
              <a:t>Le zone “Di”</a:t>
            </a:r>
            <a:endParaRPr lang="it-IT" sz="2000" b="1" dirty="0">
              <a:solidFill>
                <a:srgbClr val="C00000"/>
              </a:solidFill>
            </a:endParaRPr>
          </a:p>
          <a:p>
            <a:pPr marL="457200" indent="-457200">
              <a:buFont typeface="Times New Roman" pitchFamily="18" charset="0"/>
              <a:buAutoNum type="arabicPeriod"/>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pPr>
            <a:r>
              <a:rPr lang="it-IT" sz="2000" dirty="0">
                <a:solidFill>
                  <a:schemeClr val="tx1"/>
                </a:solidFill>
              </a:rPr>
              <a:t>Utilizzo di </a:t>
            </a:r>
            <a:r>
              <a:rPr lang="it-IT" sz="2000" b="1" dirty="0">
                <a:solidFill>
                  <a:schemeClr val="tx1"/>
                </a:solidFill>
              </a:rPr>
              <a:t>aree intercluse, dismesse o già previste e non realizzate</a:t>
            </a:r>
            <a:r>
              <a:rPr lang="it-IT" sz="2000" dirty="0">
                <a:solidFill>
                  <a:srgbClr val="FF0000"/>
                </a:solidFill>
              </a:rPr>
              <a:t>.</a:t>
            </a:r>
            <a:r>
              <a:rPr lang="it-IT" sz="2000" dirty="0">
                <a:solidFill>
                  <a:srgbClr val="000000"/>
                </a:solidFill>
              </a:rPr>
              <a:t> Un grande viale urbano crea un’immagine forte e riconoscibile e lega le zone. Funzioni miste e parchi aumentano il fattore di attrazione delle zone</a:t>
            </a:r>
          </a:p>
          <a:p>
            <a:pPr marL="457200" indent="-45720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pPr>
            <a:endParaRPr lang="it-IT" sz="2000" dirty="0">
              <a:solidFill>
                <a:srgbClr val="000000"/>
              </a:solidFill>
            </a:endParaRPr>
          </a:p>
          <a:p>
            <a:pPr marL="457200" indent="-457200">
              <a:buClrTx/>
              <a:buSzTx/>
              <a:buFontTx/>
              <a:buNone/>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pPr>
            <a:r>
              <a:rPr lang="it-IT" sz="2000" b="1" dirty="0">
                <a:solidFill>
                  <a:srgbClr val="000000"/>
                </a:solidFill>
              </a:rPr>
              <a:t>3.	introduzione di </a:t>
            </a:r>
            <a:r>
              <a:rPr lang="it-IT" sz="2000" b="1" u="sng" dirty="0">
                <a:solidFill>
                  <a:srgbClr val="000000"/>
                </a:solidFill>
              </a:rPr>
              <a:t>norme e incentivi </a:t>
            </a:r>
            <a:r>
              <a:rPr lang="it-IT" sz="2000" b="1" dirty="0">
                <a:solidFill>
                  <a:srgbClr val="000000"/>
                </a:solidFill>
              </a:rPr>
              <a:t>per migliorare i caratteri di </a:t>
            </a:r>
            <a:r>
              <a:rPr lang="it-IT" sz="2000" b="1" dirty="0">
                <a:solidFill>
                  <a:srgbClr val="FF3300"/>
                </a:solidFill>
              </a:rPr>
              <a:t>sostenibilità</a:t>
            </a:r>
            <a:r>
              <a:rPr lang="it-IT" sz="2000" b="1" dirty="0">
                <a:solidFill>
                  <a:srgbClr val="000000"/>
                </a:solidFill>
              </a:rPr>
              <a:t>:</a:t>
            </a:r>
          </a:p>
          <a:p>
            <a:pPr marL="457200" indent="-457200" algn="just">
              <a:spcBef>
                <a:spcPts val="1125"/>
              </a:spcBef>
              <a:buClrTx/>
              <a:buSzTx/>
              <a:buFontTx/>
              <a:buNone/>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pPr>
            <a:r>
              <a:rPr lang="it-IT" sz="2000" dirty="0">
                <a:solidFill>
                  <a:srgbClr val="000000"/>
                </a:solidFill>
              </a:rPr>
              <a:t>	</a:t>
            </a:r>
            <a:r>
              <a:rPr lang="it-IT" sz="2000" dirty="0">
                <a:solidFill>
                  <a:schemeClr val="tx1"/>
                </a:solidFill>
              </a:rPr>
              <a:t>- </a:t>
            </a:r>
            <a:r>
              <a:rPr lang="it-IT" sz="2000" b="1" dirty="0" smtClean="0">
                <a:solidFill>
                  <a:schemeClr val="tx1"/>
                </a:solidFill>
              </a:rPr>
              <a:t>Fasce </a:t>
            </a:r>
            <a:r>
              <a:rPr lang="it-IT" sz="2000" b="1" dirty="0">
                <a:solidFill>
                  <a:schemeClr val="tx1"/>
                </a:solidFill>
              </a:rPr>
              <a:t>verdi di mitigazione e “rigenerazione ecologica</a:t>
            </a:r>
            <a:r>
              <a:rPr lang="it-IT" sz="2000" b="1" dirty="0" smtClean="0">
                <a:solidFill>
                  <a:schemeClr val="tx1"/>
                </a:solidFill>
              </a:rPr>
              <a:t>”</a:t>
            </a:r>
            <a:endParaRPr lang="it-IT" sz="2000" b="1" dirty="0">
              <a:solidFill>
                <a:schemeClr val="tx1"/>
              </a:solidFill>
            </a:endParaRPr>
          </a:p>
          <a:p>
            <a:pPr marL="457200" indent="-457200" algn="just">
              <a:spcBef>
                <a:spcPts val="1125"/>
              </a:spcBef>
              <a:buClrTx/>
              <a:buSzTx/>
              <a:buFontTx/>
              <a:buNone/>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pPr>
            <a:r>
              <a:rPr lang="it-IT" sz="2000" b="1" dirty="0">
                <a:solidFill>
                  <a:schemeClr val="tx1"/>
                </a:solidFill>
              </a:rPr>
              <a:t>	- Incentivi  per la realizzazione di “tetti giardino” sui </a:t>
            </a:r>
            <a:r>
              <a:rPr lang="it-IT" sz="2000" b="1" dirty="0" smtClean="0">
                <a:solidFill>
                  <a:schemeClr val="tx1"/>
                </a:solidFill>
              </a:rPr>
              <a:t>capannoni</a:t>
            </a:r>
          </a:p>
          <a:p>
            <a:pPr marL="457200" indent="-457200" algn="just">
              <a:spcBef>
                <a:spcPts val="1125"/>
              </a:spcBef>
              <a:buClrTx/>
              <a:buSzTx/>
              <a:buFontTx/>
              <a:buNone/>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pPr>
            <a:r>
              <a:rPr lang="it-IT" sz="2000" b="1" dirty="0" smtClean="0"/>
              <a:t>	- </a:t>
            </a:r>
            <a:r>
              <a:rPr lang="it-IT" sz="2000" b="1" dirty="0" err="1" smtClean="0"/>
              <a:t>ecc…</a:t>
            </a:r>
            <a:r>
              <a:rPr lang="it-IT" sz="2000" b="1" dirty="0" smtClean="0"/>
              <a:t>.</a:t>
            </a:r>
            <a:endParaRPr lang="it-IT" sz="2000" b="1" dirty="0">
              <a:solidFill>
                <a:schemeClr val="tx1"/>
              </a:solidFill>
            </a:endParaRPr>
          </a:p>
        </p:txBody>
      </p:sp>
      <p:sp>
        <p:nvSpPr>
          <p:cNvPr id="83971" name="Rectangle 3"/>
          <p:cNvSpPr>
            <a:spLocks noChangeArrowheads="1"/>
          </p:cNvSpPr>
          <p:nvPr/>
        </p:nvSpPr>
        <p:spPr bwMode="auto">
          <a:xfrm>
            <a:off x="971600" y="0"/>
            <a:ext cx="7656513" cy="402291"/>
          </a:xfrm>
          <a:prstGeom prst="rect">
            <a:avLst/>
          </a:prstGeom>
          <a:noFill/>
          <a:ln w="9525">
            <a:noFill/>
            <a:round/>
            <a:headEnd/>
            <a:tailEnd/>
          </a:ln>
        </p:spPr>
        <p:txBody>
          <a:bodyPr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9863" algn="l"/>
                <a:tab pos="10779125" algn="l"/>
                <a:tab pos="10780713" algn="l"/>
              </a:tabLst>
            </a:pPr>
            <a:r>
              <a:rPr lang="it-IT" sz="2000" b="1" dirty="0">
                <a:solidFill>
                  <a:srgbClr val="C00000"/>
                </a:solidFill>
                <a:latin typeface="+mj-lt"/>
                <a:cs typeface="Times New Roman" pitchFamily="18" charset="0"/>
              </a:rPr>
              <a:t>Il SISTEMA DELLA PRODUZIONE			</a:t>
            </a:r>
            <a:r>
              <a:rPr lang="it-IT" sz="2000" b="1" dirty="0">
                <a:solidFill>
                  <a:srgbClr val="C00000"/>
                </a:solidFill>
                <a:latin typeface="+mj-lt"/>
              </a:rPr>
              <a:t>Strategie di piano</a:t>
            </a:r>
            <a:r>
              <a:rPr lang="it-IT" sz="2000" b="1" dirty="0">
                <a:solidFill>
                  <a:srgbClr val="FF6600"/>
                </a:solidFill>
                <a:latin typeface="+mj-lt"/>
              </a:rPr>
              <a:t>:</a:t>
            </a:r>
          </a:p>
        </p:txBody>
      </p:sp>
      <p:pic>
        <p:nvPicPr>
          <p:cNvPr id="83972" name="Picture 4"/>
          <p:cNvPicPr>
            <a:picLocks noChangeAspect="1" noChangeArrowheads="1"/>
          </p:cNvPicPr>
          <p:nvPr/>
        </p:nvPicPr>
        <p:blipFill>
          <a:blip r:embed="rId3" cstate="print"/>
          <a:srcRect t="50003" b="21112"/>
          <a:stretch>
            <a:fillRect/>
          </a:stretch>
        </p:blipFill>
        <p:spPr bwMode="auto">
          <a:xfrm>
            <a:off x="0" y="4876800"/>
            <a:ext cx="9144000" cy="1981200"/>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p:cNvSpPr>
            <a:spLocks noGrp="1"/>
          </p:cNvSpPr>
          <p:nvPr>
            <p:ph type="ctrTitle"/>
          </p:nvPr>
        </p:nvSpPr>
        <p:spPr/>
        <p:txBody>
          <a:bodyPr/>
          <a:lstStyle/>
          <a:p>
            <a:endParaRPr lang="it-IT" smtClean="0"/>
          </a:p>
        </p:txBody>
      </p:sp>
      <p:pic>
        <p:nvPicPr>
          <p:cNvPr id="2052" name="Immagine 3" descr="COPERTINA_Prima fase.jpg"/>
          <p:cNvPicPr>
            <a:picLocks noChangeAspect="1"/>
          </p:cNvPicPr>
          <p:nvPr/>
        </p:nvPicPr>
        <p:blipFill>
          <a:blip r:embed="rId2" cstate="print"/>
          <a:srcRect b="39157"/>
          <a:stretch>
            <a:fillRect/>
          </a:stretch>
        </p:blipFill>
        <p:spPr bwMode="auto">
          <a:xfrm>
            <a:off x="-669649" y="1916832"/>
            <a:ext cx="10044725" cy="4320480"/>
          </a:xfrm>
          <a:prstGeom prst="rect">
            <a:avLst/>
          </a:prstGeom>
          <a:noFill/>
          <a:ln w="9525">
            <a:noFill/>
            <a:miter lim="800000"/>
            <a:headEnd/>
            <a:tailEnd/>
          </a:ln>
        </p:spPr>
      </p:pic>
      <p:sp>
        <p:nvSpPr>
          <p:cNvPr id="5" name="CasellaDiTesto 4"/>
          <p:cNvSpPr txBox="1"/>
          <p:nvPr/>
        </p:nvSpPr>
        <p:spPr>
          <a:xfrm>
            <a:off x="611560" y="764704"/>
            <a:ext cx="2304256" cy="369332"/>
          </a:xfrm>
          <a:prstGeom prst="rect">
            <a:avLst/>
          </a:prstGeom>
          <a:noFill/>
        </p:spPr>
        <p:txBody>
          <a:bodyPr wrap="square" rtlCol="0">
            <a:spAutoFit/>
          </a:bodyPr>
          <a:lstStyle/>
          <a:p>
            <a:r>
              <a:rPr lang="it-IT" dirty="0" smtClean="0"/>
              <a:t>2013</a:t>
            </a:r>
            <a:endParaRPr lang="it-IT"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Immagine 1" descr="A07 PAC Adegliacco.jpg"/>
          <p:cNvPicPr>
            <a:picLocks noChangeAspect="1"/>
          </p:cNvPicPr>
          <p:nvPr/>
        </p:nvPicPr>
        <p:blipFill>
          <a:blip r:embed="rId2" cstate="print"/>
          <a:srcRect l="1436" t="1701" r="2403" b="2751"/>
          <a:stretch>
            <a:fillRect/>
          </a:stretch>
        </p:blipFill>
        <p:spPr bwMode="auto">
          <a:xfrm>
            <a:off x="0" y="115888"/>
            <a:ext cx="7200900" cy="6553200"/>
          </a:xfrm>
          <a:prstGeom prst="rect">
            <a:avLst/>
          </a:prstGeom>
          <a:noFill/>
          <a:ln w="9525">
            <a:noFill/>
            <a:miter lim="800000"/>
            <a:headEnd/>
            <a:tailEnd/>
          </a:ln>
        </p:spPr>
      </p:pic>
      <p:sp>
        <p:nvSpPr>
          <p:cNvPr id="11267" name="Rettangolo 2"/>
          <p:cNvSpPr>
            <a:spLocks noChangeArrowheads="1"/>
          </p:cNvSpPr>
          <p:nvPr/>
        </p:nvSpPr>
        <p:spPr bwMode="auto">
          <a:xfrm>
            <a:off x="7380312" y="115888"/>
            <a:ext cx="1584176" cy="923330"/>
          </a:xfrm>
          <a:prstGeom prst="rect">
            <a:avLst/>
          </a:prstGeom>
          <a:noFill/>
          <a:ln w="9525">
            <a:noFill/>
            <a:miter lim="800000"/>
            <a:headEnd/>
            <a:tailEnd/>
          </a:ln>
        </p:spPr>
        <p:txBody>
          <a:bodyPr wrap="square">
            <a:spAutoFit/>
          </a:bodyPr>
          <a:lstStyle/>
          <a:p>
            <a:r>
              <a:rPr lang="it-IT" b="1" dirty="0">
                <a:solidFill>
                  <a:srgbClr val="C00000"/>
                </a:solidFill>
                <a:latin typeface="+mj-lt"/>
              </a:rPr>
              <a:t>Piano </a:t>
            </a:r>
            <a:r>
              <a:rPr lang="it-IT" b="1" dirty="0" smtClean="0">
                <a:solidFill>
                  <a:srgbClr val="C00000"/>
                </a:solidFill>
                <a:latin typeface="+mj-lt"/>
              </a:rPr>
              <a:t>attuativo</a:t>
            </a:r>
          </a:p>
          <a:p>
            <a:r>
              <a:rPr lang="it-IT" b="1" dirty="0" smtClean="0">
                <a:solidFill>
                  <a:srgbClr val="C00000"/>
                </a:solidFill>
                <a:latin typeface="+mj-lt"/>
              </a:rPr>
              <a:t>vigente </a:t>
            </a:r>
            <a:r>
              <a:rPr lang="it-IT" b="1" dirty="0">
                <a:solidFill>
                  <a:srgbClr val="C00000"/>
                </a:solidFill>
                <a:latin typeface="+mj-lt"/>
              </a:rPr>
              <a:t>zone A </a:t>
            </a:r>
            <a:endParaRPr lang="it-IT" dirty="0">
              <a:solidFill>
                <a:srgbClr val="C00000"/>
              </a:solidFill>
              <a:latin typeface="+mj-lt"/>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Segnaposto contenuto 3" descr="A01_1 Rilievo Adegliacco.jpg"/>
          <p:cNvPicPr>
            <a:picLocks noGrp="1" noChangeAspect="1"/>
          </p:cNvPicPr>
          <p:nvPr>
            <p:ph idx="1"/>
          </p:nvPr>
        </p:nvPicPr>
        <p:blipFill>
          <a:blip r:embed="rId2" cstate="print"/>
          <a:srcRect l="9750" t="4622" r="43459" b="9335"/>
          <a:stretch>
            <a:fillRect/>
          </a:stretch>
        </p:blipFill>
        <p:spPr>
          <a:xfrm>
            <a:off x="-107950" y="0"/>
            <a:ext cx="7150100" cy="6870700"/>
          </a:xfrm>
        </p:spPr>
      </p:pic>
      <p:sp>
        <p:nvSpPr>
          <p:cNvPr id="4099" name="Rettangolo 4"/>
          <p:cNvSpPr>
            <a:spLocks noChangeArrowheads="1"/>
          </p:cNvSpPr>
          <p:nvPr/>
        </p:nvSpPr>
        <p:spPr bwMode="auto">
          <a:xfrm>
            <a:off x="7019925" y="188913"/>
            <a:ext cx="1830388" cy="368300"/>
          </a:xfrm>
          <a:prstGeom prst="rect">
            <a:avLst/>
          </a:prstGeom>
          <a:noFill/>
          <a:ln w="9525">
            <a:noFill/>
            <a:miter lim="800000"/>
            <a:headEnd/>
            <a:tailEnd/>
          </a:ln>
        </p:spPr>
        <p:txBody>
          <a:bodyPr wrap="none">
            <a:spAutoFit/>
          </a:bodyPr>
          <a:lstStyle/>
          <a:p>
            <a:r>
              <a:rPr lang="it-IT" b="1">
                <a:solidFill>
                  <a:srgbClr val="CC6600"/>
                </a:solidFill>
                <a:latin typeface="Gill Sans MT" pitchFamily="34" charset="0"/>
              </a:rPr>
              <a:t>ADEGLIACCO</a:t>
            </a:r>
            <a:endParaRPr lang="it-IT">
              <a:latin typeface="Calibri" pitchFamily="34" charset="0"/>
            </a:endParaRPr>
          </a:p>
        </p:txBody>
      </p:sp>
      <p:sp>
        <p:nvSpPr>
          <p:cNvPr id="4100" name="Rettangolo 5"/>
          <p:cNvSpPr>
            <a:spLocks noChangeArrowheads="1"/>
          </p:cNvSpPr>
          <p:nvPr/>
        </p:nvSpPr>
        <p:spPr bwMode="auto">
          <a:xfrm>
            <a:off x="7308850" y="5516563"/>
            <a:ext cx="1100138" cy="369887"/>
          </a:xfrm>
          <a:prstGeom prst="rect">
            <a:avLst/>
          </a:prstGeom>
          <a:noFill/>
          <a:ln w="9525">
            <a:noFill/>
            <a:miter lim="800000"/>
            <a:headEnd/>
            <a:tailEnd/>
          </a:ln>
        </p:spPr>
        <p:txBody>
          <a:bodyPr wrap="none">
            <a:spAutoFit/>
          </a:bodyPr>
          <a:lstStyle/>
          <a:p>
            <a:r>
              <a:rPr lang="it-IT" b="1">
                <a:solidFill>
                  <a:srgbClr val="CC6600"/>
                </a:solidFill>
                <a:latin typeface="Gill Sans MT" pitchFamily="34" charset="0"/>
              </a:rPr>
              <a:t>Il Rilievo</a:t>
            </a:r>
            <a:endParaRPr lang="it-IT">
              <a:latin typeface="Calibri" pitchFamily="34"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Immagine 1" descr="A21 edifici_aree_recuperabili.jpg"/>
          <p:cNvPicPr>
            <a:picLocks noChangeAspect="1"/>
          </p:cNvPicPr>
          <p:nvPr/>
        </p:nvPicPr>
        <p:blipFill>
          <a:blip r:embed="rId2" cstate="print"/>
          <a:srcRect/>
          <a:stretch>
            <a:fillRect/>
          </a:stretch>
        </p:blipFill>
        <p:spPr bwMode="auto">
          <a:xfrm>
            <a:off x="0" y="196850"/>
            <a:ext cx="9144000" cy="6464300"/>
          </a:xfrm>
          <a:prstGeom prst="rect">
            <a:avLst/>
          </a:prstGeom>
          <a:noFill/>
          <a:ln w="9525">
            <a:noFill/>
            <a:miter lim="800000"/>
            <a:headEnd/>
            <a:tailEnd/>
          </a:ln>
        </p:spPr>
      </p:pic>
      <p:sp>
        <p:nvSpPr>
          <p:cNvPr id="16387" name="Rettangolo 2"/>
          <p:cNvSpPr>
            <a:spLocks noChangeArrowheads="1"/>
          </p:cNvSpPr>
          <p:nvPr/>
        </p:nvSpPr>
        <p:spPr bwMode="auto">
          <a:xfrm>
            <a:off x="6996113" y="188913"/>
            <a:ext cx="2147887" cy="646112"/>
          </a:xfrm>
          <a:prstGeom prst="rect">
            <a:avLst/>
          </a:prstGeom>
          <a:noFill/>
          <a:ln w="9525">
            <a:noFill/>
            <a:miter lim="800000"/>
            <a:headEnd/>
            <a:tailEnd/>
          </a:ln>
        </p:spPr>
        <p:txBody>
          <a:bodyPr>
            <a:spAutoFit/>
          </a:bodyPr>
          <a:lstStyle/>
          <a:p>
            <a:r>
              <a:rPr lang="it-IT" b="1">
                <a:solidFill>
                  <a:srgbClr val="CC6600"/>
                </a:solidFill>
                <a:latin typeface="Gill Sans MT" pitchFamily="34" charset="0"/>
              </a:rPr>
              <a:t>Aree dismesse o degradate</a:t>
            </a:r>
            <a:endParaRPr lang="it-IT">
              <a:latin typeface="Calibri" pitchFamily="34"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Immagine 1" descr="A25_luoghi centrali Progetto_Antico-01.jpg"/>
          <p:cNvPicPr>
            <a:picLocks noChangeAspect="1"/>
          </p:cNvPicPr>
          <p:nvPr/>
        </p:nvPicPr>
        <p:blipFill>
          <a:blip r:embed="rId2" cstate="print"/>
          <a:srcRect/>
          <a:stretch>
            <a:fillRect/>
          </a:stretch>
        </p:blipFill>
        <p:spPr bwMode="auto">
          <a:xfrm>
            <a:off x="969963" y="0"/>
            <a:ext cx="7204075" cy="6858000"/>
          </a:xfrm>
          <a:prstGeom prst="rect">
            <a:avLst/>
          </a:prstGeom>
          <a:noFill/>
          <a:ln w="9525">
            <a:noFill/>
            <a:miter lim="800000"/>
            <a:headEnd/>
            <a:tailEnd/>
          </a:ln>
        </p:spPr>
      </p:pic>
      <p:pic>
        <p:nvPicPr>
          <p:cNvPr id="28675" name="Immagine 2" descr="A25_luoghi centrali Progetto_legenda-07.jpg"/>
          <p:cNvPicPr>
            <a:picLocks noChangeAspect="1"/>
          </p:cNvPicPr>
          <p:nvPr/>
        </p:nvPicPr>
        <p:blipFill>
          <a:blip r:embed="rId3" cstate="print"/>
          <a:srcRect/>
          <a:stretch>
            <a:fillRect/>
          </a:stretch>
        </p:blipFill>
        <p:spPr bwMode="auto">
          <a:xfrm>
            <a:off x="7164388" y="4365625"/>
            <a:ext cx="1728787" cy="1987550"/>
          </a:xfrm>
          <a:prstGeom prst="rect">
            <a:avLst/>
          </a:prstGeom>
          <a:noFill/>
          <a:ln w="9525">
            <a:noFill/>
            <a:miter lim="800000"/>
            <a:headEnd/>
            <a:tailEnd/>
          </a:ln>
        </p:spPr>
      </p:pic>
      <p:sp>
        <p:nvSpPr>
          <p:cNvPr id="28676" name="Rectangle 1"/>
          <p:cNvSpPr>
            <a:spLocks noChangeArrowheads="1"/>
          </p:cNvSpPr>
          <p:nvPr/>
        </p:nvSpPr>
        <p:spPr bwMode="auto">
          <a:xfrm>
            <a:off x="250825" y="346075"/>
            <a:ext cx="5500688" cy="430213"/>
          </a:xfrm>
          <a:prstGeom prst="rect">
            <a:avLst/>
          </a:prstGeom>
          <a:noFill/>
          <a:ln w="9525">
            <a:noFill/>
            <a:miter lim="800000"/>
            <a:headEnd/>
            <a:tailEnd/>
          </a:ln>
        </p:spPr>
        <p:txBody>
          <a:bodyPr wrap="none" lIns="0" tIns="0" rIns="0" bIns="0" anchor="ctr">
            <a:spAutoFit/>
          </a:bodyPr>
          <a:lstStyle/>
          <a:p>
            <a:r>
              <a:rPr lang="it-IT" b="1">
                <a:solidFill>
                  <a:srgbClr val="CC6600"/>
                </a:solidFill>
                <a:latin typeface="Gill Sans MT" pitchFamily="34" charset="0"/>
              </a:rPr>
              <a:t>Luoghi centrali e aree strategiche del centro antico</a:t>
            </a:r>
            <a:endParaRPr lang="it-IT" sz="600"/>
          </a:p>
          <a:p>
            <a:pPr eaLnBrk="0" hangingPunct="0"/>
            <a:r>
              <a:rPr lang="it-IT" sz="1000">
                <a:solidFill>
                  <a:srgbClr val="000000"/>
                </a:solidFill>
                <a:latin typeface="Times New Roman" pitchFamily="18" charset="0"/>
              </a:rPr>
              <a:t> </a:t>
            </a:r>
            <a:endParaRPr lang="it-IT"/>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506413" y="-92075"/>
            <a:ext cx="8637587" cy="854075"/>
          </a:xfrm>
        </p:spPr>
        <p:txBody>
          <a:bodyPr/>
          <a:lstStyle/>
          <a:p>
            <a:pPr algn="r" eaLnBrk="1" hangingPunct="1"/>
            <a:r>
              <a:rPr lang="it-IT" sz="3200" smtClean="0"/>
              <a:t>Le tavole di  piano</a:t>
            </a:r>
            <a:r>
              <a:rPr lang="it-IT" smtClean="0"/>
              <a:t/>
            </a:r>
            <a:br>
              <a:rPr lang="it-IT" smtClean="0"/>
            </a:br>
            <a:r>
              <a:rPr lang="it-IT" sz="1800" smtClean="0"/>
              <a:t>scala 1/5000</a:t>
            </a:r>
          </a:p>
        </p:txBody>
      </p:sp>
      <p:pic>
        <p:nvPicPr>
          <p:cNvPr id="17411" name="Picture 3"/>
          <p:cNvPicPr>
            <a:picLocks noChangeAspect="1" noChangeArrowheads="1"/>
          </p:cNvPicPr>
          <p:nvPr/>
        </p:nvPicPr>
        <p:blipFill>
          <a:blip r:embed="rId2" cstate="print"/>
          <a:srcRect/>
          <a:stretch>
            <a:fillRect/>
          </a:stretch>
        </p:blipFill>
        <p:spPr bwMode="auto">
          <a:xfrm>
            <a:off x="0" y="1057275"/>
            <a:ext cx="9144000" cy="5800725"/>
          </a:xfrm>
          <a:prstGeom prst="rect">
            <a:avLst/>
          </a:prstGeom>
          <a:noFill/>
          <a:ln w="9525">
            <a:noFill/>
            <a:miter lim="800000"/>
            <a:headEnd/>
            <a:tailEnd/>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683568" y="908720"/>
            <a:ext cx="7848872" cy="523220"/>
          </a:xfrm>
          <a:prstGeom prst="rect">
            <a:avLst/>
          </a:prstGeom>
        </p:spPr>
        <p:txBody>
          <a:bodyPr wrap="square">
            <a:spAutoFit/>
          </a:bodyPr>
          <a:lstStyle/>
          <a:p>
            <a:pPr marL="514350" indent="-514350" algn="just"/>
            <a:r>
              <a:rPr lang="it-IT" sz="2800" b="1" i="1" dirty="0" smtClean="0">
                <a:solidFill>
                  <a:srgbClr val="C00000"/>
                </a:solidFill>
              </a:rPr>
              <a:t>2) 	Pianificazione e …. paesaggio</a:t>
            </a:r>
          </a:p>
        </p:txBody>
      </p:sp>
      <p:pic>
        <p:nvPicPr>
          <p:cNvPr id="3" name="Immagine 5" descr="panoramica  val Incaorio da malga montute.JPG"/>
          <p:cNvPicPr>
            <a:picLocks noChangeAspect="1"/>
          </p:cNvPicPr>
          <p:nvPr/>
        </p:nvPicPr>
        <p:blipFill>
          <a:blip r:embed="rId2" cstate="print">
            <a:lum contrast="30000"/>
          </a:blip>
          <a:srcRect/>
          <a:stretch>
            <a:fillRect/>
          </a:stretch>
        </p:blipFill>
        <p:spPr bwMode="auto">
          <a:xfrm>
            <a:off x="0" y="5027613"/>
            <a:ext cx="9144000" cy="1830387"/>
          </a:xfrm>
          <a:prstGeom prst="rect">
            <a:avLst/>
          </a:prstGeom>
          <a:noFill/>
          <a:ln w="9525">
            <a:noFill/>
            <a:miter lim="800000"/>
            <a:headEnd/>
            <a:tailEnd/>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Immagine 4" descr="5000.jpg"/>
          <p:cNvPicPr>
            <a:picLocks noChangeAspect="1"/>
          </p:cNvPicPr>
          <p:nvPr/>
        </p:nvPicPr>
        <p:blipFill>
          <a:blip r:embed="rId2" cstate="print">
            <a:lum bright="-10000" contrast="20000"/>
          </a:blip>
          <a:srcRect l="2357"/>
          <a:stretch>
            <a:fillRect/>
          </a:stretch>
        </p:blipFill>
        <p:spPr bwMode="auto">
          <a:xfrm>
            <a:off x="3563938" y="0"/>
            <a:ext cx="5580062" cy="6858000"/>
          </a:xfrm>
          <a:prstGeom prst="rect">
            <a:avLst/>
          </a:prstGeom>
          <a:noFill/>
          <a:ln w="9525">
            <a:noFill/>
            <a:miter lim="800000"/>
            <a:headEnd/>
            <a:tailEnd/>
          </a:ln>
        </p:spPr>
      </p:pic>
      <p:sp>
        <p:nvSpPr>
          <p:cNvPr id="13315" name="Titolo 1"/>
          <p:cNvSpPr>
            <a:spLocks noGrp="1"/>
          </p:cNvSpPr>
          <p:nvPr>
            <p:ph type="ctrTitle"/>
          </p:nvPr>
        </p:nvSpPr>
        <p:spPr>
          <a:xfrm>
            <a:off x="323850" y="4076700"/>
            <a:ext cx="5688013" cy="1470025"/>
          </a:xfrm>
        </p:spPr>
        <p:txBody>
          <a:bodyPr/>
          <a:lstStyle/>
          <a:p>
            <a:pPr algn="l"/>
            <a:r>
              <a:rPr lang="it-IT" smtClean="0"/>
              <a:t>Nuovo Piano Regolatore Comunale</a:t>
            </a:r>
          </a:p>
        </p:txBody>
      </p:sp>
      <p:pic>
        <p:nvPicPr>
          <p:cNvPr id="13316" name="Picture 2" descr="intestazione_definitiva copia"/>
          <p:cNvPicPr>
            <a:picLocks noChangeAspect="1" noChangeArrowheads="1"/>
          </p:cNvPicPr>
          <p:nvPr/>
        </p:nvPicPr>
        <p:blipFill>
          <a:blip r:embed="rId3" cstate="print"/>
          <a:srcRect/>
          <a:stretch>
            <a:fillRect/>
          </a:stretch>
        </p:blipFill>
        <p:spPr bwMode="auto">
          <a:xfrm>
            <a:off x="250825" y="260350"/>
            <a:ext cx="1638300" cy="1347788"/>
          </a:xfrm>
          <a:prstGeom prst="rect">
            <a:avLst/>
          </a:prstGeom>
          <a:noFill/>
          <a:ln w="9525">
            <a:noFill/>
            <a:miter lim="800000"/>
            <a:headEnd/>
            <a:tailEnd/>
          </a:ln>
        </p:spPr>
      </p:pic>
      <p:sp>
        <p:nvSpPr>
          <p:cNvPr id="13317" name="CasellaDiTesto 5"/>
          <p:cNvSpPr txBox="1">
            <a:spLocks noChangeArrowheads="1"/>
          </p:cNvSpPr>
          <p:nvPr/>
        </p:nvSpPr>
        <p:spPr bwMode="auto">
          <a:xfrm>
            <a:off x="323850" y="5589588"/>
            <a:ext cx="5111750" cy="646112"/>
          </a:xfrm>
          <a:prstGeom prst="rect">
            <a:avLst/>
          </a:prstGeom>
          <a:noFill/>
          <a:ln w="9525">
            <a:noFill/>
            <a:miter lim="800000"/>
            <a:headEnd/>
            <a:tailEnd/>
          </a:ln>
        </p:spPr>
        <p:txBody>
          <a:bodyPr>
            <a:spAutoFit/>
          </a:bodyPr>
          <a:lstStyle/>
          <a:p>
            <a:r>
              <a:rPr lang="it-IT" b="1" dirty="0" smtClean="0"/>
              <a:t>2013</a:t>
            </a:r>
            <a:endParaRPr lang="it-IT" b="1" dirty="0"/>
          </a:p>
          <a:p>
            <a:r>
              <a:rPr lang="it-IT" dirty="0" err="1"/>
              <a:t>Coll</a:t>
            </a:r>
            <a:r>
              <a:rPr lang="it-IT" dirty="0"/>
              <a:t>: Luca Di Giusto, Luca Del Fabbro </a:t>
            </a:r>
            <a:r>
              <a:rPr lang="it-IT" dirty="0" err="1"/>
              <a:t>Machado</a:t>
            </a:r>
            <a:endParaRPr lang="it-IT"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Immagine 5" descr="Budoia 1 fase__Pagina_08.jpg"/>
          <p:cNvPicPr>
            <a:picLocks noChangeAspect="1"/>
          </p:cNvPicPr>
          <p:nvPr/>
        </p:nvPicPr>
        <p:blipFill>
          <a:blip r:embed="rId2" cstate="print"/>
          <a:srcRect t="78349" r="3519"/>
          <a:stretch>
            <a:fillRect/>
          </a:stretch>
        </p:blipFill>
        <p:spPr bwMode="auto">
          <a:xfrm>
            <a:off x="-757238" y="1844675"/>
            <a:ext cx="10128251" cy="3213100"/>
          </a:xfrm>
          <a:prstGeom prst="rect">
            <a:avLst/>
          </a:prstGeom>
          <a:noFill/>
          <a:ln w="9525">
            <a:noFill/>
            <a:miter lim="800000"/>
            <a:headEnd/>
            <a:tailEnd/>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Immagine 3" descr="goggle vista da sud 2.jpg"/>
          <p:cNvPicPr>
            <a:picLocks noChangeAspect="1"/>
          </p:cNvPicPr>
          <p:nvPr/>
        </p:nvPicPr>
        <p:blipFill>
          <a:blip r:embed="rId2" cstate="print">
            <a:lum contrast="30000"/>
          </a:blip>
          <a:srcRect r="5901" b="11623"/>
          <a:stretch>
            <a:fillRect/>
          </a:stretch>
        </p:blipFill>
        <p:spPr bwMode="auto">
          <a:xfrm>
            <a:off x="0" y="1025525"/>
            <a:ext cx="9170988" cy="5832475"/>
          </a:xfrm>
          <a:prstGeom prst="rect">
            <a:avLst/>
          </a:prstGeom>
          <a:noFill/>
          <a:ln w="9525">
            <a:noFill/>
            <a:miter lim="800000"/>
            <a:headEnd/>
            <a:tailEnd/>
          </a:ln>
        </p:spPr>
      </p:pic>
      <p:sp>
        <p:nvSpPr>
          <p:cNvPr id="21507" name="Titolo 1"/>
          <p:cNvSpPr>
            <a:spLocks noGrp="1"/>
          </p:cNvSpPr>
          <p:nvPr>
            <p:ph type="title"/>
          </p:nvPr>
        </p:nvSpPr>
        <p:spPr>
          <a:xfrm>
            <a:off x="684213" y="2565400"/>
            <a:ext cx="8229600" cy="1143000"/>
          </a:xfrm>
        </p:spPr>
        <p:txBody>
          <a:bodyPr/>
          <a:lstStyle/>
          <a:p>
            <a:pPr algn="l"/>
            <a:r>
              <a:rPr lang="it-IT" sz="2400" b="1" smtClean="0">
                <a:solidFill>
                  <a:schemeClr val="bg1"/>
                </a:solidFill>
              </a:rPr>
              <a:t>Budoia</a:t>
            </a:r>
          </a:p>
        </p:txBody>
      </p:sp>
      <p:sp>
        <p:nvSpPr>
          <p:cNvPr id="5" name="Figura a mano libera 4"/>
          <p:cNvSpPr/>
          <p:nvPr/>
        </p:nvSpPr>
        <p:spPr>
          <a:xfrm>
            <a:off x="206375" y="2227263"/>
            <a:ext cx="2724150" cy="4625975"/>
          </a:xfrm>
          <a:custGeom>
            <a:avLst/>
            <a:gdLst>
              <a:gd name="connsiteX0" fmla="*/ 840657 w 2723535"/>
              <a:gd name="connsiteY0" fmla="*/ 0 h 4626078"/>
              <a:gd name="connsiteX1" fmla="*/ 1430593 w 2723535"/>
              <a:gd name="connsiteY1" fmla="*/ 634181 h 4626078"/>
              <a:gd name="connsiteX2" fmla="*/ 1799303 w 2723535"/>
              <a:gd name="connsiteY2" fmla="*/ 722671 h 4626078"/>
              <a:gd name="connsiteX3" fmla="*/ 2035277 w 2723535"/>
              <a:gd name="connsiteY3" fmla="*/ 781665 h 4626078"/>
              <a:gd name="connsiteX4" fmla="*/ 2079522 w 2723535"/>
              <a:gd name="connsiteY4" fmla="*/ 781665 h 4626078"/>
              <a:gd name="connsiteX5" fmla="*/ 2462980 w 2723535"/>
              <a:gd name="connsiteY5" fmla="*/ 811162 h 4626078"/>
              <a:gd name="connsiteX6" fmla="*/ 2684206 w 2723535"/>
              <a:gd name="connsiteY6" fmla="*/ 855407 h 4626078"/>
              <a:gd name="connsiteX7" fmla="*/ 2684206 w 2723535"/>
              <a:gd name="connsiteY7" fmla="*/ 1002891 h 4626078"/>
              <a:gd name="connsiteX8" fmla="*/ 2684206 w 2723535"/>
              <a:gd name="connsiteY8" fmla="*/ 1283110 h 4626078"/>
              <a:gd name="connsiteX9" fmla="*/ 2448232 w 2723535"/>
              <a:gd name="connsiteY9" fmla="*/ 1548581 h 4626078"/>
              <a:gd name="connsiteX10" fmla="*/ 2050025 w 2723535"/>
              <a:gd name="connsiteY10" fmla="*/ 1740310 h 4626078"/>
              <a:gd name="connsiteX11" fmla="*/ 1843548 w 2723535"/>
              <a:gd name="connsiteY11" fmla="*/ 1887794 h 4626078"/>
              <a:gd name="connsiteX12" fmla="*/ 1887793 w 2723535"/>
              <a:gd name="connsiteY12" fmla="*/ 2035278 h 4626078"/>
              <a:gd name="connsiteX13" fmla="*/ 1666567 w 2723535"/>
              <a:gd name="connsiteY13" fmla="*/ 2227007 h 4626078"/>
              <a:gd name="connsiteX14" fmla="*/ 1592825 w 2723535"/>
              <a:gd name="connsiteY14" fmla="*/ 2433484 h 4626078"/>
              <a:gd name="connsiteX15" fmla="*/ 1327354 w 2723535"/>
              <a:gd name="connsiteY15" fmla="*/ 2669459 h 4626078"/>
              <a:gd name="connsiteX16" fmla="*/ 973393 w 2723535"/>
              <a:gd name="connsiteY16" fmla="*/ 2920181 h 4626078"/>
              <a:gd name="connsiteX17" fmla="*/ 575187 w 2723535"/>
              <a:gd name="connsiteY17" fmla="*/ 2934929 h 4626078"/>
              <a:gd name="connsiteX18" fmla="*/ 176980 w 2723535"/>
              <a:gd name="connsiteY18" fmla="*/ 3052917 h 4626078"/>
              <a:gd name="connsiteX19" fmla="*/ 44245 w 2723535"/>
              <a:gd name="connsiteY19" fmla="*/ 3347884 h 4626078"/>
              <a:gd name="connsiteX20" fmla="*/ 117987 w 2723535"/>
              <a:gd name="connsiteY20" fmla="*/ 3554362 h 4626078"/>
              <a:gd name="connsiteX21" fmla="*/ 29496 w 2723535"/>
              <a:gd name="connsiteY21" fmla="*/ 3554362 h 4626078"/>
              <a:gd name="connsiteX22" fmla="*/ 117987 w 2723535"/>
              <a:gd name="connsiteY22" fmla="*/ 3642852 h 4626078"/>
              <a:gd name="connsiteX23" fmla="*/ 14748 w 2723535"/>
              <a:gd name="connsiteY23" fmla="*/ 3775588 h 4626078"/>
              <a:gd name="connsiteX24" fmla="*/ 206477 w 2723535"/>
              <a:gd name="connsiteY24" fmla="*/ 3819833 h 4626078"/>
              <a:gd name="connsiteX25" fmla="*/ 176980 w 2723535"/>
              <a:gd name="connsiteY25" fmla="*/ 3908323 h 4626078"/>
              <a:gd name="connsiteX26" fmla="*/ 88490 w 2723535"/>
              <a:gd name="connsiteY26" fmla="*/ 4011562 h 4626078"/>
              <a:gd name="connsiteX27" fmla="*/ 132735 w 2723535"/>
              <a:gd name="connsiteY27" fmla="*/ 4041059 h 4626078"/>
              <a:gd name="connsiteX28" fmla="*/ 88490 w 2723535"/>
              <a:gd name="connsiteY28" fmla="*/ 4203291 h 4626078"/>
              <a:gd name="connsiteX29" fmla="*/ 147483 w 2723535"/>
              <a:gd name="connsiteY29" fmla="*/ 4277033 h 4626078"/>
              <a:gd name="connsiteX30" fmla="*/ 206477 w 2723535"/>
              <a:gd name="connsiteY30" fmla="*/ 4336026 h 4626078"/>
              <a:gd name="connsiteX31" fmla="*/ 147483 w 2723535"/>
              <a:gd name="connsiteY31" fmla="*/ 4380271 h 4626078"/>
              <a:gd name="connsiteX32" fmla="*/ 206477 w 2723535"/>
              <a:gd name="connsiteY32" fmla="*/ 4454013 h 4626078"/>
              <a:gd name="connsiteX33" fmla="*/ 221225 w 2723535"/>
              <a:gd name="connsiteY33" fmla="*/ 4527755 h 4626078"/>
              <a:gd name="connsiteX34" fmla="*/ 294967 w 2723535"/>
              <a:gd name="connsiteY34" fmla="*/ 4527755 h 4626078"/>
              <a:gd name="connsiteX35" fmla="*/ 265470 w 2723535"/>
              <a:gd name="connsiteY35" fmla="*/ 4616246 h 4626078"/>
              <a:gd name="connsiteX36" fmla="*/ 309716 w 2723535"/>
              <a:gd name="connsiteY36" fmla="*/ 4586749 h 462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723535" h="4626078">
                <a:moveTo>
                  <a:pt x="840657" y="0"/>
                </a:moveTo>
                <a:cubicBezTo>
                  <a:pt x="1055738" y="256868"/>
                  <a:pt x="1270819" y="513736"/>
                  <a:pt x="1430593" y="634181"/>
                </a:cubicBezTo>
                <a:cubicBezTo>
                  <a:pt x="1590367" y="754626"/>
                  <a:pt x="1799303" y="722671"/>
                  <a:pt x="1799303" y="722671"/>
                </a:cubicBezTo>
                <a:lnTo>
                  <a:pt x="2035277" y="781665"/>
                </a:lnTo>
                <a:cubicBezTo>
                  <a:pt x="2081980" y="791497"/>
                  <a:pt x="2079522" y="781665"/>
                  <a:pt x="2079522" y="781665"/>
                </a:cubicBezTo>
                <a:cubicBezTo>
                  <a:pt x="2150806" y="786581"/>
                  <a:pt x="2362199" y="798872"/>
                  <a:pt x="2462980" y="811162"/>
                </a:cubicBezTo>
                <a:cubicBezTo>
                  <a:pt x="2563761" y="823452"/>
                  <a:pt x="2647335" y="823452"/>
                  <a:pt x="2684206" y="855407"/>
                </a:cubicBezTo>
                <a:cubicBezTo>
                  <a:pt x="2721077" y="887362"/>
                  <a:pt x="2684206" y="1002891"/>
                  <a:pt x="2684206" y="1002891"/>
                </a:cubicBezTo>
                <a:cubicBezTo>
                  <a:pt x="2684206" y="1074175"/>
                  <a:pt x="2723535" y="1192162"/>
                  <a:pt x="2684206" y="1283110"/>
                </a:cubicBezTo>
                <a:cubicBezTo>
                  <a:pt x="2644877" y="1374058"/>
                  <a:pt x="2553929" y="1472381"/>
                  <a:pt x="2448232" y="1548581"/>
                </a:cubicBezTo>
                <a:cubicBezTo>
                  <a:pt x="2342535" y="1624781"/>
                  <a:pt x="2150806" y="1683775"/>
                  <a:pt x="2050025" y="1740310"/>
                </a:cubicBezTo>
                <a:cubicBezTo>
                  <a:pt x="1949244" y="1796845"/>
                  <a:pt x="1870587" y="1838633"/>
                  <a:pt x="1843548" y="1887794"/>
                </a:cubicBezTo>
                <a:cubicBezTo>
                  <a:pt x="1816509" y="1936955"/>
                  <a:pt x="1917290" y="1978743"/>
                  <a:pt x="1887793" y="2035278"/>
                </a:cubicBezTo>
                <a:cubicBezTo>
                  <a:pt x="1858296" y="2091813"/>
                  <a:pt x="1715728" y="2160639"/>
                  <a:pt x="1666567" y="2227007"/>
                </a:cubicBezTo>
                <a:cubicBezTo>
                  <a:pt x="1617406" y="2293375"/>
                  <a:pt x="1649361" y="2359742"/>
                  <a:pt x="1592825" y="2433484"/>
                </a:cubicBezTo>
                <a:cubicBezTo>
                  <a:pt x="1536289" y="2507226"/>
                  <a:pt x="1430593" y="2588343"/>
                  <a:pt x="1327354" y="2669459"/>
                </a:cubicBezTo>
                <a:cubicBezTo>
                  <a:pt x="1224115" y="2750575"/>
                  <a:pt x="1098754" y="2875936"/>
                  <a:pt x="973393" y="2920181"/>
                </a:cubicBezTo>
                <a:cubicBezTo>
                  <a:pt x="848032" y="2964426"/>
                  <a:pt x="707923" y="2912806"/>
                  <a:pt x="575187" y="2934929"/>
                </a:cubicBezTo>
                <a:cubicBezTo>
                  <a:pt x="442452" y="2957052"/>
                  <a:pt x="265470" y="2984091"/>
                  <a:pt x="176980" y="3052917"/>
                </a:cubicBezTo>
                <a:cubicBezTo>
                  <a:pt x="88490" y="3121743"/>
                  <a:pt x="54077" y="3264310"/>
                  <a:pt x="44245" y="3347884"/>
                </a:cubicBezTo>
                <a:cubicBezTo>
                  <a:pt x="34413" y="3431458"/>
                  <a:pt x="120445" y="3519949"/>
                  <a:pt x="117987" y="3554362"/>
                </a:cubicBezTo>
                <a:cubicBezTo>
                  <a:pt x="115529" y="3588775"/>
                  <a:pt x="29496" y="3539614"/>
                  <a:pt x="29496" y="3554362"/>
                </a:cubicBezTo>
                <a:cubicBezTo>
                  <a:pt x="29496" y="3569110"/>
                  <a:pt x="120445" y="3605981"/>
                  <a:pt x="117987" y="3642852"/>
                </a:cubicBezTo>
                <a:cubicBezTo>
                  <a:pt x="115529" y="3679723"/>
                  <a:pt x="0" y="3746091"/>
                  <a:pt x="14748" y="3775588"/>
                </a:cubicBezTo>
                <a:cubicBezTo>
                  <a:pt x="29496" y="3805085"/>
                  <a:pt x="179438" y="3797711"/>
                  <a:pt x="206477" y="3819833"/>
                </a:cubicBezTo>
                <a:cubicBezTo>
                  <a:pt x="233516" y="3841955"/>
                  <a:pt x="196644" y="3876368"/>
                  <a:pt x="176980" y="3908323"/>
                </a:cubicBezTo>
                <a:cubicBezTo>
                  <a:pt x="157316" y="3940278"/>
                  <a:pt x="95864" y="3989439"/>
                  <a:pt x="88490" y="4011562"/>
                </a:cubicBezTo>
                <a:cubicBezTo>
                  <a:pt x="81116" y="4033685"/>
                  <a:pt x="132735" y="4009104"/>
                  <a:pt x="132735" y="4041059"/>
                </a:cubicBezTo>
                <a:cubicBezTo>
                  <a:pt x="132735" y="4073014"/>
                  <a:pt x="86032" y="4163962"/>
                  <a:pt x="88490" y="4203291"/>
                </a:cubicBezTo>
                <a:cubicBezTo>
                  <a:pt x="90948" y="4242620"/>
                  <a:pt x="127819" y="4254911"/>
                  <a:pt x="147483" y="4277033"/>
                </a:cubicBezTo>
                <a:cubicBezTo>
                  <a:pt x="167147" y="4299155"/>
                  <a:pt x="206477" y="4318820"/>
                  <a:pt x="206477" y="4336026"/>
                </a:cubicBezTo>
                <a:cubicBezTo>
                  <a:pt x="206477" y="4353232"/>
                  <a:pt x="147483" y="4360607"/>
                  <a:pt x="147483" y="4380271"/>
                </a:cubicBezTo>
                <a:cubicBezTo>
                  <a:pt x="147483" y="4399935"/>
                  <a:pt x="194187" y="4429432"/>
                  <a:pt x="206477" y="4454013"/>
                </a:cubicBezTo>
                <a:cubicBezTo>
                  <a:pt x="218767" y="4478594"/>
                  <a:pt x="206477" y="4515465"/>
                  <a:pt x="221225" y="4527755"/>
                </a:cubicBezTo>
                <a:cubicBezTo>
                  <a:pt x="235973" y="4540045"/>
                  <a:pt x="287593" y="4513007"/>
                  <a:pt x="294967" y="4527755"/>
                </a:cubicBezTo>
                <a:cubicBezTo>
                  <a:pt x="302341" y="4542503"/>
                  <a:pt x="263012" y="4606414"/>
                  <a:pt x="265470" y="4616246"/>
                </a:cubicBezTo>
                <a:cubicBezTo>
                  <a:pt x="267928" y="4626078"/>
                  <a:pt x="288822" y="4606413"/>
                  <a:pt x="309716" y="4586749"/>
                </a:cubicBezTo>
              </a:path>
            </a:pathLst>
          </a:custGeom>
          <a:ln w="5715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t-IT" dirty="0">
              <a:solidFill>
                <a:srgbClr val="0070C0"/>
              </a:solidFill>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Segnaposto contenuto 3" descr="Budoia 1 fase__Pagina_13.jpg"/>
          <p:cNvPicPr>
            <a:picLocks noGrp="1" noChangeAspect="1"/>
          </p:cNvPicPr>
          <p:nvPr>
            <p:ph idx="1"/>
          </p:nvPr>
        </p:nvPicPr>
        <p:blipFill>
          <a:blip r:embed="rId2" cstate="print"/>
          <a:srcRect/>
          <a:stretch>
            <a:fillRect/>
          </a:stretch>
        </p:blipFill>
        <p:spPr>
          <a:xfrm>
            <a:off x="0" y="0"/>
            <a:ext cx="4859338" cy="6870700"/>
          </a:xfrm>
        </p:spPr>
      </p:pic>
      <p:pic>
        <p:nvPicPr>
          <p:cNvPr id="26627" name="Immagine 4" descr="Budoia 1 fase__Pagina_17.jpg"/>
          <p:cNvPicPr>
            <a:picLocks noChangeAspect="1"/>
          </p:cNvPicPr>
          <p:nvPr/>
        </p:nvPicPr>
        <p:blipFill>
          <a:blip r:embed="rId3" cstate="print"/>
          <a:srcRect l="5756" r="3700"/>
          <a:stretch>
            <a:fillRect/>
          </a:stretch>
        </p:blipFill>
        <p:spPr bwMode="auto">
          <a:xfrm>
            <a:off x="4751388" y="0"/>
            <a:ext cx="4392612"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323850" y="1268413"/>
            <a:ext cx="8640763" cy="1646237"/>
          </a:xfrm>
          <a:prstGeom prst="rect">
            <a:avLst/>
          </a:prstGeom>
        </p:spPr>
        <p:txBody>
          <a:bodyPr>
            <a:spAutoFit/>
          </a:bodyPr>
          <a:lstStyle/>
          <a:p>
            <a:pPr>
              <a:spcBef>
                <a:spcPct val="50000"/>
              </a:spcBef>
              <a:defRPr/>
            </a:pPr>
            <a:r>
              <a:rPr lang="it-IT" sz="2000" b="1" dirty="0">
                <a:solidFill>
                  <a:srgbClr val="FF0066"/>
                </a:solidFill>
                <a:latin typeface="+mj-lt"/>
              </a:rPr>
              <a:t>1_Il progetto degli spazi aperti nel Piano </a:t>
            </a:r>
          </a:p>
          <a:p>
            <a:pPr>
              <a:spcBef>
                <a:spcPct val="50000"/>
              </a:spcBef>
              <a:defRPr/>
            </a:pPr>
            <a:r>
              <a:rPr lang="it-IT" dirty="0">
                <a:latin typeface="+mj-lt"/>
              </a:rPr>
              <a:t>I paesaggisti iniziano ad operare nei vuoti urbani, negli interstizi, negli spazi interclusi della città contemporanea e suggeriscono una rinnovata attenzione agli spazi aperti pubblici e privati, che si incrocia con la riflessione sugli </a:t>
            </a:r>
            <a:r>
              <a:rPr lang="it-IT" i="1" dirty="0">
                <a:latin typeface="+mj-lt"/>
              </a:rPr>
              <a:t>Standard</a:t>
            </a:r>
            <a:r>
              <a:rPr lang="it-IT" dirty="0">
                <a:latin typeface="+mj-lt"/>
              </a:rPr>
              <a:t> e trova spazio nel </a:t>
            </a:r>
            <a:r>
              <a:rPr lang="it-IT" b="1" i="1" dirty="0">
                <a:solidFill>
                  <a:srgbClr val="FF0066"/>
                </a:solidFill>
                <a:latin typeface="+mj-lt"/>
              </a:rPr>
              <a:t>Progetto di suolo</a:t>
            </a:r>
            <a:r>
              <a:rPr lang="it-IT" b="1" dirty="0">
                <a:solidFill>
                  <a:srgbClr val="FF0066"/>
                </a:solidFill>
                <a:latin typeface="+mj-lt"/>
              </a:rPr>
              <a:t>           </a:t>
            </a:r>
            <a:r>
              <a:rPr lang="it-IT" dirty="0">
                <a:latin typeface="+mj-lt"/>
              </a:rPr>
              <a:t>(da Giancarlo De Carlo a Bernardo Secchi).</a:t>
            </a:r>
          </a:p>
        </p:txBody>
      </p:sp>
      <p:pic>
        <p:nvPicPr>
          <p:cNvPr id="4099" name="Immagine 5" descr="SantaLucia_SDP Progetto prospettiva.jpg"/>
          <p:cNvPicPr>
            <a:picLocks noChangeAspect="1"/>
          </p:cNvPicPr>
          <p:nvPr/>
        </p:nvPicPr>
        <p:blipFill>
          <a:blip r:embed="rId2" cstate="print"/>
          <a:srcRect l="41338" t="43318" r="10626" b="31067"/>
          <a:stretch>
            <a:fillRect/>
          </a:stretch>
        </p:blipFill>
        <p:spPr bwMode="auto">
          <a:xfrm>
            <a:off x="4643438" y="2997200"/>
            <a:ext cx="3819525" cy="1439863"/>
          </a:xfrm>
          <a:prstGeom prst="rect">
            <a:avLst/>
          </a:prstGeom>
          <a:noFill/>
          <a:ln w="9525">
            <a:noFill/>
            <a:miter lim="800000"/>
            <a:headEnd/>
            <a:tailEnd/>
          </a:ln>
        </p:spPr>
      </p:pic>
      <p:pic>
        <p:nvPicPr>
          <p:cNvPr id="4100" name="Immagine 6" descr="BudoiaCentro_SDP Prospettiva 1.jpg"/>
          <p:cNvPicPr>
            <a:picLocks noChangeAspect="1"/>
          </p:cNvPicPr>
          <p:nvPr/>
        </p:nvPicPr>
        <p:blipFill>
          <a:blip r:embed="rId3" cstate="print"/>
          <a:srcRect l="24800" t="29955" r="19289" b="35522"/>
          <a:stretch>
            <a:fillRect/>
          </a:stretch>
        </p:blipFill>
        <p:spPr bwMode="auto">
          <a:xfrm>
            <a:off x="5148263" y="4724400"/>
            <a:ext cx="3384550" cy="1477963"/>
          </a:xfrm>
          <a:prstGeom prst="rect">
            <a:avLst/>
          </a:prstGeom>
          <a:noFill/>
          <a:ln w="9525">
            <a:noFill/>
            <a:miter lim="800000"/>
            <a:headEnd/>
            <a:tailEnd/>
          </a:ln>
        </p:spPr>
      </p:pic>
      <p:pic>
        <p:nvPicPr>
          <p:cNvPr id="4101" name="Immagine 8" descr="SantaLucia_SDF Pianta.jpg"/>
          <p:cNvPicPr>
            <a:picLocks noChangeAspect="1"/>
          </p:cNvPicPr>
          <p:nvPr/>
        </p:nvPicPr>
        <p:blipFill>
          <a:blip r:embed="rId4" cstate="print"/>
          <a:srcRect l="9837" t="16591" r="44489" b="28841"/>
          <a:stretch>
            <a:fillRect/>
          </a:stretch>
        </p:blipFill>
        <p:spPr bwMode="auto">
          <a:xfrm>
            <a:off x="900113" y="3213100"/>
            <a:ext cx="3324225" cy="2808288"/>
          </a:xfrm>
          <a:prstGeom prst="rect">
            <a:avLst/>
          </a:prstGeom>
          <a:noFill/>
          <a:ln w="9525">
            <a:noFill/>
            <a:miter lim="800000"/>
            <a:headEnd/>
            <a:tailEnd/>
          </a:ln>
        </p:spPr>
      </p:pic>
      <p:sp>
        <p:nvSpPr>
          <p:cNvPr id="10" name="Rettangolo 9"/>
          <p:cNvSpPr/>
          <p:nvPr/>
        </p:nvSpPr>
        <p:spPr>
          <a:xfrm>
            <a:off x="4356100" y="6211888"/>
            <a:ext cx="4572000" cy="707886"/>
          </a:xfrm>
          <a:prstGeom prst="rect">
            <a:avLst/>
          </a:prstGeom>
        </p:spPr>
        <p:txBody>
          <a:bodyPr>
            <a:spAutoFit/>
          </a:bodyPr>
          <a:lstStyle/>
          <a:p>
            <a:pPr algn="r">
              <a:defRPr/>
            </a:pPr>
            <a:r>
              <a:rPr lang="it-IT" sz="2000" i="1" dirty="0">
                <a:solidFill>
                  <a:srgbClr val="C00000"/>
                </a:solidFill>
                <a:latin typeface="+mj-lt"/>
                <a:cs typeface="Arial" charset="0"/>
              </a:rPr>
              <a:t>Schede progetto, PRG </a:t>
            </a:r>
            <a:r>
              <a:rPr lang="it-IT" sz="2000" i="1" dirty="0" err="1">
                <a:solidFill>
                  <a:srgbClr val="C00000"/>
                </a:solidFill>
                <a:latin typeface="+mj-lt"/>
                <a:cs typeface="Arial" charset="0"/>
              </a:rPr>
              <a:t>Budoia</a:t>
            </a:r>
            <a:r>
              <a:rPr lang="it-IT" sz="2000" i="1" dirty="0">
                <a:solidFill>
                  <a:srgbClr val="C00000"/>
                </a:solidFill>
                <a:latin typeface="+mj-lt"/>
                <a:cs typeface="Arial" charset="0"/>
              </a:rPr>
              <a:t> (PN) </a:t>
            </a:r>
            <a:br>
              <a:rPr lang="it-IT" sz="2000" i="1" dirty="0">
                <a:solidFill>
                  <a:srgbClr val="C00000"/>
                </a:solidFill>
                <a:latin typeface="+mj-lt"/>
                <a:cs typeface="Arial" charset="0"/>
              </a:rPr>
            </a:br>
            <a:r>
              <a:rPr lang="it-IT" sz="2000" i="1" dirty="0">
                <a:solidFill>
                  <a:srgbClr val="C00000"/>
                </a:solidFill>
                <a:latin typeface="+mj-lt"/>
                <a:cs typeface="Arial" charset="0"/>
              </a:rPr>
              <a:t> 2013, </a:t>
            </a:r>
            <a:endParaRPr lang="it-IT" sz="2000" dirty="0">
              <a:solidFill>
                <a:srgbClr val="C00000"/>
              </a:solidFill>
              <a:latin typeface="+mj-lt"/>
            </a:endParaRPr>
          </a:p>
        </p:txBody>
      </p:sp>
      <p:sp>
        <p:nvSpPr>
          <p:cNvPr id="11" name="Rettangolo 10"/>
          <p:cNvSpPr/>
          <p:nvPr/>
        </p:nvSpPr>
        <p:spPr>
          <a:xfrm>
            <a:off x="323850" y="0"/>
            <a:ext cx="8820150" cy="1200150"/>
          </a:xfrm>
          <a:prstGeom prst="rect">
            <a:avLst/>
          </a:prstGeom>
        </p:spPr>
        <p:txBody>
          <a:bodyPr>
            <a:spAutoFit/>
          </a:bodyPr>
          <a:lstStyle/>
          <a:p>
            <a:pPr>
              <a:spcBef>
                <a:spcPct val="50000"/>
              </a:spcBef>
              <a:defRPr/>
            </a:pPr>
            <a:r>
              <a:rPr lang="it-IT" sz="2400" dirty="0">
                <a:latin typeface="+mj-lt"/>
              </a:rPr>
              <a:t>Il paesaggio è tornato ad essere un tema sostanziale nella disciplina urbanistica a partire dagli anni ’90,  dando luogo a diversi filoni di ricerca: </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Immagine 3" descr="7_Paesaggi in rete.jpg"/>
          <p:cNvPicPr>
            <a:picLocks noChangeAspect="1"/>
          </p:cNvPicPr>
          <p:nvPr/>
        </p:nvPicPr>
        <p:blipFill>
          <a:blip r:embed="rId2" cstate="print">
            <a:lum bright="-10000" contrast="20000"/>
          </a:blip>
          <a:srcRect l="-4756" t="6273" r="3452"/>
          <a:stretch>
            <a:fillRect/>
          </a:stretch>
        </p:blipFill>
        <p:spPr bwMode="auto">
          <a:xfrm>
            <a:off x="-431800" y="0"/>
            <a:ext cx="7667625" cy="7046913"/>
          </a:xfrm>
          <a:prstGeom prst="rect">
            <a:avLst/>
          </a:prstGeom>
          <a:noFill/>
          <a:ln w="9525">
            <a:noFill/>
            <a:miter lim="800000"/>
            <a:headEnd/>
            <a:tailEnd/>
          </a:ln>
        </p:spPr>
      </p:pic>
      <p:sp>
        <p:nvSpPr>
          <p:cNvPr id="6" name="Rettangolo 5"/>
          <p:cNvSpPr/>
          <p:nvPr/>
        </p:nvSpPr>
        <p:spPr>
          <a:xfrm>
            <a:off x="6192838" y="3357563"/>
            <a:ext cx="1296987" cy="35004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5" name="CasellaDiTesto 14"/>
          <p:cNvSpPr txBox="1"/>
          <p:nvPr/>
        </p:nvSpPr>
        <p:spPr>
          <a:xfrm>
            <a:off x="2124075" y="5876925"/>
            <a:ext cx="3168650" cy="277813"/>
          </a:xfrm>
          <a:prstGeom prst="rect">
            <a:avLst/>
          </a:prstGeom>
          <a:noFill/>
        </p:spPr>
        <p:txBody>
          <a:bodyPr>
            <a:spAutoFit/>
          </a:bodyPr>
          <a:lstStyle/>
          <a:p>
            <a:pPr fontAlgn="auto">
              <a:spcBef>
                <a:spcPts val="0"/>
              </a:spcBef>
              <a:spcAft>
                <a:spcPts val="0"/>
              </a:spcAft>
              <a:defRPr/>
            </a:pPr>
            <a:r>
              <a:rPr lang="it-IT" sz="1200" dirty="0">
                <a:solidFill>
                  <a:schemeClr val="bg1">
                    <a:lumMod val="50000"/>
                  </a:schemeClr>
                </a:solidFill>
                <a:latin typeface="Arial" charset="0"/>
              </a:rPr>
              <a:t>Paesaggio delle acque</a:t>
            </a:r>
          </a:p>
        </p:txBody>
      </p:sp>
      <p:cxnSp>
        <p:nvCxnSpPr>
          <p:cNvPr id="18" name="Connettore 4 17"/>
          <p:cNvCxnSpPr/>
          <p:nvPr/>
        </p:nvCxnSpPr>
        <p:spPr>
          <a:xfrm rot="5400000" flipH="1" flipV="1">
            <a:off x="4320381" y="3680619"/>
            <a:ext cx="71438" cy="1270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6150" name="Titolo 1"/>
          <p:cNvSpPr>
            <a:spLocks noGrp="1"/>
          </p:cNvSpPr>
          <p:nvPr>
            <p:ph type="title"/>
          </p:nvPr>
        </p:nvSpPr>
        <p:spPr>
          <a:xfrm>
            <a:off x="2447925" y="5876925"/>
            <a:ext cx="6588125" cy="1196975"/>
          </a:xfrm>
        </p:spPr>
        <p:txBody>
          <a:bodyPr>
            <a:normAutofit/>
          </a:bodyPr>
          <a:lstStyle/>
          <a:p>
            <a:pPr algn="r" eaLnBrk="1" hangingPunct="1"/>
            <a:r>
              <a:rPr lang="it-IT" sz="2000" i="1" dirty="0" smtClean="0">
                <a:solidFill>
                  <a:srgbClr val="C00000"/>
                </a:solidFill>
                <a:cs typeface="Arial" pitchFamily="34" charset="0"/>
              </a:rPr>
              <a:t>Progetto “Paesaggi in rete”, PRG </a:t>
            </a:r>
            <a:r>
              <a:rPr lang="it-IT" sz="2000" i="1" dirty="0" err="1" smtClean="0">
                <a:solidFill>
                  <a:srgbClr val="C00000"/>
                </a:solidFill>
                <a:cs typeface="Arial" pitchFamily="34" charset="0"/>
              </a:rPr>
              <a:t>Budoia</a:t>
            </a:r>
            <a:r>
              <a:rPr lang="it-IT" sz="2000" i="1" dirty="0" smtClean="0">
                <a:solidFill>
                  <a:srgbClr val="C00000"/>
                </a:solidFill>
                <a:cs typeface="Arial" pitchFamily="34" charset="0"/>
              </a:rPr>
              <a:t> (PN) </a:t>
            </a:r>
            <a:br>
              <a:rPr lang="it-IT" sz="2000" i="1" dirty="0" smtClean="0">
                <a:solidFill>
                  <a:srgbClr val="C00000"/>
                </a:solidFill>
                <a:cs typeface="Arial" pitchFamily="34" charset="0"/>
              </a:rPr>
            </a:br>
            <a:r>
              <a:rPr lang="it-IT" sz="2000" i="1" dirty="0" smtClean="0">
                <a:solidFill>
                  <a:srgbClr val="C00000"/>
                </a:solidFill>
                <a:cs typeface="Arial" pitchFamily="34" charset="0"/>
              </a:rPr>
              <a:t> 2013</a:t>
            </a:r>
            <a:endParaRPr lang="it-IT" sz="2000" i="1" dirty="0" smtClean="0">
              <a:solidFill>
                <a:srgbClr val="C00000"/>
              </a:solidFill>
              <a:latin typeface="Arial" pitchFamily="34" charset="0"/>
              <a:cs typeface="Arial" pitchFamily="34" charset="0"/>
            </a:endParaRPr>
          </a:p>
        </p:txBody>
      </p:sp>
      <p:sp>
        <p:nvSpPr>
          <p:cNvPr id="8" name="Rettangolo 7"/>
          <p:cNvSpPr/>
          <p:nvPr/>
        </p:nvSpPr>
        <p:spPr>
          <a:xfrm>
            <a:off x="6875463" y="1484313"/>
            <a:ext cx="2268537" cy="4664075"/>
          </a:xfrm>
          <a:prstGeom prst="rect">
            <a:avLst/>
          </a:prstGeom>
        </p:spPr>
        <p:txBody>
          <a:bodyPr>
            <a:spAutoFit/>
          </a:bodyPr>
          <a:lstStyle/>
          <a:p>
            <a:pPr>
              <a:spcBef>
                <a:spcPct val="50000"/>
              </a:spcBef>
              <a:defRPr/>
            </a:pPr>
            <a:r>
              <a:rPr lang="it-IT" sz="2000" dirty="0">
                <a:latin typeface="+mj-lt"/>
              </a:rPr>
              <a:t>Cresce la domanda di paesaggio e l’intero territorio viene praticato da differenti popolazioni              (i “</a:t>
            </a:r>
            <a:r>
              <a:rPr lang="it-IT" sz="2000" dirty="0" err="1">
                <a:latin typeface="+mj-lt"/>
              </a:rPr>
              <a:t>rural-users</a:t>
            </a:r>
            <a:r>
              <a:rPr lang="it-IT" sz="2000" dirty="0">
                <a:latin typeface="+mj-lt"/>
              </a:rPr>
              <a:t>”).</a:t>
            </a:r>
          </a:p>
          <a:p>
            <a:pPr>
              <a:spcBef>
                <a:spcPct val="50000"/>
              </a:spcBef>
              <a:defRPr/>
            </a:pPr>
            <a:r>
              <a:rPr lang="it-IT" sz="2000" dirty="0">
                <a:latin typeface="+mj-lt"/>
              </a:rPr>
              <a:t>La tradizionale suddivisione in zone (agricole, forestali, turistiche)  viene superata da progetti integrati.</a:t>
            </a:r>
            <a:endParaRPr lang="it-IT" sz="2000" dirty="0">
              <a:latin typeface="+mn-lt"/>
            </a:endParaRPr>
          </a:p>
          <a:p>
            <a:pPr algn="just">
              <a:spcBef>
                <a:spcPct val="50000"/>
              </a:spcBef>
              <a:defRPr/>
            </a:pPr>
            <a:endParaRPr lang="it-IT" dirty="0">
              <a:latin typeface="+mn-lt"/>
            </a:endParaRPr>
          </a:p>
        </p:txBody>
      </p:sp>
      <p:sp>
        <p:nvSpPr>
          <p:cNvPr id="6152" name="Rettangolo 8"/>
          <p:cNvSpPr>
            <a:spLocks noChangeArrowheads="1"/>
          </p:cNvSpPr>
          <p:nvPr/>
        </p:nvSpPr>
        <p:spPr bwMode="auto">
          <a:xfrm>
            <a:off x="4291013" y="0"/>
            <a:ext cx="4852987" cy="369888"/>
          </a:xfrm>
          <a:prstGeom prst="rect">
            <a:avLst/>
          </a:prstGeom>
          <a:noFill/>
          <a:ln w="9525">
            <a:noFill/>
            <a:miter lim="800000"/>
            <a:headEnd/>
            <a:tailEnd/>
          </a:ln>
        </p:spPr>
        <p:txBody>
          <a:bodyPr wrap="none">
            <a:spAutoFit/>
          </a:bodyPr>
          <a:lstStyle/>
          <a:p>
            <a:pPr algn="r"/>
            <a:r>
              <a:rPr lang="it-IT" b="1">
                <a:solidFill>
                  <a:srgbClr val="FF0066"/>
                </a:solidFill>
              </a:rPr>
              <a:t>2_ le Nuove Pratiche sociali e modi d’uso: </a:t>
            </a:r>
            <a:endParaRPr lang="it-IT">
              <a:solidFill>
                <a:srgbClr val="FF0066"/>
              </a:solidFill>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6192838" y="3357563"/>
            <a:ext cx="1296987" cy="35004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cxnSp>
        <p:nvCxnSpPr>
          <p:cNvPr id="18" name="Connettore 4 17"/>
          <p:cNvCxnSpPr/>
          <p:nvPr/>
        </p:nvCxnSpPr>
        <p:spPr>
          <a:xfrm rot="5400000" flipH="1" flipV="1">
            <a:off x="4320381" y="3680619"/>
            <a:ext cx="71438" cy="1270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8" name="Rettangolo 7"/>
          <p:cNvSpPr/>
          <p:nvPr/>
        </p:nvSpPr>
        <p:spPr>
          <a:xfrm>
            <a:off x="6948488" y="1628775"/>
            <a:ext cx="2195512" cy="3586163"/>
          </a:xfrm>
          <a:prstGeom prst="rect">
            <a:avLst/>
          </a:prstGeom>
        </p:spPr>
        <p:txBody>
          <a:bodyPr>
            <a:spAutoFit/>
          </a:bodyPr>
          <a:lstStyle/>
          <a:p>
            <a:pPr>
              <a:spcBef>
                <a:spcPct val="50000"/>
              </a:spcBef>
              <a:defRPr/>
            </a:pPr>
            <a:r>
              <a:rPr lang="it-IT" sz="2000" dirty="0">
                <a:latin typeface="+mj-lt"/>
              </a:rPr>
              <a:t>Il paesaggio è un “bene comune” che svolge una molteplicità di funzioni: </a:t>
            </a:r>
            <a:r>
              <a:rPr lang="it-IT" sz="2000" b="1" dirty="0">
                <a:solidFill>
                  <a:srgbClr val="FF0066"/>
                </a:solidFill>
                <a:latin typeface="+mj-lt"/>
              </a:rPr>
              <a:t>produttiva, ambientale, ricreativa, </a:t>
            </a:r>
            <a:r>
              <a:rPr lang="it-IT" sz="2000" b="1" dirty="0" err="1">
                <a:solidFill>
                  <a:srgbClr val="FF0066"/>
                </a:solidFill>
                <a:latin typeface="+mj-lt"/>
              </a:rPr>
              <a:t>identitaria</a:t>
            </a:r>
            <a:r>
              <a:rPr lang="it-IT" sz="2000" b="1" dirty="0">
                <a:solidFill>
                  <a:srgbClr val="FF0066"/>
                </a:solidFill>
                <a:latin typeface="+mj-lt"/>
              </a:rPr>
              <a:t>,   sociale</a:t>
            </a:r>
            <a:r>
              <a:rPr lang="it-IT" sz="2000" dirty="0">
                <a:latin typeface="+mj-lt"/>
              </a:rPr>
              <a:t>.</a:t>
            </a:r>
            <a:endParaRPr lang="it-IT" sz="2000" dirty="0">
              <a:latin typeface="+mn-lt"/>
            </a:endParaRPr>
          </a:p>
          <a:p>
            <a:pPr algn="just">
              <a:spcBef>
                <a:spcPct val="50000"/>
              </a:spcBef>
              <a:defRPr/>
            </a:pPr>
            <a:endParaRPr lang="it-IT" dirty="0">
              <a:latin typeface="+mn-lt"/>
            </a:endParaRPr>
          </a:p>
        </p:txBody>
      </p:sp>
      <p:sp>
        <p:nvSpPr>
          <p:cNvPr id="7174" name="Rettangolo 8"/>
          <p:cNvSpPr>
            <a:spLocks noChangeArrowheads="1"/>
          </p:cNvSpPr>
          <p:nvPr/>
        </p:nvSpPr>
        <p:spPr bwMode="auto">
          <a:xfrm>
            <a:off x="6804025" y="0"/>
            <a:ext cx="2339975" cy="923925"/>
          </a:xfrm>
          <a:prstGeom prst="rect">
            <a:avLst/>
          </a:prstGeom>
          <a:noFill/>
          <a:ln w="9525">
            <a:noFill/>
            <a:miter lim="800000"/>
            <a:headEnd/>
            <a:tailEnd/>
          </a:ln>
        </p:spPr>
        <p:txBody>
          <a:bodyPr>
            <a:spAutoFit/>
          </a:bodyPr>
          <a:lstStyle/>
          <a:p>
            <a:pPr algn="r"/>
            <a:r>
              <a:rPr lang="it-IT" b="1">
                <a:solidFill>
                  <a:srgbClr val="FF0066"/>
                </a:solidFill>
              </a:rPr>
              <a:t>3_</a:t>
            </a:r>
          </a:p>
          <a:p>
            <a:pPr algn="r"/>
            <a:r>
              <a:rPr lang="it-IT" b="1">
                <a:solidFill>
                  <a:srgbClr val="FF0066"/>
                </a:solidFill>
              </a:rPr>
              <a:t>La multifunzionalità del paesaggio</a:t>
            </a:r>
            <a:endParaRPr lang="it-IT">
              <a:solidFill>
                <a:srgbClr val="FF0066"/>
              </a:solidFill>
            </a:endParaRPr>
          </a:p>
        </p:txBody>
      </p:sp>
      <p:pic>
        <p:nvPicPr>
          <p:cNvPr id="10" name="Immagine 4" descr="3_Rete Ecologica.jpg"/>
          <p:cNvPicPr>
            <a:picLocks noChangeAspect="1"/>
          </p:cNvPicPr>
          <p:nvPr/>
        </p:nvPicPr>
        <p:blipFill>
          <a:blip r:embed="rId2" cstate="print"/>
          <a:srcRect t="14438"/>
          <a:stretch>
            <a:fillRect/>
          </a:stretch>
        </p:blipFill>
        <p:spPr bwMode="auto">
          <a:xfrm>
            <a:off x="179388" y="42863"/>
            <a:ext cx="5834062" cy="6970712"/>
          </a:xfrm>
          <a:prstGeom prst="rect">
            <a:avLst/>
          </a:prstGeom>
          <a:noFill/>
          <a:ln w="9525">
            <a:noFill/>
            <a:miter lim="800000"/>
            <a:headEnd/>
            <a:tailEnd/>
          </a:ln>
        </p:spPr>
      </p:pic>
      <p:sp>
        <p:nvSpPr>
          <p:cNvPr id="11" name="Titolo 1"/>
          <p:cNvSpPr>
            <a:spLocks noGrp="1"/>
          </p:cNvSpPr>
          <p:nvPr>
            <p:ph type="title"/>
          </p:nvPr>
        </p:nvSpPr>
        <p:spPr>
          <a:xfrm>
            <a:off x="2447925" y="5876925"/>
            <a:ext cx="6588125" cy="1196975"/>
          </a:xfrm>
        </p:spPr>
        <p:txBody>
          <a:bodyPr>
            <a:normAutofit/>
          </a:bodyPr>
          <a:lstStyle/>
          <a:p>
            <a:pPr algn="r" eaLnBrk="1" hangingPunct="1"/>
            <a:r>
              <a:rPr lang="it-IT" sz="2000" i="1" dirty="0" smtClean="0">
                <a:solidFill>
                  <a:srgbClr val="C00000"/>
                </a:solidFill>
                <a:cs typeface="Arial" pitchFamily="34" charset="0"/>
              </a:rPr>
              <a:t>Progetto “Rete ecologica”, PRG </a:t>
            </a:r>
            <a:r>
              <a:rPr lang="it-IT" sz="2000" i="1" dirty="0" err="1" smtClean="0">
                <a:solidFill>
                  <a:srgbClr val="C00000"/>
                </a:solidFill>
                <a:cs typeface="Arial" pitchFamily="34" charset="0"/>
              </a:rPr>
              <a:t>Budoia</a:t>
            </a:r>
            <a:r>
              <a:rPr lang="it-IT" sz="2000" i="1" dirty="0" smtClean="0">
                <a:solidFill>
                  <a:srgbClr val="C00000"/>
                </a:solidFill>
                <a:cs typeface="Arial" pitchFamily="34" charset="0"/>
              </a:rPr>
              <a:t> (PN) </a:t>
            </a:r>
            <a:br>
              <a:rPr lang="it-IT" sz="2000" i="1" dirty="0" smtClean="0">
                <a:solidFill>
                  <a:srgbClr val="C00000"/>
                </a:solidFill>
                <a:cs typeface="Arial" pitchFamily="34" charset="0"/>
              </a:rPr>
            </a:br>
            <a:r>
              <a:rPr lang="it-IT" sz="2000" i="1" dirty="0" smtClean="0">
                <a:solidFill>
                  <a:srgbClr val="C00000"/>
                </a:solidFill>
                <a:cs typeface="Arial" pitchFamily="34" charset="0"/>
              </a:rPr>
              <a:t> 2013</a:t>
            </a:r>
            <a:endParaRPr lang="it-IT" sz="2000" i="1" dirty="0" smtClean="0">
              <a:solidFill>
                <a:srgbClr val="C0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it-IT">
              <a:latin typeface="Calibri" pitchFamily="34" charset="0"/>
            </a:endParaRPr>
          </a:p>
        </p:txBody>
      </p:sp>
      <p:sp>
        <p:nvSpPr>
          <p:cNvPr id="9219" name="Rectangle 3"/>
          <p:cNvSpPr>
            <a:spLocks noChangeArrowheads="1"/>
          </p:cNvSpPr>
          <p:nvPr/>
        </p:nvSpPr>
        <p:spPr bwMode="auto">
          <a:xfrm>
            <a:off x="0" y="3352800"/>
            <a:ext cx="9144000" cy="0"/>
          </a:xfrm>
          <a:prstGeom prst="rect">
            <a:avLst/>
          </a:prstGeom>
          <a:noFill/>
          <a:ln w="9525">
            <a:noFill/>
            <a:miter lim="800000"/>
            <a:headEnd/>
            <a:tailEnd/>
          </a:ln>
        </p:spPr>
        <p:txBody>
          <a:bodyPr wrap="none" anchor="ctr">
            <a:spAutoFit/>
          </a:bodyPr>
          <a:lstStyle/>
          <a:p>
            <a:r>
              <a:rPr lang="it-IT" sz="1100">
                <a:latin typeface="Calibri" pitchFamily="34" charset="0"/>
                <a:ea typeface="Calibri" pitchFamily="34" charset="0"/>
                <a:cs typeface="Times New Roman" pitchFamily="18" charset="0"/>
              </a:rPr>
              <a:t> </a:t>
            </a:r>
            <a:r>
              <a:rPr lang="it-IT" sz="800">
                <a:latin typeface="Calibri" pitchFamily="34" charset="0"/>
                <a:ea typeface="Calibri" pitchFamily="34" charset="0"/>
                <a:cs typeface="Times New Roman" pitchFamily="18" charset="0"/>
              </a:rPr>
              <a:t> </a:t>
            </a:r>
            <a:endParaRPr lang="it-IT">
              <a:latin typeface="Calibri" pitchFamily="34" charset="0"/>
              <a:ea typeface="Calibri" pitchFamily="34" charset="0"/>
              <a:cs typeface="Times New Roman" pitchFamily="18" charset="0"/>
            </a:endParaRPr>
          </a:p>
        </p:txBody>
      </p:sp>
      <p:pic>
        <p:nvPicPr>
          <p:cNvPr id="9220" name="Picture 4" descr="Paesaggio"/>
          <p:cNvPicPr>
            <a:picLocks noChangeAspect="1" noChangeArrowheads="1"/>
          </p:cNvPicPr>
          <p:nvPr/>
        </p:nvPicPr>
        <p:blipFill>
          <a:blip r:embed="rId2" cstate="print">
            <a:lum bright="-10000" contrast="30000"/>
          </a:blip>
          <a:srcRect r="4568"/>
          <a:stretch>
            <a:fillRect/>
          </a:stretch>
        </p:blipFill>
        <p:spPr bwMode="auto">
          <a:xfrm>
            <a:off x="0" y="-488950"/>
            <a:ext cx="5651500" cy="7346950"/>
          </a:xfrm>
          <a:prstGeom prst="rect">
            <a:avLst/>
          </a:prstGeom>
          <a:noFill/>
          <a:ln w="9525">
            <a:noFill/>
            <a:miter lim="800000"/>
            <a:headEnd/>
            <a:tailEnd/>
          </a:ln>
        </p:spPr>
      </p:pic>
      <p:sp>
        <p:nvSpPr>
          <p:cNvPr id="9221" name="Rettangolo 7"/>
          <p:cNvSpPr>
            <a:spLocks noChangeArrowheads="1"/>
          </p:cNvSpPr>
          <p:nvPr/>
        </p:nvSpPr>
        <p:spPr bwMode="auto">
          <a:xfrm>
            <a:off x="5651500" y="0"/>
            <a:ext cx="3492500" cy="1200150"/>
          </a:xfrm>
          <a:prstGeom prst="rect">
            <a:avLst/>
          </a:prstGeom>
          <a:noFill/>
          <a:ln w="9525">
            <a:noFill/>
            <a:miter lim="800000"/>
            <a:headEnd/>
            <a:tailEnd/>
          </a:ln>
        </p:spPr>
        <p:txBody>
          <a:bodyPr>
            <a:spAutoFit/>
          </a:bodyPr>
          <a:lstStyle/>
          <a:p>
            <a:pPr algn="r"/>
            <a:r>
              <a:rPr lang="it-IT" b="1">
                <a:solidFill>
                  <a:srgbClr val="FF0066"/>
                </a:solidFill>
                <a:cs typeface="Arial" pitchFamily="34" charset="0"/>
              </a:rPr>
              <a:t>4_Il ruolo dei paesaggi nel ridare forma, struttura, leggibilità</a:t>
            </a:r>
          </a:p>
          <a:p>
            <a:pPr algn="r"/>
            <a:r>
              <a:rPr lang="it-IT" b="1">
                <a:solidFill>
                  <a:srgbClr val="FF0066"/>
                </a:solidFill>
                <a:cs typeface="Arial" pitchFamily="34" charset="0"/>
              </a:rPr>
              <a:t> alla città diffusa</a:t>
            </a:r>
            <a:r>
              <a:rPr lang="it-IT">
                <a:solidFill>
                  <a:srgbClr val="FF0066"/>
                </a:solidFill>
                <a:cs typeface="Arial" pitchFamily="34" charset="0"/>
              </a:rPr>
              <a:t> </a:t>
            </a:r>
          </a:p>
        </p:txBody>
      </p:sp>
      <p:sp>
        <p:nvSpPr>
          <p:cNvPr id="9222" name="Titolo 1"/>
          <p:cNvSpPr>
            <a:spLocks noGrp="1"/>
          </p:cNvSpPr>
          <p:nvPr>
            <p:ph type="title"/>
          </p:nvPr>
        </p:nvSpPr>
        <p:spPr>
          <a:xfrm>
            <a:off x="5688013" y="6165850"/>
            <a:ext cx="3455987" cy="836613"/>
          </a:xfrm>
        </p:spPr>
        <p:txBody>
          <a:bodyPr/>
          <a:lstStyle/>
          <a:p>
            <a:pPr algn="r" eaLnBrk="1" hangingPunct="1"/>
            <a:r>
              <a:rPr lang="it-IT" sz="1600" dirty="0" smtClean="0">
                <a:latin typeface="Arial" pitchFamily="34" charset="0"/>
                <a:cs typeface="Arial" pitchFamily="34" charset="0"/>
              </a:rPr>
              <a:t>PRG </a:t>
            </a:r>
            <a:r>
              <a:rPr lang="it-IT" sz="1600" dirty="0" err="1" smtClean="0">
                <a:latin typeface="Arial" pitchFamily="34" charset="0"/>
                <a:cs typeface="Arial" pitchFamily="34" charset="0"/>
              </a:rPr>
              <a:t>Budoia</a:t>
            </a:r>
            <a:r>
              <a:rPr lang="it-IT" sz="1600" dirty="0" smtClean="0">
                <a:latin typeface="Arial" pitchFamily="34" charset="0"/>
                <a:cs typeface="Arial" pitchFamily="34" charset="0"/>
              </a:rPr>
              <a:t>, 2013 </a:t>
            </a:r>
            <a:br>
              <a:rPr lang="it-IT" sz="1600" dirty="0" smtClean="0">
                <a:latin typeface="Arial" pitchFamily="34" charset="0"/>
                <a:cs typeface="Arial" pitchFamily="34" charset="0"/>
              </a:rPr>
            </a:br>
            <a:endParaRPr lang="it-IT" sz="1600" dirty="0" smtClean="0">
              <a:latin typeface="Arial" pitchFamily="34" charset="0"/>
              <a:cs typeface="Arial" pitchFamily="34" charset="0"/>
            </a:endParaRPr>
          </a:p>
        </p:txBody>
      </p:sp>
      <p:sp>
        <p:nvSpPr>
          <p:cNvPr id="9223" name="Rettangolo 6"/>
          <p:cNvSpPr>
            <a:spLocks noChangeArrowheads="1"/>
          </p:cNvSpPr>
          <p:nvPr/>
        </p:nvSpPr>
        <p:spPr bwMode="auto">
          <a:xfrm>
            <a:off x="7019925" y="2924175"/>
            <a:ext cx="1944688" cy="2863850"/>
          </a:xfrm>
          <a:prstGeom prst="rect">
            <a:avLst/>
          </a:prstGeom>
          <a:noFill/>
          <a:ln w="9525">
            <a:noFill/>
            <a:miter lim="800000"/>
            <a:headEnd/>
            <a:tailEnd/>
          </a:ln>
        </p:spPr>
        <p:txBody>
          <a:bodyPr>
            <a:spAutoFit/>
          </a:bodyPr>
          <a:lstStyle/>
          <a:p>
            <a:r>
              <a:rPr lang="it-IT"/>
              <a:t>Carte dei paesaggi non solo analitiche ma progettuali, da porre alla base dell’articolazione normativa  e delle strategie di piano.</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Immagine 5" descr="pai livenza e boschi.jpg"/>
          <p:cNvPicPr>
            <a:picLocks noChangeAspect="1"/>
          </p:cNvPicPr>
          <p:nvPr/>
        </p:nvPicPr>
        <p:blipFill>
          <a:blip r:embed="rId2" cstate="print"/>
          <a:srcRect/>
          <a:stretch>
            <a:fillRect/>
          </a:stretch>
        </p:blipFill>
        <p:spPr bwMode="auto">
          <a:xfrm>
            <a:off x="-374650" y="0"/>
            <a:ext cx="9699625" cy="6858000"/>
          </a:xfrm>
          <a:prstGeom prst="rect">
            <a:avLst/>
          </a:prstGeom>
          <a:noFill/>
          <a:ln w="9525">
            <a:noFill/>
            <a:miter lim="800000"/>
            <a:headEnd/>
            <a:tailEnd/>
          </a:ln>
        </p:spPr>
      </p:pic>
      <p:sp>
        <p:nvSpPr>
          <p:cNvPr id="45059" name="CasellaDiTesto 6"/>
          <p:cNvSpPr txBox="1">
            <a:spLocks noChangeArrowheads="1"/>
          </p:cNvSpPr>
          <p:nvPr/>
        </p:nvSpPr>
        <p:spPr bwMode="auto">
          <a:xfrm>
            <a:off x="1476375" y="188913"/>
            <a:ext cx="8243888" cy="830262"/>
          </a:xfrm>
          <a:prstGeom prst="rect">
            <a:avLst/>
          </a:prstGeom>
          <a:noFill/>
          <a:ln w="9525">
            <a:noFill/>
            <a:miter lim="800000"/>
            <a:headEnd/>
            <a:tailEnd/>
          </a:ln>
        </p:spPr>
        <p:txBody>
          <a:bodyPr>
            <a:spAutoFit/>
          </a:bodyPr>
          <a:lstStyle/>
          <a:p>
            <a:r>
              <a:rPr lang="it-IT" sz="2400" b="1">
                <a:solidFill>
                  <a:schemeClr val="bg1"/>
                </a:solidFill>
              </a:rPr>
              <a:t>PAIL - PIANO ASSETTO IDROGEOLOGICO DEL LIVENZA</a:t>
            </a:r>
          </a:p>
          <a:p>
            <a:r>
              <a:rPr lang="it-IT" sz="2400" b="1">
                <a:solidFill>
                  <a:schemeClr val="bg1"/>
                </a:solidFill>
              </a:rPr>
              <a:t>Aree di pericolosità</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506413" y="0"/>
            <a:ext cx="8637587" cy="1249363"/>
          </a:xfrm>
        </p:spPr>
        <p:txBody>
          <a:bodyPr>
            <a:normAutofit fontScale="90000"/>
          </a:bodyPr>
          <a:lstStyle/>
          <a:p>
            <a:pPr algn="r" eaLnBrk="1" hangingPunct="1"/>
            <a:r>
              <a:rPr lang="it-IT" sz="3200" smtClean="0"/>
              <a:t>Le tavole di  piano</a:t>
            </a:r>
            <a:r>
              <a:rPr lang="it-IT" smtClean="0"/>
              <a:t/>
            </a:r>
            <a:br>
              <a:rPr lang="it-IT" smtClean="0"/>
            </a:br>
            <a:r>
              <a:rPr lang="it-IT" sz="2800" smtClean="0"/>
              <a:t>legenda</a:t>
            </a:r>
            <a:r>
              <a:rPr lang="it-IT" smtClean="0"/>
              <a:t> </a:t>
            </a:r>
            <a:r>
              <a:rPr lang="it-IT" sz="1800" smtClean="0"/>
              <a:t>scala 1/2000</a:t>
            </a:r>
          </a:p>
        </p:txBody>
      </p:sp>
      <p:pic>
        <p:nvPicPr>
          <p:cNvPr id="18435" name="Picture 3"/>
          <p:cNvPicPr>
            <a:picLocks noChangeAspect="1" noChangeArrowheads="1"/>
          </p:cNvPicPr>
          <p:nvPr/>
        </p:nvPicPr>
        <p:blipFill>
          <a:blip r:embed="rId2" cstate="print"/>
          <a:srcRect t="2626" b="70815"/>
          <a:stretch>
            <a:fillRect/>
          </a:stretch>
        </p:blipFill>
        <p:spPr bwMode="auto">
          <a:xfrm>
            <a:off x="0" y="1588"/>
            <a:ext cx="4318000" cy="6856412"/>
          </a:xfrm>
          <a:prstGeom prst="rect">
            <a:avLst/>
          </a:prstGeom>
          <a:noFill/>
          <a:ln w="9525">
            <a:noFill/>
            <a:miter lim="800000"/>
            <a:headEnd/>
            <a:tailEnd/>
          </a:ln>
        </p:spPr>
      </p:pic>
      <p:pic>
        <p:nvPicPr>
          <p:cNvPr id="18436" name="Picture 4"/>
          <p:cNvPicPr>
            <a:picLocks noChangeAspect="1" noChangeArrowheads="1"/>
          </p:cNvPicPr>
          <p:nvPr/>
        </p:nvPicPr>
        <p:blipFill>
          <a:blip r:embed="rId2" cstate="print"/>
          <a:srcRect t="28900" b="52795"/>
          <a:stretch>
            <a:fillRect/>
          </a:stretch>
        </p:blipFill>
        <p:spPr bwMode="auto">
          <a:xfrm>
            <a:off x="4648200" y="1905000"/>
            <a:ext cx="4318000" cy="4724400"/>
          </a:xfrm>
          <a:prstGeom prst="rect">
            <a:avLst/>
          </a:prstGeom>
          <a:noFill/>
          <a:ln w="9525">
            <a:noFill/>
            <a:miter lim="800000"/>
            <a:headEnd/>
            <a:tailEnd/>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Immagine 1" descr="IMG_1178.JPG"/>
          <p:cNvPicPr>
            <a:picLocks noChangeAspect="1"/>
          </p:cNvPicPr>
          <p:nvPr/>
        </p:nvPicPr>
        <p:blipFill>
          <a:blip r:embed="rId2" cstate="print"/>
          <a:srcRect/>
          <a:stretch>
            <a:fillRect/>
          </a:stretch>
        </p:blipFill>
        <p:spPr bwMode="auto">
          <a:xfrm>
            <a:off x="0" y="1719263"/>
            <a:ext cx="9144000" cy="51387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3" descr="Struttura Insediativa Insieme.jpg"/>
          <p:cNvPicPr>
            <a:picLocks noChangeAspect="1"/>
          </p:cNvPicPr>
          <p:nvPr/>
        </p:nvPicPr>
        <p:blipFill>
          <a:blip r:embed="rId2" cstate="print"/>
          <a:srcRect l="4797" t="5901"/>
          <a:stretch>
            <a:fillRect/>
          </a:stretch>
        </p:blipFill>
        <p:spPr bwMode="auto">
          <a:xfrm>
            <a:off x="4572000" y="404664"/>
            <a:ext cx="4572000" cy="6453336"/>
          </a:xfrm>
          <a:prstGeom prst="rect">
            <a:avLst/>
          </a:prstGeom>
          <a:noFill/>
          <a:ln w="9525">
            <a:noFill/>
            <a:miter lim="800000"/>
            <a:headEnd/>
            <a:tailEnd/>
          </a:ln>
        </p:spPr>
      </p:pic>
      <p:pic>
        <p:nvPicPr>
          <p:cNvPr id="23554" name="Immagine 3" descr="Livenza_MArson009_kriegskarte.jpg"/>
          <p:cNvPicPr>
            <a:picLocks noChangeAspect="1"/>
          </p:cNvPicPr>
          <p:nvPr/>
        </p:nvPicPr>
        <p:blipFill>
          <a:blip r:embed="rId3" cstate="print">
            <a:lum contrast="20000"/>
          </a:blip>
          <a:srcRect l="14194" t="20090" b="4094"/>
          <a:stretch>
            <a:fillRect/>
          </a:stretch>
        </p:blipFill>
        <p:spPr bwMode="auto">
          <a:xfrm>
            <a:off x="0" y="404813"/>
            <a:ext cx="4787900" cy="6624637"/>
          </a:xfrm>
          <a:prstGeom prst="rect">
            <a:avLst/>
          </a:prstGeom>
          <a:noFill/>
          <a:ln w="9525">
            <a:noFill/>
            <a:miter lim="800000"/>
            <a:headEnd/>
            <a:tailEnd/>
          </a:ln>
        </p:spPr>
      </p:pic>
      <p:sp>
        <p:nvSpPr>
          <p:cNvPr id="23556" name="Titolo 1"/>
          <p:cNvSpPr>
            <a:spLocks noGrp="1"/>
          </p:cNvSpPr>
          <p:nvPr>
            <p:ph type="title"/>
          </p:nvPr>
        </p:nvSpPr>
        <p:spPr>
          <a:xfrm>
            <a:off x="0" y="-71438"/>
            <a:ext cx="9144000" cy="620713"/>
          </a:xfrm>
        </p:spPr>
        <p:txBody>
          <a:bodyPr/>
          <a:lstStyle/>
          <a:p>
            <a:pPr algn="r"/>
            <a:r>
              <a:rPr lang="it-IT" sz="2400" dirty="0" smtClean="0">
                <a:solidFill>
                  <a:srgbClr val="C00000"/>
                </a:solidFill>
              </a:rPr>
              <a:t>Struttura insediativa antica e recente</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Segnaposto contenuto 3" descr="1203_31_Area vastaTelai insediativi per schermo.jpg"/>
          <p:cNvPicPr>
            <a:picLocks noGrp="1" noChangeAspect="1"/>
          </p:cNvPicPr>
          <p:nvPr>
            <p:ph idx="1"/>
          </p:nvPr>
        </p:nvPicPr>
        <p:blipFill>
          <a:blip r:embed="rId2" cstate="print"/>
          <a:srcRect/>
          <a:stretch>
            <a:fillRect/>
          </a:stretch>
        </p:blipFill>
        <p:spPr>
          <a:xfrm>
            <a:off x="0" y="-26988"/>
            <a:ext cx="5364163" cy="6884988"/>
          </a:xfrm>
        </p:spPr>
      </p:pic>
      <p:sp>
        <p:nvSpPr>
          <p:cNvPr id="50179" name="Titolo 1"/>
          <p:cNvSpPr>
            <a:spLocks noGrp="1"/>
          </p:cNvSpPr>
          <p:nvPr>
            <p:ph type="title"/>
          </p:nvPr>
        </p:nvSpPr>
        <p:spPr>
          <a:xfrm>
            <a:off x="0" y="-71438"/>
            <a:ext cx="9144000" cy="620713"/>
          </a:xfrm>
        </p:spPr>
        <p:txBody>
          <a:bodyPr/>
          <a:lstStyle/>
          <a:p>
            <a:pPr algn="r"/>
            <a:r>
              <a:rPr lang="it-IT" sz="2400" smtClean="0">
                <a:solidFill>
                  <a:srgbClr val="C00000"/>
                </a:solidFill>
              </a:rPr>
              <a:t>Relazioni di area vasta</a:t>
            </a:r>
          </a:p>
        </p:txBody>
      </p:sp>
      <p:pic>
        <p:nvPicPr>
          <p:cNvPr id="50180" name="Immagine 5" descr="Telai insediativi Legenda.jpg"/>
          <p:cNvPicPr>
            <a:picLocks noChangeAspect="1"/>
          </p:cNvPicPr>
          <p:nvPr/>
        </p:nvPicPr>
        <p:blipFill>
          <a:blip r:embed="rId3" cstate="print"/>
          <a:srcRect l="9990" t="7375" r="37616" b="3500"/>
          <a:stretch>
            <a:fillRect/>
          </a:stretch>
        </p:blipFill>
        <p:spPr bwMode="auto">
          <a:xfrm>
            <a:off x="5815013" y="1412875"/>
            <a:ext cx="3328987" cy="41767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olo 1"/>
          <p:cNvSpPr>
            <a:spLocks noGrp="1"/>
          </p:cNvSpPr>
          <p:nvPr>
            <p:ph type="title"/>
          </p:nvPr>
        </p:nvSpPr>
        <p:spPr/>
        <p:txBody>
          <a:bodyPr/>
          <a:lstStyle/>
          <a:p>
            <a:endParaRPr lang="it-IT" smtClean="0"/>
          </a:p>
        </p:txBody>
      </p:sp>
      <p:pic>
        <p:nvPicPr>
          <p:cNvPr id="31747" name="Segnaposto contenuto 5" descr="DSCF9254.JPG"/>
          <p:cNvPicPr>
            <a:picLocks noGrp="1" noChangeAspect="1"/>
          </p:cNvPicPr>
          <p:nvPr>
            <p:ph idx="1"/>
          </p:nvPr>
        </p:nvPicPr>
        <p:blipFill>
          <a:blip r:embed="rId2" cstate="print"/>
          <a:srcRec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olo 1"/>
          <p:cNvSpPr>
            <a:spLocks noGrp="1"/>
          </p:cNvSpPr>
          <p:nvPr>
            <p:ph type="title"/>
          </p:nvPr>
        </p:nvSpPr>
        <p:spPr/>
        <p:txBody>
          <a:bodyPr/>
          <a:lstStyle/>
          <a:p>
            <a:endParaRPr lang="it-IT" smtClean="0"/>
          </a:p>
        </p:txBody>
      </p:sp>
      <p:pic>
        <p:nvPicPr>
          <p:cNvPr id="33795" name="Segnaposto contenuto 3" descr="DSCF9310.JPG"/>
          <p:cNvPicPr>
            <a:picLocks noGrp="1" noChangeAspect="1"/>
          </p:cNvPicPr>
          <p:nvPr>
            <p:ph idx="1"/>
          </p:nvPr>
        </p:nvPicPr>
        <p:blipFill>
          <a:blip r:embed="rId2" cstate="print"/>
          <a:srcRec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it-IT">
              <a:latin typeface="Calibri" pitchFamily="34" charset="0"/>
            </a:endParaRPr>
          </a:p>
        </p:txBody>
      </p:sp>
      <p:sp>
        <p:nvSpPr>
          <p:cNvPr id="49155" name="Rectangle 3"/>
          <p:cNvSpPr>
            <a:spLocks noChangeArrowheads="1"/>
          </p:cNvSpPr>
          <p:nvPr/>
        </p:nvSpPr>
        <p:spPr bwMode="auto">
          <a:xfrm>
            <a:off x="0" y="3352800"/>
            <a:ext cx="9144000" cy="0"/>
          </a:xfrm>
          <a:prstGeom prst="rect">
            <a:avLst/>
          </a:prstGeom>
          <a:noFill/>
          <a:ln w="9525">
            <a:noFill/>
            <a:miter lim="800000"/>
            <a:headEnd/>
            <a:tailEnd/>
          </a:ln>
        </p:spPr>
        <p:txBody>
          <a:bodyPr wrap="none" anchor="ctr">
            <a:spAutoFit/>
          </a:bodyPr>
          <a:lstStyle/>
          <a:p>
            <a:r>
              <a:rPr lang="it-IT" sz="1100">
                <a:latin typeface="Calibri" pitchFamily="34" charset="0"/>
                <a:ea typeface="Calibri" pitchFamily="34" charset="0"/>
                <a:cs typeface="Times New Roman" pitchFamily="18" charset="0"/>
              </a:rPr>
              <a:t> </a:t>
            </a:r>
            <a:r>
              <a:rPr lang="it-IT" sz="800">
                <a:latin typeface="Calibri" pitchFamily="34" charset="0"/>
                <a:ea typeface="Calibri" pitchFamily="34" charset="0"/>
                <a:cs typeface="Times New Roman" pitchFamily="18" charset="0"/>
              </a:rPr>
              <a:t> </a:t>
            </a:r>
            <a:endParaRPr lang="it-IT">
              <a:latin typeface="Calibri" pitchFamily="34" charset="0"/>
              <a:ea typeface="Calibri" pitchFamily="34" charset="0"/>
              <a:cs typeface="Times New Roman" pitchFamily="18" charset="0"/>
            </a:endParaRPr>
          </a:p>
        </p:txBody>
      </p:sp>
      <p:pic>
        <p:nvPicPr>
          <p:cNvPr id="49156" name="Picture 4" descr="Paesaggio"/>
          <p:cNvPicPr>
            <a:picLocks noChangeAspect="1" noChangeArrowheads="1"/>
          </p:cNvPicPr>
          <p:nvPr/>
        </p:nvPicPr>
        <p:blipFill>
          <a:blip r:embed="rId2" cstate="print">
            <a:lum bright="-10000" contrast="30000"/>
          </a:blip>
          <a:srcRect r="4568"/>
          <a:stretch>
            <a:fillRect/>
          </a:stretch>
        </p:blipFill>
        <p:spPr bwMode="auto">
          <a:xfrm>
            <a:off x="0" y="-488950"/>
            <a:ext cx="5651500" cy="7346950"/>
          </a:xfrm>
          <a:prstGeom prst="rect">
            <a:avLst/>
          </a:prstGeom>
          <a:noFill/>
          <a:ln w="9525">
            <a:noFill/>
            <a:miter lim="800000"/>
            <a:headEnd/>
            <a:tailEnd/>
          </a:ln>
        </p:spPr>
      </p:pic>
      <p:pic>
        <p:nvPicPr>
          <p:cNvPr id="49157" name="Picture 1" descr="Paesaggio Legenda"/>
          <p:cNvPicPr>
            <a:picLocks noChangeAspect="1" noChangeArrowheads="1"/>
          </p:cNvPicPr>
          <p:nvPr/>
        </p:nvPicPr>
        <p:blipFill>
          <a:blip r:embed="rId3" cstate="print">
            <a:lum contrast="20000"/>
          </a:blip>
          <a:srcRect l="11371" t="2203" r="13084" b="40198"/>
          <a:stretch>
            <a:fillRect/>
          </a:stretch>
        </p:blipFill>
        <p:spPr bwMode="auto">
          <a:xfrm>
            <a:off x="5651500" y="620713"/>
            <a:ext cx="3492500" cy="386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Immagine 3" descr="direttive_Budoia_PRESENTAZIONE_Pagina_05.jpg"/>
          <p:cNvPicPr>
            <a:picLocks noChangeAspect="1"/>
          </p:cNvPicPr>
          <p:nvPr/>
        </p:nvPicPr>
        <p:blipFill>
          <a:blip r:embed="rId2" cstate="print"/>
          <a:srcRect l="3970" t="5901" r="5455" b="9052"/>
          <a:stretch>
            <a:fillRect/>
          </a:stretch>
        </p:blipFill>
        <p:spPr bwMode="auto">
          <a:xfrm>
            <a:off x="4533900" y="333375"/>
            <a:ext cx="4610100" cy="6119813"/>
          </a:xfrm>
          <a:prstGeom prst="rect">
            <a:avLst/>
          </a:prstGeom>
          <a:noFill/>
          <a:ln w="9525">
            <a:noFill/>
            <a:miter lim="800000"/>
            <a:headEnd/>
            <a:tailEnd/>
          </a:ln>
        </p:spPr>
      </p:pic>
      <p:pic>
        <p:nvPicPr>
          <p:cNvPr id="4" name="Immagine 3" descr="direttive_Budoia_PRESENTAZIONE_Pagina_04.jpg"/>
          <p:cNvPicPr>
            <a:picLocks noChangeAspect="1"/>
          </p:cNvPicPr>
          <p:nvPr/>
        </p:nvPicPr>
        <p:blipFill>
          <a:blip r:embed="rId3" cstate="print"/>
          <a:srcRect r="9641" b="17450"/>
          <a:stretch>
            <a:fillRect/>
          </a:stretch>
        </p:blipFill>
        <p:spPr bwMode="auto">
          <a:xfrm>
            <a:off x="107950" y="0"/>
            <a:ext cx="4381500" cy="56610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ttangolo 1"/>
          <p:cNvSpPr>
            <a:spLocks noChangeArrowheads="1"/>
          </p:cNvSpPr>
          <p:nvPr/>
        </p:nvSpPr>
        <p:spPr bwMode="auto">
          <a:xfrm>
            <a:off x="0" y="0"/>
            <a:ext cx="9144000" cy="708025"/>
          </a:xfrm>
          <a:prstGeom prst="rect">
            <a:avLst/>
          </a:prstGeom>
          <a:noFill/>
          <a:ln w="9525">
            <a:noFill/>
            <a:miter lim="800000"/>
            <a:headEnd/>
            <a:tailEnd/>
          </a:ln>
        </p:spPr>
        <p:txBody>
          <a:bodyPr>
            <a:spAutoFit/>
          </a:bodyPr>
          <a:lstStyle/>
          <a:p>
            <a:r>
              <a:rPr lang="it-IT" sz="4000">
                <a:solidFill>
                  <a:srgbClr val="C00000"/>
                </a:solidFill>
              </a:rPr>
              <a:t>Il Piano Struttura</a:t>
            </a:r>
          </a:p>
        </p:txBody>
      </p:sp>
      <p:pic>
        <p:nvPicPr>
          <p:cNvPr id="60419" name="Immagine 4" descr="piano_struttura legenda.jpg"/>
          <p:cNvPicPr>
            <a:picLocks noChangeAspect="1"/>
          </p:cNvPicPr>
          <p:nvPr/>
        </p:nvPicPr>
        <p:blipFill>
          <a:blip r:embed="rId2" cstate="print"/>
          <a:srcRect l="3407" t="6950" r="28998" b="34250"/>
          <a:stretch>
            <a:fillRect/>
          </a:stretch>
        </p:blipFill>
        <p:spPr bwMode="auto">
          <a:xfrm>
            <a:off x="4716463" y="896938"/>
            <a:ext cx="4427537" cy="5988050"/>
          </a:xfrm>
          <a:prstGeom prst="rect">
            <a:avLst/>
          </a:prstGeom>
          <a:noFill/>
          <a:ln w="9525">
            <a:noFill/>
            <a:miter lim="800000"/>
            <a:headEnd/>
            <a:tailEnd/>
          </a:ln>
        </p:spPr>
      </p:pic>
      <p:pic>
        <p:nvPicPr>
          <p:cNvPr id="60420" name="Immagine 5" descr="piano_struttura_senza_legenda.jpg"/>
          <p:cNvPicPr>
            <a:picLocks noChangeAspect="1"/>
          </p:cNvPicPr>
          <p:nvPr/>
        </p:nvPicPr>
        <p:blipFill>
          <a:blip r:embed="rId3" cstate="print">
            <a:lum bright="-20000" contrast="30000"/>
          </a:blip>
          <a:srcRect l="1485" t="5251" r="2026" b="8002"/>
          <a:stretch>
            <a:fillRect/>
          </a:stretch>
        </p:blipFill>
        <p:spPr bwMode="auto">
          <a:xfrm>
            <a:off x="0" y="908050"/>
            <a:ext cx="4679950" cy="5949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Immagine 1" descr="Budoia relazione strategie11.jpg"/>
          <p:cNvPicPr>
            <a:picLocks noChangeAspect="1"/>
          </p:cNvPicPr>
          <p:nvPr/>
        </p:nvPicPr>
        <p:blipFill>
          <a:blip r:embed="rId2" cstate="print"/>
          <a:srcRect b="43700"/>
          <a:stretch>
            <a:fillRect/>
          </a:stretch>
        </p:blipFill>
        <p:spPr bwMode="auto">
          <a:xfrm>
            <a:off x="0" y="-100013"/>
            <a:ext cx="8612188" cy="6858001"/>
          </a:xfrm>
          <a:prstGeom prst="rect">
            <a:avLst/>
          </a:prstGeom>
          <a:noFill/>
          <a:ln w="9525">
            <a:noFill/>
            <a:miter lim="800000"/>
            <a:headEnd/>
            <a:tailEnd/>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olo 1"/>
          <p:cNvSpPr>
            <a:spLocks noGrp="1"/>
          </p:cNvSpPr>
          <p:nvPr>
            <p:ph type="title"/>
          </p:nvPr>
        </p:nvSpPr>
        <p:spPr>
          <a:xfrm>
            <a:off x="468313" y="836613"/>
            <a:ext cx="8229600" cy="1143000"/>
          </a:xfrm>
        </p:spPr>
        <p:txBody>
          <a:bodyPr>
            <a:normAutofit fontScale="90000"/>
          </a:bodyPr>
          <a:lstStyle/>
          <a:p>
            <a:pPr marL="3175" indent="-3175" algn="just"/>
            <a:r>
              <a:rPr lang="it-IT" sz="4000" smtClean="0">
                <a:solidFill>
                  <a:srgbClr val="C00000"/>
                </a:solidFill>
              </a:rPr>
              <a:t>Il PAESAGGIO COME RISORSA: </a:t>
            </a:r>
            <a:br>
              <a:rPr lang="it-IT" sz="4000" smtClean="0">
                <a:solidFill>
                  <a:srgbClr val="C00000"/>
                </a:solidFill>
              </a:rPr>
            </a:br>
            <a:r>
              <a:rPr lang="it-IT" sz="4000" smtClean="0">
                <a:solidFill>
                  <a:srgbClr val="C00000"/>
                </a:solidFill>
              </a:rPr>
              <a:t>RECUPERO DELL’ATTIVITA’ AGRO-SILVO PASTORALE e TURISMO A BASSO IMPATTO</a:t>
            </a:r>
          </a:p>
        </p:txBody>
      </p:sp>
      <p:sp>
        <p:nvSpPr>
          <p:cNvPr id="64515" name="Segnaposto contenuto 2"/>
          <p:cNvSpPr>
            <a:spLocks noGrp="1"/>
          </p:cNvSpPr>
          <p:nvPr>
            <p:ph idx="1"/>
          </p:nvPr>
        </p:nvSpPr>
        <p:spPr>
          <a:xfrm>
            <a:off x="539750" y="3357563"/>
            <a:ext cx="8229600" cy="3024187"/>
          </a:xfrm>
        </p:spPr>
        <p:txBody>
          <a:bodyPr>
            <a:normAutofit fontScale="92500"/>
          </a:bodyPr>
          <a:lstStyle/>
          <a:p>
            <a:pPr marL="3175" indent="-3175">
              <a:buFont typeface="Arial" pitchFamily="34" charset="0"/>
              <a:buNone/>
            </a:pPr>
            <a:r>
              <a:rPr lang="it-IT" sz="2400" smtClean="0"/>
              <a:t>Il Piano  incentiva una vocazione turistica del territorio incentrata su risorse naturali, attività sportive, ricreative e agro-silvo pastorali.  </a:t>
            </a:r>
          </a:p>
          <a:p>
            <a:pPr marL="3175" indent="-3175">
              <a:buFont typeface="Arial" pitchFamily="34" charset="0"/>
              <a:buNone/>
            </a:pPr>
            <a:r>
              <a:rPr lang="it-IT" sz="2400" smtClean="0"/>
              <a:t>Come presupposto per il mantenimento dei diversi paesaggi viene data priorità al recupero delle attività agricole e forestali, attraverso la ridefinizione delle </a:t>
            </a:r>
            <a:r>
              <a:rPr lang="it-IT" sz="2400" b="1" i="1" smtClean="0"/>
              <a:t>zone E3 ed E4</a:t>
            </a:r>
            <a:r>
              <a:rPr lang="it-IT" sz="2400" b="1" smtClean="0"/>
              <a:t> </a:t>
            </a:r>
            <a:r>
              <a:rPr lang="it-IT" sz="2400" smtClean="0"/>
              <a:t>e delle </a:t>
            </a:r>
            <a:r>
              <a:rPr lang="it-IT" sz="2400" b="1" i="1" smtClean="0"/>
              <a:t>zone G</a:t>
            </a:r>
            <a:r>
              <a:rPr lang="it-IT" sz="2400" i="1" smtClean="0"/>
              <a:t> (turistiche) </a:t>
            </a:r>
            <a:r>
              <a:rPr lang="it-IT" sz="2400" smtClean="0"/>
              <a:t>e vengono individuati i </a:t>
            </a:r>
            <a:r>
              <a:rPr lang="it-IT" sz="2400" b="1" smtClean="0"/>
              <a:t>percorsi e gli elementi di interesse turistico ricreativo</a:t>
            </a:r>
            <a:r>
              <a:rPr lang="it-IT" sz="2400" smtClean="0"/>
              <a:t>; viene proposto il progetto d’area vasta “</a:t>
            </a:r>
            <a:r>
              <a:rPr lang="it-IT" sz="2400" b="1" smtClean="0"/>
              <a:t>Paesaggi in rete</a:t>
            </a:r>
            <a:r>
              <a:rPr lang="it-IT" sz="2400" smtClean="0"/>
              <a:t>”.</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506413" y="0"/>
            <a:ext cx="8637587" cy="854075"/>
          </a:xfrm>
        </p:spPr>
        <p:txBody>
          <a:bodyPr/>
          <a:lstStyle/>
          <a:p>
            <a:pPr algn="r" eaLnBrk="1" hangingPunct="1"/>
            <a:r>
              <a:rPr lang="it-IT" sz="3200" dirty="0" smtClean="0"/>
              <a:t>Le tavole di  piano</a:t>
            </a:r>
            <a:r>
              <a:rPr lang="it-IT" sz="1800" dirty="0" smtClean="0"/>
              <a:t/>
            </a:r>
            <a:br>
              <a:rPr lang="it-IT" sz="1800" dirty="0" smtClean="0"/>
            </a:br>
            <a:r>
              <a:rPr lang="it-IT" sz="1800" dirty="0" smtClean="0"/>
              <a:t>legenda scala 1/5000</a:t>
            </a:r>
          </a:p>
        </p:txBody>
      </p:sp>
      <p:pic>
        <p:nvPicPr>
          <p:cNvPr id="19459" name="Picture 3"/>
          <p:cNvPicPr>
            <a:picLocks noChangeAspect="1" noChangeArrowheads="1"/>
          </p:cNvPicPr>
          <p:nvPr/>
        </p:nvPicPr>
        <p:blipFill>
          <a:blip r:embed="rId2" cstate="print"/>
          <a:srcRect t="47205" b="27873"/>
          <a:stretch>
            <a:fillRect/>
          </a:stretch>
        </p:blipFill>
        <p:spPr bwMode="auto">
          <a:xfrm>
            <a:off x="228600" y="44450"/>
            <a:ext cx="4318000" cy="6432550"/>
          </a:xfrm>
          <a:prstGeom prst="rect">
            <a:avLst/>
          </a:prstGeom>
          <a:noFill/>
          <a:ln w="9525">
            <a:noFill/>
            <a:miter lim="800000"/>
            <a:headEnd/>
            <a:tailEnd/>
          </a:ln>
        </p:spPr>
      </p:pic>
      <p:pic>
        <p:nvPicPr>
          <p:cNvPr id="19460" name="Picture 4"/>
          <p:cNvPicPr>
            <a:picLocks noChangeAspect="1" noChangeArrowheads="1"/>
          </p:cNvPicPr>
          <p:nvPr/>
        </p:nvPicPr>
        <p:blipFill>
          <a:blip r:embed="rId2" cstate="print"/>
          <a:srcRect t="77316" b="10579"/>
          <a:stretch>
            <a:fillRect/>
          </a:stretch>
        </p:blipFill>
        <p:spPr bwMode="auto">
          <a:xfrm>
            <a:off x="4826000" y="3276600"/>
            <a:ext cx="4318000" cy="3124200"/>
          </a:xfrm>
          <a:prstGeom prst="rect">
            <a:avLst/>
          </a:prstGeom>
          <a:noFill/>
          <a:ln w="9525">
            <a:noFill/>
            <a:miter lim="800000"/>
            <a:headEnd/>
            <a:tailEnd/>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Immagine 1" descr="5000.jpg"/>
          <p:cNvPicPr>
            <a:picLocks noChangeAspect="1"/>
          </p:cNvPicPr>
          <p:nvPr/>
        </p:nvPicPr>
        <p:blipFill>
          <a:blip r:embed="rId2" cstate="print">
            <a:lum bright="-20000" contrast="30000"/>
          </a:blip>
          <a:srcRect l="14697" t="40007" r="3378" b="1276"/>
          <a:stretch>
            <a:fillRect/>
          </a:stretch>
        </p:blipFill>
        <p:spPr bwMode="auto">
          <a:xfrm>
            <a:off x="-180975" y="0"/>
            <a:ext cx="7974013" cy="6858000"/>
          </a:xfrm>
          <a:prstGeom prst="rect">
            <a:avLst/>
          </a:prstGeom>
          <a:noFill/>
          <a:ln w="9525">
            <a:noFill/>
            <a:miter lim="800000"/>
            <a:headEnd/>
            <a:tailEnd/>
          </a:ln>
        </p:spPr>
      </p:pic>
      <p:sp>
        <p:nvSpPr>
          <p:cNvPr id="69635" name="Rettangolo 1"/>
          <p:cNvSpPr>
            <a:spLocks noChangeArrowheads="1"/>
          </p:cNvSpPr>
          <p:nvPr/>
        </p:nvSpPr>
        <p:spPr bwMode="auto">
          <a:xfrm>
            <a:off x="4067175" y="0"/>
            <a:ext cx="5076825" cy="708025"/>
          </a:xfrm>
          <a:prstGeom prst="rect">
            <a:avLst/>
          </a:prstGeom>
          <a:noFill/>
          <a:ln w="9525">
            <a:noFill/>
            <a:miter lim="800000"/>
            <a:headEnd/>
            <a:tailEnd/>
          </a:ln>
        </p:spPr>
        <p:txBody>
          <a:bodyPr>
            <a:spAutoFit/>
          </a:bodyPr>
          <a:lstStyle/>
          <a:p>
            <a:r>
              <a:rPr lang="it-IT" sz="4000">
                <a:solidFill>
                  <a:srgbClr val="C00000"/>
                </a:solidFill>
              </a:rPr>
              <a:t>Il Piano Operativo</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Immagine 2" descr="Elementi notevoli del Paesaggio.jpg"/>
          <p:cNvPicPr>
            <a:picLocks noChangeAspect="1"/>
          </p:cNvPicPr>
          <p:nvPr/>
        </p:nvPicPr>
        <p:blipFill>
          <a:blip r:embed="rId2" cstate="print">
            <a:lum bright="-10000" contrast="20000"/>
          </a:blip>
          <a:srcRect/>
          <a:stretch>
            <a:fillRect/>
          </a:stretch>
        </p:blipFill>
        <p:spPr bwMode="auto">
          <a:xfrm>
            <a:off x="71438" y="-398463"/>
            <a:ext cx="8316912" cy="7427913"/>
          </a:xfrm>
          <a:prstGeom prst="rect">
            <a:avLst/>
          </a:prstGeom>
          <a:noFill/>
          <a:ln w="9525">
            <a:noFill/>
            <a:miter lim="800000"/>
            <a:headEnd/>
            <a:tailEnd/>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Immagine 3" descr="7_Paesaggi in rete.jpg"/>
          <p:cNvPicPr>
            <a:picLocks noChangeAspect="1"/>
          </p:cNvPicPr>
          <p:nvPr/>
        </p:nvPicPr>
        <p:blipFill>
          <a:blip r:embed="rId2" cstate="print"/>
          <a:srcRect t="6273"/>
          <a:stretch>
            <a:fillRect/>
          </a:stretch>
        </p:blipFill>
        <p:spPr bwMode="auto">
          <a:xfrm>
            <a:off x="0" y="-26988"/>
            <a:ext cx="7569200" cy="7046913"/>
          </a:xfrm>
          <a:prstGeom prst="rect">
            <a:avLst/>
          </a:prstGeom>
          <a:noFill/>
          <a:ln w="9525">
            <a:noFill/>
            <a:miter lim="800000"/>
            <a:headEnd/>
            <a:tailEnd/>
          </a:ln>
        </p:spPr>
      </p:pic>
      <p:pic>
        <p:nvPicPr>
          <p:cNvPr id="72707" name="Immagine 4" descr="7_Paesaggi in rete.jpg"/>
          <p:cNvPicPr>
            <a:picLocks noChangeAspect="1"/>
          </p:cNvPicPr>
          <p:nvPr/>
        </p:nvPicPr>
        <p:blipFill>
          <a:blip r:embed="rId2" cstate="print"/>
          <a:srcRect l="84315" t="48836"/>
          <a:stretch>
            <a:fillRect/>
          </a:stretch>
        </p:blipFill>
        <p:spPr bwMode="auto">
          <a:xfrm>
            <a:off x="7308850" y="1125538"/>
            <a:ext cx="1800225" cy="5832475"/>
          </a:xfrm>
          <a:prstGeom prst="rect">
            <a:avLst/>
          </a:prstGeom>
          <a:noFill/>
          <a:ln w="9525">
            <a:noFill/>
            <a:miter lim="800000"/>
            <a:headEnd/>
            <a:tailEnd/>
          </a:ln>
        </p:spPr>
      </p:pic>
      <p:sp>
        <p:nvSpPr>
          <p:cNvPr id="72708" name="Titolo 1"/>
          <p:cNvSpPr>
            <a:spLocks noGrp="1"/>
          </p:cNvSpPr>
          <p:nvPr>
            <p:ph type="title"/>
          </p:nvPr>
        </p:nvSpPr>
        <p:spPr>
          <a:xfrm>
            <a:off x="0" y="-71438"/>
            <a:ext cx="9144000" cy="620713"/>
          </a:xfrm>
        </p:spPr>
        <p:txBody>
          <a:bodyPr/>
          <a:lstStyle/>
          <a:p>
            <a:pPr algn="r"/>
            <a:r>
              <a:rPr lang="it-IT" sz="2400" smtClean="0">
                <a:solidFill>
                  <a:srgbClr val="C00000"/>
                </a:solidFill>
              </a:rPr>
              <a:t>Progetto “Paesaggi in rete e sviluppo attività turistiche”</a:t>
            </a:r>
          </a:p>
        </p:txBody>
      </p:sp>
      <p:sp>
        <p:nvSpPr>
          <p:cNvPr id="6" name="Rettangolo 5"/>
          <p:cNvSpPr/>
          <p:nvPr/>
        </p:nvSpPr>
        <p:spPr>
          <a:xfrm>
            <a:off x="6084888" y="3429000"/>
            <a:ext cx="1223962" cy="35004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72710" name="CasellaDiTesto 6"/>
          <p:cNvSpPr txBox="1">
            <a:spLocks noChangeArrowheads="1"/>
          </p:cNvSpPr>
          <p:nvPr/>
        </p:nvSpPr>
        <p:spPr bwMode="auto">
          <a:xfrm>
            <a:off x="0" y="2924175"/>
            <a:ext cx="1584325" cy="1201738"/>
          </a:xfrm>
          <a:prstGeom prst="rect">
            <a:avLst/>
          </a:prstGeom>
          <a:noFill/>
          <a:ln w="9525">
            <a:noFill/>
            <a:miter lim="800000"/>
            <a:headEnd/>
            <a:tailEnd/>
          </a:ln>
        </p:spPr>
        <p:txBody>
          <a:bodyPr>
            <a:spAutoFit/>
          </a:bodyPr>
          <a:lstStyle/>
          <a:p>
            <a:r>
              <a:rPr lang="it-IT">
                <a:solidFill>
                  <a:srgbClr val="C00000"/>
                </a:solidFill>
              </a:rPr>
              <a:t>Progetto ampliamento parco San Tomè</a:t>
            </a:r>
            <a:endParaRPr lang="it-IT"/>
          </a:p>
        </p:txBody>
      </p:sp>
      <p:cxnSp>
        <p:nvCxnSpPr>
          <p:cNvPr id="10" name="Connettore 4 9"/>
          <p:cNvCxnSpPr/>
          <p:nvPr/>
        </p:nvCxnSpPr>
        <p:spPr>
          <a:xfrm flipV="1">
            <a:off x="250825" y="3429000"/>
            <a:ext cx="3097213" cy="360363"/>
          </a:xfrm>
          <a:prstGeom prst="bentConnector3">
            <a:avLst>
              <a:gd name="adj1" fmla="val 50000"/>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CasellaDiTesto 14"/>
          <p:cNvSpPr txBox="1"/>
          <p:nvPr/>
        </p:nvSpPr>
        <p:spPr>
          <a:xfrm>
            <a:off x="2124075" y="5876925"/>
            <a:ext cx="3168650" cy="277813"/>
          </a:xfrm>
          <a:prstGeom prst="rect">
            <a:avLst/>
          </a:prstGeom>
          <a:noFill/>
        </p:spPr>
        <p:txBody>
          <a:bodyPr>
            <a:spAutoFit/>
          </a:bodyPr>
          <a:lstStyle/>
          <a:p>
            <a:pPr>
              <a:defRPr/>
            </a:pPr>
            <a:r>
              <a:rPr lang="it-IT" sz="1200" dirty="0">
                <a:solidFill>
                  <a:schemeClr val="bg1">
                    <a:lumMod val="65000"/>
                  </a:schemeClr>
                </a:solidFill>
                <a:latin typeface="Arial" charset="0"/>
              </a:rPr>
              <a:t>Paesaggio delle acque</a:t>
            </a:r>
          </a:p>
        </p:txBody>
      </p:sp>
      <p:sp>
        <p:nvSpPr>
          <p:cNvPr id="72713" name="Rettangolo 15"/>
          <p:cNvSpPr>
            <a:spLocks noChangeArrowheads="1"/>
          </p:cNvSpPr>
          <p:nvPr/>
        </p:nvSpPr>
        <p:spPr bwMode="auto">
          <a:xfrm>
            <a:off x="4572000" y="1844675"/>
            <a:ext cx="2232025" cy="923925"/>
          </a:xfrm>
          <a:prstGeom prst="rect">
            <a:avLst/>
          </a:prstGeom>
          <a:noFill/>
          <a:ln w="9525">
            <a:noFill/>
            <a:miter lim="800000"/>
            <a:headEnd/>
            <a:tailEnd/>
          </a:ln>
        </p:spPr>
        <p:txBody>
          <a:bodyPr>
            <a:spAutoFit/>
          </a:bodyPr>
          <a:lstStyle/>
          <a:p>
            <a:r>
              <a:rPr lang="it-IT">
                <a:solidFill>
                  <a:srgbClr val="C00000"/>
                </a:solidFill>
              </a:rPr>
              <a:t>Nuovo percorso ciclabile verso </a:t>
            </a:r>
          </a:p>
          <a:p>
            <a:r>
              <a:rPr lang="it-IT">
                <a:solidFill>
                  <a:srgbClr val="C00000"/>
                </a:solidFill>
              </a:rPr>
              <a:t>Val San Tomè</a:t>
            </a:r>
          </a:p>
        </p:txBody>
      </p:sp>
      <p:cxnSp>
        <p:nvCxnSpPr>
          <p:cNvPr id="18" name="Connettore 4 17"/>
          <p:cNvCxnSpPr/>
          <p:nvPr/>
        </p:nvCxnSpPr>
        <p:spPr>
          <a:xfrm rot="5400000" flipH="1" flipV="1">
            <a:off x="4320381" y="3680619"/>
            <a:ext cx="71438" cy="1270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Connettore 4 19"/>
          <p:cNvCxnSpPr/>
          <p:nvPr/>
        </p:nvCxnSpPr>
        <p:spPr>
          <a:xfrm rot="5400000" flipH="1" flipV="1">
            <a:off x="4140200" y="2852738"/>
            <a:ext cx="1081088" cy="792162"/>
          </a:xfrm>
          <a:prstGeom prst="bentConnector3">
            <a:avLst>
              <a:gd name="adj1" fmla="val 50000"/>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ttangolo 1"/>
          <p:cNvSpPr>
            <a:spLocks noChangeArrowheads="1"/>
          </p:cNvSpPr>
          <p:nvPr/>
        </p:nvSpPr>
        <p:spPr bwMode="auto">
          <a:xfrm>
            <a:off x="3059113" y="0"/>
            <a:ext cx="6084887" cy="461963"/>
          </a:xfrm>
          <a:prstGeom prst="rect">
            <a:avLst/>
          </a:prstGeom>
          <a:noFill/>
          <a:ln w="9525">
            <a:noFill/>
            <a:miter lim="800000"/>
            <a:headEnd/>
            <a:tailEnd/>
          </a:ln>
        </p:spPr>
        <p:txBody>
          <a:bodyPr>
            <a:spAutoFit/>
          </a:bodyPr>
          <a:lstStyle/>
          <a:p>
            <a:pPr algn="r"/>
            <a:r>
              <a:rPr lang="it-IT" sz="2400">
                <a:solidFill>
                  <a:srgbClr val="C00000"/>
                </a:solidFill>
              </a:rPr>
              <a:t>Il  Progetto  “ABITANTI IN RETE”</a:t>
            </a:r>
          </a:p>
        </p:txBody>
      </p:sp>
      <p:pic>
        <p:nvPicPr>
          <p:cNvPr id="77827" name="Immagine 2" descr="Schema luoghi centrali linea ciclo pedonale 1.jpg"/>
          <p:cNvPicPr>
            <a:picLocks noChangeAspect="1"/>
          </p:cNvPicPr>
          <p:nvPr/>
        </p:nvPicPr>
        <p:blipFill>
          <a:blip r:embed="rId2" cstate="print"/>
          <a:srcRect t="3801" b="18896"/>
          <a:stretch>
            <a:fillRect/>
          </a:stretch>
        </p:blipFill>
        <p:spPr bwMode="auto">
          <a:xfrm>
            <a:off x="0" y="1152525"/>
            <a:ext cx="9144000" cy="5705475"/>
          </a:xfrm>
          <a:prstGeom prst="rect">
            <a:avLst/>
          </a:prstGeom>
          <a:noFill/>
          <a:ln w="9525">
            <a:noFill/>
            <a:miter lim="800000"/>
            <a:headEnd/>
            <a:tailEnd/>
          </a:ln>
        </p:spPr>
      </p:pic>
      <p:pic>
        <p:nvPicPr>
          <p:cNvPr id="77828" name="Immagine 3" descr="gente via roma_pregio.JPG"/>
          <p:cNvPicPr>
            <a:picLocks noChangeAspect="1"/>
          </p:cNvPicPr>
          <p:nvPr/>
        </p:nvPicPr>
        <p:blipFill>
          <a:blip r:embed="rId3" cstate="print"/>
          <a:srcRect l="29355" t="35010" r="20863" b="36349"/>
          <a:stretch>
            <a:fillRect/>
          </a:stretch>
        </p:blipFill>
        <p:spPr bwMode="auto">
          <a:xfrm>
            <a:off x="0" y="0"/>
            <a:ext cx="3441700" cy="1484313"/>
          </a:xfrm>
          <a:prstGeom prst="rect">
            <a:avLst/>
          </a:prstGeom>
          <a:noFill/>
          <a:ln w="9525">
            <a:noFill/>
            <a:miter lim="800000"/>
            <a:headEnd/>
            <a:tailEnd/>
          </a:ln>
        </p:spPr>
      </p:pic>
      <p:sp>
        <p:nvSpPr>
          <p:cNvPr id="77829" name="CasellaDiTesto 4"/>
          <p:cNvSpPr txBox="1">
            <a:spLocks noChangeArrowheads="1"/>
          </p:cNvSpPr>
          <p:nvPr/>
        </p:nvSpPr>
        <p:spPr bwMode="auto">
          <a:xfrm>
            <a:off x="2771775" y="2276475"/>
            <a:ext cx="3600450" cy="339725"/>
          </a:xfrm>
          <a:prstGeom prst="rect">
            <a:avLst/>
          </a:prstGeom>
          <a:noFill/>
          <a:ln w="9525">
            <a:noFill/>
            <a:miter lim="800000"/>
            <a:headEnd/>
            <a:tailEnd/>
          </a:ln>
        </p:spPr>
        <p:txBody>
          <a:bodyPr>
            <a:spAutoFit/>
          </a:bodyPr>
          <a:lstStyle/>
          <a:p>
            <a:pPr algn="r"/>
            <a:r>
              <a:rPr lang="it-IT" sz="1600" b="1"/>
              <a:t>ampliamento Parco San Tomè</a:t>
            </a:r>
          </a:p>
        </p:txBody>
      </p:sp>
      <p:sp>
        <p:nvSpPr>
          <p:cNvPr id="77830" name="Rettangolo 5"/>
          <p:cNvSpPr>
            <a:spLocks noChangeArrowheads="1"/>
          </p:cNvSpPr>
          <p:nvPr/>
        </p:nvSpPr>
        <p:spPr bwMode="auto">
          <a:xfrm>
            <a:off x="4500563" y="3213100"/>
            <a:ext cx="990600" cy="369888"/>
          </a:xfrm>
          <a:prstGeom prst="rect">
            <a:avLst/>
          </a:prstGeom>
          <a:noFill/>
          <a:ln w="9525">
            <a:noFill/>
            <a:miter lim="800000"/>
            <a:headEnd/>
            <a:tailEnd/>
          </a:ln>
        </p:spPr>
        <p:txBody>
          <a:bodyPr wrap="none">
            <a:spAutoFit/>
          </a:bodyPr>
          <a:lstStyle/>
          <a:p>
            <a:pPr algn="r"/>
            <a:r>
              <a:rPr lang="it-IT" b="1"/>
              <a:t>Dardago</a:t>
            </a:r>
          </a:p>
        </p:txBody>
      </p:sp>
      <p:sp>
        <p:nvSpPr>
          <p:cNvPr id="77831" name="Rettangolo 6"/>
          <p:cNvSpPr>
            <a:spLocks noChangeArrowheads="1"/>
          </p:cNvSpPr>
          <p:nvPr/>
        </p:nvSpPr>
        <p:spPr bwMode="auto">
          <a:xfrm>
            <a:off x="3924300" y="6021388"/>
            <a:ext cx="2663825" cy="584200"/>
          </a:xfrm>
          <a:prstGeom prst="rect">
            <a:avLst/>
          </a:prstGeom>
          <a:noFill/>
          <a:ln w="9525">
            <a:noFill/>
            <a:miter lim="800000"/>
            <a:headEnd/>
            <a:tailEnd/>
          </a:ln>
        </p:spPr>
        <p:txBody>
          <a:bodyPr>
            <a:spAutoFit/>
          </a:bodyPr>
          <a:lstStyle/>
          <a:p>
            <a:r>
              <a:rPr lang="it-IT" sz="1600" b="1"/>
              <a:t>Ampliamento </a:t>
            </a:r>
          </a:p>
          <a:p>
            <a:r>
              <a:rPr lang="it-IT" sz="1600" b="1"/>
              <a:t>luoghi centrali Santa Lucia</a:t>
            </a:r>
            <a:endParaRPr lang="it-IT" sz="1600"/>
          </a:p>
        </p:txBody>
      </p:sp>
      <p:sp>
        <p:nvSpPr>
          <p:cNvPr id="77832" name="Rettangolo 7"/>
          <p:cNvSpPr>
            <a:spLocks noChangeArrowheads="1"/>
          </p:cNvSpPr>
          <p:nvPr/>
        </p:nvSpPr>
        <p:spPr bwMode="auto">
          <a:xfrm>
            <a:off x="4932363" y="4941888"/>
            <a:ext cx="2376487" cy="584200"/>
          </a:xfrm>
          <a:prstGeom prst="rect">
            <a:avLst/>
          </a:prstGeom>
          <a:noFill/>
          <a:ln w="9525">
            <a:noFill/>
            <a:miter lim="800000"/>
            <a:headEnd/>
            <a:tailEnd/>
          </a:ln>
        </p:spPr>
        <p:txBody>
          <a:bodyPr>
            <a:spAutoFit/>
          </a:bodyPr>
          <a:lstStyle/>
          <a:p>
            <a:r>
              <a:rPr lang="it-IT" sz="1600" b="1"/>
              <a:t>Ampliamento </a:t>
            </a:r>
          </a:p>
          <a:p>
            <a:r>
              <a:rPr lang="it-IT" sz="1600" b="1"/>
              <a:t>luoghi centrali  Budoia</a:t>
            </a:r>
            <a:endParaRPr lang="it-IT" sz="1600"/>
          </a:p>
        </p:txBody>
      </p:sp>
      <p:sp>
        <p:nvSpPr>
          <p:cNvPr id="77833" name="Rettangolo 8"/>
          <p:cNvSpPr>
            <a:spLocks noChangeArrowheads="1"/>
          </p:cNvSpPr>
          <p:nvPr/>
        </p:nvSpPr>
        <p:spPr bwMode="auto">
          <a:xfrm>
            <a:off x="900113" y="5084763"/>
            <a:ext cx="1743075" cy="369887"/>
          </a:xfrm>
          <a:prstGeom prst="rect">
            <a:avLst/>
          </a:prstGeom>
          <a:noFill/>
          <a:ln w="9525">
            <a:noFill/>
            <a:miter lim="800000"/>
            <a:headEnd/>
            <a:tailEnd/>
          </a:ln>
        </p:spPr>
        <p:txBody>
          <a:bodyPr wrap="none">
            <a:spAutoFit/>
          </a:bodyPr>
          <a:lstStyle/>
          <a:p>
            <a:r>
              <a:rPr lang="it-IT" b="1"/>
              <a:t>Colle Santa lucia</a:t>
            </a:r>
            <a:endParaRPr lang="it-IT"/>
          </a:p>
        </p:txBody>
      </p:sp>
      <p:sp>
        <p:nvSpPr>
          <p:cNvPr id="77834" name="Rettangolo 9"/>
          <p:cNvSpPr>
            <a:spLocks noChangeArrowheads="1"/>
          </p:cNvSpPr>
          <p:nvPr/>
        </p:nvSpPr>
        <p:spPr bwMode="auto">
          <a:xfrm>
            <a:off x="7164388" y="4724400"/>
            <a:ext cx="1758950" cy="369888"/>
          </a:xfrm>
          <a:prstGeom prst="rect">
            <a:avLst/>
          </a:prstGeom>
          <a:noFill/>
          <a:ln w="9525">
            <a:noFill/>
            <a:miter lim="800000"/>
            <a:headEnd/>
            <a:tailEnd/>
          </a:ln>
        </p:spPr>
        <p:txBody>
          <a:bodyPr wrap="none">
            <a:spAutoFit/>
          </a:bodyPr>
          <a:lstStyle/>
          <a:p>
            <a:r>
              <a:rPr lang="it-IT" b="1"/>
              <a:t>Impianti sportivi</a:t>
            </a:r>
            <a:endParaRPr lang="it-IT"/>
          </a:p>
        </p:txBody>
      </p:sp>
      <p:sp>
        <p:nvSpPr>
          <p:cNvPr id="77835" name="Rettangolo 10"/>
          <p:cNvSpPr>
            <a:spLocks noChangeArrowheads="1"/>
          </p:cNvSpPr>
          <p:nvPr/>
        </p:nvSpPr>
        <p:spPr bwMode="auto">
          <a:xfrm>
            <a:off x="6875463" y="2997200"/>
            <a:ext cx="1657350" cy="830263"/>
          </a:xfrm>
          <a:prstGeom prst="rect">
            <a:avLst/>
          </a:prstGeom>
          <a:noFill/>
          <a:ln w="9525">
            <a:noFill/>
            <a:miter lim="800000"/>
            <a:headEnd/>
            <a:tailEnd/>
          </a:ln>
        </p:spPr>
        <p:txBody>
          <a:bodyPr>
            <a:spAutoFit/>
          </a:bodyPr>
          <a:lstStyle/>
          <a:p>
            <a:r>
              <a:rPr lang="it-IT" sz="1600" b="1"/>
              <a:t>nuova pista ciclabile verso la valle</a:t>
            </a:r>
          </a:p>
        </p:txBody>
      </p:sp>
      <p:sp>
        <p:nvSpPr>
          <p:cNvPr id="15" name="Figura a mano libera 14"/>
          <p:cNvSpPr/>
          <p:nvPr/>
        </p:nvSpPr>
        <p:spPr>
          <a:xfrm flipH="1">
            <a:off x="6588125" y="3481388"/>
            <a:ext cx="71438" cy="452437"/>
          </a:xfrm>
          <a:custGeom>
            <a:avLst/>
            <a:gdLst>
              <a:gd name="connsiteX0" fmla="*/ 0 w 0"/>
              <a:gd name="connsiteY0" fmla="*/ 0 h 427704"/>
              <a:gd name="connsiteX1" fmla="*/ 0 w 0"/>
              <a:gd name="connsiteY1" fmla="*/ 427704 h 427704"/>
            </a:gdLst>
            <a:ahLst/>
            <a:cxnLst>
              <a:cxn ang="0">
                <a:pos x="connsiteX0" y="connsiteY0"/>
              </a:cxn>
              <a:cxn ang="0">
                <a:pos x="connsiteX1" y="connsiteY1"/>
              </a:cxn>
            </a:cxnLst>
            <a:rect l="l" t="t" r="r" b="b"/>
            <a:pathLst>
              <a:path h="427704">
                <a:moveTo>
                  <a:pt x="0" y="0"/>
                </a:moveTo>
                <a:lnTo>
                  <a:pt x="0" y="427704"/>
                </a:lnTo>
              </a:path>
            </a:pathLst>
          </a:cu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t-IT"/>
          </a:p>
        </p:txBody>
      </p:sp>
      <p:sp>
        <p:nvSpPr>
          <p:cNvPr id="16" name="Figura a mano libera 15"/>
          <p:cNvSpPr/>
          <p:nvPr/>
        </p:nvSpPr>
        <p:spPr>
          <a:xfrm>
            <a:off x="6665913" y="3894138"/>
            <a:ext cx="0" cy="0"/>
          </a:xfrm>
          <a:custGeom>
            <a:avLst/>
            <a:gdLst>
              <a:gd name="connsiteX0" fmla="*/ 0 w 0"/>
              <a:gd name="connsiteY0" fmla="*/ 0 h 0"/>
              <a:gd name="connsiteX1" fmla="*/ 0 w 0"/>
              <a:gd name="connsiteY1" fmla="*/ 0 h 0"/>
            </a:gdLst>
            <a:ahLst/>
            <a:cxnLst>
              <a:cxn ang="0">
                <a:pos x="connsiteX0" y="connsiteY0"/>
              </a:cxn>
              <a:cxn ang="0">
                <a:pos x="connsiteX1" y="connsiteY1"/>
              </a:cxn>
            </a:cxnLst>
            <a:rect l="l" t="t" r="r" b="b"/>
            <a:pathLst>
              <a:path>
                <a:moveTo>
                  <a:pt x="0" y="0"/>
                </a:moveTo>
                <a:lnTo>
                  <a:pt x="0" y="0"/>
                </a:ln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t-IT"/>
          </a:p>
        </p:txBody>
      </p:sp>
      <p:sp>
        <p:nvSpPr>
          <p:cNvPr id="17" name="Figura a mano libera 16"/>
          <p:cNvSpPr/>
          <p:nvPr/>
        </p:nvSpPr>
        <p:spPr>
          <a:xfrm>
            <a:off x="6149975" y="3843338"/>
            <a:ext cx="487363" cy="65087"/>
          </a:xfrm>
          <a:custGeom>
            <a:avLst/>
            <a:gdLst>
              <a:gd name="connsiteX0" fmla="*/ 486697 w 486697"/>
              <a:gd name="connsiteY0" fmla="*/ 64956 h 64956"/>
              <a:gd name="connsiteX1" fmla="*/ 162233 w 486697"/>
              <a:gd name="connsiteY1" fmla="*/ 50207 h 64956"/>
              <a:gd name="connsiteX2" fmla="*/ 73742 w 486697"/>
              <a:gd name="connsiteY2" fmla="*/ 5962 h 64956"/>
              <a:gd name="connsiteX3" fmla="*/ 0 w 486697"/>
              <a:gd name="connsiteY3" fmla="*/ 5962 h 64956"/>
            </a:gdLst>
            <a:ahLst/>
            <a:cxnLst>
              <a:cxn ang="0">
                <a:pos x="connsiteX0" y="connsiteY0"/>
              </a:cxn>
              <a:cxn ang="0">
                <a:pos x="connsiteX1" y="connsiteY1"/>
              </a:cxn>
              <a:cxn ang="0">
                <a:pos x="connsiteX2" y="connsiteY2"/>
              </a:cxn>
              <a:cxn ang="0">
                <a:pos x="connsiteX3" y="connsiteY3"/>
              </a:cxn>
            </a:cxnLst>
            <a:rect l="l" t="t" r="r" b="b"/>
            <a:pathLst>
              <a:path w="486697" h="64956">
                <a:moveTo>
                  <a:pt x="486697" y="64956"/>
                </a:moveTo>
                <a:cubicBezTo>
                  <a:pt x="378542" y="60040"/>
                  <a:pt x="270155" y="58841"/>
                  <a:pt x="162233" y="50207"/>
                </a:cubicBezTo>
                <a:cubicBezTo>
                  <a:pt x="69247" y="42768"/>
                  <a:pt x="167324" y="29357"/>
                  <a:pt x="73742" y="5962"/>
                </a:cubicBezTo>
                <a:cubicBezTo>
                  <a:pt x="49895" y="0"/>
                  <a:pt x="24581" y="5962"/>
                  <a:pt x="0" y="5962"/>
                </a:cubicBezTo>
              </a:path>
            </a:pathLst>
          </a:cu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t-IT"/>
          </a:p>
        </p:txBody>
      </p:sp>
      <p:sp>
        <p:nvSpPr>
          <p:cNvPr id="77839" name="Rettangolo 18"/>
          <p:cNvSpPr>
            <a:spLocks noChangeArrowheads="1"/>
          </p:cNvSpPr>
          <p:nvPr/>
        </p:nvSpPr>
        <p:spPr bwMode="auto">
          <a:xfrm>
            <a:off x="755650" y="3644900"/>
            <a:ext cx="4635500" cy="584200"/>
          </a:xfrm>
          <a:prstGeom prst="rect">
            <a:avLst/>
          </a:prstGeom>
          <a:noFill/>
          <a:ln w="9525">
            <a:noFill/>
            <a:miter lim="800000"/>
            <a:headEnd/>
            <a:tailEnd/>
          </a:ln>
        </p:spPr>
        <p:txBody>
          <a:bodyPr>
            <a:spAutoFit/>
          </a:bodyPr>
          <a:lstStyle/>
          <a:p>
            <a:pPr algn="r"/>
            <a:r>
              <a:rPr lang="it-IT" sz="1600" b="1"/>
              <a:t>Riqualificazione del collegamento tra i centri:</a:t>
            </a:r>
          </a:p>
          <a:p>
            <a:pPr algn="r"/>
            <a:r>
              <a:rPr lang="it-IT" sz="1600" b="1"/>
              <a:t>La Via dei bambini</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ttangolo 1"/>
          <p:cNvSpPr>
            <a:spLocks noChangeArrowheads="1"/>
          </p:cNvSpPr>
          <p:nvPr/>
        </p:nvSpPr>
        <p:spPr bwMode="auto">
          <a:xfrm>
            <a:off x="2700338" y="0"/>
            <a:ext cx="6083300" cy="461963"/>
          </a:xfrm>
          <a:prstGeom prst="rect">
            <a:avLst/>
          </a:prstGeom>
          <a:noFill/>
          <a:ln w="9525">
            <a:noFill/>
            <a:miter lim="800000"/>
            <a:headEnd/>
            <a:tailEnd/>
          </a:ln>
        </p:spPr>
        <p:txBody>
          <a:bodyPr>
            <a:spAutoFit/>
          </a:bodyPr>
          <a:lstStyle/>
          <a:p>
            <a:pPr algn="r"/>
            <a:r>
              <a:rPr lang="it-IT" sz="2400">
                <a:solidFill>
                  <a:srgbClr val="C00000"/>
                </a:solidFill>
              </a:rPr>
              <a:t>Il  Progetto “la  VIA DEI BAMBINI”</a:t>
            </a:r>
          </a:p>
        </p:txBody>
      </p:sp>
      <p:pic>
        <p:nvPicPr>
          <p:cNvPr id="84995" name="Immagine 2" descr="Prags Boulevard.jpg"/>
          <p:cNvPicPr>
            <a:picLocks noChangeAspect="1"/>
          </p:cNvPicPr>
          <p:nvPr/>
        </p:nvPicPr>
        <p:blipFill>
          <a:blip r:embed="rId2" cstate="print"/>
          <a:srcRect/>
          <a:stretch>
            <a:fillRect/>
          </a:stretch>
        </p:blipFill>
        <p:spPr bwMode="auto">
          <a:xfrm>
            <a:off x="6894513" y="4508500"/>
            <a:ext cx="2249487" cy="1693863"/>
          </a:xfrm>
          <a:prstGeom prst="rect">
            <a:avLst/>
          </a:prstGeom>
          <a:noFill/>
          <a:ln w="9525">
            <a:noFill/>
            <a:miter lim="800000"/>
            <a:headEnd/>
            <a:tailEnd/>
          </a:ln>
        </p:spPr>
      </p:pic>
      <p:pic>
        <p:nvPicPr>
          <p:cNvPr id="84996" name="Immagine 3" descr="Brighton New Road _Jan Gehl.png"/>
          <p:cNvPicPr>
            <a:picLocks noChangeAspect="1"/>
          </p:cNvPicPr>
          <p:nvPr/>
        </p:nvPicPr>
        <p:blipFill>
          <a:blip r:embed="rId3" cstate="print"/>
          <a:srcRect/>
          <a:stretch>
            <a:fillRect/>
          </a:stretch>
        </p:blipFill>
        <p:spPr bwMode="auto">
          <a:xfrm>
            <a:off x="6875463" y="2565400"/>
            <a:ext cx="2268537" cy="1509713"/>
          </a:xfrm>
          <a:prstGeom prst="rect">
            <a:avLst/>
          </a:prstGeom>
          <a:noFill/>
          <a:ln w="9525">
            <a:noFill/>
            <a:miter lim="800000"/>
            <a:headEnd/>
            <a:tailEnd/>
          </a:ln>
        </p:spPr>
      </p:pic>
      <p:pic>
        <p:nvPicPr>
          <p:cNvPr id="84997" name="Immagine 4" descr="san sperate 1.jpg"/>
          <p:cNvPicPr>
            <a:picLocks noChangeAspect="1"/>
          </p:cNvPicPr>
          <p:nvPr/>
        </p:nvPicPr>
        <p:blipFill>
          <a:blip r:embed="rId4" cstate="print"/>
          <a:srcRect l="30783"/>
          <a:stretch>
            <a:fillRect/>
          </a:stretch>
        </p:blipFill>
        <p:spPr bwMode="auto">
          <a:xfrm>
            <a:off x="6875463" y="476250"/>
            <a:ext cx="971550" cy="1809750"/>
          </a:xfrm>
          <a:prstGeom prst="rect">
            <a:avLst/>
          </a:prstGeom>
          <a:noFill/>
          <a:ln w="9525">
            <a:noFill/>
            <a:miter lim="800000"/>
            <a:headEnd/>
            <a:tailEnd/>
          </a:ln>
        </p:spPr>
      </p:pic>
      <p:pic>
        <p:nvPicPr>
          <p:cNvPr id="84998" name="Immagine 5" descr="Topotek1_BIG_Urban_revitalization_superkilen_3.jpg"/>
          <p:cNvPicPr>
            <a:picLocks noChangeAspect="1"/>
          </p:cNvPicPr>
          <p:nvPr/>
        </p:nvPicPr>
        <p:blipFill>
          <a:blip r:embed="rId5" cstate="print"/>
          <a:srcRect/>
          <a:stretch>
            <a:fillRect/>
          </a:stretch>
        </p:blipFill>
        <p:spPr bwMode="auto">
          <a:xfrm>
            <a:off x="7937500" y="476250"/>
            <a:ext cx="1206500" cy="1809750"/>
          </a:xfrm>
          <a:prstGeom prst="rect">
            <a:avLst/>
          </a:prstGeom>
          <a:noFill/>
          <a:ln w="9525">
            <a:noFill/>
            <a:miter lim="800000"/>
            <a:headEnd/>
            <a:tailEnd/>
          </a:ln>
        </p:spPr>
      </p:pic>
      <p:pic>
        <p:nvPicPr>
          <p:cNvPr id="84999" name="Immagine 6" descr="san sperate 3.jpg"/>
          <p:cNvPicPr>
            <a:picLocks noChangeAspect="1"/>
          </p:cNvPicPr>
          <p:nvPr/>
        </p:nvPicPr>
        <p:blipFill>
          <a:blip r:embed="rId6" cstate="print">
            <a:lum bright="20000"/>
          </a:blip>
          <a:srcRect r="15414"/>
          <a:stretch>
            <a:fillRect/>
          </a:stretch>
        </p:blipFill>
        <p:spPr bwMode="auto">
          <a:xfrm>
            <a:off x="4465638" y="476250"/>
            <a:ext cx="2266950" cy="1800225"/>
          </a:xfrm>
          <a:prstGeom prst="rect">
            <a:avLst/>
          </a:prstGeom>
          <a:noFill/>
          <a:ln w="9525">
            <a:noFill/>
            <a:miter lim="800000"/>
            <a:headEnd/>
            <a:tailEnd/>
          </a:ln>
        </p:spPr>
      </p:pic>
      <p:pic>
        <p:nvPicPr>
          <p:cNvPr id="85000" name="Immagine 7" descr="Strada abitabile_Schema generale.jpg"/>
          <p:cNvPicPr>
            <a:picLocks noChangeAspect="1"/>
          </p:cNvPicPr>
          <p:nvPr/>
        </p:nvPicPr>
        <p:blipFill>
          <a:blip r:embed="rId7" cstate="print"/>
          <a:srcRect l="42125" t="14362" r="31100" b="6566"/>
          <a:stretch>
            <a:fillRect/>
          </a:stretch>
        </p:blipFill>
        <p:spPr bwMode="auto">
          <a:xfrm>
            <a:off x="323850" y="0"/>
            <a:ext cx="3311525" cy="6916738"/>
          </a:xfrm>
          <a:prstGeom prst="rect">
            <a:avLst/>
          </a:prstGeom>
          <a:noFill/>
          <a:ln w="9525">
            <a:noFill/>
            <a:miter lim="800000"/>
            <a:headEnd/>
            <a:tailEnd/>
          </a:ln>
        </p:spPr>
      </p:pic>
      <p:pic>
        <p:nvPicPr>
          <p:cNvPr id="85001" name="Immagine 8" descr="Strada Abitabile Budoia Fotomon2.jpg"/>
          <p:cNvPicPr>
            <a:picLocks noChangeAspect="1"/>
          </p:cNvPicPr>
          <p:nvPr/>
        </p:nvPicPr>
        <p:blipFill>
          <a:blip r:embed="rId8" cstate="print"/>
          <a:srcRect/>
          <a:stretch>
            <a:fillRect/>
          </a:stretch>
        </p:blipFill>
        <p:spPr bwMode="auto">
          <a:xfrm>
            <a:off x="4427538" y="2565400"/>
            <a:ext cx="2268537" cy="1511300"/>
          </a:xfrm>
          <a:prstGeom prst="rect">
            <a:avLst/>
          </a:prstGeom>
          <a:noFill/>
          <a:ln w="9525">
            <a:noFill/>
            <a:miter lim="800000"/>
            <a:headEnd/>
            <a:tailEnd/>
          </a:ln>
        </p:spPr>
      </p:pic>
      <p:pic>
        <p:nvPicPr>
          <p:cNvPr id="85002" name="Immagine 9" descr="Strada Abitabile Santa Lucia Fo2.jpg"/>
          <p:cNvPicPr>
            <a:picLocks noChangeAspect="1"/>
          </p:cNvPicPr>
          <p:nvPr/>
        </p:nvPicPr>
        <p:blipFill>
          <a:blip r:embed="rId9" cstate="print"/>
          <a:srcRect l="5634" r="4230"/>
          <a:stretch>
            <a:fillRect/>
          </a:stretch>
        </p:blipFill>
        <p:spPr bwMode="auto">
          <a:xfrm>
            <a:off x="4427538" y="4508500"/>
            <a:ext cx="2305050" cy="1704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CasellaDiTesto 1"/>
          <p:cNvSpPr txBox="1">
            <a:spLocks noChangeArrowheads="1"/>
          </p:cNvSpPr>
          <p:nvPr/>
        </p:nvSpPr>
        <p:spPr bwMode="auto">
          <a:xfrm>
            <a:off x="323850" y="1844675"/>
            <a:ext cx="8424863" cy="4154488"/>
          </a:xfrm>
          <a:prstGeom prst="rect">
            <a:avLst/>
          </a:prstGeom>
          <a:noFill/>
          <a:ln w="9525">
            <a:noFill/>
            <a:miter lim="800000"/>
            <a:headEnd/>
            <a:tailEnd/>
          </a:ln>
        </p:spPr>
        <p:txBody>
          <a:bodyPr>
            <a:spAutoFit/>
          </a:bodyPr>
          <a:lstStyle/>
          <a:p>
            <a:pPr algn="just"/>
            <a:r>
              <a:rPr lang="it-IT" sz="2400"/>
              <a:t>Il territorio di Budoia presenta inediti livelli di dispersione edilizia dovuti alle edificazioni della seconda metà del ‘900.  Gli interventi del Piano sono volti a recuperare la leggibilità della forma urbana. </a:t>
            </a:r>
          </a:p>
          <a:p>
            <a:pPr algn="just"/>
            <a:r>
              <a:rPr lang="it-IT" sz="2400"/>
              <a:t>Il Piano individua le aree libere da mantenere, gli </a:t>
            </a:r>
            <a:r>
              <a:rPr lang="it-IT" sz="2400" b="1"/>
              <a:t>elementi identitari da conservare</a:t>
            </a:r>
            <a:r>
              <a:rPr lang="it-IT" sz="2400"/>
              <a:t> (masarons, viste, percorsi, orti e cortili), localizza con attenzione le nuove zone edificabili e centra l’attenzione sul progetto degli </a:t>
            </a:r>
            <a:r>
              <a:rPr lang="it-IT" sz="2400" b="1"/>
              <a:t>spazi aperti pubblici</a:t>
            </a:r>
            <a:r>
              <a:rPr lang="it-IT" sz="2400"/>
              <a:t>.</a:t>
            </a:r>
          </a:p>
          <a:p>
            <a:pPr algn="just"/>
            <a:r>
              <a:rPr lang="it-IT" sz="2400"/>
              <a:t>Lo strumento delle </a:t>
            </a:r>
            <a:r>
              <a:rPr lang="it-IT" sz="2400" b="1"/>
              <a:t>SCHEDE DI PROGETTO </a:t>
            </a:r>
            <a:r>
              <a:rPr lang="it-IT" sz="2400"/>
              <a:t>allegate alle norme ha lo scopo di indirizzare la progettazione delle nuove zone per incrementare la qualità urbana e sociale. Nella scheda dell’area </a:t>
            </a:r>
            <a:r>
              <a:rPr lang="it-IT" sz="2400" i="1"/>
              <a:t>Santa Lucia – stazione </a:t>
            </a:r>
            <a:r>
              <a:rPr lang="it-IT" sz="2400"/>
              <a:t>si incentivano interventi di </a:t>
            </a:r>
            <a:r>
              <a:rPr lang="it-IT" sz="2400" b="1"/>
              <a:t>Social housing.</a:t>
            </a:r>
          </a:p>
        </p:txBody>
      </p:sp>
      <p:sp>
        <p:nvSpPr>
          <p:cNvPr id="86019" name="Rettangolo 2"/>
          <p:cNvSpPr>
            <a:spLocks noChangeArrowheads="1"/>
          </p:cNvSpPr>
          <p:nvPr/>
        </p:nvSpPr>
        <p:spPr bwMode="auto">
          <a:xfrm>
            <a:off x="0" y="404813"/>
            <a:ext cx="9144000" cy="708025"/>
          </a:xfrm>
          <a:prstGeom prst="rect">
            <a:avLst/>
          </a:prstGeom>
          <a:noFill/>
          <a:ln w="9525">
            <a:noFill/>
            <a:miter lim="800000"/>
            <a:headEnd/>
            <a:tailEnd/>
          </a:ln>
        </p:spPr>
        <p:txBody>
          <a:bodyPr>
            <a:spAutoFit/>
          </a:bodyPr>
          <a:lstStyle/>
          <a:p>
            <a:pPr algn="ctr"/>
            <a:r>
              <a:rPr lang="it-IT" sz="4000">
                <a:solidFill>
                  <a:srgbClr val="C00000"/>
                </a:solidFill>
              </a:rPr>
              <a:t>QUALITA’ DELLA FORMA URBANA</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Immagine 1" descr="2000.jpg"/>
          <p:cNvPicPr>
            <a:picLocks noChangeAspect="1"/>
          </p:cNvPicPr>
          <p:nvPr/>
        </p:nvPicPr>
        <p:blipFill>
          <a:blip r:embed="rId2" cstate="print"/>
          <a:srcRect l="1276" t="1683" r="2716" b="3645"/>
          <a:stretch>
            <a:fillRect/>
          </a:stretch>
        </p:blipFill>
        <p:spPr bwMode="auto">
          <a:xfrm rot="-2460000">
            <a:off x="-563563" y="1462088"/>
            <a:ext cx="8778876" cy="4329112"/>
          </a:xfrm>
          <a:prstGeom prst="rect">
            <a:avLst/>
          </a:prstGeom>
          <a:noFill/>
          <a:ln w="9525">
            <a:noFill/>
            <a:miter lim="800000"/>
            <a:headEnd/>
            <a:tailEnd/>
          </a:ln>
        </p:spPr>
      </p:pic>
      <p:sp>
        <p:nvSpPr>
          <p:cNvPr id="3" name="Ovale 2"/>
          <p:cNvSpPr/>
          <p:nvPr/>
        </p:nvSpPr>
        <p:spPr>
          <a:xfrm>
            <a:off x="2268538" y="6065838"/>
            <a:ext cx="790575" cy="792162"/>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4" name="Ovale 3"/>
          <p:cNvSpPr/>
          <p:nvPr/>
        </p:nvSpPr>
        <p:spPr>
          <a:xfrm>
            <a:off x="6084888" y="765175"/>
            <a:ext cx="790575" cy="792163"/>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5" name="Ovale 4"/>
          <p:cNvSpPr/>
          <p:nvPr/>
        </p:nvSpPr>
        <p:spPr>
          <a:xfrm>
            <a:off x="2051050" y="4868863"/>
            <a:ext cx="792163" cy="792162"/>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6" name="Ovale 5"/>
          <p:cNvSpPr/>
          <p:nvPr/>
        </p:nvSpPr>
        <p:spPr>
          <a:xfrm>
            <a:off x="3419475" y="3284538"/>
            <a:ext cx="792163" cy="792162"/>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7" name="Ovale 6"/>
          <p:cNvSpPr/>
          <p:nvPr/>
        </p:nvSpPr>
        <p:spPr>
          <a:xfrm>
            <a:off x="4067175" y="1773238"/>
            <a:ext cx="792163" cy="792162"/>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8" name="Titolo 1"/>
          <p:cNvSpPr txBox="1">
            <a:spLocks/>
          </p:cNvSpPr>
          <p:nvPr/>
        </p:nvSpPr>
        <p:spPr>
          <a:xfrm>
            <a:off x="0" y="0"/>
            <a:ext cx="9144000" cy="620713"/>
          </a:xfrm>
          <a:prstGeom prst="rect">
            <a:avLst/>
          </a:prstGeom>
        </p:spPr>
        <p:txBody>
          <a:bodyPr>
            <a:normAutofit/>
          </a:bodyPr>
          <a:lstStyle/>
          <a:p>
            <a:pPr algn="r" fontAlgn="auto">
              <a:spcAft>
                <a:spcPts val="0"/>
              </a:spcAft>
              <a:defRPr/>
            </a:pPr>
            <a:r>
              <a:rPr lang="it-IT" sz="2400" dirty="0">
                <a:solidFill>
                  <a:srgbClr val="C00000"/>
                </a:solidFill>
                <a:latin typeface="+mj-lt"/>
                <a:ea typeface="+mj-ea"/>
                <a:cs typeface="+mj-cs"/>
              </a:rPr>
              <a:t>Schede di progetto</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Immagine 1" descr="Schede_progetto_21_09_13_Pagina_07.jpg"/>
          <p:cNvPicPr>
            <a:picLocks noChangeAspect="1"/>
          </p:cNvPicPr>
          <p:nvPr/>
        </p:nvPicPr>
        <p:blipFill>
          <a:blip r:embed="rId2" cstate="print"/>
          <a:srcRect l="3539" r="1962" b="3218"/>
          <a:stretch>
            <a:fillRect/>
          </a:stretch>
        </p:blipFill>
        <p:spPr bwMode="auto">
          <a:xfrm>
            <a:off x="0" y="236538"/>
            <a:ext cx="9144000" cy="66214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Immagine 1" descr="Schede_progetto_21_09_13_Pagina_08.jpg"/>
          <p:cNvPicPr>
            <a:picLocks noChangeAspect="1"/>
          </p:cNvPicPr>
          <p:nvPr/>
        </p:nvPicPr>
        <p:blipFill>
          <a:blip r:embed="rId2" cstate="print"/>
          <a:srcRect/>
          <a:stretch>
            <a:fillRect/>
          </a:stretch>
        </p:blipFill>
        <p:spPr bwMode="auto">
          <a:xfrm>
            <a:off x="-277813" y="0"/>
            <a:ext cx="9699626"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Immagine 1" descr="Schede_progetto_21_09_13_Pagina_09.jpg"/>
          <p:cNvPicPr>
            <a:picLocks noChangeAspect="1"/>
          </p:cNvPicPr>
          <p:nvPr/>
        </p:nvPicPr>
        <p:blipFill>
          <a:blip r:embed="rId2" cstate="print"/>
          <a:srcRect/>
          <a:stretch>
            <a:fillRect/>
          </a:stretch>
        </p:blipFill>
        <p:spPr bwMode="auto">
          <a:xfrm>
            <a:off x="-541338" y="0"/>
            <a:ext cx="9963151" cy="70437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1011</TotalTime>
  <Words>2705</Words>
  <Application>Microsoft Office PowerPoint</Application>
  <PresentationFormat>Presentazione su schermo (4:3)</PresentationFormat>
  <Paragraphs>533</Paragraphs>
  <Slides>121</Slides>
  <Notes>39</Notes>
  <HiddenSlides>0</HiddenSlides>
  <MMClips>0</MMClips>
  <ScaleCrop>false</ScaleCrop>
  <HeadingPairs>
    <vt:vector size="6" baseType="variant">
      <vt:variant>
        <vt:lpstr>Tema</vt:lpstr>
      </vt:variant>
      <vt:variant>
        <vt:i4>1</vt:i4>
      </vt:variant>
      <vt:variant>
        <vt:lpstr>Server OLE incorporati</vt:lpstr>
      </vt:variant>
      <vt:variant>
        <vt:i4>2</vt:i4>
      </vt:variant>
      <vt:variant>
        <vt:lpstr>Titoli diapositive</vt:lpstr>
      </vt:variant>
      <vt:variant>
        <vt:i4>121</vt:i4>
      </vt:variant>
    </vt:vector>
  </HeadingPairs>
  <TitlesOfParts>
    <vt:vector size="124" baseType="lpstr">
      <vt:lpstr>Tema di Office</vt:lpstr>
      <vt:lpstr>Worksheet</vt:lpstr>
      <vt:lpstr>Foglio di lavoro di Microsoft Office Excel 97-2003</vt:lpstr>
      <vt:lpstr>Diapositiva 1</vt:lpstr>
      <vt:lpstr>L’oggetto PRG</vt:lpstr>
      <vt:lpstr>L’oggetto PRG</vt:lpstr>
      <vt:lpstr>L’oggetto PRG</vt:lpstr>
      <vt:lpstr>Le tavole di  piano scala 1/5000</vt:lpstr>
      <vt:lpstr>Le tavole di  piano scala 1/2000</vt:lpstr>
      <vt:lpstr>Le tavole di  piano scala 1/5000</vt:lpstr>
      <vt:lpstr>Le tavole di  piano legenda scala 1/2000</vt:lpstr>
      <vt:lpstr>Le tavole di  piano legenda scala 1/5000</vt:lpstr>
      <vt:lpstr>  TESTI </vt:lpstr>
      <vt:lpstr>Diapositiva 11</vt:lpstr>
      <vt:lpstr>Diapositiva 12</vt:lpstr>
      <vt:lpstr>L’oggetto PRG</vt:lpstr>
      <vt:lpstr>L’oggetto PRG</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Nuovo Piano Regolatore Comunale</vt:lpstr>
      <vt:lpstr>Diapositiva 72</vt:lpstr>
      <vt:lpstr>Budoia</vt:lpstr>
      <vt:lpstr>Diapositiva 74</vt:lpstr>
      <vt:lpstr>Diapositiva 75</vt:lpstr>
      <vt:lpstr>Progetto “Paesaggi in rete”, PRG Budoia (PN)   2013</vt:lpstr>
      <vt:lpstr>Progetto “Rete ecologica”, PRG Budoia (PN)   2013</vt:lpstr>
      <vt:lpstr>PRG Budoia, 2013  </vt:lpstr>
      <vt:lpstr>Diapositiva 79</vt:lpstr>
      <vt:lpstr>Diapositiva 80</vt:lpstr>
      <vt:lpstr>Struttura insediativa antica e recente</vt:lpstr>
      <vt:lpstr>Relazioni di area vasta</vt:lpstr>
      <vt:lpstr>Diapositiva 83</vt:lpstr>
      <vt:lpstr>Diapositiva 84</vt:lpstr>
      <vt:lpstr>Diapositiva 85</vt:lpstr>
      <vt:lpstr>Diapositiva 86</vt:lpstr>
      <vt:lpstr>Diapositiva 87</vt:lpstr>
      <vt:lpstr>Diapositiva 88</vt:lpstr>
      <vt:lpstr>Il PAESAGGIO COME RISORSA:  RECUPERO DELL’ATTIVITA’ AGRO-SILVO PASTORALE e TURISMO A BASSO IMPATTO</vt:lpstr>
      <vt:lpstr>Diapositiva 90</vt:lpstr>
      <vt:lpstr>Diapositiva 91</vt:lpstr>
      <vt:lpstr>Progetto “Paesaggi in rete e sviluppo attività turistiche”</vt:lpstr>
      <vt:lpstr>Diapositiva 93</vt:lpstr>
      <vt:lpstr>Diapositiva 94</vt:lpstr>
      <vt:lpstr>Diapositiva 95</vt:lpstr>
      <vt:lpstr>Diapositiva 96</vt:lpstr>
      <vt:lpstr>Diapositiva 97</vt:lpstr>
      <vt:lpstr>Diapositiva 98</vt:lpstr>
      <vt:lpstr>Diapositiva 99</vt:lpstr>
      <vt:lpstr>Diapositiva 100</vt:lpstr>
      <vt:lpstr>Diapositiva 101</vt:lpstr>
      <vt:lpstr>Diapositiva 102</vt:lpstr>
      <vt:lpstr>La stagione della Rigenerazione urbana</vt:lpstr>
      <vt:lpstr>Diapositiva 104</vt:lpstr>
      <vt:lpstr>Diapositiva 105</vt:lpstr>
      <vt:lpstr>Diapositiva 106</vt:lpstr>
      <vt:lpstr>Diapositiva 107</vt:lpstr>
      <vt:lpstr>Diapositiva 108</vt:lpstr>
      <vt:lpstr>Diapositiva 109</vt:lpstr>
      <vt:lpstr>Diapositiva 110</vt:lpstr>
      <vt:lpstr>Diapositiva 111</vt:lpstr>
      <vt:lpstr>Diapositiva 112</vt:lpstr>
      <vt:lpstr>Diapositiva 113</vt:lpstr>
      <vt:lpstr>Diapositiva 114</vt:lpstr>
      <vt:lpstr>Diapositiva 115</vt:lpstr>
      <vt:lpstr>Diapositiva 116</vt:lpstr>
      <vt:lpstr>Diapositiva 117</vt:lpstr>
      <vt:lpstr>Diapositiva 118</vt:lpstr>
      <vt:lpstr>Diapositiva 119</vt:lpstr>
      <vt:lpstr>Diapositiva 120</vt:lpstr>
      <vt:lpstr>Diapositiva 121</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paola</dc:creator>
  <cp:lastModifiedBy>paola</cp:lastModifiedBy>
  <cp:revision>125</cp:revision>
  <dcterms:created xsi:type="dcterms:W3CDTF">2018-12-02T14:58:27Z</dcterms:created>
  <dcterms:modified xsi:type="dcterms:W3CDTF">2020-02-27T11:29:47Z</dcterms:modified>
</cp:coreProperties>
</file>