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558" r:id="rId2"/>
    <p:sldId id="615" r:id="rId3"/>
    <p:sldId id="616" r:id="rId4"/>
    <p:sldId id="566" r:id="rId5"/>
    <p:sldId id="617" r:id="rId6"/>
    <p:sldId id="567" r:id="rId7"/>
    <p:sldId id="565" r:id="rId8"/>
    <p:sldId id="562" r:id="rId9"/>
    <p:sldId id="563" r:id="rId10"/>
    <p:sldId id="561" r:id="rId11"/>
    <p:sldId id="559" r:id="rId12"/>
    <p:sldId id="560" r:id="rId13"/>
    <p:sldId id="602" r:id="rId14"/>
    <p:sldId id="604" r:id="rId15"/>
    <p:sldId id="605" r:id="rId16"/>
    <p:sldId id="606" r:id="rId17"/>
    <p:sldId id="614" r:id="rId18"/>
    <p:sldId id="564" r:id="rId19"/>
    <p:sldId id="607" r:id="rId20"/>
    <p:sldId id="466" r:id="rId21"/>
    <p:sldId id="535" r:id="rId22"/>
    <p:sldId id="579" r:id="rId23"/>
    <p:sldId id="467" r:id="rId24"/>
    <p:sldId id="580" r:id="rId25"/>
    <p:sldId id="581" r:id="rId26"/>
    <p:sldId id="582" r:id="rId27"/>
    <p:sldId id="258" r:id="rId28"/>
    <p:sldId id="469" r:id="rId29"/>
    <p:sldId id="470" r:id="rId30"/>
    <p:sldId id="471" r:id="rId31"/>
    <p:sldId id="556" r:id="rId32"/>
    <p:sldId id="472" r:id="rId33"/>
    <p:sldId id="474" r:id="rId34"/>
    <p:sldId id="538" r:id="rId35"/>
    <p:sldId id="539" r:id="rId36"/>
    <p:sldId id="475" r:id="rId37"/>
    <p:sldId id="477" r:id="rId38"/>
    <p:sldId id="478" r:id="rId39"/>
    <p:sldId id="479" r:id="rId40"/>
    <p:sldId id="480" r:id="rId41"/>
    <p:sldId id="533" r:id="rId42"/>
    <p:sldId id="428" r:id="rId43"/>
    <p:sldId id="411" r:id="rId44"/>
    <p:sldId id="496" r:id="rId45"/>
    <p:sldId id="540" r:id="rId46"/>
    <p:sldId id="501" r:id="rId47"/>
    <p:sldId id="519" r:id="rId48"/>
    <p:sldId id="497" r:id="rId49"/>
    <p:sldId id="502" r:id="rId50"/>
    <p:sldId id="585" r:id="rId51"/>
    <p:sldId id="586" r:id="rId52"/>
    <p:sldId id="430" r:id="rId53"/>
    <p:sldId id="598" r:id="rId54"/>
    <p:sldId id="599" r:id="rId55"/>
    <p:sldId id="493" r:id="rId56"/>
    <p:sldId id="529" r:id="rId57"/>
    <p:sldId id="548" r:id="rId58"/>
    <p:sldId id="587" r:id="rId59"/>
    <p:sldId id="588" r:id="rId60"/>
    <p:sldId id="591" r:id="rId61"/>
    <p:sldId id="592" r:id="rId62"/>
    <p:sldId id="593" r:id="rId63"/>
    <p:sldId id="594" r:id="rId64"/>
    <p:sldId id="595" r:id="rId65"/>
    <p:sldId id="597" r:id="rId66"/>
    <p:sldId id="596" r:id="rId67"/>
    <p:sldId id="437" r:id="rId68"/>
    <p:sldId id="438" r:id="rId69"/>
    <p:sldId id="543" r:id="rId70"/>
    <p:sldId id="547" r:id="rId71"/>
    <p:sldId id="527" r:id="rId72"/>
    <p:sldId id="520" r:id="rId73"/>
    <p:sldId id="525" r:id="rId74"/>
    <p:sldId id="552" r:id="rId75"/>
    <p:sldId id="554" r:id="rId76"/>
    <p:sldId id="524" r:id="rId77"/>
    <p:sldId id="583" r:id="rId78"/>
    <p:sldId id="534" r:id="rId79"/>
    <p:sldId id="550" r:id="rId80"/>
    <p:sldId id="521" r:id="rId81"/>
    <p:sldId id="555" r:id="rId82"/>
    <p:sldId id="421" r:id="rId83"/>
    <p:sldId id="422" r:id="rId84"/>
    <p:sldId id="522" r:id="rId85"/>
    <p:sldId id="523" r:id="rId86"/>
    <p:sldId id="584" r:id="rId87"/>
    <p:sldId id="601" r:id="rId88"/>
    <p:sldId id="532" r:id="rId89"/>
    <p:sldId id="531" r:id="rId9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67"/>
    <p:restoredTop sz="96154"/>
  </p:normalViewPr>
  <p:slideViewPr>
    <p:cSldViewPr showGuides="1">
      <p:cViewPr varScale="1">
        <p:scale>
          <a:sx n="118" d="100"/>
          <a:sy n="118" d="100"/>
        </p:scale>
        <p:origin x="11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231153-7A66-FB4F-ADA9-428CF3986B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2608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89C1957-1911-734C-B050-9563E2093314}" type="slidenum">
              <a:rPr lang="it-IT" altLang="it-IT">
                <a:latin typeface="Times New Roman" charset="0"/>
                <a:ea typeface="ＭＳ Ｐゴシック" charset="-128"/>
              </a:rPr>
              <a:pPr>
                <a:spcBef>
                  <a:spcPct val="0"/>
                </a:spcBef>
              </a:pPr>
              <a:t>66</a:t>
            </a:fld>
            <a:endParaRPr lang="it-IT" altLang="it-IT">
              <a:latin typeface="Times New Roman" charset="0"/>
              <a:ea typeface="ＭＳ Ｐゴシック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345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4BC32-844A-8242-BC26-0405D59F5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68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7C8A91-83F4-6740-8A69-F6A9A06094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369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D1403-2B5D-6B43-8E90-95089082A3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31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1050A4-07BA-E24C-91AE-EB06A9F7DE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09383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1A724-936A-5643-8A15-F908A0BEB35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903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7CCBC-1DD0-6045-8CEE-EBDC6F78BA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2913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F1425-94CA-564B-9FD6-FCB7F1C9F2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032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10EAA-F71A-684D-8552-8A11FC1A17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1772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BAE19-982C-9944-8ADF-0F1DD28A46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199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68A3D-B5BA-D74A-8479-6655BFAC0B1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51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07E785-886E-0C46-B6CB-F63855306D8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25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EE0451-513F-F64C-A227-2CDAA43E382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openxmlformats.org/officeDocument/2006/relationships/image" Target="../media/image43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2.wdp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oleObject" Target="../embeddings/oleObject9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png"/><Relationship Id="rId11" Type="http://schemas.openxmlformats.org/officeDocument/2006/relationships/image" Target="../media/image24.jpe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oleObject" Target="../embeddings/oleObject19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pn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oleObject" Target="../embeddings/oleObject2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2"/>
          <p:cNvSpPr txBox="1">
            <a:spLocks noChangeArrowheads="1"/>
          </p:cNvSpPr>
          <p:nvPr/>
        </p:nvSpPr>
        <p:spPr bwMode="auto">
          <a:xfrm>
            <a:off x="533400" y="2882900"/>
            <a:ext cx="815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latin typeface="Tw Cen MT" charset="0"/>
              </a:rPr>
              <a:t>Guida all’esercitazione di lettura e progetto</a:t>
            </a:r>
            <a:endParaRPr lang="en-US" altLang="it-IT">
              <a:latin typeface="Tw Cen MT" charset="0"/>
            </a:endParaRPr>
          </a:p>
        </p:txBody>
      </p:sp>
      <p:sp>
        <p:nvSpPr>
          <p:cNvPr id="14338" name="CasellaDiTesto 5"/>
          <p:cNvSpPr txBox="1">
            <a:spLocks noChangeArrowheads="1"/>
          </p:cNvSpPr>
          <p:nvPr/>
        </p:nvSpPr>
        <p:spPr bwMode="auto">
          <a:xfrm>
            <a:off x="3517900" y="5029200"/>
            <a:ext cx="51435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600">
                <a:latin typeface="Tw Cen MT" charset="0"/>
                <a:ea typeface="Calibri" charset="0"/>
                <a:cs typeface="Calibri" charset="0"/>
              </a:rPr>
              <a:t>Elena Marchigiani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600">
                <a:latin typeface="Tw Cen MT" charset="0"/>
                <a:ea typeface="Calibri" charset="0"/>
                <a:cs typeface="Calibri" charset="0"/>
              </a:rPr>
              <a:t>emarchigiani@units.it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it-IT" altLang="it-IT" sz="1600">
              <a:latin typeface="Tw Cen MT" charset="0"/>
              <a:ea typeface="Calibri" charset="0"/>
              <a:cs typeface="Calibri" charset="0"/>
            </a:endParaRPr>
          </a:p>
        </p:txBody>
      </p:sp>
      <p:sp>
        <p:nvSpPr>
          <p:cNvPr id="14339" name="CasellaDiTesto 7"/>
          <p:cNvSpPr txBox="1">
            <a:spLocks noChangeArrowheads="1"/>
          </p:cNvSpPr>
          <p:nvPr/>
        </p:nvSpPr>
        <p:spPr bwMode="auto">
          <a:xfrm>
            <a:off x="5472113" y="6111875"/>
            <a:ext cx="3214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latin typeface="Tw Cen MT" charset="0"/>
              </a:rPr>
              <a:t>Trieste, 6 marzo 2020</a:t>
            </a:r>
            <a:endParaRPr lang="en-US" altLang="it-IT" sz="1400" dirty="0">
              <a:latin typeface="Tw Cen MT" charset="0"/>
            </a:endParaRPr>
          </a:p>
        </p:txBody>
      </p:sp>
      <p:sp>
        <p:nvSpPr>
          <p:cNvPr id="14340" name="CasellaDiTesto 1"/>
          <p:cNvSpPr txBox="1">
            <a:spLocks noChangeArrowheads="1"/>
          </p:cNvSpPr>
          <p:nvPr/>
        </p:nvSpPr>
        <p:spPr bwMode="auto">
          <a:xfrm>
            <a:off x="6608763" y="1387475"/>
            <a:ext cx="2036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it-IT" altLang="it-IT" sz="1400" dirty="0" err="1">
                <a:latin typeface="Tw Cen MT" charset="0"/>
                <a:ea typeface="Calibri" charset="0"/>
                <a:cs typeface="Calibri" charset="0"/>
              </a:rPr>
              <a:t>a.a</a:t>
            </a:r>
            <a:r>
              <a:rPr lang="it-IT" altLang="it-IT" sz="1400" dirty="0">
                <a:latin typeface="Tw Cen MT" charset="0"/>
                <a:ea typeface="Calibri" charset="0"/>
                <a:cs typeface="Calibri" charset="0"/>
              </a:rPr>
              <a:t>. 2019/20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C9C5213A-4C98-0A46-93F1-2E992C4C7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5263"/>
            <a:ext cx="8153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latin typeface="Tw Cen MT" panose="020B0602020104020603" pitchFamily="34" charset="77"/>
              </a:rPr>
              <a:t>Corso di Tecniche di pianificazione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latin typeface="Tw Cen MT" panose="020B0602020104020603" pitchFamily="34" charset="77"/>
              </a:rPr>
              <a:t>e progettazione urbanistica</a:t>
            </a:r>
            <a:endParaRPr lang="en-US" altLang="it-IT" dirty="0">
              <a:latin typeface="Tw Cen MT" panose="020B0602020104020603" pitchFamily="34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magine 1">
            <a:extLst>
              <a:ext uri="{FF2B5EF4-FFF2-40B4-BE49-F238E27FC236}">
                <a16:creationId xmlns:a16="http://schemas.microsoft.com/office/drawing/2014/main" id="{D0343DF4-848C-9747-AD47-22A1F25D6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7913688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Immagine 2">
            <a:extLst>
              <a:ext uri="{FF2B5EF4-FFF2-40B4-BE49-F238E27FC236}">
                <a16:creationId xmlns:a16="http://schemas.microsoft.com/office/drawing/2014/main" id="{C187C0A6-63BD-D34B-82C6-D623CF3DB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4660900"/>
            <a:ext cx="24114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55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/>
          <p:cNvSpPr txBox="1">
            <a:spLocks noChangeArrowheads="1"/>
          </p:cNvSpPr>
          <p:nvPr/>
        </p:nvSpPr>
        <p:spPr bwMode="auto">
          <a:xfrm>
            <a:off x="5057775" y="0"/>
            <a:ext cx="4086225" cy="336550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>
                <a:solidFill>
                  <a:schemeClr val="bg1"/>
                </a:solidFill>
                <a:latin typeface="Tw Cen MT" charset="0"/>
              </a:rPr>
              <a:t>I luoghi: San Giovanni a Trieste</a:t>
            </a:r>
            <a:endParaRPr lang="en-US" altLang="it-IT" sz="1600" dirty="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6550"/>
            <a:ext cx="9144000" cy="652145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7239000" y="3505200"/>
            <a:ext cx="1143000" cy="1143000"/>
          </a:xfrm>
          <a:prstGeom prst="rect">
            <a:avLst/>
          </a:prstGeom>
          <a:noFill/>
          <a:ln w="508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25"/>
            <a:ext cx="9144000" cy="68513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Immagine 3" descr="SGIOVANNI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457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46050"/>
            <a:ext cx="297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it-IT" altLang="it-IT" sz="1200" dirty="0">
                <a:latin typeface="Tw Cen MT" charset="0"/>
                <a:ea typeface="Tw Cen MT" charset="0"/>
                <a:cs typeface="Tw Cen MT" charset="0"/>
              </a:rPr>
              <a:t>Gli edifici residenziali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482" y="136112"/>
            <a:ext cx="2879035" cy="215927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399" y="122859"/>
            <a:ext cx="3065601" cy="217252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733" y="2343427"/>
            <a:ext cx="2879035" cy="215927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399" y="2343427"/>
            <a:ext cx="3065601" cy="436990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733" y="4577246"/>
            <a:ext cx="2865784" cy="214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86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146050"/>
            <a:ext cx="297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it-IT" altLang="it-IT" sz="1200" dirty="0">
                <a:latin typeface="Tw Cen MT" charset="0"/>
                <a:ea typeface="Tw Cen MT" charset="0"/>
                <a:cs typeface="Tw Cen MT" charset="0"/>
              </a:rPr>
              <a:t>Gli spazi aperti, di uso collettivo e verdi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733" y="122860"/>
            <a:ext cx="2865784" cy="214933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398" y="122860"/>
            <a:ext cx="3065601" cy="214933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250" y="2362200"/>
            <a:ext cx="2876550" cy="2286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8397" y="2419349"/>
            <a:ext cx="3065601" cy="222885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250" y="4706800"/>
            <a:ext cx="2868267" cy="21512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5145" y="4724400"/>
            <a:ext cx="306560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51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38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19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09600" y="152400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r">
              <a:spcBef>
                <a:spcPct val="50000"/>
              </a:spcBef>
              <a:defRPr sz="1200">
                <a:latin typeface="Tw Cen MT" charset="0"/>
              </a:defRPr>
            </a:lvl1pPr>
          </a:lstStyle>
          <a:p>
            <a:pPr>
              <a:defRPr/>
            </a:pPr>
            <a:r>
              <a:rPr lang="it-IT" altLang="it-IT" dirty="0"/>
              <a:t>Le attrezzature e gli attrattori di interesse collettivo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4065"/>
            <a:ext cx="9144000" cy="62439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7410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2527" y="4684091"/>
            <a:ext cx="2411412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235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2">
            <a:extLst>
              <a:ext uri="{FF2B5EF4-FFF2-40B4-BE49-F238E27FC236}">
                <a16:creationId xmlns:a16="http://schemas.microsoft.com/office/drawing/2014/main" id="{DC571D26-EF9E-184C-AF43-2E56805F4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7775" y="0"/>
            <a:ext cx="4086225" cy="336550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Tw Cen MT" panose="020B0602020104020603" pitchFamily="34" charset="77"/>
              </a:rPr>
              <a:t>I luoghi: Villa Carsia a Opicina</a:t>
            </a:r>
            <a:endParaRPr lang="en-US" altLang="it-IT" sz="160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pic>
        <p:nvPicPr>
          <p:cNvPr id="15362" name="Picture 1026" descr="C:\Documents and Settings\sara basso\Desktop\110100cRID.tif">
            <a:extLst>
              <a:ext uri="{FF2B5EF4-FFF2-40B4-BE49-F238E27FC236}">
                <a16:creationId xmlns:a16="http://schemas.microsoft.com/office/drawing/2014/main" id="{62478543-7948-AB44-8C37-EB4951924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36551"/>
            <a:ext cx="9133114" cy="652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DE2AF14-3AB0-3242-8020-0F5183E5AB48}"/>
              </a:ext>
            </a:extLst>
          </p:cNvPr>
          <p:cNvSpPr/>
          <p:nvPr/>
        </p:nvSpPr>
        <p:spPr>
          <a:xfrm>
            <a:off x="2590800" y="1143000"/>
            <a:ext cx="1143000" cy="1143000"/>
          </a:xfrm>
          <a:prstGeom prst="rect">
            <a:avLst/>
          </a:prstGeom>
          <a:noFill/>
          <a:ln w="508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185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2"/>
          <p:cNvSpPr txBox="1">
            <a:spLocks noChangeArrowheads="1"/>
          </p:cNvSpPr>
          <p:nvPr/>
        </p:nvSpPr>
        <p:spPr bwMode="auto">
          <a:xfrm>
            <a:off x="5057775" y="0"/>
            <a:ext cx="4086225" cy="336550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Tw Cen MT" charset="0"/>
              </a:rPr>
              <a:t>Le fasi</a:t>
            </a:r>
            <a:endParaRPr lang="en-US" altLang="it-IT" sz="1600">
              <a:solidFill>
                <a:schemeClr val="bg1"/>
              </a:solidFill>
              <a:latin typeface="Tw Cen MT" charset="0"/>
            </a:endParaRPr>
          </a:p>
        </p:txBody>
      </p:sp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468313" y="914400"/>
            <a:ext cx="7543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L’esercizio potrà essere elaborato in gruppi di 2-3 persone ed il suo avanzamento sarà discusso attraverso revisioni individuali e presentazioni.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Il percorso progettuale che condurrà all’esame sarà scandito da tre fasi (ciascuna oggetto di valutazione da parte della docenza). </a:t>
            </a:r>
          </a:p>
        </p:txBody>
      </p:sp>
      <p:sp>
        <p:nvSpPr>
          <p:cNvPr id="37891" name="Text Box 7"/>
          <p:cNvSpPr txBox="1">
            <a:spLocks noChangeArrowheads="1"/>
          </p:cNvSpPr>
          <p:nvPr/>
        </p:nvSpPr>
        <p:spPr bwMode="auto">
          <a:xfrm>
            <a:off x="463550" y="3800475"/>
            <a:ext cx="7848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 dirty="0">
                <a:solidFill>
                  <a:schemeClr val="hlink"/>
                </a:solidFill>
                <a:latin typeface="Tw Cen MT" charset="0"/>
              </a:rPr>
              <a:t>3 ‘stati di avanzamento’ finalizzati a produrre una descrizione rilevante e pertinente dei quartieri (Villa </a:t>
            </a:r>
            <a:r>
              <a:rPr lang="it-IT" altLang="it-IT" sz="2800" b="1" dirty="0" err="1">
                <a:solidFill>
                  <a:schemeClr val="hlink"/>
                </a:solidFill>
                <a:latin typeface="Tw Cen MT" charset="0"/>
              </a:rPr>
              <a:t>Carsia</a:t>
            </a:r>
            <a:r>
              <a:rPr lang="it-IT" altLang="it-IT" sz="2800" b="1" dirty="0">
                <a:solidFill>
                  <a:schemeClr val="hlink"/>
                </a:solidFill>
                <a:latin typeface="Tw Cen MT" charset="0"/>
              </a:rPr>
              <a:t> a </a:t>
            </a:r>
            <a:r>
              <a:rPr lang="it-IT" altLang="it-IT" sz="2800" b="1" dirty="0" err="1">
                <a:solidFill>
                  <a:schemeClr val="hlink"/>
                </a:solidFill>
                <a:latin typeface="Tw Cen MT" charset="0"/>
              </a:rPr>
              <a:t>Opicina</a:t>
            </a:r>
            <a:r>
              <a:rPr lang="it-IT" altLang="it-IT" sz="2800" b="1" dirty="0">
                <a:solidFill>
                  <a:schemeClr val="hlink"/>
                </a:solidFill>
                <a:latin typeface="Tw Cen MT" charset="0"/>
              </a:rPr>
              <a:t>, San Giovanni a Trieste)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ttangolo 1"/>
          <p:cNvSpPr>
            <a:spLocks noChangeArrowheads="1"/>
          </p:cNvSpPr>
          <p:nvPr/>
        </p:nvSpPr>
        <p:spPr bwMode="auto">
          <a:xfrm>
            <a:off x="457200" y="1371600"/>
            <a:ext cx="39624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Le lezioni: il calendario</a:t>
            </a:r>
          </a:p>
        </p:txBody>
      </p:sp>
      <p:sp>
        <p:nvSpPr>
          <p:cNvPr id="38915" name="Text Box 2"/>
          <p:cNvSpPr txBox="1">
            <a:spLocks noChangeArrowheads="1"/>
          </p:cNvSpPr>
          <p:nvPr/>
        </p:nvSpPr>
        <p:spPr bwMode="auto">
          <a:xfrm>
            <a:off x="5057775" y="0"/>
            <a:ext cx="4086225" cy="336550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Tw Cen MT" charset="0"/>
              </a:rPr>
              <a:t>Il calendario del corso</a:t>
            </a:r>
            <a:endParaRPr lang="en-US" altLang="it-IT" sz="1600">
              <a:solidFill>
                <a:schemeClr val="bg1"/>
              </a:solidFill>
              <a:latin typeface="Tw Cen MT" charset="0"/>
            </a:endParaRPr>
          </a:p>
        </p:txBody>
      </p:sp>
      <p:sp>
        <p:nvSpPr>
          <p:cNvPr id="38916" name="CasellaDiTesto 4"/>
          <p:cNvSpPr txBox="1">
            <a:spLocks noChangeArrowheads="1"/>
          </p:cNvSpPr>
          <p:nvPr/>
        </p:nvSpPr>
        <p:spPr bwMode="auto">
          <a:xfrm>
            <a:off x="3886200" y="914400"/>
            <a:ext cx="5257800" cy="512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Tw Cen MT" charset="0"/>
              </a:rPr>
              <a:t>MARZO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Tw Cen MT" charset="0"/>
              </a:rPr>
              <a:t>1_ </a:t>
            </a:r>
            <a:r>
              <a:rPr lang="it-IT" altLang="it-IT" sz="2000" cap="all" dirty="0" err="1">
                <a:latin typeface="Tw Cen MT" charset="0"/>
              </a:rPr>
              <a:t>VENERDì</a:t>
            </a:r>
            <a:r>
              <a:rPr lang="it-IT" altLang="it-IT" sz="2000" dirty="0">
                <a:latin typeface="Tw Cen MT" charset="0"/>
              </a:rPr>
              <a:t> 6 MARZO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Tw Cen MT" charset="0"/>
              </a:rPr>
              <a:t>2_ </a:t>
            </a:r>
            <a:r>
              <a:rPr lang="it-IT" altLang="it-IT" sz="2000" cap="all" dirty="0" err="1">
                <a:latin typeface="Tw Cen MT" charset="0"/>
              </a:rPr>
              <a:t>VENERDì</a:t>
            </a:r>
            <a:r>
              <a:rPr lang="it-IT" altLang="it-IT" sz="2000" dirty="0">
                <a:latin typeface="Tw Cen MT" charset="0"/>
              </a:rPr>
              <a:t> 13 MARZO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rgbClr val="FF0000"/>
                </a:solidFill>
                <a:latin typeface="Tw Cen MT" charset="0"/>
              </a:rPr>
              <a:t>3_ </a:t>
            </a:r>
            <a:r>
              <a:rPr lang="it-IT" altLang="it-IT" sz="2000" cap="all" dirty="0" err="1">
                <a:solidFill>
                  <a:srgbClr val="FF0000"/>
                </a:solidFill>
                <a:latin typeface="Tw Cen MT" charset="0"/>
              </a:rPr>
              <a:t>VENERDì</a:t>
            </a:r>
            <a:r>
              <a:rPr lang="it-IT" altLang="it-IT" sz="2000" dirty="0">
                <a:solidFill>
                  <a:srgbClr val="FF0000"/>
                </a:solidFill>
                <a:latin typeface="Tw Cen MT" charset="0"/>
              </a:rPr>
              <a:t> 20 MARZO (+ revisioni) </a:t>
            </a:r>
            <a:r>
              <a:rPr lang="it-IT" altLang="it-IT" sz="2000" b="1" dirty="0">
                <a:solidFill>
                  <a:srgbClr val="FF0000"/>
                </a:solidFill>
                <a:latin typeface="Tw Cen MT" charset="0"/>
              </a:rPr>
              <a:t>SPOSTARE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Tw Cen MT" charset="0"/>
              </a:rPr>
              <a:t>4_ </a:t>
            </a:r>
            <a:r>
              <a:rPr lang="it-IT" altLang="it-IT" sz="2000" cap="all" dirty="0" err="1">
                <a:latin typeface="Tw Cen MT" charset="0"/>
              </a:rPr>
              <a:t>VENERDì</a:t>
            </a:r>
            <a:r>
              <a:rPr lang="it-IT" altLang="it-IT" sz="2000" dirty="0">
                <a:latin typeface="Tw Cen MT" charset="0"/>
              </a:rPr>
              <a:t> 27 MARZO (+ revisioni)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2000" b="1" dirty="0">
              <a:latin typeface="Tw Cen MT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Tw Cen MT" charset="0"/>
              </a:rPr>
              <a:t>APRILE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9999"/>
                </a:solidFill>
                <a:latin typeface="Tw Cen MT" charset="0"/>
              </a:rPr>
              <a:t>5_ </a:t>
            </a:r>
            <a:r>
              <a:rPr lang="it-IT" altLang="it-IT" sz="2000" b="1" cap="all" dirty="0" err="1">
                <a:solidFill>
                  <a:srgbClr val="009999"/>
                </a:solidFill>
                <a:latin typeface="Tw Cen MT" charset="0"/>
              </a:rPr>
              <a:t>VENERDì</a:t>
            </a:r>
            <a:r>
              <a:rPr lang="it-IT" altLang="it-IT" sz="2000" b="1" dirty="0">
                <a:solidFill>
                  <a:srgbClr val="009999"/>
                </a:solidFill>
                <a:latin typeface="Tw Cen MT" charset="0"/>
              </a:rPr>
              <a:t> 3 APRILE: PRIMA VERIFICA</a:t>
            </a:r>
            <a:endParaRPr lang="it-IT" altLang="it-IT" sz="2000" dirty="0">
              <a:latin typeface="Tw Cen MT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000" b="1" cap="all" dirty="0">
                <a:solidFill>
                  <a:srgbClr val="FF0000"/>
                </a:solidFill>
                <a:latin typeface="Tw Cen MT" charset="0"/>
              </a:rPr>
              <a:t>Venerdì 10 aprile vacanze di Pasqua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000" dirty="0">
                <a:latin typeface="Tw Cen MT" charset="0"/>
              </a:rPr>
              <a:t>6_ </a:t>
            </a:r>
            <a:r>
              <a:rPr lang="it-IT" altLang="it-IT" sz="2000" cap="all" dirty="0" err="1">
                <a:latin typeface="Tw Cen MT" charset="0"/>
              </a:rPr>
              <a:t>VENERDì</a:t>
            </a:r>
            <a:r>
              <a:rPr lang="it-IT" altLang="it-IT" sz="2000" dirty="0">
                <a:latin typeface="Tw Cen MT" charset="0"/>
              </a:rPr>
              <a:t> 17 APRILE (+ revisioni)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000" dirty="0">
                <a:latin typeface="Tw Cen MT" charset="0"/>
              </a:rPr>
              <a:t>7_ </a:t>
            </a:r>
            <a:r>
              <a:rPr lang="it-IT" altLang="it-IT" sz="2000" cap="all" dirty="0" err="1">
                <a:latin typeface="Tw Cen MT" charset="0"/>
              </a:rPr>
              <a:t>VENERDì</a:t>
            </a:r>
            <a:r>
              <a:rPr lang="it-IT" altLang="it-IT" sz="2000" dirty="0">
                <a:latin typeface="Tw Cen MT" charset="0"/>
              </a:rPr>
              <a:t> 24 APRILE (+ revisioni)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ttangolo 1"/>
          <p:cNvSpPr>
            <a:spLocks noChangeArrowheads="1"/>
          </p:cNvSpPr>
          <p:nvPr/>
        </p:nvSpPr>
        <p:spPr bwMode="auto">
          <a:xfrm>
            <a:off x="457200" y="1371600"/>
            <a:ext cx="39624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Le lezioni: il calendario</a:t>
            </a:r>
          </a:p>
        </p:txBody>
      </p:sp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3886200" y="990600"/>
            <a:ext cx="5257800" cy="465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Tw Cen MT" charset="0"/>
              </a:rPr>
              <a:t>MAGGIO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rgbClr val="009999"/>
                </a:solidFill>
                <a:latin typeface="Tw Cen MT" charset="0"/>
              </a:rPr>
              <a:t>8_ </a:t>
            </a:r>
            <a:r>
              <a:rPr lang="it-IT" altLang="it-IT" sz="2000" b="1" cap="all" dirty="0">
                <a:solidFill>
                  <a:srgbClr val="009999"/>
                </a:solidFill>
                <a:latin typeface="Tw Cen MT" charset="0"/>
              </a:rPr>
              <a:t>venerdì</a:t>
            </a:r>
            <a:r>
              <a:rPr lang="it-IT" altLang="it-IT" sz="2000" b="1" dirty="0">
                <a:solidFill>
                  <a:srgbClr val="009999"/>
                </a:solidFill>
                <a:latin typeface="Tw Cen MT" charset="0"/>
              </a:rPr>
              <a:t> 1 MAGGIO: SECONDA VERIFICA E REVISIONI </a:t>
            </a:r>
            <a:r>
              <a:rPr lang="it-IT" altLang="it-IT" sz="2000" b="1" dirty="0">
                <a:solidFill>
                  <a:srgbClr val="FF0000"/>
                </a:solidFill>
                <a:latin typeface="Tw Cen MT" charset="0"/>
              </a:rPr>
              <a:t>SPOSTARE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Tw Cen MT" charset="0"/>
              </a:rPr>
              <a:t>9_ </a:t>
            </a:r>
            <a:r>
              <a:rPr lang="it-IT" altLang="it-IT" sz="2000" cap="all" dirty="0" err="1">
                <a:latin typeface="Tw Cen MT" charset="0"/>
              </a:rPr>
              <a:t>VENERDì</a:t>
            </a:r>
            <a:r>
              <a:rPr lang="it-IT" altLang="it-IT" sz="2000" dirty="0">
                <a:latin typeface="Tw Cen MT" charset="0"/>
              </a:rPr>
              <a:t> 8 MAGGIO (+ revisioni)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dirty="0">
                <a:latin typeface="Tw Cen MT" charset="0"/>
              </a:rPr>
              <a:t>10_ </a:t>
            </a:r>
            <a:r>
              <a:rPr lang="it-IT" altLang="it-IT" sz="2000" cap="all" dirty="0" err="1">
                <a:latin typeface="Tw Cen MT" charset="0"/>
              </a:rPr>
              <a:t>VENERDì</a:t>
            </a:r>
            <a:r>
              <a:rPr lang="it-IT" altLang="it-IT" sz="2000" dirty="0">
                <a:latin typeface="Tw Cen MT" charset="0"/>
              </a:rPr>
              <a:t> 15 MAGGIO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it-IT" altLang="it-IT" sz="2000" cap="all" dirty="0">
                <a:latin typeface="Tw Cen MT" charset="0"/>
              </a:rPr>
              <a:t>11_VENERDì 22 MAGGIO (+ </a:t>
            </a:r>
            <a:r>
              <a:rPr lang="it-IT" altLang="it-IT" sz="2000" dirty="0">
                <a:latin typeface="Tw Cen MT" charset="0"/>
              </a:rPr>
              <a:t>revisioni</a:t>
            </a:r>
            <a:r>
              <a:rPr lang="it-IT" altLang="it-IT" sz="2000" cap="all" dirty="0">
                <a:latin typeface="Tw Cen MT" charset="0"/>
              </a:rPr>
              <a:t>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it-IT" altLang="it-IT" sz="2000" b="1" dirty="0">
                <a:solidFill>
                  <a:srgbClr val="009999"/>
                </a:solidFill>
                <a:latin typeface="Tw Cen MT" charset="0"/>
              </a:rPr>
              <a:t>12_ </a:t>
            </a:r>
            <a:r>
              <a:rPr lang="it-IT" altLang="it-IT" sz="2000" b="1" cap="all" dirty="0">
                <a:solidFill>
                  <a:srgbClr val="009999"/>
                </a:solidFill>
                <a:latin typeface="Tw Cen MT" charset="0"/>
              </a:rPr>
              <a:t>venerdì</a:t>
            </a:r>
            <a:r>
              <a:rPr lang="it-IT" altLang="it-IT" sz="2000" b="1" dirty="0">
                <a:solidFill>
                  <a:srgbClr val="009999"/>
                </a:solidFill>
                <a:latin typeface="Tw Cen MT" charset="0"/>
              </a:rPr>
              <a:t> 29 MAGGIO: TERZA VERIFICA E REVISIONI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endParaRPr lang="it-IT" altLang="it-IT" sz="2000" b="1" dirty="0">
              <a:latin typeface="Tw Cen MT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it-IT" altLang="it-IT" sz="2000" dirty="0">
              <a:latin typeface="Tw Cen MT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5057775" y="0"/>
            <a:ext cx="4086225" cy="336550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Tw Cen MT" charset="0"/>
              </a:rPr>
              <a:t>Le fasi</a:t>
            </a:r>
            <a:endParaRPr lang="en-US" altLang="it-IT" sz="1600">
              <a:solidFill>
                <a:schemeClr val="bg1"/>
              </a:solidFill>
              <a:latin typeface="Tw Cen MT" charset="0"/>
            </a:endParaRPr>
          </a:p>
        </p:txBody>
      </p:sp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461963" y="2535238"/>
            <a:ext cx="7543800" cy="523875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Tw Cen MT" charset="0"/>
              </a:rPr>
              <a:t>_1. Descrivere è rilevare (3 APRILE 2020)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457200" y="3589338"/>
            <a:ext cx="7543800" cy="955675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Tw Cen MT" charset="0"/>
              </a:rPr>
              <a:t>_2. Descrivere è interpretare per elaborare strategie </a:t>
            </a:r>
            <a:r>
              <a:rPr lang="it-IT" altLang="it-IT" sz="2800" dirty="0">
                <a:solidFill>
                  <a:srgbClr val="FF0000"/>
                </a:solidFill>
                <a:latin typeface="Tw Cen MT" charset="0"/>
              </a:rPr>
              <a:t>(… MAGGIO 2020)</a:t>
            </a:r>
          </a:p>
        </p:txBody>
      </p:sp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457200" y="5029200"/>
            <a:ext cx="7543800" cy="954088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dirty="0">
                <a:solidFill>
                  <a:schemeClr val="bg1"/>
                </a:solidFill>
                <a:latin typeface="Tw Cen MT" charset="0"/>
              </a:rPr>
              <a:t>_3. Descrivere è tradurre in strumenti di progetto (22 MAGGIO 2020)</a:t>
            </a:r>
          </a:p>
        </p:txBody>
      </p:sp>
      <p:sp>
        <p:nvSpPr>
          <p:cNvPr id="40965" name="Text Box 7"/>
          <p:cNvSpPr txBox="1">
            <a:spLocks noChangeArrowheads="1"/>
          </p:cNvSpPr>
          <p:nvPr/>
        </p:nvSpPr>
        <p:spPr bwMode="auto">
          <a:xfrm>
            <a:off x="457200" y="1143000"/>
            <a:ext cx="7848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>
                <a:solidFill>
                  <a:schemeClr val="hlink"/>
                </a:solidFill>
                <a:latin typeface="Tw Cen MT" charset="0"/>
              </a:rPr>
              <a:t>3 ‘stati di avanzamento’ finalizzati a produrre una descrizione rilevante e pertinente del quartiere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1143000"/>
            <a:ext cx="9113837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5081588" y="0"/>
            <a:ext cx="4086225" cy="336550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Tw Cen MT" charset="0"/>
              </a:rPr>
              <a:t>Descrivere è rilevare</a:t>
            </a:r>
            <a:endParaRPr lang="en-US" altLang="it-IT" sz="1600">
              <a:solidFill>
                <a:schemeClr val="bg1"/>
              </a:solidFill>
              <a:latin typeface="Tw Cen MT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8" descr="topos_71_20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638" y="1905000"/>
            <a:ext cx="583406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4648200" y="0"/>
            <a:ext cx="4495800" cy="338138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Tw Cen MT" charset="0"/>
              </a:rPr>
              <a:t>Descrivere è interpretare per elaborare strategie</a:t>
            </a:r>
            <a:endParaRPr lang="en-US" altLang="it-IT" sz="160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65137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2"/>
          <p:cNvSpPr txBox="1">
            <a:spLocks noChangeArrowheads="1"/>
          </p:cNvSpPr>
          <p:nvPr/>
        </p:nvSpPr>
        <p:spPr bwMode="auto">
          <a:xfrm>
            <a:off x="4648200" y="0"/>
            <a:ext cx="4495800" cy="338138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Tw Cen MT" charset="0"/>
              </a:rPr>
              <a:t>Descrivere è tradurre in strumenti di progetto</a:t>
            </a:r>
            <a:endParaRPr lang="en-US" altLang="it-IT" sz="160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528"/>
          <a:stretch/>
        </p:blipFill>
        <p:spPr bwMode="auto">
          <a:xfrm>
            <a:off x="5513388" y="1600200"/>
            <a:ext cx="3630612" cy="38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035" name="Picture 8" descr="TAV 2 STRATEGIE E PROGETT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5513388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/>
          <p:cNvSpPr txBox="1">
            <a:spLocks noChangeArrowheads="1"/>
          </p:cNvSpPr>
          <p:nvPr/>
        </p:nvSpPr>
        <p:spPr bwMode="auto">
          <a:xfrm>
            <a:off x="5057775" y="0"/>
            <a:ext cx="4086225" cy="336550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Tw Cen MT" charset="0"/>
              </a:rPr>
              <a:t>Obiettivo generale</a:t>
            </a:r>
            <a:endParaRPr lang="en-US" altLang="it-IT" sz="1600">
              <a:solidFill>
                <a:schemeClr val="bg1"/>
              </a:solidFill>
              <a:latin typeface="Tw Cen MT" charset="0"/>
            </a:endParaRPr>
          </a:p>
        </p:txBody>
      </p:sp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461963" y="1981200"/>
            <a:ext cx="7543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Arrivare alla </a:t>
            </a:r>
            <a:r>
              <a:rPr lang="it-IT" altLang="it-IT" sz="2400" b="1">
                <a:solidFill>
                  <a:srgbClr val="009999"/>
                </a:solidFill>
                <a:latin typeface="Tw Cen MT" charset="0"/>
              </a:rPr>
              <a:t>conoscenza e all’uso di strumenti e tecniche </a:t>
            </a:r>
            <a:r>
              <a:rPr lang="it-IT" altLang="it-IT" sz="2400">
                <a:latin typeface="Tw Cen MT" charset="0"/>
              </a:rPr>
              <a:t>per comprendere gli spazi della città e dei territori contemporanei, per iniziare a immaginarne possibili trasformazioni</a:t>
            </a:r>
          </a:p>
        </p:txBody>
      </p:sp>
      <p:sp>
        <p:nvSpPr>
          <p:cNvPr id="45059" name="Text Box 2"/>
          <p:cNvSpPr txBox="1">
            <a:spLocks noChangeArrowheads="1"/>
          </p:cNvSpPr>
          <p:nvPr/>
        </p:nvSpPr>
        <p:spPr bwMode="auto">
          <a:xfrm>
            <a:off x="461963" y="958850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chemeClr val="hlink"/>
                </a:solidFill>
                <a:latin typeface="Tw Cen MT" charset="0"/>
              </a:rPr>
              <a:t>Un’esplorazione urbana: obiettivi</a:t>
            </a:r>
          </a:p>
        </p:txBody>
      </p:sp>
      <p:pic>
        <p:nvPicPr>
          <p:cNvPr id="45060" name="Picture 6" descr="cropped-primavera2009-1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4483100"/>
            <a:ext cx="9144001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20115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57200" y="990600"/>
            <a:ext cx="807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Tw Cen MT" charset="0"/>
              </a:rPr>
              <a:t>.gli </a:t>
            </a:r>
            <a:r>
              <a:rPr lang="it-IT" altLang="it-IT" sz="2400" b="1">
                <a:solidFill>
                  <a:schemeClr val="bg1"/>
                </a:solidFill>
                <a:latin typeface="Tw Cen MT" charset="0"/>
              </a:rPr>
              <a:t>strumenti utili </a:t>
            </a:r>
            <a:r>
              <a:rPr lang="it-IT" altLang="it-IT" sz="2400">
                <a:solidFill>
                  <a:schemeClr val="bg1"/>
                </a:solidFill>
                <a:latin typeface="Tw Cen MT" charset="0"/>
              </a:rPr>
              <a:t>per l’operazione di sopralluogo e rilievo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Prime mosse esplorative</a:t>
            </a:r>
          </a:p>
        </p:txBody>
      </p:sp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488950" y="1895475"/>
            <a:ext cx="601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Tw Cen MT" charset="0"/>
              </a:rPr>
              <a:t>.</a:t>
            </a:r>
            <a:r>
              <a:rPr lang="it-IT" altLang="it-IT" sz="2400" b="1">
                <a:solidFill>
                  <a:schemeClr val="bg1"/>
                </a:solidFill>
                <a:latin typeface="Tw Cen MT" charset="0"/>
              </a:rPr>
              <a:t>cosa e come</a:t>
            </a:r>
            <a:r>
              <a:rPr lang="it-IT" altLang="it-IT" sz="2400">
                <a:solidFill>
                  <a:schemeClr val="bg1"/>
                </a:solidFill>
                <a:latin typeface="Tw Cen MT" charset="0"/>
              </a:rPr>
              <a:t> osservare?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8950" y="2722563"/>
            <a:ext cx="601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Tw Cen MT" charset="0"/>
              </a:rPr>
              <a:t>.come </a:t>
            </a:r>
            <a:r>
              <a:rPr lang="it-IT" altLang="it-IT" sz="2400" b="1">
                <a:solidFill>
                  <a:schemeClr val="bg1"/>
                </a:solidFill>
                <a:latin typeface="Tw Cen MT" charset="0"/>
              </a:rPr>
              <a:t>restituire </a:t>
            </a:r>
            <a:r>
              <a:rPr lang="it-IT" altLang="it-IT" sz="2400">
                <a:solidFill>
                  <a:schemeClr val="bg1"/>
                </a:solidFill>
                <a:latin typeface="Tw Cen MT" charset="0"/>
              </a:rPr>
              <a:t>le osservazioni?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2743200" y="3074988"/>
            <a:ext cx="5943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4000" b="1">
                <a:solidFill>
                  <a:schemeClr val="hlink"/>
                </a:solidFill>
                <a:latin typeface="Tw Cen MT" charset="0"/>
              </a:rPr>
              <a:t>&gt;strumenti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0" descr="C:\Documents and Settings\sara basso\Desktop\materiali_carso\opicina_5000.jpg">
            <a:extLst>
              <a:ext uri="{FF2B5EF4-FFF2-40B4-BE49-F238E27FC236}">
                <a16:creationId xmlns:a16="http://schemas.microsoft.com/office/drawing/2014/main" id="{671E4378-AA90-744C-A211-92B0AB66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6067484" cy="431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A8F995B-AAA7-1047-BD2A-F9E99A24B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1143000"/>
            <a:ext cx="3200400" cy="453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115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5600" y="952500"/>
            <a:ext cx="4978400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457200" y="1143000"/>
            <a:ext cx="601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Tw Cen MT" charset="0"/>
              </a:rPr>
              <a:t>Una supporto fondamentale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latin typeface="Tw Cen MT" charset="0"/>
              </a:rPr>
              <a:t>la CTR Carta tecnica regionale 1:5000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Gli strumenti – la CTR</a:t>
            </a:r>
          </a:p>
        </p:txBody>
      </p:sp>
      <p:pic>
        <p:nvPicPr>
          <p:cNvPr id="48132" name="Picture 9" descr="IMG_795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92538"/>
            <a:ext cx="4098925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ttangolo 1"/>
          <p:cNvSpPr>
            <a:spLocks noChangeArrowheads="1"/>
          </p:cNvSpPr>
          <p:nvPr/>
        </p:nvSpPr>
        <p:spPr bwMode="auto">
          <a:xfrm>
            <a:off x="228600" y="152400"/>
            <a:ext cx="868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009999"/>
                </a:solidFill>
                <a:latin typeface="Tw Cen MT" charset="0"/>
                <a:ea typeface="Tw Cen MT" charset="0"/>
                <a:cs typeface="Tw Cen MT" charset="0"/>
              </a:rPr>
              <a:t>http://irdat.regione.fvg.it/CTRN/ricerca-cartografia/</a:t>
            </a:r>
          </a:p>
        </p:txBody>
      </p:sp>
      <p:pic>
        <p:nvPicPr>
          <p:cNvPr id="49154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63" y="609600"/>
            <a:ext cx="8382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9525"/>
            <a:ext cx="75438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457200" y="3013075"/>
            <a:ext cx="6019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Rilevare usi e funzioni di spazi costruiti e aperti: annotare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Gli strumenti – foto aree</a:t>
            </a:r>
          </a:p>
        </p:txBody>
      </p:sp>
      <p:sp>
        <p:nvSpPr>
          <p:cNvPr id="51202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647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Osservare: quali spazi? Dove si trova il quartiere? Con cosa si relaziona? </a:t>
            </a:r>
          </a:p>
        </p:txBody>
      </p:sp>
      <p:pic>
        <p:nvPicPr>
          <p:cNvPr id="5120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8150"/>
            <a:ext cx="91440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0"/>
            <a:ext cx="9067800" cy="6934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318"/>
            <a:ext cx="9144000" cy="687931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2638"/>
            <a:ext cx="9144000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Gli strumenti – foto aree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457200" y="1085850"/>
            <a:ext cx="807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Tw Cen MT" charset="0"/>
              </a:rPr>
              <a:t>Avvicinare lo sguardo per leggere gli spazi: annotare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C:\Users\Win8\Documents\didattica\LPUI_aa_14_15\smo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9144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457200" y="6110288"/>
            <a:ext cx="7772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latin typeface="Tw Cen MT" charset="0"/>
              </a:rPr>
              <a:t>Smoke, regia di Wein Wang e Paul Auster con: William Hurt, Harvey Keitel,…</a:t>
            </a:r>
            <a:endParaRPr lang="it-IT" altLang="it-IT" sz="1200">
              <a:solidFill>
                <a:schemeClr val="hlink"/>
              </a:solidFill>
              <a:latin typeface="Tw Cen MT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Gli strumenti – la fotografia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 descr="C:\Users\Win8\Documents\didattica\LPUI_aa_14_15\da mirko_presentazioni\Urba 2_2011\Urba 2 2011_12_1a esercitazione_Mirko_Page_37_ridot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2961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5"/>
          <p:cNvSpPr txBox="1">
            <a:spLocks noChangeArrowheads="1"/>
          </p:cNvSpPr>
          <p:nvPr/>
        </p:nvSpPr>
        <p:spPr bwMode="auto">
          <a:xfrm>
            <a:off x="457200" y="66675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Osservare e individuare tipi di spazi aperti, spazi costruiti e loro usi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Fotografare per…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5"/>
          <p:cNvSpPr txBox="1">
            <a:spLocks noChangeArrowheads="1"/>
          </p:cNvSpPr>
          <p:nvPr/>
        </p:nvSpPr>
        <p:spPr bwMode="auto">
          <a:xfrm>
            <a:off x="457200" y="685800"/>
            <a:ext cx="7696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&gt;Individuare </a:t>
            </a:r>
            <a:r>
              <a:rPr lang="it-IT" altLang="it-IT" sz="2000" b="1">
                <a:solidFill>
                  <a:srgbClr val="009999"/>
                </a:solidFill>
                <a:latin typeface="Tw Cen MT" charset="0"/>
              </a:rPr>
              <a:t>tipi/specie</a:t>
            </a:r>
            <a:r>
              <a:rPr lang="it-IT" altLang="it-IT" sz="2000">
                <a:latin typeface="Tw Cen MT" charset="0"/>
              </a:rPr>
              <a:t> di spazi</a:t>
            </a:r>
          </a:p>
        </p:txBody>
      </p:sp>
      <p:pic>
        <p:nvPicPr>
          <p:cNvPr id="57346" name="Picture 5" descr="C:\Users\Win8\Documents\didattica\LPUI_aa_14_15\Immagin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5225"/>
            <a:ext cx="91440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Fotografare per…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3" name="Object 2">
            <a:extLst>
              <a:ext uri="{FF2B5EF4-FFF2-40B4-BE49-F238E27FC236}">
                <a16:creationId xmlns:a16="http://schemas.microsoft.com/office/drawing/2014/main" id="{92620F4E-7517-B942-87A5-AC215A30FE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4200" y="228600"/>
          <a:ext cx="27432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Image" r:id="rId3" imgW="2590800" imgH="1943100" progId="Photoshop.Image.7">
                  <p:embed/>
                </p:oleObj>
              </mc:Choice>
              <mc:Fallback>
                <p:oleObj name="Image" r:id="rId3" imgW="2590800" imgH="1943100" progId="Photoshop.Image.7">
                  <p:embed/>
                  <p:pic>
                    <p:nvPicPr>
                      <p:cNvPr id="18433" name="Object 2">
                        <a:extLst>
                          <a:ext uri="{FF2B5EF4-FFF2-40B4-BE49-F238E27FC236}">
                            <a16:creationId xmlns:a16="http://schemas.microsoft.com/office/drawing/2014/main" id="{92620F4E-7517-B942-87A5-AC215A30FE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28600"/>
                        <a:ext cx="2743200" cy="205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4" name="Object 3">
            <a:extLst>
              <a:ext uri="{FF2B5EF4-FFF2-40B4-BE49-F238E27FC236}">
                <a16:creationId xmlns:a16="http://schemas.microsoft.com/office/drawing/2014/main" id="{F3AAB7C9-4B68-BD45-9F32-D245EB5F87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152400"/>
          <a:ext cx="28194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Image" r:id="rId5" imgW="1981200" imgH="1485900" progId="Photoshop.Image.7">
                  <p:embed/>
                </p:oleObj>
              </mc:Choice>
              <mc:Fallback>
                <p:oleObj name="Image" r:id="rId5" imgW="1981200" imgH="1485900" progId="Photoshop.Image.7">
                  <p:embed/>
                  <p:pic>
                    <p:nvPicPr>
                      <p:cNvPr id="18434" name="Object 3">
                        <a:extLst>
                          <a:ext uri="{FF2B5EF4-FFF2-40B4-BE49-F238E27FC236}">
                            <a16:creationId xmlns:a16="http://schemas.microsoft.com/office/drawing/2014/main" id="{F3AAB7C9-4B68-BD45-9F32-D245EB5F87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52400"/>
                        <a:ext cx="28194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4">
            <a:extLst>
              <a:ext uri="{FF2B5EF4-FFF2-40B4-BE49-F238E27FC236}">
                <a16:creationId xmlns:a16="http://schemas.microsoft.com/office/drawing/2014/main" id="{1988FA12-6A23-D841-86D6-4E94603DB3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2362200"/>
          <a:ext cx="2819400" cy="212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Image" r:id="rId7" imgW="1797050" imgH="1352550" progId="Photoshop.Image.7">
                  <p:embed/>
                </p:oleObj>
              </mc:Choice>
              <mc:Fallback>
                <p:oleObj name="Image" r:id="rId7" imgW="1797050" imgH="1352550" progId="Photoshop.Image.7">
                  <p:embed/>
                  <p:pic>
                    <p:nvPicPr>
                      <p:cNvPr id="18435" name="Object 4">
                        <a:extLst>
                          <a:ext uri="{FF2B5EF4-FFF2-40B4-BE49-F238E27FC236}">
                            <a16:creationId xmlns:a16="http://schemas.microsoft.com/office/drawing/2014/main" id="{1988FA12-6A23-D841-86D6-4E94603DB3E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2362200"/>
                        <a:ext cx="2819400" cy="212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5">
            <a:extLst>
              <a:ext uri="{FF2B5EF4-FFF2-40B4-BE49-F238E27FC236}">
                <a16:creationId xmlns:a16="http://schemas.microsoft.com/office/drawing/2014/main" id="{AE1C9A84-79CB-9746-A052-263AC2D470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4200" y="2362200"/>
          <a:ext cx="2755900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Image" r:id="rId9" imgW="1797050" imgH="1352550" progId="Photoshop.Image.7">
                  <p:embed/>
                </p:oleObj>
              </mc:Choice>
              <mc:Fallback>
                <p:oleObj name="Image" r:id="rId9" imgW="1797050" imgH="1352550" progId="Photoshop.Image.7">
                  <p:embed/>
                  <p:pic>
                    <p:nvPicPr>
                      <p:cNvPr id="18436" name="Object 5">
                        <a:extLst>
                          <a:ext uri="{FF2B5EF4-FFF2-40B4-BE49-F238E27FC236}">
                            <a16:creationId xmlns:a16="http://schemas.microsoft.com/office/drawing/2014/main" id="{AE1C9A84-79CB-9746-A052-263AC2D470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362200"/>
                        <a:ext cx="2755900" cy="207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6">
            <a:extLst>
              <a:ext uri="{FF2B5EF4-FFF2-40B4-BE49-F238E27FC236}">
                <a16:creationId xmlns:a16="http://schemas.microsoft.com/office/drawing/2014/main" id="{B331890D-C746-774A-81CF-B71F0FE27E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4572000"/>
          <a:ext cx="281940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Image" r:id="rId11" imgW="1981200" imgH="1485900" progId="Photoshop.Image.7">
                  <p:embed/>
                </p:oleObj>
              </mc:Choice>
              <mc:Fallback>
                <p:oleObj name="Image" r:id="rId11" imgW="1981200" imgH="1485900" progId="Photoshop.Image.7">
                  <p:embed/>
                  <p:pic>
                    <p:nvPicPr>
                      <p:cNvPr id="18437" name="Object 6">
                        <a:extLst>
                          <a:ext uri="{FF2B5EF4-FFF2-40B4-BE49-F238E27FC236}">
                            <a16:creationId xmlns:a16="http://schemas.microsoft.com/office/drawing/2014/main" id="{B331890D-C746-774A-81CF-B71F0FE27E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572000"/>
                        <a:ext cx="281940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8" name="Picture 7" descr="C:\Documents and Settings\sara basso\Documenti\Immagini\foto2\foto2 020.jpg">
            <a:extLst>
              <a:ext uri="{FF2B5EF4-FFF2-40B4-BE49-F238E27FC236}">
                <a16:creationId xmlns:a16="http://schemas.microsoft.com/office/drawing/2014/main" id="{63DE3334-AFD6-DB4F-9809-D5659D57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59105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FA95C623-EA8F-9F4B-83A3-ACBE4EA0E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6050"/>
            <a:ext cx="297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it-IT" altLang="it-IT" sz="1200" dirty="0">
                <a:latin typeface="Tw Cen MT" charset="0"/>
                <a:ea typeface="Tw Cen MT" charset="0"/>
                <a:cs typeface="Tw Cen MT" charset="0"/>
              </a:rPr>
              <a:t>Gli edifici residenziali</a:t>
            </a:r>
          </a:p>
        </p:txBody>
      </p:sp>
    </p:spTree>
    <p:extLst>
      <p:ext uri="{BB962C8B-B14F-4D97-AF65-F5344CB8AC3E}">
        <p14:creationId xmlns:p14="http://schemas.microsoft.com/office/powerpoint/2010/main" val="2820488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sequenze di spazi-0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8991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Text Box 5"/>
          <p:cNvSpPr txBox="1">
            <a:spLocks noChangeArrowheads="1"/>
          </p:cNvSpPr>
          <p:nvPr/>
        </p:nvSpPr>
        <p:spPr bwMode="auto">
          <a:xfrm>
            <a:off x="457200" y="666750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&gt;restituire </a:t>
            </a:r>
            <a:r>
              <a:rPr lang="it-IT" altLang="it-IT" sz="2000" b="1">
                <a:solidFill>
                  <a:srgbClr val="009999"/>
                </a:solidFill>
                <a:latin typeface="Tw Cen MT" charset="0"/>
              </a:rPr>
              <a:t>sequenze di spazi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457200" y="6310313"/>
            <a:ext cx="365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200">
                <a:latin typeface="Calibri" charset="0"/>
              </a:rPr>
              <a:t>Diana Devetta, Jacopo Jacumin, Giovanni Toninelli, Un progetto urbanistico per Monfalcone, a.a. 2013-14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Fotografare per…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4" descr="Urba 2 2015_1a esercitazione_Page_4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2018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 Box 5"/>
          <p:cNvSpPr txBox="1">
            <a:spLocks noChangeArrowheads="1"/>
          </p:cNvSpPr>
          <p:nvPr/>
        </p:nvSpPr>
        <p:spPr bwMode="auto">
          <a:xfrm>
            <a:off x="457200" y="666750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&gt;osservare e ascoltare gli abitanti</a:t>
            </a:r>
            <a:endParaRPr lang="it-IT" altLang="it-IT" sz="2000" b="1">
              <a:solidFill>
                <a:srgbClr val="009999"/>
              </a:solidFill>
              <a:latin typeface="Tw Cen MT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2743200" y="2613025"/>
            <a:ext cx="59436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4000" b="1">
                <a:solidFill>
                  <a:schemeClr val="hlink"/>
                </a:solidFill>
                <a:latin typeface="Tw Cen MT" charset="0"/>
              </a:rPr>
              <a:t>&gt;come e cosa osservare:</a:t>
            </a:r>
          </a:p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4000" b="1">
                <a:solidFill>
                  <a:schemeClr val="hlink"/>
                </a:solidFill>
                <a:latin typeface="Tw Cen MT" charset="0"/>
              </a:rPr>
              <a:t>lo spazio costruito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8" descr="Urba 2 2015_1a esercitazione_Page_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8138"/>
            <a:ext cx="9144000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Pieni e vuoti: spazi costruiti e spazi aperti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" y="555625"/>
            <a:ext cx="8877300" cy="630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800600" y="76200"/>
            <a:ext cx="4343400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57200" y="228600"/>
            <a:ext cx="594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Osservare lo spazio costruito</a:t>
            </a:r>
          </a:p>
        </p:txBody>
      </p:sp>
      <p:sp>
        <p:nvSpPr>
          <p:cNvPr id="62468" name="CasellaDiTesto 5"/>
          <p:cNvSpPr txBox="1">
            <a:spLocks noChangeArrowheads="1"/>
          </p:cNvSpPr>
          <p:nvPr/>
        </p:nvSpPr>
        <p:spPr bwMode="auto">
          <a:xfrm>
            <a:off x="5295900" y="868363"/>
            <a:ext cx="36957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Osservare gli edifici: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Tw Cen MT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_quanto è alto?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Tw Cen MT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_è recintato? Ci sono degli spazi di pertinenza privata? Gli spazi aperti si possono attraversare?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000">
              <a:latin typeface="Tw Cen MT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_presenta più unita affiancate? (case a schiera) O sovrapposte (es. condomini?)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84263"/>
            <a:ext cx="91440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014413"/>
            <a:ext cx="83058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457200" y="762000"/>
            <a:ext cx="723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&gt;gli edifici residenziali, le tipologie</a:t>
            </a:r>
          </a:p>
        </p:txBody>
      </p:sp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457200" y="365125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Osservare lo spazio costruito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Text Box 5"/>
          <p:cNvSpPr txBox="1">
            <a:spLocks noChangeArrowheads="1"/>
          </p:cNvSpPr>
          <p:nvPr/>
        </p:nvSpPr>
        <p:spPr bwMode="auto">
          <a:xfrm>
            <a:off x="457200" y="762000"/>
            <a:ext cx="723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&gt;le trasformazioni degli spazi</a:t>
            </a:r>
          </a:p>
        </p:txBody>
      </p:sp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457200" y="365125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Osservare lo spazio costruito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3" descr="pi_3_gabellini_ok_ok_o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513" y="1025525"/>
            <a:ext cx="3786187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3" descr="principi_insediativi_2_senza_did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0" y="693738"/>
            <a:ext cx="4159250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457200" y="6223000"/>
            <a:ext cx="3962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latin typeface="Tw Cen MT" charset="0"/>
              </a:rPr>
              <a:t>Patrizia Gabellini, </a:t>
            </a:r>
            <a:r>
              <a:rPr lang="it-IT" altLang="it-IT" sz="1400" i="1">
                <a:latin typeface="Tw Cen MT" charset="0"/>
              </a:rPr>
              <a:t>Tecniche urbanistiche</a:t>
            </a:r>
            <a:r>
              <a:rPr lang="it-IT" altLang="it-IT" sz="1400">
                <a:latin typeface="Tw Cen MT" charset="0"/>
              </a:rPr>
              <a:t>, Carocci, Roma 2001</a:t>
            </a:r>
            <a:endParaRPr lang="en-US" altLang="it-IT" sz="1400">
              <a:latin typeface="Tw Cen MT" charset="0"/>
            </a:endParaRPr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457200" y="365125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Osservare lo spazio costruito</a:t>
            </a:r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57200" y="762000"/>
            <a:ext cx="723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&gt;edifici diversi, funzioni diverse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5"/>
          <p:cNvSpPr txBox="1">
            <a:spLocks noChangeArrowheads="1"/>
          </p:cNvSpPr>
          <p:nvPr/>
        </p:nvSpPr>
        <p:spPr bwMode="auto">
          <a:xfrm>
            <a:off x="457200" y="365125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Osservare lo spazio costruito</a:t>
            </a:r>
          </a:p>
        </p:txBody>
      </p:sp>
      <p:sp>
        <p:nvSpPr>
          <p:cNvPr id="67586" name="Text Box 5"/>
          <p:cNvSpPr txBox="1">
            <a:spLocks noChangeArrowheads="1"/>
          </p:cNvSpPr>
          <p:nvPr/>
        </p:nvSpPr>
        <p:spPr bwMode="auto">
          <a:xfrm>
            <a:off x="457200" y="762000"/>
            <a:ext cx="723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&gt;gli edifici non residenziali, le funzioni</a:t>
            </a:r>
          </a:p>
        </p:txBody>
      </p:sp>
      <p:pic>
        <p:nvPicPr>
          <p:cNvPr id="67587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9144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CasellaDiTesto 3"/>
          <p:cNvSpPr txBox="1">
            <a:spLocks noChangeArrowheads="1"/>
          </p:cNvSpPr>
          <p:nvPr/>
        </p:nvSpPr>
        <p:spPr bwMode="auto">
          <a:xfrm>
            <a:off x="457200" y="1322388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Edifici per il culto, attività commerciali, attrezzature sportive, edifici scolastici, ecc.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2">
            <a:extLst>
              <a:ext uri="{FF2B5EF4-FFF2-40B4-BE49-F238E27FC236}">
                <a16:creationId xmlns:a16="http://schemas.microsoft.com/office/drawing/2014/main" id="{C2080733-2C11-DB48-BEED-29BCD6113B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4711700"/>
          <a:ext cx="2857500" cy="214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Image" r:id="rId3" imgW="1428750" imgH="1073150" progId="Photoshop.Image.7">
                  <p:embed/>
                </p:oleObj>
              </mc:Choice>
              <mc:Fallback>
                <p:oleObj name="Image" r:id="rId3" imgW="1428750" imgH="1073150" progId="Photoshop.Image.7">
                  <p:embed/>
                  <p:pic>
                    <p:nvPicPr>
                      <p:cNvPr id="19457" name="Object 2">
                        <a:extLst>
                          <a:ext uri="{FF2B5EF4-FFF2-40B4-BE49-F238E27FC236}">
                            <a16:creationId xmlns:a16="http://schemas.microsoft.com/office/drawing/2014/main" id="{C2080733-2C11-DB48-BEED-29BCD6113B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711700"/>
                        <a:ext cx="2857500" cy="214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8" name="Object 3">
            <a:extLst>
              <a:ext uri="{FF2B5EF4-FFF2-40B4-BE49-F238E27FC236}">
                <a16:creationId xmlns:a16="http://schemas.microsoft.com/office/drawing/2014/main" id="{A4E0F447-91C6-7A4E-9EFC-AF9354B808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2362200"/>
          <a:ext cx="28702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Image" r:id="rId5" imgW="1435100" imgH="1066800" progId="Photoshop.Image.7">
                  <p:embed/>
                </p:oleObj>
              </mc:Choice>
              <mc:Fallback>
                <p:oleObj name="Image" r:id="rId5" imgW="1435100" imgH="1066800" progId="Photoshop.Image.7">
                  <p:embed/>
                  <p:pic>
                    <p:nvPicPr>
                      <p:cNvPr id="19458" name="Object 3">
                        <a:extLst>
                          <a:ext uri="{FF2B5EF4-FFF2-40B4-BE49-F238E27FC236}">
                            <a16:creationId xmlns:a16="http://schemas.microsoft.com/office/drawing/2014/main" id="{A4E0F447-91C6-7A4E-9EFC-AF9354B808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362200"/>
                        <a:ext cx="287020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4">
            <a:extLst>
              <a:ext uri="{FF2B5EF4-FFF2-40B4-BE49-F238E27FC236}">
                <a16:creationId xmlns:a16="http://schemas.microsoft.com/office/drawing/2014/main" id="{A6C6BF6F-EECC-744E-BE15-5E625ED5BF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70600" y="0"/>
          <a:ext cx="28829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Image" r:id="rId7" imgW="1441450" imgH="1079500" progId="Photoshop.Image.7">
                  <p:embed/>
                </p:oleObj>
              </mc:Choice>
              <mc:Fallback>
                <p:oleObj name="Image" r:id="rId7" imgW="1441450" imgH="1079500" progId="Photoshop.Image.7">
                  <p:embed/>
                  <p:pic>
                    <p:nvPicPr>
                      <p:cNvPr id="19459" name="Object 4">
                        <a:extLst>
                          <a:ext uri="{FF2B5EF4-FFF2-40B4-BE49-F238E27FC236}">
                            <a16:creationId xmlns:a16="http://schemas.microsoft.com/office/drawing/2014/main" id="{A6C6BF6F-EECC-744E-BE15-5E625ED5BF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0600" y="0"/>
                        <a:ext cx="288290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5">
            <a:extLst>
              <a:ext uri="{FF2B5EF4-FFF2-40B4-BE49-F238E27FC236}">
                <a16:creationId xmlns:a16="http://schemas.microsoft.com/office/drawing/2014/main" id="{272D8ABD-09F2-5F46-9A5F-304EDBBFDB2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0" y="9525"/>
          <a:ext cx="28829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Image" r:id="rId9" imgW="1441450" imgH="1079500" progId="Photoshop.Image.7">
                  <p:embed/>
                </p:oleObj>
              </mc:Choice>
              <mc:Fallback>
                <p:oleObj name="Image" r:id="rId9" imgW="1441450" imgH="1079500" progId="Photoshop.Image.7">
                  <p:embed/>
                  <p:pic>
                    <p:nvPicPr>
                      <p:cNvPr id="19460" name="Object 5">
                        <a:extLst>
                          <a:ext uri="{FF2B5EF4-FFF2-40B4-BE49-F238E27FC236}">
                            <a16:creationId xmlns:a16="http://schemas.microsoft.com/office/drawing/2014/main" id="{272D8ABD-09F2-5F46-9A5F-304EDBBFDB2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9525"/>
                        <a:ext cx="288290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6">
            <a:extLst>
              <a:ext uri="{FF2B5EF4-FFF2-40B4-BE49-F238E27FC236}">
                <a16:creationId xmlns:a16="http://schemas.microsoft.com/office/drawing/2014/main" id="{02F154D9-0CDF-AB43-AE37-C631B46DB6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71800" y="2362200"/>
          <a:ext cx="2870200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Image" r:id="rId11" imgW="1435100" imgH="1079500" progId="Photoshop.Image.7">
                  <p:embed/>
                </p:oleObj>
              </mc:Choice>
              <mc:Fallback>
                <p:oleObj name="Image" r:id="rId11" imgW="1435100" imgH="1079500" progId="Photoshop.Image.7">
                  <p:embed/>
                  <p:pic>
                    <p:nvPicPr>
                      <p:cNvPr id="19461" name="Object 6">
                        <a:extLst>
                          <a:ext uri="{FF2B5EF4-FFF2-40B4-BE49-F238E27FC236}">
                            <a16:creationId xmlns:a16="http://schemas.microsoft.com/office/drawing/2014/main" id="{02F154D9-0CDF-AB43-AE37-C631B46DB6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362200"/>
                        <a:ext cx="2870200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8" name="Text Box 8">
            <a:extLst>
              <a:ext uri="{FF2B5EF4-FFF2-40B4-BE49-F238E27FC236}">
                <a16:creationId xmlns:a16="http://schemas.microsoft.com/office/drawing/2014/main" id="{DDC4B719-84E2-8A47-8B85-6301D4AC3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"/>
            <a:ext cx="2362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r">
              <a:spcBef>
                <a:spcPct val="50000"/>
              </a:spcBef>
              <a:defRPr sz="1200">
                <a:latin typeface="Tw Cen MT" charset="0"/>
              </a:defRPr>
            </a:lvl1pPr>
          </a:lstStyle>
          <a:p>
            <a:pPr>
              <a:defRPr/>
            </a:pPr>
            <a:r>
              <a:rPr lang="it-IT" altLang="it-IT" dirty="0"/>
              <a:t>Le attrezzature: la circoscrizione e l’area del vecchio cimitero</a:t>
            </a:r>
          </a:p>
        </p:txBody>
      </p:sp>
    </p:spTree>
    <p:extLst>
      <p:ext uri="{BB962C8B-B14F-4D97-AF65-F5344CB8AC3E}">
        <p14:creationId xmlns:p14="http://schemas.microsoft.com/office/powerpoint/2010/main" val="42766367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rilievo_bergamo_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rilievo_bergamo_leg_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181600" y="4191000"/>
            <a:ext cx="3810000" cy="127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1400" b="1" dirty="0">
                <a:latin typeface="Tw Cen MT" charset="0"/>
                <a:ea typeface="Tw Cen MT" charset="0"/>
                <a:cs typeface="Tw Cen MT" charset="0"/>
              </a:rPr>
              <a:t>Materiali urbani</a:t>
            </a:r>
          </a:p>
          <a:p>
            <a:pPr>
              <a:spcBef>
                <a:spcPct val="50000"/>
              </a:spcBef>
              <a:defRPr/>
            </a:pPr>
            <a:r>
              <a:rPr lang="it-IT" altLang="it-IT" sz="1400" dirty="0">
                <a:latin typeface="Tw Cen MT" charset="0"/>
                <a:ea typeface="Tw Cen MT" charset="0"/>
                <a:cs typeface="Tw Cen MT" charset="0"/>
              </a:rPr>
              <a:t>elementi che caratterizzano i luoghi flettendosi alla loro specificità, associandosi o disgiungendosi, costituendo delle mappe all’interno delle quali si svolgono pratiche sociali rilevanti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181600" y="5686425"/>
            <a:ext cx="38100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B. Secchi, Bergamo. Progetto “preliminare” del nuovo piano regolatore generale, 1994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Tw Cen MT" charset="0"/>
              <a:ea typeface="Tw Cen MT" charset="0"/>
              <a:cs typeface="Tw Cen MT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La città visibile: il rilievo, legenda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743200" y="2613025"/>
            <a:ext cx="59436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4000" b="1">
                <a:solidFill>
                  <a:schemeClr val="hlink"/>
                </a:solidFill>
                <a:latin typeface="Tw Cen MT" charset="0"/>
              </a:rPr>
              <a:t>&gt;come e cosa osservare:</a:t>
            </a:r>
          </a:p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4000" b="1">
                <a:solidFill>
                  <a:schemeClr val="hlink"/>
                </a:solidFill>
                <a:latin typeface="Tw Cen MT" charset="0"/>
              </a:rPr>
              <a:t>lo spazio aperto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5"/>
          <p:cNvSpPr txBox="1">
            <a:spLocks noChangeArrowheads="1"/>
          </p:cNvSpPr>
          <p:nvPr/>
        </p:nvSpPr>
        <p:spPr bwMode="auto">
          <a:xfrm>
            <a:off x="457200" y="365125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Osservare lo spazio aperto</a:t>
            </a:r>
          </a:p>
        </p:txBody>
      </p:sp>
      <p:sp>
        <p:nvSpPr>
          <p:cNvPr id="71682" name="Text Box 5"/>
          <p:cNvSpPr txBox="1">
            <a:spLocks noChangeArrowheads="1"/>
          </p:cNvSpPr>
          <p:nvPr/>
        </p:nvSpPr>
        <p:spPr bwMode="auto">
          <a:xfrm>
            <a:off x="457200" y="762000"/>
            <a:ext cx="723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&gt;tra le cose e le case</a:t>
            </a:r>
          </a:p>
        </p:txBody>
      </p:sp>
      <p:pic>
        <p:nvPicPr>
          <p:cNvPr id="7168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" y="4117975"/>
            <a:ext cx="91440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CasellaDiTesto 3"/>
          <p:cNvSpPr txBox="1">
            <a:spLocks noChangeArrowheads="1"/>
          </p:cNvSpPr>
          <p:nvPr/>
        </p:nvSpPr>
        <p:spPr bwMode="auto">
          <a:xfrm>
            <a:off x="457200" y="1322388"/>
            <a:ext cx="6705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Spazi verdi pubblici, per lo sport, di pertinenza di edifici residenziali e attrezzature pubbliche, spazi “naturali” e paesaggi di diversa natura </a:t>
            </a:r>
            <a:r>
              <a:rPr lang="is-IS" altLang="it-IT" sz="2000">
                <a:latin typeface="Tw Cen MT" charset="0"/>
              </a:rPr>
              <a:t>….</a:t>
            </a:r>
            <a:endParaRPr lang="it-IT" altLang="it-IT" sz="2000">
              <a:latin typeface="Tw Cen MT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68525"/>
            <a:ext cx="9144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Immagin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4454525"/>
            <a:ext cx="9144001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577850"/>
            <a:ext cx="9144001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 Box 5"/>
          <p:cNvSpPr txBox="1">
            <a:spLocks noChangeArrowheads="1"/>
          </p:cNvSpPr>
          <p:nvPr/>
        </p:nvSpPr>
        <p:spPr bwMode="auto">
          <a:xfrm>
            <a:off x="457200" y="365125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Osservare lo spazio aperto</a:t>
            </a:r>
          </a:p>
        </p:txBody>
      </p: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457200" y="762000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&gt;quali tipi di spazi? Giardini, ampi spazi verdi, spazi verdi attrezzati…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5"/>
          <p:cNvSpPr txBox="1">
            <a:spLocks noChangeArrowheads="1"/>
          </p:cNvSpPr>
          <p:nvPr/>
        </p:nvSpPr>
        <p:spPr bwMode="auto">
          <a:xfrm>
            <a:off x="457200" y="133350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&gt;come vengono usati? Quale uso? Pubblico, privato, collettivo…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rilievo_bergamo_leg_o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4494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5257800" y="5638800"/>
            <a:ext cx="35814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B. Secchi, Bergamo. Progetto “preliminare” del nuovo piano regolatore generale, 1994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Tw Cen MT" charset="0"/>
              <a:ea typeface="Tw Cen MT" charset="0"/>
              <a:cs typeface="Tw Cen MT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Materiali spazi aperti, legenda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C:\WINDOWS\Desktop\ELENAJPG\IMM BRESCIA\rilievo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14413"/>
            <a:ext cx="4724400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4" descr="C:\WINDOWS\Desktop\ELENAJPG\IMM BRESCIA\rilievo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-61913"/>
            <a:ext cx="4800600" cy="696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57200" y="5943600"/>
            <a:ext cx="434340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altLang="it-IT" sz="1400">
                <a:solidFill>
                  <a:schemeClr val="bg1"/>
                </a:solidFill>
              </a:rPr>
              <a:t>PRG di Brescia</a:t>
            </a:r>
          </a:p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altLang="it-IT" sz="1400" b="1">
                <a:solidFill>
                  <a:schemeClr val="bg1"/>
                </a:solidFill>
              </a:rPr>
              <a:t>Il rilievo dell’area urbana, scala 1:2.000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5595938"/>
            <a:ext cx="3581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B. Secchi, Brescia. Piano regolatore generale, 1998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400">
              <a:latin typeface="Tw Cen MT" charset="0"/>
              <a:ea typeface="Tw Cen MT" charset="0"/>
              <a:cs typeface="Tw Cen MT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Rilievo dei materiali degli spazi aperti e costruiti, legenda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3">
            <a:extLst>
              <a:ext uri="{FF2B5EF4-FFF2-40B4-BE49-F238E27FC236}">
                <a16:creationId xmlns:a16="http://schemas.microsoft.com/office/drawing/2014/main" id="{6F4B6A02-CC80-FB48-8CC3-BECC4B83FE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457200"/>
          <a:ext cx="3594100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Image" r:id="rId3" imgW="1797050" imgH="1352550" progId="Photoshop.Image.7">
                  <p:embed/>
                </p:oleObj>
              </mc:Choice>
              <mc:Fallback>
                <p:oleObj name="Image" r:id="rId3" imgW="1797050" imgH="1352550" progId="Photoshop.Image.7">
                  <p:embed/>
                  <p:pic>
                    <p:nvPicPr>
                      <p:cNvPr id="20481" name="Object 3">
                        <a:extLst>
                          <a:ext uri="{FF2B5EF4-FFF2-40B4-BE49-F238E27FC236}">
                            <a16:creationId xmlns:a16="http://schemas.microsoft.com/office/drawing/2014/main" id="{6F4B6A02-CC80-FB48-8CC3-BECC4B83FE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57200"/>
                        <a:ext cx="3594100" cy="270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2" name="Object 4">
            <a:extLst>
              <a:ext uri="{FF2B5EF4-FFF2-40B4-BE49-F238E27FC236}">
                <a16:creationId xmlns:a16="http://schemas.microsoft.com/office/drawing/2014/main" id="{F9DFEBF3-7229-F548-8C66-BB7C08A9DB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3429000"/>
          <a:ext cx="3594100" cy="270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Image" r:id="rId5" imgW="1797050" imgH="1352550" progId="Photoshop.Image.7">
                  <p:embed/>
                </p:oleObj>
              </mc:Choice>
              <mc:Fallback>
                <p:oleObj name="Image" r:id="rId5" imgW="1797050" imgH="1352550" progId="Photoshop.Image.7">
                  <p:embed/>
                  <p:pic>
                    <p:nvPicPr>
                      <p:cNvPr id="20482" name="Object 4">
                        <a:extLst>
                          <a:ext uri="{FF2B5EF4-FFF2-40B4-BE49-F238E27FC236}">
                            <a16:creationId xmlns:a16="http://schemas.microsoft.com/office/drawing/2014/main" id="{F9DFEBF3-7229-F548-8C66-BB7C08A9DB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429000"/>
                        <a:ext cx="3594100" cy="270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8">
            <a:extLst>
              <a:ext uri="{FF2B5EF4-FFF2-40B4-BE49-F238E27FC236}">
                <a16:creationId xmlns:a16="http://schemas.microsoft.com/office/drawing/2014/main" id="{285AA119-249C-504E-8604-EE5FF3693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457200"/>
            <a:ext cx="2362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it-IT"/>
            </a:defPPr>
            <a:lvl1pPr algn="r">
              <a:spcBef>
                <a:spcPct val="50000"/>
              </a:spcBef>
              <a:defRPr sz="1200">
                <a:latin typeface="Tw Cen MT" charset="0"/>
              </a:defRPr>
            </a:lvl1pPr>
          </a:lstStyle>
          <a:p>
            <a:pPr>
              <a:defRPr/>
            </a:pPr>
            <a:r>
              <a:rPr lang="it-IT" altLang="it-IT" dirty="0"/>
              <a:t>Le attrezzature</a:t>
            </a:r>
            <a:r>
              <a:rPr lang="it-IT" altLang="it-IT"/>
              <a:t>: la chiesa, l’ex cinema</a:t>
            </a: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2338064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magine 1" descr="DSCF040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04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Immagine 2" descr="DSCF039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888" y="2743200"/>
            <a:ext cx="487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Immagine 3" descr="DSCF039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88" y="3810000"/>
            <a:ext cx="43291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CasellaDiTesto 15"/>
          <p:cNvSpPr txBox="1">
            <a:spLocks noChangeArrowheads="1"/>
          </p:cNvSpPr>
          <p:nvPr/>
        </p:nvSpPr>
        <p:spPr bwMode="auto">
          <a:xfrm>
            <a:off x="5105400" y="2667000"/>
            <a:ext cx="403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L’immagine di Boston ricavata dalle piante a schizzo</a:t>
            </a:r>
          </a:p>
        </p:txBody>
      </p:sp>
      <p:sp>
        <p:nvSpPr>
          <p:cNvPr id="78853" name="CasellaDiTesto 15"/>
          <p:cNvSpPr txBox="1">
            <a:spLocks noChangeArrowheads="1"/>
          </p:cNvSpPr>
          <p:nvPr/>
        </p:nvSpPr>
        <p:spPr bwMode="auto">
          <a:xfrm>
            <a:off x="5105400" y="3962400"/>
            <a:ext cx="403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L’immagine di Boston ricavata dal sopralluogo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70488" y="6027738"/>
            <a:ext cx="35814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1400" dirty="0">
                <a:latin typeface="Tw Cen MT" charset="0"/>
                <a:ea typeface="Tw Cen MT" charset="0"/>
                <a:cs typeface="Tw Cen MT" charset="0"/>
              </a:rPr>
              <a:t>K. Lynch, </a:t>
            </a:r>
            <a:r>
              <a:rPr lang="it-IT" altLang="it-IT" sz="1400" i="1" dirty="0">
                <a:latin typeface="Tw Cen MT" charset="0"/>
                <a:ea typeface="Tw Cen MT" charset="0"/>
                <a:cs typeface="Tw Cen MT" charset="0"/>
              </a:rPr>
              <a:t>L’immagine della città</a:t>
            </a:r>
            <a:r>
              <a:rPr lang="it-IT" altLang="it-IT" sz="1400" dirty="0">
                <a:latin typeface="Tw Cen MT" charset="0"/>
                <a:ea typeface="Tw Cen MT" charset="0"/>
                <a:cs typeface="Tw Cen MT" charset="0"/>
              </a:rPr>
              <a:t>, Il Saggiatore, Milano, 1964 (ed. or., </a:t>
            </a:r>
            <a:r>
              <a:rPr lang="it-IT" altLang="it-IT" sz="1400" i="1" dirty="0">
                <a:latin typeface="Tw Cen MT" charset="0"/>
                <a:ea typeface="Tw Cen MT" charset="0"/>
                <a:cs typeface="Tw Cen MT" charset="0"/>
              </a:rPr>
              <a:t>The Image of the </a:t>
            </a:r>
            <a:r>
              <a:rPr lang="it-IT" altLang="it-IT" sz="1400" dirty="0">
                <a:latin typeface="Tw Cen MT" charset="0"/>
                <a:ea typeface="Tw Cen MT" charset="0"/>
                <a:cs typeface="Tw Cen MT" charset="0"/>
              </a:rPr>
              <a:t>City, 1960)</a:t>
            </a:r>
          </a:p>
        </p:txBody>
      </p:sp>
      <p:sp>
        <p:nvSpPr>
          <p:cNvPr id="78855" name="Text Box 5"/>
          <p:cNvSpPr txBox="1">
            <a:spLocks noChangeArrowheads="1"/>
          </p:cNvSpPr>
          <p:nvPr/>
        </p:nvSpPr>
        <p:spPr bwMode="auto">
          <a:xfrm>
            <a:off x="369888" y="0"/>
            <a:ext cx="723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chemeClr val="hlink"/>
                </a:solidFill>
                <a:latin typeface="Tw Cen MT" charset="0"/>
              </a:rPr>
              <a:t>&gt;descrivere attraverso le percezioni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Immagine 1" descr="DSCF03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99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CasellaDiTesto 15"/>
          <p:cNvSpPr txBox="1">
            <a:spLocks noChangeArrowheads="1"/>
          </p:cNvSpPr>
          <p:nvPr/>
        </p:nvSpPr>
        <p:spPr bwMode="auto">
          <a:xfrm>
            <a:off x="5105400" y="3429000"/>
            <a:ext cx="403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Problemi dell’immagine di Boston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304800"/>
            <a:ext cx="9144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Text Box 5"/>
          <p:cNvSpPr txBox="1">
            <a:spLocks noChangeArrowheads="1"/>
          </p:cNvSpPr>
          <p:nvPr/>
        </p:nvSpPr>
        <p:spPr bwMode="auto">
          <a:xfrm>
            <a:off x="457200" y="323850"/>
            <a:ext cx="723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chemeClr val="hlink"/>
                </a:solidFill>
                <a:latin typeface="Tw Cen MT" charset="0"/>
              </a:rPr>
              <a:t>&gt;descrivere attraverso gli usi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11_prime ipotesi progetto-0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7467600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457200" y="6310313"/>
            <a:ext cx="365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200">
                <a:latin typeface="Calibri" charset="0"/>
              </a:rPr>
              <a:t>Eleonora Bait, Chiara Di Matteo, Veronica Sandali, Un progetto urbanistico per Monfalcone, a.a. 2013-14</a:t>
            </a:r>
          </a:p>
        </p:txBody>
      </p:sp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460375" y="409575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&gt;descrivere lo spazio aperto attraverso l’uso che ne viene fatto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5" descr="D:\Documenti\Trieste 2001-02\lezioni\socio2\Cronotopi\bustoarsizio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3058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ext Box 5"/>
          <p:cNvSpPr txBox="1">
            <a:spLocks noChangeArrowheads="1"/>
          </p:cNvSpPr>
          <p:nvPr/>
        </p:nvSpPr>
        <p:spPr bwMode="auto">
          <a:xfrm>
            <a:off x="450850" y="206375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&gt;descrivere lo spazio aperto attraverso l’uso che ne viene fatto, dalle persone, nel tempo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Immagine 2" descr="DSCF04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5133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CasellaDiTesto 3"/>
          <p:cNvSpPr txBox="1">
            <a:spLocks noChangeArrowheads="1"/>
          </p:cNvSpPr>
          <p:nvPr/>
        </p:nvSpPr>
        <p:spPr bwMode="auto">
          <a:xfrm>
            <a:off x="6781800" y="5181600"/>
            <a:ext cx="23622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>
                <a:ea typeface="ＭＳ Ｐゴシック" charset="-128"/>
              </a:rPr>
              <a:t>Continuo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>
                <a:ea typeface="ＭＳ Ｐゴシック" charset="-128"/>
              </a:rPr>
              <a:t>Vuoto di notte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>
                <a:ea typeface="ＭＳ Ｐゴシック" charset="-128"/>
              </a:rPr>
              <a:t>Avvicendarsi di attività diurne e notturne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000" b="1">
              <a:ea typeface="ＭＳ Ｐゴシック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000" b="1">
                <a:ea typeface="ＭＳ Ｐゴシック" charset="-128"/>
              </a:rPr>
              <a:t>Attivo di notte</a:t>
            </a:r>
          </a:p>
        </p:txBody>
      </p:sp>
      <p:sp>
        <p:nvSpPr>
          <p:cNvPr id="83971" name="CasellaDiTesto 15"/>
          <p:cNvSpPr txBox="1">
            <a:spLocks noChangeArrowheads="1"/>
          </p:cNvSpPr>
          <p:nvPr/>
        </p:nvSpPr>
        <p:spPr bwMode="auto">
          <a:xfrm>
            <a:off x="0" y="5791200"/>
            <a:ext cx="38100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K. Lynch, </a:t>
            </a:r>
            <a:r>
              <a:rPr lang="it-IT" altLang="it-IT" sz="1400" i="1">
                <a:latin typeface="Tw Cen MT" charset="0"/>
                <a:ea typeface="Tw Cen MT" charset="0"/>
                <a:cs typeface="Tw Cen MT" charset="0"/>
              </a:rPr>
              <a:t>Il senso del territorio</a:t>
            </a: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, il Saggiatore, Milano 1981 (ed. or. </a:t>
            </a:r>
            <a:r>
              <a:rPr lang="it-IT" altLang="it-IT" sz="1400" i="1">
                <a:latin typeface="Tw Cen MT" charset="0"/>
                <a:ea typeface="Tw Cen MT" charset="0"/>
                <a:cs typeface="Tw Cen MT" charset="0"/>
              </a:rPr>
              <a:t>Managing the sense of region</a:t>
            </a: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, 1976)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Immagine 5" descr="01 pratiche mappa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7" t="6049" r="50833" b="16824"/>
          <a:stretch>
            <a:fillRect/>
          </a:stretch>
        </p:blipFill>
        <p:spPr bwMode="auto">
          <a:xfrm>
            <a:off x="5257800" y="-30163"/>
            <a:ext cx="3905250" cy="348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Immagine 6" descr="01 pratiche mappa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66" t="6049" b="16824"/>
          <a:stretch>
            <a:fillRect/>
          </a:stretch>
        </p:blipFill>
        <p:spPr bwMode="auto">
          <a:xfrm>
            <a:off x="5257800" y="3413125"/>
            <a:ext cx="391795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Immagine 7" descr="01 pratiche legenda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929"/>
          <a:stretch>
            <a:fillRect/>
          </a:stretch>
        </p:blipFill>
        <p:spPr bwMode="auto">
          <a:xfrm>
            <a:off x="2667000" y="98425"/>
            <a:ext cx="2757488" cy="670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5"/>
          <p:cNvSpPr txBox="1">
            <a:spLocks noChangeArrowheads="1"/>
          </p:cNvSpPr>
          <p:nvPr/>
        </p:nvSpPr>
        <p:spPr bwMode="auto">
          <a:xfrm>
            <a:off x="450850" y="206375"/>
            <a:ext cx="22161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&gt;descrivere le pratiche sociali e i movimenti nello spazio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460375" y="409575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&gt;descrivere lo spazio aperto attraverso gli elementi di criticità e potenzialità</a:t>
            </a:r>
          </a:p>
        </p:txBody>
      </p:sp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457200" y="815975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accessibilità, visibilità, manutenzione, cura, sicurezza…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 Box 5"/>
          <p:cNvSpPr txBox="1">
            <a:spLocks noChangeArrowheads="1"/>
          </p:cNvSpPr>
          <p:nvPr/>
        </p:nvSpPr>
        <p:spPr bwMode="auto">
          <a:xfrm>
            <a:off x="460375" y="409575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&gt;descrivere lo spazio aperto attraverso gli elementi di criticità e potenzialità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1371600"/>
            <a:ext cx="91440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3962400"/>
            <a:ext cx="9144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457200" y="207963"/>
            <a:ext cx="72390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Osservare lo spazio aperto: le strade</a:t>
            </a:r>
          </a:p>
        </p:txBody>
      </p:sp>
      <p:sp>
        <p:nvSpPr>
          <p:cNvPr id="89092" name="Text Box 5"/>
          <p:cNvSpPr txBox="1">
            <a:spLocks noChangeArrowheads="1"/>
          </p:cNvSpPr>
          <p:nvPr/>
        </p:nvSpPr>
        <p:spPr bwMode="auto">
          <a:xfrm>
            <a:off x="457200" y="658813"/>
            <a:ext cx="822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Strade a differente gerarchia: strade a percorrenza primaria, strade di distribuzione…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5" name="Object 2">
            <a:extLst>
              <a:ext uri="{FF2B5EF4-FFF2-40B4-BE49-F238E27FC236}">
                <a16:creationId xmlns:a16="http://schemas.microsoft.com/office/drawing/2014/main" id="{B3420A67-A938-C64B-A99B-627E575E4F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0"/>
          <a:ext cx="2971800" cy="223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Image" r:id="rId3" imgW="1797050" imgH="1352550" progId="Photoshop.Image.7">
                  <p:embed/>
                </p:oleObj>
              </mc:Choice>
              <mc:Fallback>
                <p:oleObj name="Image" r:id="rId3" imgW="1797050" imgH="1352550" progId="Photoshop.Image.7">
                  <p:embed/>
                  <p:pic>
                    <p:nvPicPr>
                      <p:cNvPr id="21505" name="Object 2">
                        <a:extLst>
                          <a:ext uri="{FF2B5EF4-FFF2-40B4-BE49-F238E27FC236}">
                            <a16:creationId xmlns:a16="http://schemas.microsoft.com/office/drawing/2014/main" id="{B3420A67-A938-C64B-A99B-627E575E4F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0"/>
                        <a:ext cx="2971800" cy="223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6" name="Object 3">
            <a:extLst>
              <a:ext uri="{FF2B5EF4-FFF2-40B4-BE49-F238E27FC236}">
                <a16:creationId xmlns:a16="http://schemas.microsoft.com/office/drawing/2014/main" id="{9FE68EA7-897A-7849-A90C-3B1F38FBDC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2286000"/>
          <a:ext cx="2971800" cy="223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Image" r:id="rId5" imgW="1797050" imgH="1352550" progId="Photoshop.Image.7">
                  <p:embed/>
                </p:oleObj>
              </mc:Choice>
              <mc:Fallback>
                <p:oleObj name="Image" r:id="rId5" imgW="1797050" imgH="1352550" progId="Photoshop.Image.7">
                  <p:embed/>
                  <p:pic>
                    <p:nvPicPr>
                      <p:cNvPr id="21506" name="Object 3">
                        <a:extLst>
                          <a:ext uri="{FF2B5EF4-FFF2-40B4-BE49-F238E27FC236}">
                            <a16:creationId xmlns:a16="http://schemas.microsoft.com/office/drawing/2014/main" id="{9FE68EA7-897A-7849-A90C-3B1F38FBDCC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86000"/>
                        <a:ext cx="2971800" cy="223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Text Box 4">
            <a:extLst>
              <a:ext uri="{FF2B5EF4-FFF2-40B4-BE49-F238E27FC236}">
                <a16:creationId xmlns:a16="http://schemas.microsoft.com/office/drawing/2014/main" id="{E1A37AA4-3EBA-4F44-8947-C86E58B56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52400"/>
            <a:ext cx="2971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it-IT" altLang="it-IT" sz="1200" dirty="0">
                <a:latin typeface="Tw Cen MT" charset="0"/>
                <a:ea typeface="Tw Cen MT" charset="0"/>
                <a:cs typeface="Tw Cen MT" charset="0"/>
              </a:rPr>
              <a:t>Via Campo Romano</a:t>
            </a:r>
          </a:p>
        </p:txBody>
      </p:sp>
      <p:graphicFrame>
        <p:nvGraphicFramePr>
          <p:cNvPr id="21508" name="Object 5">
            <a:extLst>
              <a:ext uri="{FF2B5EF4-FFF2-40B4-BE49-F238E27FC236}">
                <a16:creationId xmlns:a16="http://schemas.microsoft.com/office/drawing/2014/main" id="{4B662C33-FB5C-1140-A72A-689DAFBD0B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4627563"/>
          <a:ext cx="2971800" cy="223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Image" r:id="rId7" imgW="2698750" imgH="2025650" progId="Photoshop.Image.7">
                  <p:embed/>
                </p:oleObj>
              </mc:Choice>
              <mc:Fallback>
                <p:oleObj name="Image" r:id="rId7" imgW="2698750" imgH="2025650" progId="Photoshop.Image.7">
                  <p:embed/>
                  <p:pic>
                    <p:nvPicPr>
                      <p:cNvPr id="21508" name="Object 5">
                        <a:extLst>
                          <a:ext uri="{FF2B5EF4-FFF2-40B4-BE49-F238E27FC236}">
                            <a16:creationId xmlns:a16="http://schemas.microsoft.com/office/drawing/2014/main" id="{4B662C33-FB5C-1140-A72A-689DAFBD0B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627563"/>
                        <a:ext cx="2971800" cy="2230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0" name="Text Box 6">
            <a:extLst>
              <a:ext uri="{FF2B5EF4-FFF2-40B4-BE49-F238E27FC236}">
                <a16:creationId xmlns:a16="http://schemas.microsoft.com/office/drawing/2014/main" id="{78652805-F8CC-E64E-912B-78BA6AA4A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648200"/>
            <a:ext cx="2590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it-IT" altLang="it-IT" sz="1200">
                <a:latin typeface="Tw Cen MT" panose="020B0602020104020603" pitchFamily="34" charset="77"/>
                <a:ea typeface="Tw Cen MT" panose="020B0602020104020603" pitchFamily="34" charset="77"/>
                <a:cs typeface="Tw Cen MT" panose="020B0602020104020603" pitchFamily="34" charset="77"/>
              </a:rPr>
              <a:t>Via Carsia</a:t>
            </a:r>
            <a:endParaRPr lang="it-IT" altLang="it-IT" sz="1800">
              <a:latin typeface="Tw Cen MT" panose="020B0602020104020603" pitchFamily="34" charset="77"/>
              <a:ea typeface="Tw Cen MT" panose="020B0602020104020603" pitchFamily="34" charset="77"/>
              <a:cs typeface="Tw Cen MT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48810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ext Box 5"/>
          <p:cNvSpPr txBox="1">
            <a:spLocks noChangeArrowheads="1"/>
          </p:cNvSpPr>
          <p:nvPr/>
        </p:nvSpPr>
        <p:spPr bwMode="auto">
          <a:xfrm>
            <a:off x="457200" y="365125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Osservare lo spazio aperto: le strade</a:t>
            </a:r>
          </a:p>
        </p:txBody>
      </p:sp>
      <p:pic>
        <p:nvPicPr>
          <p:cNvPr id="90115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4132263"/>
            <a:ext cx="9144001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 Box 5"/>
          <p:cNvSpPr txBox="1">
            <a:spLocks noChangeArrowheads="1"/>
          </p:cNvSpPr>
          <p:nvPr/>
        </p:nvSpPr>
        <p:spPr bwMode="auto">
          <a:xfrm>
            <a:off x="438150" y="1069975"/>
            <a:ext cx="822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chemeClr val="bg1"/>
                </a:solidFill>
                <a:latin typeface="Tw Cen MT" charset="0"/>
              </a:rPr>
              <a:t>Percorsi pedonali e ciclabili, percorsi informali…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457200" y="365125"/>
            <a:ext cx="7239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solidFill>
                  <a:schemeClr val="hlink"/>
                </a:solidFill>
                <a:latin typeface="Tw Cen MT" charset="0"/>
              </a:rPr>
              <a:t>Osservare e descrivere le strade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2743200" y="2613025"/>
            <a:ext cx="59436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4000" b="1">
                <a:solidFill>
                  <a:schemeClr val="hlink"/>
                </a:solidFill>
                <a:latin typeface="Tw Cen MT" charset="0"/>
              </a:rPr>
              <a:t>&gt; restituire le osservazioni</a:t>
            </a: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779713" y="3657600"/>
            <a:ext cx="5943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  <a:defRPr/>
            </a:pPr>
            <a:r>
              <a:rPr lang="it-IT" altLang="it-IT" sz="2800" b="1">
                <a:solidFill>
                  <a:schemeClr val="hlink"/>
                </a:solidFill>
                <a:latin typeface="Tw Cen MT" charset="0"/>
              </a:rPr>
              <a:t>suggerimenti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41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&gt;rappresentare schematicamente gli edifici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449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&gt;rappresentare schematicamente gli edifici e i loro spazi di pertinenza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449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&gt;rappresentare schematicamente gli edifici e i loro spazi di pertinenza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63" y="609600"/>
            <a:ext cx="9144001" cy="630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 Box 4"/>
          <p:cNvSpPr txBox="1">
            <a:spLocks noChangeArrowheads="1"/>
          </p:cNvSpPr>
          <p:nvPr/>
        </p:nvSpPr>
        <p:spPr bwMode="auto">
          <a:xfrm>
            <a:off x="457200" y="411163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&gt;rappresentare schematicamente e con foto le strade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11_edificato_abaco-0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538" y="381000"/>
            <a:ext cx="86709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Text Box 4"/>
          <p:cNvSpPr txBox="1">
            <a:spLocks noChangeArrowheads="1"/>
          </p:cNvSpPr>
          <p:nvPr/>
        </p:nvSpPr>
        <p:spPr bwMode="auto">
          <a:xfrm>
            <a:off x="252413" y="182563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&gt;spazio costruito e spazio aperto: principi insediativi</a:t>
            </a:r>
          </a:p>
        </p:txBody>
      </p:sp>
      <p:sp>
        <p:nvSpPr>
          <p:cNvPr id="97283" name="Text Box 4"/>
          <p:cNvSpPr txBox="1">
            <a:spLocks noChangeArrowheads="1"/>
          </p:cNvSpPr>
          <p:nvPr/>
        </p:nvSpPr>
        <p:spPr bwMode="auto">
          <a:xfrm>
            <a:off x="457200" y="6310313"/>
            <a:ext cx="365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200">
                <a:latin typeface="Calibri" charset="0"/>
              </a:rPr>
              <a:t>Eleonora Bait, Chiara Di Matteo, Veronica Sandali, Un progetto urbanistico per Monfalcone, a.a. 2013-14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 descr="cartografia-resist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0100" y="777875"/>
            <a:ext cx="10744200" cy="787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&gt;rappresentare schematicamente i luoghi e le osservazioni</a:t>
            </a:r>
          </a:p>
        </p:txBody>
      </p:sp>
      <p:sp>
        <p:nvSpPr>
          <p:cNvPr id="98307" name="Text Box 4"/>
          <p:cNvSpPr txBox="1">
            <a:spLocks noChangeArrowheads="1"/>
          </p:cNvSpPr>
          <p:nvPr/>
        </p:nvSpPr>
        <p:spPr bwMode="auto">
          <a:xfrm>
            <a:off x="5105400" y="1676400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600">
                <a:latin typeface="Tw Cen MT" charset="0"/>
              </a:rPr>
              <a:t>Workshop PICS, Pietralata, paesaggi prossimi, esplorazioni, Roma, 2013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9906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&gt;utilizzare le foto per descrivere e collocare spazialmente i luoghi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4">
            <a:extLst>
              <a:ext uri="{FF2B5EF4-FFF2-40B4-BE49-F238E27FC236}">
                <a16:creationId xmlns:a16="http://schemas.microsoft.com/office/drawing/2014/main" id="{6247F8E3-8385-2D4C-B788-8C663EFB00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4495800"/>
          <a:ext cx="4991100" cy="197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Image" r:id="rId3" imgW="4800600" imgH="1911350" progId="Photoshop.Image.7">
                  <p:embed/>
                </p:oleObj>
              </mc:Choice>
              <mc:Fallback>
                <p:oleObj name="Image" r:id="rId3" imgW="4800600" imgH="1911350" progId="Photoshop.Image.7">
                  <p:embed/>
                  <p:pic>
                    <p:nvPicPr>
                      <p:cNvPr id="22529" name="Object 4">
                        <a:extLst>
                          <a:ext uri="{FF2B5EF4-FFF2-40B4-BE49-F238E27FC236}">
                            <a16:creationId xmlns:a16="http://schemas.microsoft.com/office/drawing/2014/main" id="{6247F8E3-8385-2D4C-B788-8C663EFB00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4495800"/>
                        <a:ext cx="4991100" cy="197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0" name="Object 6">
            <a:extLst>
              <a:ext uri="{FF2B5EF4-FFF2-40B4-BE49-F238E27FC236}">
                <a16:creationId xmlns:a16="http://schemas.microsoft.com/office/drawing/2014/main" id="{1AEBE90F-82E5-DC47-BD7F-53B2ED3B87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457200"/>
          <a:ext cx="2303463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Image" r:id="rId5" imgW="1790700" imgH="1352550" progId="Photoshop.Image.7">
                  <p:embed/>
                </p:oleObj>
              </mc:Choice>
              <mc:Fallback>
                <p:oleObj name="Image" r:id="rId5" imgW="1790700" imgH="1352550" progId="Photoshop.Image.7">
                  <p:embed/>
                  <p:pic>
                    <p:nvPicPr>
                      <p:cNvPr id="22530" name="Object 6">
                        <a:extLst>
                          <a:ext uri="{FF2B5EF4-FFF2-40B4-BE49-F238E27FC236}">
                            <a16:creationId xmlns:a16="http://schemas.microsoft.com/office/drawing/2014/main" id="{1AEBE90F-82E5-DC47-BD7F-53B2ED3B87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57200"/>
                        <a:ext cx="2303463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1" name="Text Box 7">
            <a:extLst>
              <a:ext uri="{FF2B5EF4-FFF2-40B4-BE49-F238E27FC236}">
                <a16:creationId xmlns:a16="http://schemas.microsoft.com/office/drawing/2014/main" id="{EA246524-28F6-E84A-A36B-7A8CC0A90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4963" y="1851025"/>
            <a:ext cx="3962401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it-IT" altLang="it-IT" sz="1200" dirty="0">
                <a:latin typeface="Tw Cen MT" charset="0"/>
              </a:rPr>
              <a:t>Doline</a:t>
            </a:r>
            <a:endParaRPr lang="it-IT" altLang="it-IT" sz="1200" dirty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graphicFrame>
        <p:nvGraphicFramePr>
          <p:cNvPr id="22532" name="Object 9">
            <a:extLst>
              <a:ext uri="{FF2B5EF4-FFF2-40B4-BE49-F238E27FC236}">
                <a16:creationId xmlns:a16="http://schemas.microsoft.com/office/drawing/2014/main" id="{D914F54F-358E-9742-B70F-DE2B8187D1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33800" y="2362200"/>
          <a:ext cx="2362200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Image" r:id="rId7" imgW="1784350" imgH="1346200" progId="Photoshop.Image.7">
                  <p:embed/>
                </p:oleObj>
              </mc:Choice>
              <mc:Fallback>
                <p:oleObj name="Image" r:id="rId7" imgW="1784350" imgH="1346200" progId="Photoshop.Image.7">
                  <p:embed/>
                  <p:pic>
                    <p:nvPicPr>
                      <p:cNvPr id="22532" name="Object 9">
                        <a:extLst>
                          <a:ext uri="{FF2B5EF4-FFF2-40B4-BE49-F238E27FC236}">
                            <a16:creationId xmlns:a16="http://schemas.microsoft.com/office/drawing/2014/main" id="{D914F54F-358E-9742-B70F-DE2B8187D1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362200"/>
                        <a:ext cx="2362200" cy="178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3" name="Object 10">
            <a:extLst>
              <a:ext uri="{FF2B5EF4-FFF2-40B4-BE49-F238E27FC236}">
                <a16:creationId xmlns:a16="http://schemas.microsoft.com/office/drawing/2014/main" id="{B92F6AEA-5D09-BD48-B551-30FA09BEE5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2362200"/>
          <a:ext cx="232410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6" name="Image" r:id="rId9" imgW="1790700" imgH="1352550" progId="Photoshop.Image.7">
                  <p:embed/>
                </p:oleObj>
              </mc:Choice>
              <mc:Fallback>
                <p:oleObj name="Image" r:id="rId9" imgW="1790700" imgH="1352550" progId="Photoshop.Image.7">
                  <p:embed/>
                  <p:pic>
                    <p:nvPicPr>
                      <p:cNvPr id="22533" name="Object 10">
                        <a:extLst>
                          <a:ext uri="{FF2B5EF4-FFF2-40B4-BE49-F238E27FC236}">
                            <a16:creationId xmlns:a16="http://schemas.microsoft.com/office/drawing/2014/main" id="{B92F6AEA-5D09-BD48-B551-30FA09BEE5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362200"/>
                        <a:ext cx="232410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5" name="Text Box 11">
            <a:extLst>
              <a:ext uri="{FF2B5EF4-FFF2-40B4-BE49-F238E27FC236}">
                <a16:creationId xmlns:a16="http://schemas.microsoft.com/office/drawing/2014/main" id="{CB3B2858-6F0B-4447-BAAD-353DAE7AC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86200"/>
            <a:ext cx="2286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it-IT" altLang="it-IT" sz="1200" dirty="0">
                <a:latin typeface="Tw Cen MT" charset="0"/>
              </a:rPr>
              <a:t>Masse boschive</a:t>
            </a:r>
            <a:endParaRPr lang="it-IT" altLang="it-IT" sz="1200" dirty="0">
              <a:latin typeface="Arial Narrow" charset="0"/>
            </a:endParaRPr>
          </a:p>
        </p:txBody>
      </p:sp>
      <p:pic>
        <p:nvPicPr>
          <p:cNvPr id="22535" name="Picture 12" descr="C:\Documents and Settings\sara basso\Documenti\Immagini\opicina\opicina 023.jpg">
            <a:extLst>
              <a:ext uri="{FF2B5EF4-FFF2-40B4-BE49-F238E27FC236}">
                <a16:creationId xmlns:a16="http://schemas.microsoft.com/office/drawing/2014/main" id="{3CD22EF7-28A0-4249-BFB9-F23AC899E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810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EC5468AA-FCA9-4642-B732-D1CD3D99B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900" y="6096000"/>
            <a:ext cx="22860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it-IT" altLang="it-IT" sz="1200" dirty="0">
                <a:latin typeface="Tw Cen MT" charset="0"/>
              </a:rPr>
              <a:t>Radure</a:t>
            </a:r>
            <a:endParaRPr lang="it-IT" altLang="it-IT" sz="1200" dirty="0"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963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800100"/>
            <a:ext cx="80391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&gt;descrivere più puntualmente alcuni luoghi</a:t>
            </a:r>
          </a:p>
        </p:txBody>
      </p:sp>
      <p:sp>
        <p:nvSpPr>
          <p:cNvPr id="100355" name="Text Box 4"/>
          <p:cNvSpPr txBox="1">
            <a:spLocks noChangeArrowheads="1"/>
          </p:cNvSpPr>
          <p:nvPr/>
        </p:nvSpPr>
        <p:spPr bwMode="auto">
          <a:xfrm>
            <a:off x="503238" y="6477000"/>
            <a:ext cx="670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200">
                <a:latin typeface="Tw Cen MT" charset="0"/>
              </a:rPr>
              <a:t>Workshop PICS, Pietralata, paesaggi prossimi, esplorazioni, Roma, 2013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513" y="4724400"/>
            <a:ext cx="655955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801938"/>
            <a:ext cx="6375400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969963"/>
            <a:ext cx="6367463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&gt;abachi per descrivere spazi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30288"/>
            <a:ext cx="8229600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&gt;mappe schematiche per leggere gli spazi aperti</a:t>
            </a:r>
          </a:p>
        </p:txBody>
      </p:sp>
      <p:sp>
        <p:nvSpPr>
          <p:cNvPr id="102403" name="Text Box 4"/>
          <p:cNvSpPr txBox="1">
            <a:spLocks noChangeArrowheads="1"/>
          </p:cNvSpPr>
          <p:nvPr/>
        </p:nvSpPr>
        <p:spPr bwMode="auto">
          <a:xfrm>
            <a:off x="503238" y="6477000"/>
            <a:ext cx="670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200">
                <a:latin typeface="Tw Cen MT" charset="0"/>
              </a:rPr>
              <a:t>Workshop PICS, Pietralata, paesaggi prossimi, esplorazioni, Roma, 2013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8204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&gt;mappe schematiche per leggere gli spazi aperti</a:t>
            </a:r>
          </a:p>
        </p:txBody>
      </p:sp>
      <p:sp>
        <p:nvSpPr>
          <p:cNvPr id="103427" name="Text Box 4"/>
          <p:cNvSpPr txBox="1">
            <a:spLocks noChangeArrowheads="1"/>
          </p:cNvSpPr>
          <p:nvPr/>
        </p:nvSpPr>
        <p:spPr bwMode="auto">
          <a:xfrm>
            <a:off x="503238" y="6477000"/>
            <a:ext cx="6705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200">
                <a:latin typeface="Tw Cen MT" charset="0"/>
              </a:rPr>
              <a:t>Workshop PICS, Pietralata, paesaggi prossimi, esplorazioni, Roma, 2013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9" descr="berlino_ok_ok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61722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Text Box 10"/>
          <p:cNvSpPr txBox="1">
            <a:spLocks noChangeArrowheads="1"/>
          </p:cNvSpPr>
          <p:nvPr/>
        </p:nvSpPr>
        <p:spPr bwMode="auto">
          <a:xfrm>
            <a:off x="457200" y="6172200"/>
            <a:ext cx="4876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>
                <a:latin typeface="Tw Cen MT" charset="0"/>
              </a:rPr>
              <a:t>Carlo Aymonino, Origini e sviluppo della città moderna, 1965</a:t>
            </a:r>
          </a:p>
        </p:txBody>
      </p:sp>
      <p:sp>
        <p:nvSpPr>
          <p:cNvPr id="104451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&gt;rappresentare schematicamente l’organizzazione e le forme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2" descr="C:\Users\Win8\Documents\didattica\LPUI_aa_14_15\da mirko_presentazioni\Urba 2_2011\Urba 2 2011_12_1a esercitazione_Mirko_Page_53_ridot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254125"/>
            <a:ext cx="7058025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&gt;rappresentare schematicamente l’organizzazione e le forme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43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&gt;rappresentare con il disegno gli spazi aperti e le loro relazioni, a diverse scale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Immagine 1" descr="DSCF039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757238"/>
            <a:ext cx="52641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CasellaDiTesto 15"/>
          <p:cNvSpPr txBox="1">
            <a:spLocks noChangeArrowheads="1"/>
          </p:cNvSpPr>
          <p:nvPr/>
        </p:nvSpPr>
        <p:spPr bwMode="auto">
          <a:xfrm>
            <a:off x="5105400" y="3429000"/>
            <a:ext cx="403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>
                <a:latin typeface="Tw Cen MT" charset="0"/>
                <a:ea typeface="Tw Cen MT" charset="0"/>
                <a:cs typeface="Tw Cen MT" charset="0"/>
              </a:rPr>
              <a:t>Problemi dell’immagine di Boston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57200" y="381000"/>
            <a:ext cx="815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latin typeface="Tw Cen MT" charset="0"/>
              </a:rPr>
              <a:t>&gt;rappresentare i problemi dell’immagine percepita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70488" y="6027738"/>
            <a:ext cx="35814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it-IT" sz="1400" dirty="0">
                <a:latin typeface="Tw Cen MT" charset="0"/>
                <a:ea typeface="Tw Cen MT" charset="0"/>
                <a:cs typeface="Tw Cen MT" charset="0"/>
              </a:rPr>
              <a:t>K. Lynch, </a:t>
            </a:r>
            <a:r>
              <a:rPr lang="it-IT" altLang="it-IT" sz="1400" i="1" dirty="0">
                <a:latin typeface="Tw Cen MT" charset="0"/>
                <a:ea typeface="Tw Cen MT" charset="0"/>
                <a:cs typeface="Tw Cen MT" charset="0"/>
              </a:rPr>
              <a:t>L’immagine della città</a:t>
            </a:r>
            <a:r>
              <a:rPr lang="it-IT" altLang="it-IT" sz="1400" dirty="0">
                <a:latin typeface="Tw Cen MT" charset="0"/>
                <a:ea typeface="Tw Cen MT" charset="0"/>
                <a:cs typeface="Tw Cen MT" charset="0"/>
              </a:rPr>
              <a:t>, Il Saggiatore, Milano, 1964 (ed. or., </a:t>
            </a:r>
            <a:r>
              <a:rPr lang="it-IT" altLang="it-IT" sz="1400" i="1" dirty="0">
                <a:latin typeface="Tw Cen MT" charset="0"/>
                <a:ea typeface="Tw Cen MT" charset="0"/>
                <a:cs typeface="Tw Cen MT" charset="0"/>
              </a:rPr>
              <a:t>The Image of the </a:t>
            </a:r>
            <a:r>
              <a:rPr lang="it-IT" altLang="it-IT" sz="1400" dirty="0">
                <a:latin typeface="Tw Cen MT" charset="0"/>
                <a:ea typeface="Tw Cen MT" charset="0"/>
                <a:cs typeface="Tw Cen MT" charset="0"/>
              </a:rPr>
              <a:t>City, 1960)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2"/>
          <p:cNvSpPr txBox="1">
            <a:spLocks noChangeArrowheads="1"/>
          </p:cNvSpPr>
          <p:nvPr/>
        </p:nvSpPr>
        <p:spPr bwMode="auto">
          <a:xfrm>
            <a:off x="0" y="0"/>
            <a:ext cx="4086225" cy="336550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chemeClr val="bg1"/>
                </a:solidFill>
                <a:latin typeface="Tw Cen MT" charset="0"/>
              </a:rPr>
              <a:t>1 fase</a:t>
            </a:r>
            <a:endParaRPr lang="en-US" altLang="it-IT" sz="1600">
              <a:solidFill>
                <a:schemeClr val="bg1"/>
              </a:solidFill>
              <a:latin typeface="Tw Cen MT" charset="0"/>
            </a:endParaRPr>
          </a:p>
        </p:txBody>
      </p:sp>
      <p:sp>
        <p:nvSpPr>
          <p:cNvPr id="108546" name="Text Box 3"/>
          <p:cNvSpPr txBox="1">
            <a:spLocks noChangeArrowheads="1"/>
          </p:cNvSpPr>
          <p:nvPr/>
        </p:nvSpPr>
        <p:spPr bwMode="auto">
          <a:xfrm>
            <a:off x="0" y="685800"/>
            <a:ext cx="9144000" cy="461963"/>
          </a:xfrm>
          <a:prstGeom prst="rect">
            <a:avLst/>
          </a:prstGeom>
          <a:solidFill>
            <a:schemeClr val="hlink">
              <a:alpha val="8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Tw Cen MT" charset="0"/>
              </a:rPr>
              <a:t>_descrivere è rilevare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469900" y="1676400"/>
            <a:ext cx="6372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latin typeface="Tw Cen MT" charset="0"/>
              </a:rPr>
              <a:t>Verifica: </a:t>
            </a:r>
            <a:r>
              <a:rPr lang="it-IT" altLang="it-IT" sz="2800" b="1" dirty="0">
                <a:solidFill>
                  <a:srgbClr val="009999"/>
                </a:solidFill>
                <a:latin typeface="Tw Cen MT" charset="0"/>
              </a:rPr>
              <a:t>venerdì 3 aprile 2020</a:t>
            </a:r>
            <a:endParaRPr lang="en-US" altLang="it-IT" sz="2800" b="1" dirty="0">
              <a:solidFill>
                <a:schemeClr val="hlink"/>
              </a:solidFill>
              <a:latin typeface="Tw Cen MT" charset="0"/>
            </a:endParaRPr>
          </a:p>
        </p:txBody>
      </p:sp>
      <p:sp>
        <p:nvSpPr>
          <p:cNvPr id="108548" name="Text Box 5"/>
          <p:cNvSpPr txBox="1">
            <a:spLocks noChangeArrowheads="1"/>
          </p:cNvSpPr>
          <p:nvPr/>
        </p:nvSpPr>
        <p:spPr bwMode="auto">
          <a:xfrm>
            <a:off x="469900" y="2743200"/>
            <a:ext cx="6781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Materiali: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_</a:t>
            </a:r>
            <a:r>
              <a:rPr lang="it-IT" altLang="it-IT" sz="2400" b="1">
                <a:latin typeface="Tw Cen MT" charset="0"/>
              </a:rPr>
              <a:t>quaderno formato A4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 b="1">
              <a:latin typeface="Tw Cen MT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_</a:t>
            </a:r>
            <a:r>
              <a:rPr lang="it-IT" altLang="it-IT" sz="2400" b="1">
                <a:latin typeface="Tw Cen MT" charset="0"/>
              </a:rPr>
              <a:t>presentazione pubblica</a:t>
            </a:r>
            <a:r>
              <a:rPr lang="it-IT" altLang="it-IT" sz="2400">
                <a:latin typeface="Tw Cen MT" charset="0"/>
              </a:rPr>
              <a:t> della sintesi del proprio lavoro restituito attraverso una presentazione ppt o pdf (ma anche con video, …)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Tw Cen MT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latin typeface="Tw Cen MT" charset="0"/>
              </a:rPr>
              <a:t>TEMPO A DISPOSIZIONE PER LA PRESENTAZIONE: 10’-15’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Tw Cen MT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2"/>
          <p:cNvSpPr txBox="1">
            <a:spLocks noChangeArrowheads="1"/>
          </p:cNvSpPr>
          <p:nvPr/>
        </p:nvSpPr>
        <p:spPr bwMode="auto">
          <a:xfrm>
            <a:off x="1652588" y="3200400"/>
            <a:ext cx="5838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chemeClr val="hlink"/>
                </a:solidFill>
                <a:latin typeface="Tw Cen MT" charset="0"/>
              </a:rPr>
              <a:t>Buon lavoro!</a:t>
            </a:r>
            <a:endParaRPr lang="en-US" altLang="it-IT" b="1">
              <a:solidFill>
                <a:schemeClr val="hlink"/>
              </a:solidFill>
              <a:latin typeface="Tw Cen MT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Object 2">
            <a:extLst>
              <a:ext uri="{FF2B5EF4-FFF2-40B4-BE49-F238E27FC236}">
                <a16:creationId xmlns:a16="http://schemas.microsoft.com/office/drawing/2014/main" id="{B9721817-2E13-424C-9E13-2C02B32215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1447800"/>
          <a:ext cx="3276600" cy="246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Image" r:id="rId3" imgW="1797050" imgH="1352550" progId="Photoshop.Image.7">
                  <p:embed/>
                </p:oleObj>
              </mc:Choice>
              <mc:Fallback>
                <p:oleObj name="Image" r:id="rId3" imgW="1797050" imgH="1352550" progId="Photoshop.Image.7">
                  <p:embed/>
                  <p:pic>
                    <p:nvPicPr>
                      <p:cNvPr id="23553" name="Object 2">
                        <a:extLst>
                          <a:ext uri="{FF2B5EF4-FFF2-40B4-BE49-F238E27FC236}">
                            <a16:creationId xmlns:a16="http://schemas.microsoft.com/office/drawing/2014/main" id="{B9721817-2E13-424C-9E13-2C02B32215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1447800"/>
                        <a:ext cx="3276600" cy="246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4" name="Object 3">
            <a:extLst>
              <a:ext uri="{FF2B5EF4-FFF2-40B4-BE49-F238E27FC236}">
                <a16:creationId xmlns:a16="http://schemas.microsoft.com/office/drawing/2014/main" id="{122A873C-4CD6-3240-B182-ED25CE1C58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7400" y="4114800"/>
          <a:ext cx="3276600" cy="246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Image" r:id="rId5" imgW="1797050" imgH="1352550" progId="Photoshop.Image.7">
                  <p:embed/>
                </p:oleObj>
              </mc:Choice>
              <mc:Fallback>
                <p:oleObj name="Image" r:id="rId5" imgW="1797050" imgH="1352550" progId="Photoshop.Image.7">
                  <p:embed/>
                  <p:pic>
                    <p:nvPicPr>
                      <p:cNvPr id="23554" name="Object 3">
                        <a:extLst>
                          <a:ext uri="{FF2B5EF4-FFF2-40B4-BE49-F238E27FC236}">
                            <a16:creationId xmlns:a16="http://schemas.microsoft.com/office/drawing/2014/main" id="{122A873C-4CD6-3240-B182-ED25CE1C58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114800"/>
                        <a:ext cx="3276600" cy="2465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5" name="Object 4">
            <a:extLst>
              <a:ext uri="{FF2B5EF4-FFF2-40B4-BE49-F238E27FC236}">
                <a16:creationId xmlns:a16="http://schemas.microsoft.com/office/drawing/2014/main" id="{62DE7232-B5CC-2B47-864A-E36A689D08F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4114800"/>
          <a:ext cx="3289300" cy="247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Image" r:id="rId7" imgW="1797050" imgH="1352550" progId="Photoshop.Image.7">
                  <p:embed/>
                </p:oleObj>
              </mc:Choice>
              <mc:Fallback>
                <p:oleObj name="Image" r:id="rId7" imgW="1797050" imgH="1352550" progId="Photoshop.Image.7">
                  <p:embed/>
                  <p:pic>
                    <p:nvPicPr>
                      <p:cNvPr id="23555" name="Object 4">
                        <a:extLst>
                          <a:ext uri="{FF2B5EF4-FFF2-40B4-BE49-F238E27FC236}">
                            <a16:creationId xmlns:a16="http://schemas.microsoft.com/office/drawing/2014/main" id="{62DE7232-B5CC-2B47-864A-E36A689D08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4114800"/>
                        <a:ext cx="3289300" cy="247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6" name="Object 6">
            <a:extLst>
              <a:ext uri="{FF2B5EF4-FFF2-40B4-BE49-F238E27FC236}">
                <a16:creationId xmlns:a16="http://schemas.microsoft.com/office/drawing/2014/main" id="{1E6F5372-2721-A74A-9601-4A04947A6E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2200" y="1524000"/>
          <a:ext cx="3289300" cy="240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0" name="Image" r:id="rId9" imgW="3581400" imgH="2616200" progId="Photoshop.Image.7">
                  <p:embed/>
                </p:oleObj>
              </mc:Choice>
              <mc:Fallback>
                <p:oleObj name="Image" r:id="rId9" imgW="3581400" imgH="2616200" progId="Photoshop.Image.7">
                  <p:embed/>
                  <p:pic>
                    <p:nvPicPr>
                      <p:cNvPr id="23556" name="Object 6">
                        <a:extLst>
                          <a:ext uri="{FF2B5EF4-FFF2-40B4-BE49-F238E27FC236}">
                            <a16:creationId xmlns:a16="http://schemas.microsoft.com/office/drawing/2014/main" id="{1E6F5372-2721-A74A-9601-4A04947A6E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524000"/>
                        <a:ext cx="3289300" cy="240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8">
            <a:extLst>
              <a:ext uri="{FF2B5EF4-FFF2-40B4-BE49-F238E27FC236}">
                <a16:creationId xmlns:a16="http://schemas.microsoft.com/office/drawing/2014/main" id="{456A8E6D-D94F-3246-A3F8-79F965E3B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55988"/>
            <a:ext cx="2133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it-IT" altLang="it-IT" sz="1200" dirty="0">
                <a:latin typeface="Tw Cen MT" charset="0"/>
              </a:rPr>
              <a:t>Muri a secco: una linea ben visibile che segna il paesaggio</a:t>
            </a:r>
          </a:p>
        </p:txBody>
      </p:sp>
    </p:spTree>
    <p:extLst>
      <p:ext uri="{BB962C8B-B14F-4D97-AF65-F5344CB8AC3E}">
        <p14:creationId xmlns:p14="http://schemas.microsoft.com/office/powerpoint/2010/main" val="810206714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</TotalTime>
  <Words>1434</Words>
  <Application>Microsoft Macintosh PowerPoint</Application>
  <PresentationFormat>Presentazione su schermo (4:3)</PresentationFormat>
  <Paragraphs>185</Paragraphs>
  <Slides>89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89</vt:i4>
      </vt:variant>
    </vt:vector>
  </HeadingPairs>
  <TitlesOfParts>
    <vt:vector size="98" baseType="lpstr">
      <vt:lpstr>ＭＳ Ｐゴシック</vt:lpstr>
      <vt:lpstr>Arial</vt:lpstr>
      <vt:lpstr>Arial Narrow</vt:lpstr>
      <vt:lpstr>Calibri</vt:lpstr>
      <vt:lpstr>Times New Roman</vt:lpstr>
      <vt:lpstr>Tw Cen MT</vt:lpstr>
      <vt:lpstr>Tw Cen MT Condensed</vt:lpstr>
      <vt:lpstr>Struttura predefinita</vt:lpstr>
      <vt:lpstr>Image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Microsoft Office User</cp:lastModifiedBy>
  <cp:revision>28</cp:revision>
  <cp:lastPrinted>1601-01-01T00:00:00Z</cp:lastPrinted>
  <dcterms:created xsi:type="dcterms:W3CDTF">2019-03-04T05:23:27Z</dcterms:created>
  <dcterms:modified xsi:type="dcterms:W3CDTF">2020-03-04T10:14:29Z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