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96" d="100"/>
          <a:sy n="96" d="100"/>
        </p:scale>
        <p:origin x="-63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AA. 2019-20 II SEMESTRE</a:t>
            </a:r>
            <a:br>
              <a:rPr lang="it-IT" sz="2400" dirty="0" smtClean="0"/>
            </a:br>
            <a:r>
              <a:rPr lang="it-IT" sz="2400" dirty="0" smtClean="0"/>
              <a:t> LEZIONE 1: PRESENTAZIONE CORSO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08724"/>
            <a:ext cx="8229600" cy="4525963"/>
          </a:xfrm>
        </p:spPr>
        <p:txBody>
          <a:bodyPr>
            <a:normAutofit/>
          </a:bodyPr>
          <a:lstStyle/>
          <a:p>
            <a:r>
              <a:rPr lang="it-IT" sz="2000" dirty="0" smtClean="0"/>
              <a:t>Parte 1-Il corso affronterà il tema della nascita degli antichi stati italiani, dall’esperienza delle città-stato alla formazione degli stati regionali (XIII-XVI secolo);</a:t>
            </a:r>
          </a:p>
          <a:p>
            <a:r>
              <a:rPr lang="it-IT" sz="2000" dirty="0" smtClean="0"/>
              <a:t>Parte 2-la parte monografica affronterà il tema: “Ordini religiosi e società in Friuli in età moderna”. Il corso monografico intende chiarire il ruolo degli ordini regolari maschili nella società friulana, affrontando tematiche come l’insegnamento, l’azione politica, le relazioni di genere.</a:t>
            </a:r>
          </a:p>
          <a:p>
            <a:r>
              <a:rPr lang="it-IT" sz="2000" dirty="0" smtClean="0"/>
              <a:t>Testi di riferimento parte 1: </a:t>
            </a:r>
            <a:r>
              <a:rPr lang="it-IT" sz="2000" dirty="0" err="1" smtClean="0"/>
              <a:t>-G</a:t>
            </a:r>
            <a:r>
              <a:rPr lang="it-IT" sz="2000" dirty="0" smtClean="0"/>
              <a:t>. </a:t>
            </a:r>
            <a:r>
              <a:rPr lang="it-IT" sz="2000" dirty="0" err="1" smtClean="0"/>
              <a:t>Chittolini</a:t>
            </a:r>
            <a:r>
              <a:rPr lang="it-IT" sz="2000" dirty="0" smtClean="0"/>
              <a:t>, Città, comunità e feudi negli stati dell’Italia centrosettentrionale (secoli XIV-XVI), Milano, </a:t>
            </a:r>
            <a:r>
              <a:rPr lang="it-IT" sz="2000" dirty="0" err="1" smtClean="0"/>
              <a:t>Unicopli</a:t>
            </a:r>
            <a:r>
              <a:rPr lang="it-IT" sz="2000" dirty="0" smtClean="0"/>
              <a:t>, 1996, pp. 19-37; e pp. 227-242; </a:t>
            </a:r>
            <a:r>
              <a:rPr lang="it-IT" sz="2000" dirty="0" err="1" smtClean="0"/>
              <a:t>-E</a:t>
            </a:r>
            <a:r>
              <a:rPr lang="it-IT" sz="2000" dirty="0" smtClean="0"/>
              <a:t>. Fasano </a:t>
            </a:r>
            <a:r>
              <a:rPr lang="it-IT" sz="2000" dirty="0" err="1" smtClean="0"/>
              <a:t>Guarini</a:t>
            </a:r>
            <a:r>
              <a:rPr lang="it-IT" sz="2000" dirty="0" smtClean="0"/>
              <a:t>, Centro e periferia, in G. </a:t>
            </a:r>
            <a:r>
              <a:rPr lang="it-IT" sz="2000" dirty="0" err="1" smtClean="0"/>
              <a:t>Chittolini</a:t>
            </a:r>
            <a:r>
              <a:rPr lang="it-IT" sz="2000" dirty="0" smtClean="0"/>
              <a:t> and al. (</a:t>
            </a:r>
            <a:r>
              <a:rPr lang="it-IT" sz="2000" dirty="0" err="1" smtClean="0"/>
              <a:t>eds</a:t>
            </a:r>
            <a:r>
              <a:rPr lang="it-IT" sz="2000" dirty="0" smtClean="0"/>
              <a:t>.), Origini dello Stato. Processi di formazione statale in Italia fra medioevo ed età moderna, Bologna, Mulino, 1994, pp. 147-176</a:t>
            </a:r>
          </a:p>
          <a:p>
            <a:r>
              <a:rPr lang="it-IT" sz="2000" dirty="0" smtClean="0"/>
              <a:t>La bibliografia verrà aggiornata durante le lezioni</a:t>
            </a:r>
            <a:endParaRPr lang="it-IT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Lezione 1</a:t>
            </a:r>
            <a:br>
              <a:rPr lang="it-IT" sz="2400" dirty="0" smtClean="0"/>
            </a:br>
            <a:r>
              <a:rPr lang="it-IT" sz="2400" dirty="0" smtClean="0"/>
              <a:t>Lettura del saggio di G. </a:t>
            </a:r>
            <a:r>
              <a:rPr lang="it-IT" sz="2400" dirty="0" err="1" smtClean="0"/>
              <a:t>Chittolini</a:t>
            </a:r>
            <a:r>
              <a:rPr lang="it-IT" sz="2400" dirty="0" smtClean="0"/>
              <a:t> pp. 19-37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Inizieremo con la lettura e l’analisi del primo saggio di G. </a:t>
            </a:r>
            <a:r>
              <a:rPr lang="it-IT" dirty="0" err="1" smtClean="0"/>
              <a:t>Chittolini</a:t>
            </a:r>
            <a:r>
              <a:rPr lang="it-IT" dirty="0" smtClean="0"/>
              <a:t>. L’obiettivo è redigere un riassunto di max. 2 cartelle (2000 battute spazi compresi).</a:t>
            </a:r>
          </a:p>
          <a:p>
            <a:r>
              <a:rPr lang="it-IT" dirty="0" smtClean="0"/>
              <a:t>Nella fase di lettura attendo eventuali vostre richieste di chiarimento</a:t>
            </a:r>
          </a:p>
          <a:p>
            <a:r>
              <a:rPr lang="it-IT" dirty="0" smtClean="0"/>
              <a:t>Poi procederete alla stesura del riassunto: sintesi del saggio, individuando i passaggi e le riflessioni/interpretazioni più importanti dell’autore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Sempre sul primo saggio di </a:t>
            </a:r>
            <a:r>
              <a:rPr lang="it-IT" dirty="0" err="1" smtClean="0"/>
              <a:t>Chittolini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Prima del riassunto sarebbe conveniente redigere delle “note alternative”, ossia chiarire i termini, i concetti, le considerazioni che non risultano del tutto chiare ed evidenti al lettore (dunque a voi), un elenco da redigere servendosi di libri e dizionari cartacei e on </a:t>
            </a:r>
            <a:r>
              <a:rPr lang="it-IT" dirty="0" err="1" smtClean="0"/>
              <a:t>line</a:t>
            </a:r>
            <a:r>
              <a:rPr lang="it-IT" dirty="0" smtClean="0"/>
              <a:t> (es. Enciclopedia Treccani).</a:t>
            </a:r>
          </a:p>
          <a:p>
            <a:r>
              <a:rPr lang="it-IT" dirty="0" smtClean="0"/>
              <a:t>Aspetto il vostro elenco, innanzitutto, quando volete!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smtClean="0"/>
              <a:t>passaggi salienti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I punti del saggio, invece, su cui riflettere, alla base delle considerazioni/interpretazioni dell’autore: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19, riga 6: “il rapporto fra stati e città … e proprio stato”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-i 4 punti elencati sempre a p. 19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20, “… i comuni cittadini poterono raggiungere … autorità superiore”.</a:t>
            </a:r>
          </a:p>
          <a:p>
            <a:pPr>
              <a:buNone/>
            </a:pPr>
            <a:r>
              <a:rPr lang="it-IT" dirty="0" smtClean="0"/>
              <a:t>	-dopo nota 3, “furono quindi … Centro”.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21, il rapporto con la campagna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21, un passaggio importante: “Mentre in Europa la signoria </a:t>
            </a:r>
            <a:r>
              <a:rPr lang="it-IT" dirty="0" err="1" smtClean="0"/>
              <a:t>rurale…</a:t>
            </a:r>
            <a:r>
              <a:rPr lang="it-IT" dirty="0" smtClean="0"/>
              <a:t>” fino alla nota 6; è una considerazione importante, trascriverla con parole proprie.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22, </a:t>
            </a:r>
            <a:r>
              <a:rPr lang="it-IT" dirty="0" err="1" smtClean="0"/>
              <a:t>città-distretto-diocesi</a:t>
            </a:r>
            <a:r>
              <a:rPr lang="it-IT" dirty="0" smtClean="0"/>
              <a:t> …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23, “più pieno e completo …”, importanza del controllo della città sui propri ampi distretti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24, dunque gli stati-città e il loro rapporto con le “presenze signorili”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24: il passaggio dal comune cittadino al principato regionale …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passaggi salienti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25, “Nel lessico </a:t>
            </a:r>
            <a:r>
              <a:rPr lang="it-IT" dirty="0" err="1" smtClean="0"/>
              <a:t>storico-politico</a:t>
            </a:r>
            <a:r>
              <a:rPr lang="it-IT" dirty="0" smtClean="0"/>
              <a:t> …”, frase da capire e spiegare …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- p. 26, la originale “signoria” italiana del tutto diversa dalla signoria d’oltralpe: perché?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-”il signore cittadino italiano è prodotto …”, qui la spiegazione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-dunque la nascita dello stato regionale italiano centro-settentrionale e la trasformazione delle altre città-stato in città suddite …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29, un quesito: in che senso la città capitale del nuovo stato regionale “acquista una fisionomia dualistica” simile alle altre aree europee?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30, “là dove il feudo come in </a:t>
            </a:r>
            <a:r>
              <a:rPr lang="it-IT" dirty="0" err="1" smtClean="0"/>
              <a:t>Lombardia…</a:t>
            </a:r>
            <a:r>
              <a:rPr lang="it-IT" dirty="0" smtClean="0"/>
              <a:t>”: comprendere la dinamica/dialettica tra capitale stato regionale e feudi presenti sul territorio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31, “Nel dialogo continuo e intenso …”, un passaggio importante per comprendere caratteri dello stato regionale (ma anche dei regni d’oltralpe);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-p</a:t>
            </a:r>
            <a:r>
              <a:rPr lang="it-IT" dirty="0" smtClean="0"/>
              <a:t>. 32, un passaggio importante: siamo di fronte ad assetti territoriali non così robusti e centralizzato come a lungo si è scritto …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-segue la dialettica politico-militare (Milano e Visconti contro Firenze e Venezia …) </a:t>
            </a:r>
            <a:r>
              <a:rPr lang="it-IT" dirty="0" err="1" smtClean="0"/>
              <a:t>tre-quattrocentesca</a:t>
            </a:r>
            <a:r>
              <a:rPr lang="it-IT" dirty="0" smtClean="0"/>
              <a:t> che muove le città e gli stati italiani settentrionali verso nuovi assetti territoriali.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fonti archivistiche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corso prevede anche una ricognizione archivistica presso l’ACAU (Archivio della Curia Arcivescovile di Udine), fondo “Istituti religiosi”; e presso </a:t>
            </a:r>
          </a:p>
          <a:p>
            <a:r>
              <a:rPr lang="it-IT" dirty="0" smtClean="0"/>
              <a:t>l’</a:t>
            </a:r>
            <a:r>
              <a:rPr lang="it-IT" dirty="0" err="1" smtClean="0"/>
              <a:t>ASUd</a:t>
            </a:r>
            <a:r>
              <a:rPr lang="it-IT" dirty="0" smtClean="0"/>
              <a:t> (Archivio di Stato di Udine), fondo Congregazioni </a:t>
            </a:r>
            <a:r>
              <a:rPr lang="it-IT" smtClean="0"/>
              <a:t>religiose soppresse.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366</Words>
  <Application>Microsoft Office PowerPoint</Application>
  <PresentationFormat>Presentazione su schermo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AA. 2019-20 II SEMESTRE  LEZIONE 1: PRESENTAZIONE CORSO </vt:lpstr>
      <vt:lpstr>Lezione 1 Lettura del saggio di G. Chittolini pp. 19-37</vt:lpstr>
      <vt:lpstr>Sempre sul primo saggio di Chittolini</vt:lpstr>
      <vt:lpstr>I passaggi salienti 1</vt:lpstr>
      <vt:lpstr>I passaggi salienti 2</vt:lpstr>
      <vt:lpstr>Le fonti archivistiche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AA. 2019-20 II SEMESTRE  LEZIONE 1: PRESENTAZIONE CORSO </dc:title>
  <dc:creator>Flavio Rurale</dc:creator>
  <cp:lastModifiedBy>ZioTano</cp:lastModifiedBy>
  <cp:revision>19</cp:revision>
  <dcterms:created xsi:type="dcterms:W3CDTF">2020-03-04T16:53:41Z</dcterms:created>
  <dcterms:modified xsi:type="dcterms:W3CDTF">2020-03-09T15:55:27Z</dcterms:modified>
</cp:coreProperties>
</file>