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5"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80" r:id="rId20"/>
    <p:sldId id="278" r:id="rId21"/>
    <p:sldId id="279" r:id="rId22"/>
    <p:sldId id="286" r:id="rId23"/>
    <p:sldId id="283" r:id="rId24"/>
    <p:sldId id="284" r:id="rId25"/>
    <p:sldId id="285" r:id="rId26"/>
    <p:sldId id="288" r:id="rId27"/>
    <p:sldId id="289" r:id="rId28"/>
    <p:sldId id="296" r:id="rId29"/>
    <p:sldId id="290" r:id="rId30"/>
    <p:sldId id="291" r:id="rId31"/>
    <p:sldId id="293" r:id="rId32"/>
    <p:sldId id="294" r:id="rId33"/>
    <p:sldId id="295"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BF0B912C-7638-48CB-BD1B-4169D8F41EFD}" type="datetimeFigureOut">
              <a:rPr lang="it-IT" smtClean="0"/>
              <a:t>24/02/2019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358123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BF0B912C-7638-48CB-BD1B-4169D8F41EFD}" type="datetimeFigureOut">
              <a:rPr lang="it-IT" smtClean="0"/>
              <a:t>24/02/2019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17553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BF0B912C-7638-48CB-BD1B-4169D8F41EFD}" type="datetimeFigureOut">
              <a:rPr lang="it-IT" smtClean="0"/>
              <a:t>24/02/2019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153402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BF0B912C-7638-48CB-BD1B-4169D8F41EFD}" type="datetimeFigureOut">
              <a:rPr lang="it-IT" smtClean="0"/>
              <a:t>24/02/2019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15775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B912C-7638-48CB-BD1B-4169D8F41EFD}" type="datetimeFigureOut">
              <a:rPr lang="it-IT" smtClean="0"/>
              <a:t>24/02/2019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140936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BF0B912C-7638-48CB-BD1B-4169D8F41EFD}" type="datetimeFigureOut">
              <a:rPr lang="it-IT" smtClean="0"/>
              <a:t>24/02/2019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382164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BF0B912C-7638-48CB-BD1B-4169D8F41EFD}" type="datetimeFigureOut">
              <a:rPr lang="it-IT" smtClean="0"/>
              <a:t>24/02/2019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31478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BF0B912C-7638-48CB-BD1B-4169D8F41EFD}" type="datetimeFigureOut">
              <a:rPr lang="it-IT" smtClean="0"/>
              <a:t>24/02/2019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89059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B912C-7638-48CB-BD1B-4169D8F41EFD}" type="datetimeFigureOut">
              <a:rPr lang="it-IT" smtClean="0"/>
              <a:t>24/02/2019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270139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B912C-7638-48CB-BD1B-4169D8F41EFD}" type="datetimeFigureOut">
              <a:rPr lang="it-IT" smtClean="0"/>
              <a:t>24/02/2019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87254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B912C-7638-48CB-BD1B-4169D8F41EFD}" type="datetimeFigureOut">
              <a:rPr lang="it-IT" smtClean="0"/>
              <a:t>24/02/2019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1EE3266-9B97-4307-861D-BAC1AB4F8027}" type="slidenum">
              <a:rPr lang="it-IT" smtClean="0"/>
              <a:t>‹#›</a:t>
            </a:fld>
            <a:endParaRPr lang="it-IT"/>
          </a:p>
        </p:txBody>
      </p:sp>
    </p:spTree>
    <p:extLst>
      <p:ext uri="{BB962C8B-B14F-4D97-AF65-F5344CB8AC3E}">
        <p14:creationId xmlns:p14="http://schemas.microsoft.com/office/powerpoint/2010/main" val="11237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B912C-7638-48CB-BD1B-4169D8F41EFD}" type="datetimeFigureOut">
              <a:rPr lang="it-IT" smtClean="0"/>
              <a:t>24/02/2019</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E3266-9B97-4307-861D-BAC1AB4F8027}" type="slidenum">
              <a:rPr lang="it-IT" smtClean="0"/>
              <a:t>‹#›</a:t>
            </a:fld>
            <a:endParaRPr lang="it-IT"/>
          </a:p>
        </p:txBody>
      </p:sp>
    </p:spTree>
    <p:extLst>
      <p:ext uri="{BB962C8B-B14F-4D97-AF65-F5344CB8AC3E}">
        <p14:creationId xmlns:p14="http://schemas.microsoft.com/office/powerpoint/2010/main" val="2303765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016" y="996696"/>
            <a:ext cx="9829800" cy="2798064"/>
          </a:xfrm>
        </p:spPr>
        <p:txBody>
          <a:bodyPr>
            <a:normAutofit/>
          </a:bodyPr>
          <a:lstStyle/>
          <a:p>
            <a:r>
              <a:rPr lang="it-IT" sz="4800" b="1" dirty="0" smtClean="0"/>
              <a:t>La natura giuridica del soggetto produttore determina la natura giuridica degli archivi</a:t>
            </a:r>
            <a:endParaRPr lang="it-IT" sz="4800" b="1" dirty="0"/>
          </a:p>
        </p:txBody>
      </p:sp>
      <p:sp>
        <p:nvSpPr>
          <p:cNvPr id="3" name="Subtitle 2"/>
          <p:cNvSpPr>
            <a:spLocks noGrp="1"/>
          </p:cNvSpPr>
          <p:nvPr>
            <p:ph type="subTitle" idx="1"/>
          </p:nvPr>
        </p:nvSpPr>
        <p:spPr>
          <a:xfrm rot="10800000" flipV="1">
            <a:off x="1524000" y="4919472"/>
            <a:ext cx="8561832" cy="320040"/>
          </a:xfrm>
        </p:spPr>
        <p:txBody>
          <a:bodyPr>
            <a:normAutofit fontScale="55000" lnSpcReduction="20000"/>
          </a:bodyPr>
          <a:lstStyle/>
          <a:p>
            <a:endParaRPr lang="it-IT" sz="3600" dirty="0">
              <a:latin typeface="+mj-lt"/>
            </a:endParaRPr>
          </a:p>
        </p:txBody>
      </p:sp>
    </p:spTree>
    <p:extLst>
      <p:ext uri="{BB962C8B-B14F-4D97-AF65-F5344CB8AC3E}">
        <p14:creationId xmlns:p14="http://schemas.microsoft.com/office/powerpoint/2010/main" val="199275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All’Unità d’Italia</a:t>
            </a:r>
            <a:endParaRPr lang="it-IT" dirty="0"/>
          </a:p>
        </p:txBody>
      </p:sp>
      <p:sp>
        <p:nvSpPr>
          <p:cNvPr id="3" name="Content Placeholder 2"/>
          <p:cNvSpPr>
            <a:spLocks noGrp="1"/>
          </p:cNvSpPr>
          <p:nvPr>
            <p:ph idx="1"/>
          </p:nvPr>
        </p:nvSpPr>
        <p:spPr/>
        <p:txBody>
          <a:bodyPr/>
          <a:lstStyle/>
          <a:p>
            <a:pPr marL="0" indent="0">
              <a:buNone/>
            </a:pPr>
            <a:r>
              <a:rPr lang="it-IT" dirty="0" smtClean="0"/>
              <a:t>All’Unità d’Italia troviamo attivi sul territorio nazionale 15 archivi di Stato</a:t>
            </a:r>
          </a:p>
          <a:p>
            <a:pPr marL="0" indent="0">
              <a:buNone/>
            </a:pPr>
            <a:endParaRPr lang="it-IT" dirty="0"/>
          </a:p>
          <a:p>
            <a:pPr marL="0" indent="0">
              <a:buNone/>
            </a:pPr>
            <a:r>
              <a:rPr lang="it-IT" dirty="0" smtClean="0"/>
              <a:t>Ministero dell’Interno → Torino, Genova, Cagliari, Milano, Brescia, 					Modena, Parma </a:t>
            </a:r>
          </a:p>
          <a:p>
            <a:pPr marL="0" indent="0">
              <a:buNone/>
            </a:pPr>
            <a:endParaRPr lang="it-IT" dirty="0"/>
          </a:p>
          <a:p>
            <a:pPr marL="0" indent="0">
              <a:buNone/>
            </a:pPr>
            <a:r>
              <a:rPr lang="it-IT" dirty="0" smtClean="0"/>
              <a:t>Ministero della Pubblica Istruzione → Firenze, Pisa, Lucca, Siena, 							Napoli, Venezia, Mantova </a:t>
            </a:r>
            <a:endParaRPr lang="it-IT" dirty="0"/>
          </a:p>
        </p:txBody>
      </p:sp>
    </p:spTree>
    <p:extLst>
      <p:ext uri="{BB962C8B-B14F-4D97-AF65-F5344CB8AC3E}">
        <p14:creationId xmlns:p14="http://schemas.microsoft.com/office/powerpoint/2010/main" val="262568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Commissione Cibrario</a:t>
            </a:r>
            <a:endParaRPr lang="it-IT" dirty="0"/>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Dopo l’unificazione del Regno nel corso degli anni che precedono la presa di Roma, la questione degli archivi viene considerata dalle autorità di governo essenzialmente in rapporto ai principi di unificazione amministrativa</a:t>
            </a:r>
          </a:p>
          <a:p>
            <a:pPr marL="0" indent="0" algn="just">
              <a:buNone/>
            </a:pPr>
            <a:endParaRPr lang="it-IT" dirty="0"/>
          </a:p>
          <a:p>
            <a:pPr marL="0" indent="0" algn="just">
              <a:buNone/>
            </a:pPr>
            <a:r>
              <a:rPr lang="it-IT" b="1" dirty="0" smtClean="0"/>
              <a:t>La Commissione Cibrario </a:t>
            </a:r>
            <a:r>
              <a:rPr lang="it-IT" dirty="0" smtClean="0"/>
              <a:t>istituta nel 1870 stabilisce che la gestione delle fonti preunitarie e degli archivi prodotti dagli organi centrali e periferici dello Stato italiano debba essere </a:t>
            </a:r>
            <a:r>
              <a:rPr lang="it-IT" b="1" dirty="0" smtClean="0"/>
              <a:t>conferita al Ministero dell’Interno</a:t>
            </a:r>
            <a:r>
              <a:rPr lang="it-IT" dirty="0" smtClean="0"/>
              <a:t> (R.D. 5 marzo 1874 n°1852)    </a:t>
            </a:r>
          </a:p>
          <a:p>
            <a:pPr marL="0" indent="0" algn="just">
              <a:buNone/>
            </a:pPr>
            <a:r>
              <a:rPr lang="it-IT" dirty="0" smtClean="0"/>
              <a:t>(Si privilegia l’aspetto giuridico/amministrativo: dal 1874 al 1905 23% ricerche motivi di studio) </a:t>
            </a:r>
            <a:endParaRPr lang="it-IT" dirty="0"/>
          </a:p>
        </p:txBody>
      </p:sp>
    </p:spTree>
    <p:extLst>
      <p:ext uri="{BB962C8B-B14F-4D97-AF65-F5344CB8AC3E}">
        <p14:creationId xmlns:p14="http://schemas.microsoft.com/office/powerpoint/2010/main" val="2364336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3600" b="1" dirty="0" smtClean="0"/>
              <a:t>I primi archivi di Stato si innestano su precedenti istituti di concentrazione presenti nelle città ex capitali</a:t>
            </a:r>
            <a:endParaRPr lang="it-IT" sz="3600" b="1" dirty="0"/>
          </a:p>
        </p:txBody>
      </p:sp>
      <p:sp>
        <p:nvSpPr>
          <p:cNvPr id="3" name="Content Placeholder 2"/>
          <p:cNvSpPr>
            <a:spLocks noGrp="1"/>
          </p:cNvSpPr>
          <p:nvPr>
            <p:ph idx="1"/>
          </p:nvPr>
        </p:nvSpPr>
        <p:spPr>
          <a:xfrm>
            <a:off x="838200" y="2057401"/>
            <a:ext cx="10515600" cy="4119562"/>
          </a:xfrm>
        </p:spPr>
        <p:txBody>
          <a:bodyPr/>
          <a:lstStyle/>
          <a:p>
            <a:pPr marL="0" indent="0" algn="just">
              <a:buNone/>
            </a:pPr>
            <a:r>
              <a:rPr lang="it-IT" dirty="0" smtClean="0">
                <a:latin typeface="+mj-lt"/>
              </a:rPr>
              <a:t>Nel 1939 fu approvata la prima legge in materia di archivi in base alla quale si stabiliva che in ogni provincia si dovesse istituire un archivio di Stato.</a:t>
            </a:r>
          </a:p>
          <a:p>
            <a:pPr marL="0" indent="0" algn="just">
              <a:buNone/>
            </a:pPr>
            <a:endParaRPr lang="it-IT" dirty="0">
              <a:latin typeface="+mj-lt"/>
            </a:endParaRPr>
          </a:p>
          <a:p>
            <a:pPr marL="0" indent="0" algn="just">
              <a:buNone/>
            </a:pPr>
            <a:r>
              <a:rPr lang="it-IT" dirty="0" smtClean="0">
                <a:latin typeface="+mj-lt"/>
              </a:rPr>
              <a:t>Nel 1963 (D. P. R. 30 settembre 1963, n° 1409) è istituita la Direzione Generale degli Archivi di Stato (da cui dipendono l’Archivio Centrale dello Stato e gli Archivi di Stato), con l’istituzione di 18 soprintendenze archivistiche     </a:t>
            </a:r>
            <a:endParaRPr lang="it-IT" dirty="0">
              <a:latin typeface="+mj-lt"/>
            </a:endParaRPr>
          </a:p>
        </p:txBody>
      </p:sp>
    </p:spTree>
    <p:extLst>
      <p:ext uri="{BB962C8B-B14F-4D97-AF65-F5344CB8AC3E}">
        <p14:creationId xmlns:p14="http://schemas.microsoft.com/office/powerpoint/2010/main" val="211413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Archivio come Bene Culturale</a:t>
            </a:r>
            <a:endParaRPr lang="it-IT" b="1" dirty="0"/>
          </a:p>
        </p:txBody>
      </p:sp>
      <p:sp>
        <p:nvSpPr>
          <p:cNvPr id="3" name="Content Placeholder 2"/>
          <p:cNvSpPr>
            <a:spLocks noGrp="1"/>
          </p:cNvSpPr>
          <p:nvPr>
            <p:ph idx="1"/>
          </p:nvPr>
        </p:nvSpPr>
        <p:spPr/>
        <p:txBody>
          <a:bodyPr/>
          <a:lstStyle/>
          <a:p>
            <a:pPr marL="0" indent="0" algn="just">
              <a:buNone/>
            </a:pPr>
            <a:r>
              <a:rPr lang="it-IT" dirty="0" smtClean="0"/>
              <a:t>Nel 1974 per iniziativa di Moro e Spadolini fu decisa l’istituzione di un Ministero per i Beni Culturali e Ambientali. All’interno di questo nuovo ministero confluì anche la Direzione Generale degli Archivi di Stato.</a:t>
            </a:r>
          </a:p>
          <a:p>
            <a:pPr marL="0" indent="0">
              <a:buNone/>
            </a:pPr>
            <a:endParaRPr lang="it-IT" dirty="0"/>
          </a:p>
          <a:p>
            <a:pPr marL="0" indent="0" algn="just">
              <a:buNone/>
            </a:pPr>
            <a:r>
              <a:rPr lang="it-IT" dirty="0" smtClean="0"/>
              <a:t>Già nella Convenzione dell’Aja del 14 maggio del 1954, firmata da 40 Stati e confermata in Italia con la legge del 7 febbraio del 1958, venne introdotto il concetto di Bene Culturale per gli Archivi in caso di eventi armati, secondo il principio che stabilisce che un attacco verso un bene culturale di qualunque popolo sia comunque una violenza al patrimonio dell’interna comunità internazionale  </a:t>
            </a:r>
          </a:p>
          <a:p>
            <a:endParaRPr lang="it-IT" dirty="0"/>
          </a:p>
        </p:txBody>
      </p:sp>
    </p:spTree>
    <p:extLst>
      <p:ext uri="{BB962C8B-B14F-4D97-AF65-F5344CB8AC3E}">
        <p14:creationId xmlns:p14="http://schemas.microsoft.com/office/powerpoint/2010/main" val="1177005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Ministero per i beni e le attività culturali</a:t>
            </a:r>
            <a:endParaRPr lang="it-IT" dirty="0"/>
          </a:p>
        </p:txBody>
      </p:sp>
      <p:sp>
        <p:nvSpPr>
          <p:cNvPr id="3" name="Content Placeholder 2"/>
          <p:cNvSpPr>
            <a:spLocks noGrp="1"/>
          </p:cNvSpPr>
          <p:nvPr>
            <p:ph idx="1"/>
          </p:nvPr>
        </p:nvSpPr>
        <p:spPr>
          <a:xfrm>
            <a:off x="838200" y="1690689"/>
            <a:ext cx="10515600" cy="4486274"/>
          </a:xfrm>
        </p:spPr>
        <p:txBody>
          <a:bodyPr>
            <a:normAutofit/>
          </a:bodyPr>
          <a:lstStyle/>
          <a:p>
            <a:pPr marL="0" indent="0">
              <a:buNone/>
            </a:pPr>
            <a:r>
              <a:rPr lang="it-IT" dirty="0" smtClean="0"/>
              <a:t>Con D.leg. 20 ottobre 1998 il Ministero per i beni culturali e ambientali diventa Ministero per i beni e le attività </a:t>
            </a:r>
            <a:r>
              <a:rPr lang="it-IT" dirty="0" smtClean="0"/>
              <a:t>culturali (MIBAC)</a:t>
            </a:r>
          </a:p>
          <a:p>
            <a:pPr marL="0" indent="0" algn="just">
              <a:buNone/>
            </a:pPr>
            <a:r>
              <a:rPr lang="it-IT" dirty="0" smtClean="0"/>
              <a:t>Con il D.leg. 29 ottobre 1999 n°490 nell’elenco dei beni culturali compaiono gli archivi</a:t>
            </a:r>
          </a:p>
          <a:p>
            <a:pPr marL="0" indent="0" algn="just">
              <a:buNone/>
            </a:pPr>
            <a:r>
              <a:rPr lang="it-IT" dirty="0" smtClean="0"/>
              <a:t>Con il D.leg. n°42 22 gennaio 2004 viene emanato il Codice dei Beni Culturali</a:t>
            </a:r>
            <a:endParaRPr lang="it-IT" dirty="0"/>
          </a:p>
          <a:p>
            <a:pPr marL="0" indent="0" algn="just">
              <a:buNone/>
            </a:pPr>
            <a:r>
              <a:rPr lang="it-IT" dirty="0" smtClean="0"/>
              <a:t>Alle funzioni relative ai tre settori delle belle arti, biblioteche e degli archivi si aggiungono funzioni in materia di spettacolo, sport e impiantistica sportiva, già spettanti alla Presidenza del Consiglio dei Ministri</a:t>
            </a:r>
            <a:endParaRPr lang="it-IT" dirty="0"/>
          </a:p>
        </p:txBody>
      </p:sp>
    </p:spTree>
    <p:extLst>
      <p:ext uri="{BB962C8B-B14F-4D97-AF65-F5344CB8AC3E}">
        <p14:creationId xmlns:p14="http://schemas.microsoft.com/office/powerpoint/2010/main" val="3626744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3600" dirty="0" smtClean="0"/>
              <a:t>Compiti degli Archivi di Stato (oltre a quello conservativo)</a:t>
            </a:r>
            <a:endParaRPr lang="it-IT" sz="3600" dirty="0"/>
          </a:p>
        </p:txBody>
      </p:sp>
      <p:sp>
        <p:nvSpPr>
          <p:cNvPr id="3" name="Content Placeholder 2"/>
          <p:cNvSpPr>
            <a:spLocks noGrp="1"/>
          </p:cNvSpPr>
          <p:nvPr>
            <p:ph idx="1"/>
          </p:nvPr>
        </p:nvSpPr>
        <p:spPr>
          <a:xfrm>
            <a:off x="838200" y="1764792"/>
            <a:ext cx="10515600" cy="4809743"/>
          </a:xfrm>
        </p:spPr>
        <p:txBody>
          <a:bodyPr/>
          <a:lstStyle/>
          <a:p>
            <a:pPr algn="just"/>
            <a:r>
              <a:rPr lang="it-IT" sz="2400" dirty="0" smtClean="0"/>
              <a:t>ordinamento degli archivi e compilazione dei relativi inventari, di indici alfabetici, di elenchi di consistenza, di guide particolari e tematiche</a:t>
            </a:r>
          </a:p>
          <a:p>
            <a:r>
              <a:rPr lang="it-IT" sz="2400" dirty="0"/>
              <a:t>u</a:t>
            </a:r>
            <a:r>
              <a:rPr lang="it-IT" sz="2400" dirty="0" smtClean="0"/>
              <a:t>so dell’elaborazione elettronica negli archivi tradizionali</a:t>
            </a:r>
          </a:p>
          <a:p>
            <a:r>
              <a:rPr lang="it-IT" sz="2400" dirty="0" smtClean="0"/>
              <a:t>operazioni attinenti al versamento degli archivi degli uffici statali negli Archivi di Stato, alla compilazione dei massimari di scarto, e allo scarto dei documenti che non vengono ritenuti meritevoli di conservazione</a:t>
            </a:r>
          </a:p>
          <a:p>
            <a:r>
              <a:rPr lang="it-IT" sz="2400" dirty="0"/>
              <a:t>s</a:t>
            </a:r>
            <a:r>
              <a:rPr lang="it-IT" sz="2400" dirty="0" smtClean="0"/>
              <a:t>orveglianza sugli archivi correnti e di deposito degli organi centrali e periferici dello Stato</a:t>
            </a:r>
          </a:p>
          <a:p>
            <a:r>
              <a:rPr lang="it-IT" sz="2400" dirty="0" smtClean="0"/>
              <a:t>edizioni di fonti</a:t>
            </a:r>
          </a:p>
          <a:p>
            <a:r>
              <a:rPr lang="it-IT" sz="2400" dirty="0"/>
              <a:t>a</a:t>
            </a:r>
            <a:r>
              <a:rPr lang="it-IT" sz="2400" dirty="0" smtClean="0"/>
              <a:t>ttività promozionale e didattica</a:t>
            </a:r>
          </a:p>
          <a:p>
            <a:r>
              <a:rPr lang="it-IT" sz="2400" dirty="0"/>
              <a:t>f</a:t>
            </a:r>
            <a:r>
              <a:rPr lang="it-IT" sz="2400" dirty="0" smtClean="0"/>
              <a:t>ormazione con l’apertura della scuola per archivisti, paleografi e diplomatisti</a:t>
            </a:r>
          </a:p>
          <a:p>
            <a:endParaRPr lang="it-IT" sz="2400" dirty="0" smtClean="0"/>
          </a:p>
          <a:p>
            <a:endParaRPr lang="it-IT" dirty="0" smtClean="0"/>
          </a:p>
          <a:p>
            <a:endParaRPr lang="it-IT" dirty="0"/>
          </a:p>
        </p:txBody>
      </p:sp>
    </p:spTree>
    <p:extLst>
      <p:ext uri="{BB962C8B-B14F-4D97-AF65-F5344CB8AC3E}">
        <p14:creationId xmlns:p14="http://schemas.microsoft.com/office/powerpoint/2010/main" val="780631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3600" dirty="0" smtClean="0"/>
              <a:t>Archivi statali che hanno una gestione separata</a:t>
            </a:r>
            <a:endParaRPr lang="it-IT" sz="3600" dirty="0"/>
          </a:p>
        </p:txBody>
      </p:sp>
      <p:sp>
        <p:nvSpPr>
          <p:cNvPr id="3" name="Content Placeholder 2"/>
          <p:cNvSpPr>
            <a:spLocks noGrp="1"/>
          </p:cNvSpPr>
          <p:nvPr>
            <p:ph idx="1"/>
          </p:nvPr>
        </p:nvSpPr>
        <p:spPr/>
        <p:txBody>
          <a:bodyPr/>
          <a:lstStyle/>
          <a:p>
            <a:r>
              <a:rPr lang="it-IT" dirty="0" smtClean="0">
                <a:latin typeface="+mj-lt"/>
              </a:rPr>
              <a:t>Archivio del Senato della Repubblica e della Camera dei deputati, così come la Presidenza della Repubblica e Corte Costituzionale</a:t>
            </a:r>
          </a:p>
          <a:p>
            <a:r>
              <a:rPr lang="it-IT" dirty="0" smtClean="0">
                <a:latin typeface="+mj-lt"/>
              </a:rPr>
              <a:t>Archivio della Presidenza del Consiglio dei Ministri (2004)</a:t>
            </a:r>
          </a:p>
          <a:p>
            <a:r>
              <a:rPr lang="it-IT" dirty="0" smtClean="0">
                <a:latin typeface="+mj-lt"/>
              </a:rPr>
              <a:t>Archivio del Ministero degli Esteri (sin dal 1902)</a:t>
            </a:r>
          </a:p>
          <a:p>
            <a:r>
              <a:rPr lang="it-IT" dirty="0" smtClean="0">
                <a:latin typeface="+mj-lt"/>
              </a:rPr>
              <a:t>Archivi degli Stati Maggiori della Difesa (Esercito, Marina, Aeronautica e Carabinieri)</a:t>
            </a:r>
          </a:p>
          <a:p>
            <a:r>
              <a:rPr lang="it-IT" dirty="0" smtClean="0">
                <a:latin typeface="+mj-lt"/>
              </a:rPr>
              <a:t>Archivi notarili distretturali (sono 91) Versano agli Archivi di Stato dopo 100 anni dalla data di cessazione del notaio </a:t>
            </a:r>
            <a:endParaRPr lang="it-IT" dirty="0">
              <a:latin typeface="+mj-lt"/>
            </a:endParaRPr>
          </a:p>
        </p:txBody>
      </p:sp>
    </p:spTree>
    <p:extLst>
      <p:ext uri="{BB962C8B-B14F-4D97-AF65-F5344CB8AC3E}">
        <p14:creationId xmlns:p14="http://schemas.microsoft.com/office/powerpoint/2010/main" val="308935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Soprintendenze Archivistiche</a:t>
            </a:r>
            <a:endParaRPr lang="it-IT" b="1" dirty="0"/>
          </a:p>
        </p:txBody>
      </p:sp>
      <p:sp>
        <p:nvSpPr>
          <p:cNvPr id="3" name="Content Placeholder 2"/>
          <p:cNvSpPr>
            <a:spLocks noGrp="1"/>
          </p:cNvSpPr>
          <p:nvPr>
            <p:ph idx="1"/>
          </p:nvPr>
        </p:nvSpPr>
        <p:spPr>
          <a:xfrm>
            <a:off x="838200" y="1938528"/>
            <a:ext cx="10515600" cy="4238435"/>
          </a:xfrm>
        </p:spPr>
        <p:txBody>
          <a:bodyPr>
            <a:normAutofit/>
          </a:bodyPr>
          <a:lstStyle/>
          <a:p>
            <a:pPr marL="0" indent="0" algn="just">
              <a:buNone/>
            </a:pPr>
            <a:r>
              <a:rPr lang="it-IT" dirty="0" smtClean="0"/>
              <a:t>Le soprintendenze archivistiche (sono 14) sono organi periferici del Ministero dei beni e delle attività </a:t>
            </a:r>
            <a:r>
              <a:rPr lang="it-IT" dirty="0" smtClean="0"/>
              <a:t>culturali. </a:t>
            </a:r>
            <a:r>
              <a:rPr lang="it-IT" dirty="0"/>
              <a:t>H</a:t>
            </a:r>
            <a:r>
              <a:rPr lang="it-IT" dirty="0" smtClean="0"/>
              <a:t>anno sede nei capoluoghi regionali e hanno la funzione di </a:t>
            </a:r>
            <a:r>
              <a:rPr lang="it-IT" b="1" dirty="0" smtClean="0"/>
              <a:t>vigilanza</a:t>
            </a:r>
            <a:r>
              <a:rPr lang="it-IT" dirty="0" smtClean="0"/>
              <a:t> </a:t>
            </a:r>
            <a:r>
              <a:rPr lang="it-IT" b="1" dirty="0" smtClean="0"/>
              <a:t>sugli archivi non statali, di enti pubblici territoriali e non, e accertano l’interesse culturale degli archivi privati</a:t>
            </a:r>
            <a:r>
              <a:rPr lang="it-IT" dirty="0" smtClean="0"/>
              <a:t>, avviando il procedimento di dichiarazione di «</a:t>
            </a:r>
            <a:r>
              <a:rPr lang="it-IT" b="1" dirty="0" smtClean="0"/>
              <a:t>notevole interesse storico</a:t>
            </a:r>
            <a:r>
              <a:rPr lang="it-IT" dirty="0" smtClean="0"/>
              <a:t>»  </a:t>
            </a:r>
          </a:p>
          <a:p>
            <a:pPr marL="0" indent="0" algn="just">
              <a:buNone/>
            </a:pPr>
            <a:endParaRPr lang="it-IT" dirty="0"/>
          </a:p>
          <a:p>
            <a:pPr marL="0" indent="0" algn="just">
              <a:buNone/>
            </a:pPr>
            <a:r>
              <a:rPr lang="it-IT" dirty="0" smtClean="0"/>
              <a:t>(Accorpamenti nel 2016 – D.M. 23 gennaio 2016 – una per l’Abruzzo e Molise, Calabria e Campania, Piemonte e Valle d’Aosta...)</a:t>
            </a:r>
            <a:endParaRPr lang="it-IT" dirty="0"/>
          </a:p>
        </p:txBody>
      </p:sp>
    </p:spTree>
    <p:extLst>
      <p:ext uri="{BB962C8B-B14F-4D97-AF65-F5344CB8AC3E}">
        <p14:creationId xmlns:p14="http://schemas.microsoft.com/office/powerpoint/2010/main" val="1146050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99083"/>
          </a:xfrm>
        </p:spPr>
        <p:txBody>
          <a:bodyPr>
            <a:normAutofit/>
          </a:bodyPr>
          <a:lstStyle/>
          <a:p>
            <a:pPr algn="ctr"/>
            <a:r>
              <a:rPr lang="it-IT" dirty="0" smtClean="0"/>
              <a:t>Le funzioni dell’amministrazione archivistica</a:t>
            </a:r>
            <a:endParaRPr lang="it-IT" dirty="0"/>
          </a:p>
        </p:txBody>
      </p:sp>
      <p:sp>
        <p:nvSpPr>
          <p:cNvPr id="3" name="Content Placeholder 2"/>
          <p:cNvSpPr>
            <a:spLocks noGrp="1"/>
          </p:cNvSpPr>
          <p:nvPr>
            <p:ph idx="1"/>
          </p:nvPr>
        </p:nvSpPr>
        <p:spPr>
          <a:xfrm>
            <a:off x="838200" y="1664208"/>
            <a:ext cx="10515600" cy="4512755"/>
          </a:xfrm>
        </p:spPr>
        <p:txBody>
          <a:bodyPr>
            <a:normAutofit/>
          </a:bodyPr>
          <a:lstStyle/>
          <a:p>
            <a:pPr algn="just"/>
            <a:r>
              <a:rPr lang="it-IT" dirty="0" smtClean="0"/>
              <a:t>CONSERVAZIONE → della documentazione statale attraverso gli 				      Archivi di </a:t>
            </a:r>
            <a:r>
              <a:rPr lang="it-IT" dirty="0" smtClean="0"/>
              <a:t>Stato</a:t>
            </a:r>
          </a:p>
          <a:p>
            <a:pPr algn="just"/>
            <a:endParaRPr lang="it-IT" dirty="0"/>
          </a:p>
          <a:p>
            <a:r>
              <a:rPr lang="it-IT" dirty="0" smtClean="0"/>
              <a:t>VIGILANZA            → sugli </a:t>
            </a:r>
            <a:r>
              <a:rPr lang="it-IT" dirty="0" smtClean="0"/>
              <a:t>archivi degli enti pubblici territoriali e non 		</a:t>
            </a:r>
            <a:r>
              <a:rPr lang="it-IT" dirty="0"/>
              <a:t>	</a:t>
            </a:r>
            <a:r>
              <a:rPr lang="it-IT" dirty="0" smtClean="0"/>
              <a:t>                 territoriali e sugli archivi privati dichiarati    				      di notevole interesse storico affidata alle   				      soprintendenze archivistiche. (Vigilare vuol dire 		  	      controllare la corretta formazione e 					      conservazione della documentazione</a:t>
            </a:r>
            <a:r>
              <a:rPr lang="it-IT" dirty="0" smtClean="0"/>
              <a:t>) </a:t>
            </a:r>
            <a:endParaRPr lang="it-IT" dirty="0"/>
          </a:p>
        </p:txBody>
      </p:sp>
    </p:spTree>
    <p:extLst>
      <p:ext uri="{BB962C8B-B14F-4D97-AF65-F5344CB8AC3E}">
        <p14:creationId xmlns:p14="http://schemas.microsoft.com/office/powerpoint/2010/main" val="2253671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Obblighi degli enti pubblici</a:t>
            </a:r>
            <a:endParaRPr lang="it-IT" dirty="0"/>
          </a:p>
        </p:txBody>
      </p:sp>
      <p:sp>
        <p:nvSpPr>
          <p:cNvPr id="3" name="Content Placeholder 2"/>
          <p:cNvSpPr>
            <a:spLocks noGrp="1"/>
          </p:cNvSpPr>
          <p:nvPr>
            <p:ph idx="1"/>
          </p:nvPr>
        </p:nvSpPr>
        <p:spPr>
          <a:xfrm>
            <a:off x="838200" y="1901952"/>
            <a:ext cx="10515600" cy="4275010"/>
          </a:xfrm>
        </p:spPr>
        <p:txBody>
          <a:bodyPr/>
          <a:lstStyle/>
          <a:p>
            <a:pPr marL="0" indent="0" algn="just">
              <a:buNone/>
            </a:pPr>
            <a:r>
              <a:rPr lang="it-IT" dirty="0" smtClean="0"/>
              <a:t>Gli enti pubblici hanno </a:t>
            </a:r>
            <a:r>
              <a:rPr lang="it-IT" b="1" dirty="0" smtClean="0"/>
              <a:t>l’obbligo di conservare ordinata la documentazione anteriore all’ultimo quarantennio e di fissare un luogo in cui è destinata</a:t>
            </a:r>
            <a:r>
              <a:rPr lang="it-IT" dirty="0" smtClean="0"/>
              <a:t> (sezione </a:t>
            </a:r>
            <a:r>
              <a:rPr lang="it-IT" dirty="0" smtClean="0"/>
              <a:t>separata/archivio storico). </a:t>
            </a:r>
            <a:r>
              <a:rPr lang="it-IT" dirty="0" smtClean="0"/>
              <a:t>Gli archivi di questi enti sono soggetti al demanio pubblico (d.p.r. 1409 del 1963) che prescrive la conservazione e l’ordinamento dei propri </a:t>
            </a:r>
            <a:r>
              <a:rPr lang="it-IT" dirty="0" smtClean="0"/>
              <a:t>archivi</a:t>
            </a:r>
            <a:r>
              <a:rPr lang="it-IT" dirty="0" smtClean="0"/>
              <a:t>. Prescrive inoltre la vigilanza su questi archivi da parte della soprintendenza </a:t>
            </a:r>
            <a:r>
              <a:rPr lang="it-IT" dirty="0" smtClean="0"/>
              <a:t>archivistica </a:t>
            </a:r>
            <a:r>
              <a:rPr lang="it-IT" dirty="0" smtClean="0"/>
              <a:t>competente per il territorio.</a:t>
            </a:r>
          </a:p>
          <a:p>
            <a:pPr marL="0" indent="0" algn="just">
              <a:buNone/>
            </a:pPr>
            <a:r>
              <a:rPr lang="it-IT" dirty="0" smtClean="0"/>
              <a:t>Chi gestisce questi archivi deve essere in possesso del diploma della Scuola di Archivisitica, Paleografia e Diplomatica</a:t>
            </a:r>
            <a:endParaRPr lang="it-IT" dirty="0"/>
          </a:p>
          <a:p>
            <a:pPr algn="just"/>
            <a:endParaRPr lang="it-IT" dirty="0"/>
          </a:p>
        </p:txBody>
      </p:sp>
    </p:spTree>
    <p:extLst>
      <p:ext uri="{BB962C8B-B14F-4D97-AF65-F5344CB8AC3E}">
        <p14:creationId xmlns:p14="http://schemas.microsoft.com/office/powerpoint/2010/main" val="324553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3600" b="1" dirty="0" smtClean="0"/>
              <a:t>In base alla natura giuridica dei soggetti produttori noi abbiamo le seguenti tipologie di archivi</a:t>
            </a:r>
            <a:endParaRPr lang="it-IT" sz="3600" b="1" dirty="0"/>
          </a:p>
        </p:txBody>
      </p:sp>
      <p:sp>
        <p:nvSpPr>
          <p:cNvPr id="3" name="Content Placeholder 2"/>
          <p:cNvSpPr>
            <a:spLocks noGrp="1"/>
          </p:cNvSpPr>
          <p:nvPr>
            <p:ph idx="1"/>
          </p:nvPr>
        </p:nvSpPr>
        <p:spPr>
          <a:xfrm>
            <a:off x="774192" y="1490472"/>
            <a:ext cx="10515600" cy="4631627"/>
          </a:xfrm>
        </p:spPr>
        <p:txBody>
          <a:bodyPr/>
          <a:lstStyle/>
          <a:p>
            <a:r>
              <a:rPr lang="it-IT" dirty="0" smtClean="0"/>
              <a:t>Statali</a:t>
            </a:r>
          </a:p>
          <a:p>
            <a:r>
              <a:rPr lang="it-IT" dirty="0" smtClean="0"/>
              <a:t>Pubblici</a:t>
            </a:r>
          </a:p>
          <a:p>
            <a:pPr lvl="1">
              <a:buFont typeface="Wingdings" panose="05000000000000000000" pitchFamily="2" charset="2"/>
              <a:buChar char="§"/>
            </a:pPr>
            <a:r>
              <a:rPr lang="it-IT" dirty="0" smtClean="0"/>
              <a:t>Enti pubblici territoriali</a:t>
            </a:r>
          </a:p>
          <a:p>
            <a:pPr lvl="1">
              <a:buFont typeface="Wingdings" panose="05000000000000000000" pitchFamily="2" charset="2"/>
              <a:buChar char="§"/>
            </a:pPr>
            <a:r>
              <a:rPr lang="it-IT" dirty="0" smtClean="0"/>
              <a:t>Enti pubblici non territoriali</a:t>
            </a:r>
          </a:p>
          <a:p>
            <a:r>
              <a:rPr lang="it-IT" dirty="0" smtClean="0"/>
              <a:t>Privati</a:t>
            </a:r>
          </a:p>
          <a:p>
            <a:pPr lvl="1">
              <a:buFont typeface="Wingdings" panose="05000000000000000000" pitchFamily="2" charset="2"/>
              <a:buChar char="§"/>
            </a:pPr>
            <a:r>
              <a:rPr lang="it-IT" dirty="0" smtClean="0"/>
              <a:t>Individui</a:t>
            </a:r>
          </a:p>
          <a:p>
            <a:pPr lvl="1">
              <a:buFont typeface="Wingdings" panose="05000000000000000000" pitchFamily="2" charset="2"/>
              <a:buChar char="§"/>
            </a:pPr>
            <a:r>
              <a:rPr lang="it-IT" dirty="0" smtClean="0"/>
              <a:t>Familiari</a:t>
            </a:r>
          </a:p>
          <a:p>
            <a:pPr lvl="1">
              <a:buFont typeface="Wingdings" panose="05000000000000000000" pitchFamily="2" charset="2"/>
              <a:buChar char="§"/>
            </a:pPr>
            <a:r>
              <a:rPr lang="it-IT" dirty="0" smtClean="0"/>
              <a:t>Associazionismo / Imprese</a:t>
            </a:r>
            <a:endParaRPr lang="it-IT" dirty="0"/>
          </a:p>
          <a:p>
            <a:r>
              <a:rPr lang="it-IT" dirty="0" smtClean="0"/>
              <a:t>Ecclesiastici</a:t>
            </a:r>
          </a:p>
          <a:p>
            <a:r>
              <a:rPr lang="it-IT" dirty="0" smtClean="0"/>
              <a:t>Internazionali</a:t>
            </a:r>
          </a:p>
          <a:p>
            <a:endParaRPr lang="it-IT" dirty="0" smtClean="0"/>
          </a:p>
        </p:txBody>
      </p:sp>
    </p:spTree>
    <p:extLst>
      <p:ext uri="{BB962C8B-B14F-4D97-AF65-F5344CB8AC3E}">
        <p14:creationId xmlns:p14="http://schemas.microsoft.com/office/powerpoint/2010/main" val="28840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23211"/>
          </a:xfrm>
        </p:spPr>
        <p:txBody>
          <a:bodyPr>
            <a:normAutofit/>
          </a:bodyPr>
          <a:lstStyle/>
          <a:p>
            <a:pPr algn="just"/>
            <a:r>
              <a:rPr lang="it-IT" sz="3200" dirty="0" smtClean="0"/>
              <a:t>Gli archivi non statali (archivi di enti pubblici e archivi privati) sono affidati agli enti stessi e ai privati che li pongono in essere, mentre lo Stato, attraverso le Soprintendenze archivistiche, esercita quindi solo </a:t>
            </a:r>
            <a:r>
              <a:rPr lang="it-IT" sz="3200" b="1" dirty="0" smtClean="0"/>
              <a:t>compiti di vigilanza</a:t>
            </a:r>
            <a:r>
              <a:rPr lang="it-IT" sz="3200" dirty="0" smtClean="0"/>
              <a:t>.</a:t>
            </a:r>
            <a:endParaRPr lang="it-IT" sz="3200" dirty="0"/>
          </a:p>
        </p:txBody>
      </p:sp>
      <p:sp>
        <p:nvSpPr>
          <p:cNvPr id="3" name="Content Placeholder 2"/>
          <p:cNvSpPr>
            <a:spLocks noGrp="1"/>
          </p:cNvSpPr>
          <p:nvPr>
            <p:ph idx="1"/>
          </p:nvPr>
        </p:nvSpPr>
        <p:spPr>
          <a:xfrm>
            <a:off x="838200" y="2761489"/>
            <a:ext cx="10515600" cy="3415474"/>
          </a:xfrm>
        </p:spPr>
        <p:txBody>
          <a:bodyPr/>
          <a:lstStyle/>
          <a:p>
            <a:pPr marL="0" indent="0" algn="ctr">
              <a:buNone/>
            </a:pPr>
            <a:r>
              <a:rPr lang="it-IT" dirty="0" smtClean="0"/>
              <a:t>Nascita delle Soprintendenze archivistiche</a:t>
            </a:r>
          </a:p>
          <a:p>
            <a:pPr marL="0" indent="0" algn="ctr">
              <a:buNone/>
            </a:pPr>
            <a:endParaRPr lang="it-IT" dirty="0"/>
          </a:p>
          <a:p>
            <a:r>
              <a:rPr lang="it-IT" dirty="0" smtClean="0">
                <a:latin typeface="+mj-lt"/>
              </a:rPr>
              <a:t>1874	Istituzione di 10 Soprintendenze archivistiche</a:t>
            </a:r>
          </a:p>
          <a:p>
            <a:r>
              <a:rPr lang="it-IT" dirty="0" smtClean="0">
                <a:latin typeface="+mj-lt"/>
              </a:rPr>
              <a:t>1939	Le Soprintendenze si occupano della documentazione 			appartenente agli enti territoriale, non territoriali e privati</a:t>
            </a:r>
          </a:p>
          <a:p>
            <a:r>
              <a:rPr lang="it-IT" dirty="0" smtClean="0">
                <a:latin typeface="+mj-lt"/>
              </a:rPr>
              <a:t>1963	Le Soprintendenze archivistiche diventano 18 e la loro 			circoscrizione ricarca quella delle attuali regioni</a:t>
            </a:r>
            <a:endParaRPr lang="it-IT" dirty="0">
              <a:latin typeface="+mj-lt"/>
            </a:endParaRPr>
          </a:p>
        </p:txBody>
      </p:sp>
    </p:spTree>
    <p:extLst>
      <p:ext uri="{BB962C8B-B14F-4D97-AF65-F5344CB8AC3E}">
        <p14:creationId xmlns:p14="http://schemas.microsoft.com/office/powerpoint/2010/main" val="12578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Compiti della Soprintendenza archivistica (oltre alla vigilanza)</a:t>
            </a:r>
            <a:endParaRPr lang="it-IT" dirty="0"/>
          </a:p>
        </p:txBody>
      </p:sp>
      <p:sp>
        <p:nvSpPr>
          <p:cNvPr id="3" name="Content Placeholder 2"/>
          <p:cNvSpPr>
            <a:spLocks noGrp="1"/>
          </p:cNvSpPr>
          <p:nvPr>
            <p:ph idx="1"/>
          </p:nvPr>
        </p:nvSpPr>
        <p:spPr>
          <a:xfrm>
            <a:off x="746760" y="1761617"/>
            <a:ext cx="10515600" cy="4351338"/>
          </a:xfrm>
        </p:spPr>
        <p:txBody>
          <a:bodyPr/>
          <a:lstStyle/>
          <a:p>
            <a:pPr algn="just"/>
            <a:r>
              <a:rPr lang="it-IT" dirty="0"/>
              <a:t>i</a:t>
            </a:r>
            <a:r>
              <a:rPr lang="it-IT" dirty="0" smtClean="0"/>
              <a:t>spezione sugli archivi non statali</a:t>
            </a:r>
          </a:p>
          <a:p>
            <a:pPr algn="just"/>
            <a:r>
              <a:rPr lang="it-IT" dirty="0"/>
              <a:t>i</a:t>
            </a:r>
            <a:r>
              <a:rPr lang="it-IT" dirty="0" smtClean="0"/>
              <a:t>ndividuazione degli archivi esistenti nella Regione e loro censimento</a:t>
            </a:r>
          </a:p>
          <a:p>
            <a:pPr algn="just"/>
            <a:r>
              <a:rPr lang="it-IT" dirty="0"/>
              <a:t>d</a:t>
            </a:r>
            <a:r>
              <a:rPr lang="it-IT" dirty="0" smtClean="0"/>
              <a:t>ichiarazione di notevole interesse storico degli archivi privati</a:t>
            </a:r>
          </a:p>
          <a:p>
            <a:pPr algn="just"/>
            <a:r>
              <a:rPr lang="it-IT" dirty="0"/>
              <a:t>c</a:t>
            </a:r>
            <a:r>
              <a:rPr lang="it-IT" dirty="0" smtClean="0"/>
              <a:t>onsulenza sulla tenuta degli archivi, sull’ordinamento e sull’inventariazione eventualmente richiesta da enti pubblici, privati o famiglie</a:t>
            </a:r>
          </a:p>
          <a:p>
            <a:pPr algn="just"/>
            <a:r>
              <a:rPr lang="it-IT" dirty="0" smtClean="0"/>
              <a:t>nulla osta per lo scarto degli archivi degli enti pubblici e di quelli privati dichiarati di notevole interesse storico</a:t>
            </a:r>
            <a:endParaRPr lang="it-IT" dirty="0"/>
          </a:p>
        </p:txBody>
      </p:sp>
      <p:sp>
        <p:nvSpPr>
          <p:cNvPr id="4" name="Down Arrow 3"/>
          <p:cNvSpPr/>
          <p:nvPr/>
        </p:nvSpPr>
        <p:spPr>
          <a:xfrm>
            <a:off x="10104120" y="5577840"/>
            <a:ext cx="630936" cy="722376"/>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99128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083"/>
          </a:xfrm>
        </p:spPr>
        <p:txBody>
          <a:bodyPr>
            <a:normAutofit fontScale="90000"/>
          </a:bodyPr>
          <a:lstStyle/>
          <a:p>
            <a:endParaRPr lang="it-IT"/>
          </a:p>
        </p:txBody>
      </p:sp>
      <p:sp>
        <p:nvSpPr>
          <p:cNvPr id="3" name="Content Placeholder 2"/>
          <p:cNvSpPr>
            <a:spLocks noGrp="1"/>
          </p:cNvSpPr>
          <p:nvPr>
            <p:ph idx="1"/>
          </p:nvPr>
        </p:nvSpPr>
        <p:spPr>
          <a:xfrm>
            <a:off x="838200" y="777240"/>
            <a:ext cx="10515600" cy="5399723"/>
          </a:xfrm>
        </p:spPr>
        <p:txBody>
          <a:bodyPr/>
          <a:lstStyle/>
          <a:p>
            <a:pPr algn="just"/>
            <a:r>
              <a:rPr lang="it-IT" dirty="0"/>
              <a:t>i</a:t>
            </a:r>
            <a:r>
              <a:rPr lang="it-IT" dirty="0" smtClean="0"/>
              <a:t>nterventi di varia natura in caso di inadempienza degli obblighi stabiliti a carico degli enti pubblici o privati</a:t>
            </a:r>
          </a:p>
          <a:p>
            <a:pPr algn="just"/>
            <a:r>
              <a:rPr lang="it-IT" dirty="0"/>
              <a:t>f</a:t>
            </a:r>
            <a:r>
              <a:rPr lang="it-IT" dirty="0" smtClean="0"/>
              <a:t>ormulazione di un parere sulle richieste di deposito volontario dell’archivio nel competente Archivio di Stato da parte di enti pubblici e di privati</a:t>
            </a:r>
          </a:p>
          <a:p>
            <a:pPr algn="just"/>
            <a:r>
              <a:rPr lang="it-IT" dirty="0"/>
              <a:t>t</a:t>
            </a:r>
            <a:r>
              <a:rPr lang="it-IT" dirty="0" smtClean="0"/>
              <a:t>rasmissione di richieste di consultazione di documenti agli enti e ai privati</a:t>
            </a:r>
          </a:p>
          <a:p>
            <a:pPr algn="just"/>
            <a:r>
              <a:rPr lang="it-IT" dirty="0"/>
              <a:t>r</a:t>
            </a:r>
            <a:r>
              <a:rPr lang="it-IT" dirty="0" smtClean="0"/>
              <a:t>ecupero di archivi e singoli documenti dello Stato che si trovino fuori degli Archivi di Stato </a:t>
            </a:r>
            <a:endParaRPr lang="it-IT" dirty="0"/>
          </a:p>
        </p:txBody>
      </p:sp>
    </p:spTree>
    <p:extLst>
      <p:ext uri="{BB962C8B-B14F-4D97-AF65-F5344CB8AC3E}">
        <p14:creationId xmlns:p14="http://schemas.microsoft.com/office/powerpoint/2010/main" val="2306653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9496"/>
            <a:ext cx="10515600" cy="1399032"/>
          </a:xfrm>
        </p:spPr>
        <p:txBody>
          <a:bodyPr>
            <a:normAutofit/>
          </a:bodyPr>
          <a:lstStyle/>
          <a:p>
            <a:pPr algn="ctr"/>
            <a:r>
              <a:rPr lang="it-IT" sz="4900" b="1" dirty="0" smtClean="0"/>
              <a:t>Enti pubblici</a:t>
            </a:r>
            <a:r>
              <a:rPr lang="it-IT" dirty="0" smtClean="0"/>
              <a:t/>
            </a:r>
            <a:br>
              <a:rPr lang="it-IT" dirty="0" smtClean="0"/>
            </a:br>
            <a:endParaRPr lang="it-IT" dirty="0"/>
          </a:p>
        </p:txBody>
      </p:sp>
      <p:sp>
        <p:nvSpPr>
          <p:cNvPr id="3" name="Content Placeholder 2"/>
          <p:cNvSpPr>
            <a:spLocks noGrp="1"/>
          </p:cNvSpPr>
          <p:nvPr>
            <p:ph idx="1"/>
          </p:nvPr>
        </p:nvSpPr>
        <p:spPr>
          <a:xfrm>
            <a:off x="838200" y="1554480"/>
            <a:ext cx="10515600" cy="4622483"/>
          </a:xfrm>
        </p:spPr>
        <p:txBody>
          <a:bodyPr/>
          <a:lstStyle/>
          <a:p>
            <a:r>
              <a:rPr lang="it-IT" b="1" dirty="0" smtClean="0"/>
              <a:t>TERRITORIALI</a:t>
            </a:r>
            <a:r>
              <a:rPr lang="it-IT" dirty="0" smtClean="0"/>
              <a:t> → </a:t>
            </a:r>
            <a:r>
              <a:rPr lang="it-IT" b="1" dirty="0" smtClean="0"/>
              <a:t>Comuni</a:t>
            </a:r>
            <a:r>
              <a:rPr lang="it-IT" dirty="0" smtClean="0"/>
              <a:t> (8000 c.a.) nell’attuale configurazione il 				Comune rappresenta la cellula più piccola 					dell’organizzazione territoriale</a:t>
            </a:r>
          </a:p>
          <a:p>
            <a:pPr marL="0" indent="0">
              <a:buNone/>
            </a:pPr>
            <a:r>
              <a:rPr lang="it-IT" dirty="0"/>
              <a:t>	</a:t>
            </a:r>
            <a:r>
              <a:rPr lang="it-IT" dirty="0" smtClean="0"/>
              <a:t>	      → </a:t>
            </a:r>
            <a:r>
              <a:rPr lang="it-IT" b="1" dirty="0" smtClean="0"/>
              <a:t>Province </a:t>
            </a:r>
            <a:r>
              <a:rPr lang="it-IT" dirty="0" smtClean="0"/>
              <a:t>(100 c.a.) derivano dall’ordinamento del           			Regno di Sardegna e con una legge del 1923 				assumono la gestione diretta di alcuni servizi 				pubblici</a:t>
            </a:r>
          </a:p>
          <a:p>
            <a:pPr marL="0" indent="0">
              <a:buNone/>
            </a:pPr>
            <a:r>
              <a:rPr lang="it-IT" b="1" dirty="0"/>
              <a:t>	</a:t>
            </a:r>
            <a:r>
              <a:rPr lang="it-IT" b="1" dirty="0" smtClean="0"/>
              <a:t>	      </a:t>
            </a:r>
            <a:r>
              <a:rPr lang="it-IT" dirty="0" smtClean="0"/>
              <a:t>→ </a:t>
            </a:r>
            <a:r>
              <a:rPr lang="it-IT" b="1" dirty="0" smtClean="0"/>
              <a:t>Regioni </a:t>
            </a:r>
            <a:r>
              <a:rPr lang="it-IT" dirty="0" smtClean="0"/>
              <a:t>sono nate nel 1948 ma solo con alcune leggi 			negli anni ‘70 lo Stato trasferiva alle Regioni 					l’organizzazione e la gestione di alcune funzioni 				amministrative, sociali ed economiche.</a:t>
            </a:r>
            <a:endParaRPr lang="it-IT" dirty="0"/>
          </a:p>
        </p:txBody>
      </p:sp>
    </p:spTree>
    <p:extLst>
      <p:ext uri="{BB962C8B-B14F-4D97-AF65-F5344CB8AC3E}">
        <p14:creationId xmlns:p14="http://schemas.microsoft.com/office/powerpoint/2010/main" val="1922749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4900" b="1" dirty="0" smtClean="0"/>
              <a:t>Enti pubblici</a:t>
            </a:r>
            <a:endParaRPr lang="it-IT" sz="4900" b="1" dirty="0"/>
          </a:p>
        </p:txBody>
      </p:sp>
      <p:sp>
        <p:nvSpPr>
          <p:cNvPr id="3" name="Content Placeholder 2"/>
          <p:cNvSpPr>
            <a:spLocks noGrp="1"/>
          </p:cNvSpPr>
          <p:nvPr>
            <p:ph idx="1"/>
          </p:nvPr>
        </p:nvSpPr>
        <p:spPr/>
        <p:txBody>
          <a:bodyPr/>
          <a:lstStyle/>
          <a:p>
            <a:r>
              <a:rPr lang="it-IT" dirty="0" smtClean="0"/>
              <a:t>NON TERRITORIALI → sono quegli enti che non hanno nel territorio la 			         loro ragione d’essere, a differenza di quelli     				         precedentemente indicati. Sono caratterizzati   	                                da fini determinati e hanno un patrimonio 				         documentario destinato ad un preciso scopo. 			         (ANAS, Camere di Commercio, Agenzia delle   			         entrate, Autorità portuale, Patronati 					         scolastici...)</a:t>
            </a:r>
            <a:endParaRPr lang="it-IT" dirty="0"/>
          </a:p>
        </p:txBody>
      </p:sp>
    </p:spTree>
    <p:extLst>
      <p:ext uri="{BB962C8B-B14F-4D97-AF65-F5344CB8AC3E}">
        <p14:creationId xmlns:p14="http://schemas.microsoft.com/office/powerpoint/2010/main" val="3638603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189"/>
            <a:ext cx="10515600" cy="1077403"/>
          </a:xfrm>
        </p:spPr>
        <p:txBody>
          <a:bodyPr>
            <a:normAutofit/>
          </a:bodyPr>
          <a:lstStyle/>
          <a:p>
            <a:pPr algn="ctr"/>
            <a:r>
              <a:rPr lang="it-IT" sz="4900" b="1" dirty="0" smtClean="0"/>
              <a:t>Archivi Privati</a:t>
            </a:r>
            <a:endParaRPr lang="it-IT" sz="4900" b="1" dirty="0"/>
          </a:p>
        </p:txBody>
      </p:sp>
      <p:sp>
        <p:nvSpPr>
          <p:cNvPr id="3" name="Content Placeholder 2"/>
          <p:cNvSpPr>
            <a:spLocks noGrp="1"/>
          </p:cNvSpPr>
          <p:nvPr>
            <p:ph sz="half" idx="1"/>
          </p:nvPr>
        </p:nvSpPr>
        <p:spPr>
          <a:xfrm>
            <a:off x="838200" y="1825625"/>
            <a:ext cx="10034016" cy="4486275"/>
          </a:xfrm>
        </p:spPr>
        <p:txBody>
          <a:bodyPr>
            <a:normAutofit fontScale="92500"/>
          </a:bodyPr>
          <a:lstStyle/>
          <a:p>
            <a:r>
              <a:rPr lang="it-IT" dirty="0" smtClean="0"/>
              <a:t>Familiari</a:t>
            </a:r>
          </a:p>
          <a:p>
            <a:r>
              <a:rPr lang="it-IT" dirty="0" smtClean="0"/>
              <a:t>Di persone fisiche</a:t>
            </a:r>
          </a:p>
          <a:p>
            <a:r>
              <a:rPr lang="it-IT" dirty="0" smtClean="0"/>
              <a:t>Di partiti</a:t>
            </a:r>
          </a:p>
          <a:p>
            <a:r>
              <a:rPr lang="it-IT" dirty="0" smtClean="0"/>
              <a:t>Di sindacati</a:t>
            </a:r>
          </a:p>
          <a:p>
            <a:r>
              <a:rPr lang="it-IT" dirty="0" smtClean="0"/>
              <a:t>Di associazioni</a:t>
            </a:r>
          </a:p>
          <a:p>
            <a:r>
              <a:rPr lang="it-IT" dirty="0" smtClean="0"/>
              <a:t>Di società e imprese</a:t>
            </a:r>
          </a:p>
          <a:p>
            <a:r>
              <a:rPr lang="it-IT" dirty="0" smtClean="0"/>
              <a:t>Di banche</a:t>
            </a:r>
          </a:p>
          <a:p>
            <a:r>
              <a:rPr lang="it-IT" dirty="0" smtClean="0"/>
              <a:t>Di giornali</a:t>
            </a:r>
          </a:p>
          <a:p>
            <a:endParaRPr lang="it-IT" dirty="0"/>
          </a:p>
        </p:txBody>
      </p:sp>
      <p:sp>
        <p:nvSpPr>
          <p:cNvPr id="4" name="Content Placeholder 3"/>
          <p:cNvSpPr>
            <a:spLocks noGrp="1"/>
          </p:cNvSpPr>
          <p:nvPr>
            <p:ph sz="half" idx="2"/>
          </p:nvPr>
        </p:nvSpPr>
        <p:spPr>
          <a:xfrm>
            <a:off x="6217920" y="1690688"/>
            <a:ext cx="5135880" cy="4486275"/>
          </a:xfrm>
        </p:spPr>
        <p:txBody>
          <a:bodyPr>
            <a:normAutofit fontScale="92500"/>
          </a:bodyPr>
          <a:lstStyle/>
          <a:p>
            <a:pPr marL="0" indent="0" algn="just">
              <a:buNone/>
            </a:pPr>
            <a:r>
              <a:rPr lang="it-IT" dirty="0" smtClean="0"/>
              <a:t>Se c’è la dichiarazione di notevole interesse culturale il privato deve sottostare a determinati obblighi se no può fare quello che vuole a patto conservare la doc. a norma di legge (art. 2220 del C.C. Fatture, lettere, libri contabili conservati per 10 anni)  </a:t>
            </a:r>
          </a:p>
          <a:p>
            <a:pPr marL="0" indent="0" algn="just">
              <a:buNone/>
            </a:pPr>
            <a:endParaRPr lang="it-IT" dirty="0" smtClean="0"/>
          </a:p>
          <a:p>
            <a:pPr marL="0" indent="0" algn="just">
              <a:buNone/>
            </a:pPr>
            <a:r>
              <a:rPr lang="it-IT" dirty="0" smtClean="0"/>
              <a:t>Le soprintendenze in Italia tra archivi di enti pubblici e privati vigilano su diverse decine di migliaia di archivi.</a:t>
            </a:r>
            <a:endParaRPr lang="it-IT" dirty="0"/>
          </a:p>
        </p:txBody>
      </p:sp>
    </p:spTree>
    <p:extLst>
      <p:ext uri="{BB962C8B-B14F-4D97-AF65-F5344CB8AC3E}">
        <p14:creationId xmlns:p14="http://schemas.microsoft.com/office/powerpoint/2010/main" val="244232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4000" b="1" dirty="0" smtClean="0"/>
              <a:t>Provvedimento di notevole interesse culturale </a:t>
            </a:r>
            <a:endParaRPr lang="it-IT" sz="4000" b="1" dirty="0"/>
          </a:p>
        </p:txBody>
      </p:sp>
      <p:sp>
        <p:nvSpPr>
          <p:cNvPr id="3" name="Content Placeholder 2"/>
          <p:cNvSpPr>
            <a:spLocks noGrp="1"/>
          </p:cNvSpPr>
          <p:nvPr>
            <p:ph idx="1"/>
          </p:nvPr>
        </p:nvSpPr>
        <p:spPr/>
        <p:txBody>
          <a:bodyPr/>
          <a:lstStyle/>
          <a:p>
            <a:pPr marL="0" indent="0" algn="just">
              <a:buNone/>
            </a:pPr>
            <a:r>
              <a:rPr lang="it-IT" b="1" dirty="0" smtClean="0"/>
              <a:t>Con il  provvedimento di notevole interesse culturale per i privati </a:t>
            </a:r>
            <a:r>
              <a:rPr lang="it-IT" dirty="0" smtClean="0"/>
              <a:t>(che può essere anche presunto) </a:t>
            </a:r>
            <a:r>
              <a:rPr lang="it-IT" b="1" dirty="0" smtClean="0"/>
              <a:t>ci sono dei vincoli per il proprietario dell’archivio</a:t>
            </a:r>
            <a:r>
              <a:rPr lang="it-IT" dirty="0" smtClean="0"/>
              <a:t> (anche possessore o detentore della documentazione). Bisogna dar conto alla soprintendenza della sede in cui sono conservate le carte, ordinarle, inventariarle, non smembrarle, restaurarle, renderle accessibili ai ricercatori.</a:t>
            </a:r>
          </a:p>
          <a:p>
            <a:pPr marL="0" indent="0" algn="just">
              <a:buNone/>
            </a:pPr>
            <a:r>
              <a:rPr lang="it-IT" dirty="0" smtClean="0"/>
              <a:t>I soprintendenti possono ispezionare con preavviso di 5 giorni (Codice dei beni culturali 2004 – ci sono sanzioni penali)</a:t>
            </a:r>
            <a:endParaRPr lang="it-IT" dirty="0"/>
          </a:p>
        </p:txBody>
      </p:sp>
    </p:spTree>
    <p:extLst>
      <p:ext uri="{BB962C8B-B14F-4D97-AF65-F5344CB8AC3E}">
        <p14:creationId xmlns:p14="http://schemas.microsoft.com/office/powerpoint/2010/main" val="3833803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a:bodyPr>
          <a:lstStyle/>
          <a:p>
            <a:pPr algn="ctr"/>
            <a:r>
              <a:rPr lang="it-IT" b="1" dirty="0" smtClean="0"/>
              <a:t>Archivi Ecclesiastici/1</a:t>
            </a:r>
            <a:endParaRPr lang="it-IT" b="1" dirty="0"/>
          </a:p>
        </p:txBody>
      </p:sp>
      <p:sp>
        <p:nvSpPr>
          <p:cNvPr id="3" name="Content Placeholder 2"/>
          <p:cNvSpPr>
            <a:spLocks noGrp="1"/>
          </p:cNvSpPr>
          <p:nvPr>
            <p:ph idx="1"/>
          </p:nvPr>
        </p:nvSpPr>
        <p:spPr>
          <a:xfrm>
            <a:off x="667512" y="1389888"/>
            <a:ext cx="10844784" cy="4791456"/>
          </a:xfrm>
        </p:spPr>
        <p:txBody>
          <a:bodyPr>
            <a:normAutofit lnSpcReduction="10000"/>
          </a:bodyPr>
          <a:lstStyle/>
          <a:p>
            <a:pPr marL="0" indent="0" algn="just">
              <a:buNone/>
            </a:pPr>
            <a:r>
              <a:rPr lang="it-IT" dirty="0" smtClean="0"/>
              <a:t>Gli archivi degli enti ecclesiastici </a:t>
            </a:r>
            <a:r>
              <a:rPr lang="it-IT" b="1" dirty="0" smtClean="0"/>
              <a:t>si possono trovare o presso gli Archivi di Stato</a:t>
            </a:r>
            <a:r>
              <a:rPr lang="it-IT" dirty="0" smtClean="0"/>
              <a:t> (soppressioni sec. XVIII/XIX e 1866) o </a:t>
            </a:r>
            <a:r>
              <a:rPr lang="it-IT" b="1" dirty="0" smtClean="0"/>
              <a:t>presso gli enti stessi</a:t>
            </a:r>
            <a:r>
              <a:rPr lang="it-IT" dirty="0" smtClean="0"/>
              <a:t>.</a:t>
            </a:r>
          </a:p>
          <a:p>
            <a:pPr marL="0" indent="0" algn="just">
              <a:buNone/>
            </a:pPr>
            <a:r>
              <a:rPr lang="it-IT" dirty="0" smtClean="0"/>
              <a:t>DEFINIZIONE:</a:t>
            </a:r>
            <a:r>
              <a:rPr lang="it-IT" dirty="0" smtClean="0"/>
              <a:t> </a:t>
            </a:r>
            <a:r>
              <a:rPr lang="it-IT" dirty="0" smtClean="0"/>
              <a:t>archivio ecclesiastico una raccolta ordinata e sistematica di atti e documenti prodotti e ricevuti da enti pubblici ecclesiastici eretti nell’ordinamento canonico e da persone esercitanti nella Chiesa una funzione pubblica. </a:t>
            </a:r>
          </a:p>
          <a:p>
            <a:pPr marL="0" indent="0" algn="just">
              <a:buNone/>
            </a:pPr>
            <a:r>
              <a:rPr lang="it-IT" dirty="0" smtClean="0"/>
              <a:t>Di solito le carte delle istituzioni più antiche e di quelle estinte si trovano negli archivi parrocchiali. </a:t>
            </a:r>
            <a:r>
              <a:rPr lang="it-IT" b="1" dirty="0" smtClean="0"/>
              <a:t>Gli archivi parrocchiali sono i principali archivi delle singole località appartenenti a una diocesi</a:t>
            </a:r>
            <a:r>
              <a:rPr lang="it-IT" dirty="0" smtClean="0"/>
              <a:t>.</a:t>
            </a:r>
          </a:p>
          <a:p>
            <a:pPr marL="0" indent="0" algn="just">
              <a:buNone/>
            </a:pPr>
            <a:r>
              <a:rPr lang="it-IT" dirty="0" smtClean="0"/>
              <a:t>Nelle città episcopali (centro della diocesi) ci sono gli archivi dei capitoli delle cattedrali, gli archivi dei seminari, gli archivi delle curie vescovili e gli archivi diocesani.</a:t>
            </a:r>
          </a:p>
          <a:p>
            <a:pPr marL="0" indent="0" algn="just">
              <a:buNone/>
            </a:pPr>
            <a:endParaRPr lang="it-IT" dirty="0"/>
          </a:p>
          <a:p>
            <a:pPr marL="0" indent="0" algn="just">
              <a:buNone/>
            </a:pPr>
            <a:endParaRPr lang="it-IT" dirty="0" smtClean="0"/>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2687278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Archivi </a:t>
            </a:r>
            <a:r>
              <a:rPr lang="it-IT" b="1" dirty="0" smtClean="0"/>
              <a:t>Ecclesiastici/2</a:t>
            </a:r>
            <a:endParaRPr lang="it-IT" dirty="0"/>
          </a:p>
        </p:txBody>
      </p:sp>
      <p:sp>
        <p:nvSpPr>
          <p:cNvPr id="3" name="Segnaposto contenuto 2"/>
          <p:cNvSpPr>
            <a:spLocks noGrp="1"/>
          </p:cNvSpPr>
          <p:nvPr>
            <p:ph idx="1"/>
          </p:nvPr>
        </p:nvSpPr>
        <p:spPr/>
        <p:txBody>
          <a:bodyPr/>
          <a:lstStyle/>
          <a:p>
            <a:pPr marL="0" indent="0" algn="just">
              <a:buNone/>
            </a:pPr>
            <a:r>
              <a:rPr lang="it-IT" dirty="0" smtClean="0"/>
              <a:t>Molti funzionari degli </a:t>
            </a:r>
            <a:r>
              <a:rPr lang="it-IT" b="1" dirty="0" smtClean="0"/>
              <a:t>archivi vescovili (diocesani</a:t>
            </a:r>
            <a:r>
              <a:rPr lang="it-IT" dirty="0" smtClean="0"/>
              <a:t>), avendo verificato lo stato di pericolo nel quale si trovano gli archivi parrocchiali, in conseguenza della carenza di parroci, hanno deciso di ricevere nei propri locali la documentazione (</a:t>
            </a:r>
            <a:r>
              <a:rPr lang="it-IT" b="1" dirty="0" smtClean="0"/>
              <a:t>diventano archivi di concentrazione </a:t>
            </a:r>
            <a:r>
              <a:rPr lang="it-IT" dirty="0" smtClean="0"/>
              <a:t>come gli Archivi di Stato)</a:t>
            </a:r>
          </a:p>
          <a:p>
            <a:pPr marL="0" indent="0" algn="just">
              <a:buNone/>
            </a:pPr>
            <a:r>
              <a:rPr lang="it-IT" dirty="0"/>
              <a:t>Roma costituisce un caso particolare. Ci sono gli archivi centrali degli ordini e delle congregazioni religiose (Arch. della Città del Vaticano, della Curia romana e di vari organismi, Archivio Segreto Vaticano aperto 1880 da Leone XIII/può essere assimilato all’</a:t>
            </a:r>
            <a:r>
              <a:rPr lang="it-IT" dirty="0" err="1"/>
              <a:t>A.C.St</a:t>
            </a:r>
            <a:r>
              <a:rPr lang="it-IT" dirty="0"/>
              <a:t>.)</a:t>
            </a:r>
          </a:p>
          <a:p>
            <a:pPr marL="0" indent="0" algn="just">
              <a:buNone/>
            </a:pPr>
            <a:endParaRPr lang="it-IT" dirty="0"/>
          </a:p>
        </p:txBody>
      </p:sp>
    </p:spTree>
    <p:extLst>
      <p:ext uri="{BB962C8B-B14F-4D97-AF65-F5344CB8AC3E}">
        <p14:creationId xmlns:p14="http://schemas.microsoft.com/office/powerpoint/2010/main" val="3570781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a:t>Archivi </a:t>
            </a:r>
            <a:r>
              <a:rPr lang="it-IT" b="1" dirty="0" smtClean="0"/>
              <a:t>Ecclesiastici/3</a:t>
            </a:r>
            <a:endParaRPr lang="it-IT" dirty="0"/>
          </a:p>
        </p:txBody>
      </p:sp>
      <p:sp>
        <p:nvSpPr>
          <p:cNvPr id="3" name="Content Placeholder 2"/>
          <p:cNvSpPr>
            <a:spLocks noGrp="1"/>
          </p:cNvSpPr>
          <p:nvPr>
            <p:ph idx="1"/>
          </p:nvPr>
        </p:nvSpPr>
        <p:spPr>
          <a:xfrm>
            <a:off x="838200" y="1581912"/>
            <a:ext cx="10515600" cy="4595051"/>
          </a:xfrm>
        </p:spPr>
        <p:txBody>
          <a:bodyPr>
            <a:normAutofit/>
          </a:bodyPr>
          <a:lstStyle/>
          <a:p>
            <a:pPr marL="0" indent="0" algn="just">
              <a:buNone/>
            </a:pPr>
            <a:r>
              <a:rPr lang="it-IT" b="1" dirty="0" smtClean="0"/>
              <a:t>L’archivio è detto ʺ</a:t>
            </a:r>
            <a:r>
              <a:rPr lang="it-IT" b="1" dirty="0" err="1" smtClean="0"/>
              <a:t>segretoˮ</a:t>
            </a:r>
            <a:r>
              <a:rPr lang="it-IT" b="1" dirty="0" smtClean="0"/>
              <a:t> </a:t>
            </a:r>
            <a:r>
              <a:rPr lang="it-IT" dirty="0" smtClean="0"/>
              <a:t>in quanto in passato era considerato privato e di uso esclusivo dei pontefici e chiuso alla consultazione. </a:t>
            </a:r>
            <a:r>
              <a:rPr lang="it-IT" b="1" dirty="0" smtClean="0"/>
              <a:t>Fu istituito da Paolo V nel 1612 e destinato a contenere gli atti che riguardavano la chiesa universale.</a:t>
            </a:r>
          </a:p>
          <a:p>
            <a:pPr marL="0" indent="0" algn="just">
              <a:buNone/>
            </a:pPr>
            <a:r>
              <a:rPr lang="it-IT" dirty="0" smtClean="0"/>
              <a:t>I </a:t>
            </a:r>
            <a:r>
              <a:rPr lang="it-IT" dirty="0"/>
              <a:t>primi archivi a formarsi sono stati gli archivi vescovili e quelli capitolari presso le cattedrali delle città, e gli archivi monastici nel territorio dei paesi cristiani.</a:t>
            </a:r>
          </a:p>
          <a:p>
            <a:pPr marL="0" indent="0" algn="just">
              <a:buNone/>
            </a:pPr>
            <a:r>
              <a:rPr lang="it-IT" dirty="0"/>
              <a:t>Benedetto XIII con la costituzione apostolica </a:t>
            </a:r>
            <a:r>
              <a:rPr lang="it-IT" b="1" dirty="0"/>
              <a:t>MAXIMA VIGILANTIA </a:t>
            </a:r>
            <a:r>
              <a:rPr lang="it-IT" dirty="0"/>
              <a:t>(14 giugno 1727) prescrisse a tutti gli </a:t>
            </a:r>
            <a:r>
              <a:rPr lang="it-IT" dirty="0" smtClean="0"/>
              <a:t>ordinati</a:t>
            </a:r>
            <a:r>
              <a:rPr lang="it-IT" dirty="0"/>
              <a:t>, ai capitoli e ai superiori maggiori d’Italia </a:t>
            </a:r>
            <a:r>
              <a:rPr lang="it-IT" b="1" dirty="0"/>
              <a:t>di erigere un proprio archivio e di provvederlo di un </a:t>
            </a:r>
            <a:r>
              <a:rPr lang="it-IT" b="1" dirty="0" smtClean="0"/>
              <a:t>archivista</a:t>
            </a:r>
            <a:endParaRPr lang="it-IT" b="1" dirty="0"/>
          </a:p>
          <a:p>
            <a:pPr marL="0" indent="0" algn="just">
              <a:buNone/>
            </a:pPr>
            <a:endParaRPr lang="it-IT" dirty="0" smtClean="0"/>
          </a:p>
        </p:txBody>
      </p:sp>
    </p:spTree>
    <p:extLst>
      <p:ext uri="{BB962C8B-B14F-4D97-AF65-F5344CB8AC3E}">
        <p14:creationId xmlns:p14="http://schemas.microsoft.com/office/powerpoint/2010/main" val="97484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Gli archivi dello Stato e l’organizzazione archivistica nazionale italiana</a:t>
            </a:r>
            <a:endParaRPr lang="it-IT" b="1" dirty="0"/>
          </a:p>
        </p:txBody>
      </p:sp>
      <p:sp>
        <p:nvSpPr>
          <p:cNvPr id="3" name="Content Placeholder 2"/>
          <p:cNvSpPr>
            <a:spLocks noGrp="1"/>
          </p:cNvSpPr>
          <p:nvPr>
            <p:ph idx="1"/>
          </p:nvPr>
        </p:nvSpPr>
        <p:spPr>
          <a:xfrm>
            <a:off x="838200" y="2441448"/>
            <a:ext cx="10515600" cy="3470338"/>
          </a:xfrm>
        </p:spPr>
        <p:txBody>
          <a:bodyPr/>
          <a:lstStyle/>
          <a:p>
            <a:pPr marL="0" indent="0" algn="just">
              <a:buNone/>
            </a:pPr>
            <a:r>
              <a:rPr lang="it-IT" dirty="0" smtClean="0">
                <a:latin typeface="+mj-lt"/>
              </a:rPr>
              <a:t>Gli istituti predisposti alla conservazione dei documenti prodotti dagli uffici statali centrali e periferici sono:</a:t>
            </a:r>
          </a:p>
          <a:p>
            <a:endParaRPr lang="it-IT" dirty="0"/>
          </a:p>
          <a:p>
            <a:r>
              <a:rPr lang="it-IT" sz="3200" dirty="0" smtClean="0"/>
              <a:t>L’ Archivio Centrale dello Stato</a:t>
            </a:r>
          </a:p>
          <a:p>
            <a:r>
              <a:rPr lang="it-IT" sz="3200" dirty="0" smtClean="0"/>
              <a:t>Gli Archivi di Stato</a:t>
            </a:r>
            <a:endParaRPr lang="it-IT" sz="3200" dirty="0"/>
          </a:p>
        </p:txBody>
      </p:sp>
    </p:spTree>
    <p:extLst>
      <p:ext uri="{BB962C8B-B14F-4D97-AF65-F5344CB8AC3E}">
        <p14:creationId xmlns:p14="http://schemas.microsoft.com/office/powerpoint/2010/main" val="893326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Archivi</a:t>
            </a:r>
            <a:r>
              <a:rPr lang="it-IT" dirty="0" smtClean="0"/>
              <a:t> </a:t>
            </a:r>
            <a:r>
              <a:rPr lang="it-IT" b="1" dirty="0" smtClean="0"/>
              <a:t>Ecclesiastici/4</a:t>
            </a:r>
            <a:endParaRPr lang="it-IT"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it-IT" dirty="0"/>
              <a:t>Con il Codice di diritto canonico del 1917 – piuttosto generale nella normativa – si disciplina con una certa regolarità l’archivio episcopale, in quanto può offrire un modello per gli altri archivi </a:t>
            </a:r>
            <a:r>
              <a:rPr lang="it-IT" dirty="0" smtClean="0"/>
              <a:t>ecclesiastici</a:t>
            </a:r>
          </a:p>
          <a:p>
            <a:pPr marL="0" indent="0" algn="just">
              <a:buNone/>
            </a:pPr>
            <a:r>
              <a:rPr lang="it-IT" dirty="0" smtClean="0"/>
              <a:t>Infine del </a:t>
            </a:r>
            <a:r>
              <a:rPr lang="it-IT" b="1" dirty="0" smtClean="0"/>
              <a:t>1983 Giovanni Paolo II dispone l’obbligo al vescovo diocesano di istituire l’ «archivium historicum»</a:t>
            </a:r>
            <a:r>
              <a:rPr lang="it-IT" dirty="0" smtClean="0"/>
              <a:t>, per raccogliervi i «documenta valorum historicum habentia». Inoltre, l’archivio diocesano ha </a:t>
            </a:r>
            <a:r>
              <a:rPr lang="it-IT" dirty="0" smtClean="0"/>
              <a:t>il compito </a:t>
            </a:r>
            <a:r>
              <a:rPr lang="it-IT" dirty="0" smtClean="0"/>
              <a:t>di coordinamento e consulenza tecnica relativamente agli altri archivi.</a:t>
            </a:r>
          </a:p>
          <a:p>
            <a:pPr marL="0" indent="0" algn="just">
              <a:buNone/>
            </a:pPr>
            <a:r>
              <a:rPr lang="it-IT" b="1" dirty="0" smtClean="0"/>
              <a:t>Nel 2000 c’è stato un accordo tra il Ministero per i beni e le attività culturali e la CEI</a:t>
            </a:r>
            <a:r>
              <a:rPr lang="it-IT" dirty="0" smtClean="0"/>
              <a:t>. In base a tale Intesa sono considerati di interesse storico tutti gli archivi che conservano documenti anteriori di 70 anni. </a:t>
            </a:r>
            <a:r>
              <a:rPr lang="it-IT" dirty="0" smtClean="0"/>
              <a:t>(</a:t>
            </a:r>
            <a:r>
              <a:rPr lang="it-IT" dirty="0" smtClean="0"/>
              <a:t>Invent./contributi mostre/calamità naturali</a:t>
            </a:r>
            <a:r>
              <a:rPr lang="it-IT" dirty="0" smtClean="0"/>
              <a:t>)</a:t>
            </a:r>
            <a:r>
              <a:rPr lang="it-IT" b="1" dirty="0"/>
              <a:t> Le soprintendenze archivistiche vigilano come i privati </a:t>
            </a:r>
            <a:endParaRPr lang="it-IT" dirty="0" smtClean="0"/>
          </a:p>
          <a:p>
            <a:pPr marL="0" indent="0" algn="just">
              <a:buNone/>
            </a:pPr>
            <a:endParaRPr lang="it-IT" dirty="0"/>
          </a:p>
        </p:txBody>
      </p:sp>
    </p:spTree>
    <p:extLst>
      <p:ext uri="{BB962C8B-B14F-4D97-AF65-F5344CB8AC3E}">
        <p14:creationId xmlns:p14="http://schemas.microsoft.com/office/powerpoint/2010/main" val="2891556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Specifi</a:t>
            </a:r>
            <a:r>
              <a:rPr lang="it-IT" sz="4000" b="1" dirty="0" smtClean="0"/>
              <a:t>che prescrizioni per i beni culturali</a:t>
            </a:r>
            <a:endParaRPr lang="it-IT" sz="4000" b="1" dirty="0"/>
          </a:p>
        </p:txBody>
      </p:sp>
      <p:sp>
        <p:nvSpPr>
          <p:cNvPr id="3" name="Content Placeholder 2"/>
          <p:cNvSpPr>
            <a:spLocks noGrp="1"/>
          </p:cNvSpPr>
          <p:nvPr>
            <p:ph idx="1"/>
          </p:nvPr>
        </p:nvSpPr>
        <p:spPr/>
        <p:txBody>
          <a:bodyPr>
            <a:normAutofit lnSpcReduction="10000"/>
          </a:bodyPr>
          <a:lstStyle/>
          <a:p>
            <a:pPr algn="just"/>
            <a:r>
              <a:rPr lang="it-IT" dirty="0" smtClean="0"/>
              <a:t>I beni culturali non possono essere distrutti e in particolare gli archivi non possono essere smembrati</a:t>
            </a:r>
          </a:p>
          <a:p>
            <a:pPr algn="just"/>
            <a:r>
              <a:rPr lang="it-IT" dirty="0" smtClean="0"/>
              <a:t>L’esecuzione dei lavori su beni culturali richiede l’autorizzazione del soprintendente</a:t>
            </a:r>
          </a:p>
          <a:p>
            <a:pPr algn="just"/>
            <a:r>
              <a:rPr lang="it-IT" dirty="0" smtClean="0"/>
              <a:t>Le fonti archivistiche dello Stato e degli enti pubblici appartengono al demanio e sono pertanto inalienabili</a:t>
            </a:r>
          </a:p>
          <a:p>
            <a:pPr algn="just"/>
            <a:r>
              <a:rPr lang="it-IT" dirty="0" smtClean="0"/>
              <a:t>Il passaggio di proprietà o di detenzione di beni archivistici dichiarati di notevole interesse culturale deve essere dichiarato al ministero</a:t>
            </a:r>
          </a:p>
          <a:p>
            <a:pPr algn="just"/>
            <a:r>
              <a:rPr lang="it-IT" dirty="0" smtClean="0"/>
              <a:t>Il soprintendente può proporre il deposito coattivo negli Archivi di Stato</a:t>
            </a:r>
            <a:endParaRPr lang="it-IT" dirty="0"/>
          </a:p>
        </p:txBody>
      </p:sp>
    </p:spTree>
    <p:extLst>
      <p:ext uri="{BB962C8B-B14F-4D97-AF65-F5344CB8AC3E}">
        <p14:creationId xmlns:p14="http://schemas.microsoft.com/office/powerpoint/2010/main" val="1889991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Archivi internazionali</a:t>
            </a:r>
            <a:endParaRPr lang="it-IT"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it-IT" b="1" dirty="0" smtClean="0"/>
              <a:t>Per gli archivi internazionali si intendono tutti gli archivi di ambasciate, consolati e rappresentanze straniere presenti nel territorio italiano</a:t>
            </a:r>
            <a:r>
              <a:rPr lang="it-IT" dirty="0" smtClean="0"/>
              <a:t>. Questi archivi sono dello Stato di appartenenza e vige il principio della extraterritorialità.</a:t>
            </a:r>
          </a:p>
          <a:p>
            <a:pPr marL="0" indent="0" algn="just">
              <a:buNone/>
            </a:pPr>
            <a:endParaRPr lang="it-IT" dirty="0"/>
          </a:p>
          <a:p>
            <a:pPr marL="0" indent="0" algn="just">
              <a:buNone/>
            </a:pPr>
            <a:r>
              <a:rPr lang="it-IT" dirty="0" smtClean="0"/>
              <a:t>Gli archivi delle rappresentanze italiane all’estero vengono periodicamente versati nell’archivio del Ministero per gli Affari Esteri (che come si è visto non versa la propria documentazione nell’Archivio Centrale dello Stato ma ha un suo proprio archivio storico)</a:t>
            </a:r>
          </a:p>
          <a:p>
            <a:pPr marL="0" indent="0" algn="just">
              <a:buNone/>
            </a:pPr>
            <a:endParaRPr lang="it-IT" dirty="0" smtClean="0"/>
          </a:p>
          <a:p>
            <a:pPr marL="0" indent="0" algn="just">
              <a:buNone/>
            </a:pPr>
            <a:r>
              <a:rPr lang="it-IT" dirty="0" smtClean="0"/>
              <a:t> </a:t>
            </a:r>
            <a:endParaRPr lang="it-IT" dirty="0"/>
          </a:p>
        </p:txBody>
      </p:sp>
    </p:spTree>
    <p:extLst>
      <p:ext uri="{BB962C8B-B14F-4D97-AF65-F5344CB8AC3E}">
        <p14:creationId xmlns:p14="http://schemas.microsoft.com/office/powerpoint/2010/main" val="76709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dell’Unione Europea</a:t>
            </a:r>
            <a:endParaRPr lang="it-IT" dirty="0"/>
          </a:p>
        </p:txBody>
      </p:sp>
      <p:sp>
        <p:nvSpPr>
          <p:cNvPr id="3" name="Content Placeholder 2"/>
          <p:cNvSpPr>
            <a:spLocks noGrp="1"/>
          </p:cNvSpPr>
          <p:nvPr>
            <p:ph idx="1"/>
          </p:nvPr>
        </p:nvSpPr>
        <p:spPr/>
        <p:txBody>
          <a:bodyPr/>
          <a:lstStyle/>
          <a:p>
            <a:pPr marL="0" indent="0">
              <a:buNone/>
            </a:pPr>
            <a:r>
              <a:rPr lang="it-IT" dirty="0" smtClean="0"/>
              <a:t>L’Italia ospita (Firenze) anche gli Archivi dell’Unione Europea conservati in un unico archivio centrale.</a:t>
            </a:r>
          </a:p>
          <a:p>
            <a:pPr marL="0" indent="0">
              <a:buNone/>
            </a:pPr>
            <a:r>
              <a:rPr lang="it-IT" dirty="0" smtClean="0"/>
              <a:t>I fondi presenti sono:</a:t>
            </a:r>
          </a:p>
          <a:p>
            <a:r>
              <a:rPr lang="it-IT" dirty="0" smtClean="0"/>
              <a:t>Parlamento Europeo (dal 1958)</a:t>
            </a:r>
          </a:p>
          <a:p>
            <a:r>
              <a:rPr lang="it-IT" dirty="0" smtClean="0"/>
              <a:t>Consiglio dei Ministri (dal 1977)</a:t>
            </a:r>
          </a:p>
          <a:p>
            <a:r>
              <a:rPr lang="it-IT" dirty="0" smtClean="0"/>
              <a:t>Comissione delle comunità europee (CEE – CECA)</a:t>
            </a:r>
          </a:p>
          <a:p>
            <a:r>
              <a:rPr lang="it-IT" dirty="0" smtClean="0"/>
              <a:t>Corte dei Conti (dal 1975)</a:t>
            </a:r>
          </a:p>
          <a:p>
            <a:r>
              <a:rPr lang="it-IT" dirty="0" smtClean="0"/>
              <a:t>OECE (organizzazione per la cooperazione economica europea) </a:t>
            </a:r>
            <a:r>
              <a:rPr lang="it-IT" dirty="0" smtClean="0"/>
              <a:t>/ OCSE  </a:t>
            </a:r>
            <a:r>
              <a:rPr lang="it-IT" dirty="0" smtClean="0"/>
              <a:t>(organizzazione per la cooperazione e lo sviluppo economico)</a:t>
            </a:r>
            <a:endParaRPr lang="it-IT" dirty="0" smtClean="0"/>
          </a:p>
        </p:txBody>
      </p:sp>
    </p:spTree>
    <p:extLst>
      <p:ext uri="{BB962C8B-B14F-4D97-AF65-F5344CB8AC3E}">
        <p14:creationId xmlns:p14="http://schemas.microsoft.com/office/powerpoint/2010/main" val="222163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Archivio Centrale dello Stato</a:t>
            </a:r>
            <a:endParaRPr lang="it-IT" b="1" dirty="0"/>
          </a:p>
        </p:txBody>
      </p:sp>
      <p:sp>
        <p:nvSpPr>
          <p:cNvPr id="3" name="Content Placeholder 2"/>
          <p:cNvSpPr>
            <a:spLocks noGrp="1"/>
          </p:cNvSpPr>
          <p:nvPr>
            <p:ph idx="1"/>
          </p:nvPr>
        </p:nvSpPr>
        <p:spPr/>
        <p:txBody>
          <a:bodyPr>
            <a:normAutofit lnSpcReduction="10000"/>
          </a:bodyPr>
          <a:lstStyle/>
          <a:p>
            <a:pPr marL="0" indent="0" algn="just">
              <a:buNone/>
            </a:pPr>
            <a:r>
              <a:rPr lang="it-IT" b="1" dirty="0" smtClean="0"/>
              <a:t>L’ Archivio Centrale dello Stato conserva gli archivi degli organi centrali dello Stato</a:t>
            </a:r>
            <a:r>
              <a:rPr lang="it-IT" dirty="0" smtClean="0"/>
              <a:t>. È stato creato nel 1953, ha sede a Roma all’EUR e custodisce documentazione dal 1861 in poi. (Può conservare in deposito o in proprietà anche altri importanti archivi pubblici o privati) </a:t>
            </a:r>
          </a:p>
          <a:p>
            <a:pPr marL="0" indent="0" algn="just">
              <a:buNone/>
            </a:pPr>
            <a:endParaRPr lang="it-IT" dirty="0"/>
          </a:p>
          <a:p>
            <a:pPr marL="0" indent="0" algn="just">
              <a:buNone/>
            </a:pPr>
            <a:r>
              <a:rPr lang="it-IT" dirty="0" smtClean="0"/>
              <a:t>Nel 1871 venne istituito l’ Archivio di Stato di Roma (contenente i fondi dello Stato Pontificio) e successivamente venne trasferito a Roma l’Archivio del Regno (casa Savoia). Nel 1953 l’ Archivio del Regno divenne l’attuale Archivio Centrale dello Stato mentre si operò una distinzione con la documentazione custodita nell’Archivio di Stato di Roma  </a:t>
            </a:r>
            <a:endParaRPr lang="it-IT" dirty="0"/>
          </a:p>
        </p:txBody>
      </p:sp>
    </p:spTree>
    <p:extLst>
      <p:ext uri="{BB962C8B-B14F-4D97-AF65-F5344CB8AC3E}">
        <p14:creationId xmlns:p14="http://schemas.microsoft.com/office/powerpoint/2010/main" val="365370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Archivi di Stato</a:t>
            </a:r>
            <a:endParaRPr lang="it-IT" b="1" dirty="0"/>
          </a:p>
        </p:txBody>
      </p:sp>
      <p:sp>
        <p:nvSpPr>
          <p:cNvPr id="3" name="Content Placeholder 2"/>
          <p:cNvSpPr>
            <a:spLocks noGrp="1"/>
          </p:cNvSpPr>
          <p:nvPr>
            <p:ph idx="1"/>
          </p:nvPr>
        </p:nvSpPr>
        <p:spPr/>
        <p:txBody>
          <a:bodyPr>
            <a:normAutofit/>
          </a:bodyPr>
          <a:lstStyle/>
          <a:p>
            <a:pPr marL="0" indent="0" algn="just">
              <a:buNone/>
            </a:pPr>
            <a:r>
              <a:rPr lang="it-IT" dirty="0" smtClean="0"/>
              <a:t>Gli archivi di Stato hanno il compito di conservare </a:t>
            </a:r>
            <a:r>
              <a:rPr lang="it-IT" b="1" dirty="0" smtClean="0"/>
              <a:t>gli archivi degli Stati italiani preunitari</a:t>
            </a:r>
            <a:r>
              <a:rPr lang="it-IT" dirty="0" smtClean="0"/>
              <a:t> di cui la Provincia faceva parte, </a:t>
            </a:r>
            <a:r>
              <a:rPr lang="it-IT" b="1" dirty="0" smtClean="0"/>
              <a:t>i documenti degli organi giudiziari e amministrativi degli uffici periferici dello Stato </a:t>
            </a:r>
            <a:r>
              <a:rPr lang="it-IT" dirty="0" smtClean="0"/>
              <a:t>(Prefetture, Questure, Direzioni regionali dei ministeri, ecc.) non più occorrenti alle necessità ordinarie del servizio (versati 30 anni dopo la produzione), </a:t>
            </a:r>
            <a:r>
              <a:rPr lang="it-IT" b="1" dirty="0" smtClean="0"/>
              <a:t>tutti gli altri archivi e singoli documenti che lo Stato abbia in proprietà o in deposito </a:t>
            </a:r>
            <a:r>
              <a:rPr lang="it-IT" dirty="0" smtClean="0"/>
              <a:t>per disposizioni di legge o altro titolo</a:t>
            </a:r>
          </a:p>
          <a:p>
            <a:pPr marL="0" indent="0">
              <a:buNone/>
            </a:pPr>
            <a:endParaRPr lang="it-IT" dirty="0" smtClean="0"/>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469181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4000" dirty="0"/>
              <a:t>Negli archivi di </a:t>
            </a:r>
            <a:r>
              <a:rPr lang="it-IT" sz="4000" dirty="0" smtClean="0"/>
              <a:t>Stato sono inoltre conservati</a:t>
            </a:r>
            <a:endParaRPr lang="it-IT" sz="4000" dirty="0"/>
          </a:p>
        </p:txBody>
      </p:sp>
      <p:sp>
        <p:nvSpPr>
          <p:cNvPr id="3" name="Content Placeholder 2"/>
          <p:cNvSpPr>
            <a:spLocks noGrp="1"/>
          </p:cNvSpPr>
          <p:nvPr>
            <p:ph idx="1"/>
          </p:nvPr>
        </p:nvSpPr>
        <p:spPr/>
        <p:txBody>
          <a:bodyPr>
            <a:normAutofit lnSpcReduction="10000"/>
          </a:bodyPr>
          <a:lstStyle/>
          <a:p>
            <a:pPr algn="just"/>
            <a:r>
              <a:rPr lang="it-IT" dirty="0" smtClean="0"/>
              <a:t>La documentazione degli enti ecclesiastici e delle corporazioni religiose che a seguito delle soppressioni (1866) hanno avuto i beni confiscati dallo Stato, ivi compresi archivi e biblioteche.</a:t>
            </a:r>
          </a:p>
          <a:p>
            <a:pPr algn="just"/>
            <a:r>
              <a:rPr lang="it-IT" dirty="0" smtClean="0"/>
              <a:t>Gli archivi notarili dopo 100 anni dalla morte dei notai o dalla cessazione della loro attività (prima conservati negli archivi notarili distrettuali dipendenti dal Ministero della Giustizia)</a:t>
            </a:r>
          </a:p>
          <a:p>
            <a:pPr algn="just"/>
            <a:r>
              <a:rPr lang="it-IT" dirty="0"/>
              <a:t>G</a:t>
            </a:r>
            <a:r>
              <a:rPr lang="it-IT" dirty="0" smtClean="0"/>
              <a:t>li archivi degli enti pubblici cessati</a:t>
            </a:r>
          </a:p>
          <a:p>
            <a:pPr algn="just"/>
            <a:r>
              <a:rPr lang="it-IT" dirty="0" smtClean="0"/>
              <a:t>Infine possono esserci altri archivi (pubblici o privati) acquisiti per comodato, donazione, lascito, acquisto o deposito. (Negli A.d.St. ci sono molti documenti medievali. Il più antico è una pergamena conservata a Milano risalente al 721)</a:t>
            </a:r>
            <a:endParaRPr lang="it-IT" dirty="0"/>
          </a:p>
        </p:txBody>
      </p:sp>
    </p:spTree>
    <p:extLst>
      <p:ext uri="{BB962C8B-B14F-4D97-AF65-F5344CB8AC3E}">
        <p14:creationId xmlns:p14="http://schemas.microsoft.com/office/powerpoint/2010/main" val="791231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0"/>
            <a:ext cx="10515600" cy="3831336"/>
          </a:xfrm>
        </p:spPr>
        <p:txBody>
          <a:bodyPr>
            <a:normAutofit/>
          </a:bodyPr>
          <a:lstStyle/>
          <a:p>
            <a:r>
              <a:rPr lang="it-IT" sz="2800" dirty="0" smtClean="0">
                <a:latin typeface="+mn-lt"/>
              </a:rPr>
              <a:t>Nella nostra nazione, come in quelle a struttura unitaria, esiste quindi un’unica amministrazione archivisitica così strutturata:</a:t>
            </a:r>
            <a:br>
              <a:rPr lang="it-IT" sz="2800" dirty="0" smtClean="0">
                <a:latin typeface="+mn-lt"/>
              </a:rPr>
            </a:br>
            <a:r>
              <a:rPr lang="it-IT" sz="2800" dirty="0" smtClean="0">
                <a:latin typeface="+mn-lt"/>
              </a:rPr>
              <a:t>	- Un Archivio centrale ubicato nella capitale</a:t>
            </a:r>
            <a:br>
              <a:rPr lang="it-IT" sz="2800" dirty="0" smtClean="0">
                <a:latin typeface="+mn-lt"/>
              </a:rPr>
            </a:br>
            <a:r>
              <a:rPr lang="it-IT" sz="2800" dirty="0">
                <a:latin typeface="+mn-lt"/>
              </a:rPr>
              <a:t>	</a:t>
            </a:r>
            <a:r>
              <a:rPr lang="it-IT" sz="2800" dirty="0" smtClean="0">
                <a:latin typeface="+mn-lt"/>
              </a:rPr>
              <a:t>- Una rete di archivi periferici siti nei capoluoghi delle 	  	circoscrizioni territoriali in cui è diviso lo Stato (Francia 1963    	Fontainbeau – Cité des Archives Contemporaines) </a:t>
            </a:r>
            <a:br>
              <a:rPr lang="it-IT" sz="2800" dirty="0" smtClean="0">
                <a:latin typeface="+mn-lt"/>
              </a:rPr>
            </a:br>
            <a:r>
              <a:rPr lang="it-IT" sz="2800" dirty="0" smtClean="0">
                <a:latin typeface="+mn-lt"/>
              </a:rPr>
              <a:t/>
            </a:r>
            <a:br>
              <a:rPr lang="it-IT" sz="2800" dirty="0" smtClean="0">
                <a:latin typeface="+mn-lt"/>
              </a:rPr>
            </a:br>
            <a:r>
              <a:rPr lang="it-IT" sz="2800" dirty="0" smtClean="0">
                <a:latin typeface="+mn-lt"/>
              </a:rPr>
              <a:t>Nei paesi federali è strutturata diversamente (ogni stato organizzazione indipendente)</a:t>
            </a:r>
            <a:endParaRPr lang="it-IT" sz="2800" dirty="0">
              <a:latin typeface="+mn-lt"/>
            </a:endParaRPr>
          </a:p>
        </p:txBody>
      </p:sp>
      <p:sp>
        <p:nvSpPr>
          <p:cNvPr id="3" name="Content Placeholder 2"/>
          <p:cNvSpPr>
            <a:spLocks noGrp="1"/>
          </p:cNvSpPr>
          <p:nvPr>
            <p:ph idx="1"/>
          </p:nvPr>
        </p:nvSpPr>
        <p:spPr>
          <a:xfrm>
            <a:off x="838200" y="347473"/>
            <a:ext cx="10515600" cy="3547872"/>
          </a:xfrm>
        </p:spPr>
        <p:txBody>
          <a:bodyPr>
            <a:normAutofit/>
          </a:bodyPr>
          <a:lstStyle/>
          <a:p>
            <a:pPr marL="0" indent="0" algn="just">
              <a:buNone/>
            </a:pPr>
            <a:r>
              <a:rPr lang="it-IT" b="1" dirty="0"/>
              <a:t>È</a:t>
            </a:r>
            <a:r>
              <a:rPr lang="it-IT" b="1" dirty="0" smtClean="0"/>
              <a:t> </a:t>
            </a:r>
            <a:r>
              <a:rPr lang="it-IT" b="1" dirty="0"/>
              <a:t>attivo un Archivio di </a:t>
            </a:r>
            <a:r>
              <a:rPr lang="it-IT" b="1" dirty="0" smtClean="0"/>
              <a:t>Stato in ogni capoluogo di provincia </a:t>
            </a:r>
            <a:r>
              <a:rPr lang="it-IT" dirty="0"/>
              <a:t>(103). Inoltre sono presenti 33 sezioni di Archivi di Stato, in città non capoluogo di provincia (ad es. Bassano del Grappa</a:t>
            </a:r>
            <a:r>
              <a:rPr lang="it-IT" dirty="0" smtClean="0"/>
              <a:t>), nelle </a:t>
            </a:r>
            <a:r>
              <a:rPr lang="it-IT" dirty="0"/>
              <a:t>quali si trovano archivi ritenuti di elevato </a:t>
            </a:r>
            <a:r>
              <a:rPr lang="it-IT" dirty="0" smtClean="0"/>
              <a:t>interesse </a:t>
            </a:r>
            <a:r>
              <a:rPr lang="it-IT" dirty="0"/>
              <a:t>storico, culturale e scientifico</a:t>
            </a:r>
            <a:r>
              <a:rPr lang="it-IT" dirty="0" smtClean="0"/>
              <a:t>.</a:t>
            </a:r>
          </a:p>
          <a:p>
            <a:pPr marL="0" indent="0" algn="just">
              <a:buNone/>
            </a:pPr>
            <a:endParaRPr lang="it-IT" dirty="0" smtClean="0"/>
          </a:p>
          <a:p>
            <a:pPr marL="0" indent="0" algn="just">
              <a:buNone/>
            </a:pPr>
            <a:endParaRPr lang="it-IT" dirty="0" smtClean="0"/>
          </a:p>
          <a:p>
            <a:pPr marL="0" indent="0" algn="just">
              <a:buNone/>
            </a:pPr>
            <a:endParaRPr lang="it-IT" dirty="0"/>
          </a:p>
        </p:txBody>
      </p:sp>
    </p:spTree>
    <p:extLst>
      <p:ext uri="{BB962C8B-B14F-4D97-AF65-F5344CB8AC3E}">
        <p14:creationId xmlns:p14="http://schemas.microsoft.com/office/powerpoint/2010/main" val="3601584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sz="4000" dirty="0" smtClean="0"/>
              <a:t>In Italia l’amministrazione archivistica statale è ministeriale</a:t>
            </a:r>
            <a:endParaRPr lang="it-IT" sz="4000" dirty="0"/>
          </a:p>
        </p:txBody>
      </p:sp>
      <p:sp>
        <p:nvSpPr>
          <p:cNvPr id="3" name="Content Placeholder 2"/>
          <p:cNvSpPr>
            <a:spLocks noGrp="1"/>
          </p:cNvSpPr>
          <p:nvPr>
            <p:ph idx="1"/>
          </p:nvPr>
        </p:nvSpPr>
        <p:spPr>
          <a:xfrm>
            <a:off x="838200" y="2532887"/>
            <a:ext cx="10515600" cy="2889505"/>
          </a:xfrm>
        </p:spPr>
        <p:txBody>
          <a:bodyPr/>
          <a:lstStyle/>
          <a:p>
            <a:r>
              <a:rPr lang="it-IT" dirty="0" smtClean="0"/>
              <a:t>1) 	Ministero degli Interni</a:t>
            </a:r>
          </a:p>
          <a:p>
            <a:r>
              <a:rPr lang="it-IT" dirty="0" smtClean="0"/>
              <a:t>2)	Ministero per i Beni Culturali e Ambientali</a:t>
            </a:r>
          </a:p>
          <a:p>
            <a:r>
              <a:rPr lang="it-IT" dirty="0" smtClean="0"/>
              <a:t>3)	Ministero per i Beni e le Attività </a:t>
            </a:r>
            <a:r>
              <a:rPr lang="it-IT" dirty="0" smtClean="0"/>
              <a:t>Culturali	      Direzione 	generale per gli archivi (Dipartimento) </a:t>
            </a:r>
            <a:endParaRPr lang="it-IT" dirty="0"/>
          </a:p>
        </p:txBody>
      </p:sp>
      <p:sp>
        <p:nvSpPr>
          <p:cNvPr id="4" name="Right Arrow 3"/>
          <p:cNvSpPr/>
          <p:nvPr/>
        </p:nvSpPr>
        <p:spPr>
          <a:xfrm>
            <a:off x="7936992" y="3685032"/>
            <a:ext cx="667512" cy="192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87251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Nascita degli Archivi di Stato</a:t>
            </a:r>
            <a:endParaRPr lang="it-IT" b="1" dirty="0"/>
          </a:p>
        </p:txBody>
      </p:sp>
      <p:sp>
        <p:nvSpPr>
          <p:cNvPr id="3" name="Content Placeholder 2"/>
          <p:cNvSpPr>
            <a:spLocks noGrp="1"/>
          </p:cNvSpPr>
          <p:nvPr>
            <p:ph idx="1"/>
          </p:nvPr>
        </p:nvSpPr>
        <p:spPr>
          <a:xfrm>
            <a:off x="838200" y="1481328"/>
            <a:ext cx="10515600" cy="4695635"/>
          </a:xfrm>
        </p:spPr>
        <p:txBody>
          <a:bodyPr>
            <a:normAutofit lnSpcReduction="10000"/>
          </a:bodyPr>
          <a:lstStyle/>
          <a:p>
            <a:pPr marL="0" indent="0" algn="just">
              <a:buNone/>
            </a:pPr>
            <a:r>
              <a:rPr lang="it-IT" b="1" dirty="0" smtClean="0"/>
              <a:t>In Italia tra la fine del ‘700 e l’inizio dell’800 iniziano a formarsi i grandi archivi generali</a:t>
            </a:r>
            <a:r>
              <a:rPr lang="it-IT" dirty="0" smtClean="0"/>
              <a:t>, necessari per conservare la sempre maggior quantità di carte che faceva capo alle antiche magistrature (la documentazione non viene più considerata solo come memoria per le pratiche </a:t>
            </a:r>
            <a:r>
              <a:rPr lang="it-IT" dirty="0" smtClean="0"/>
              <a:t>politico/giuridico/amministrative</a:t>
            </a:r>
            <a:r>
              <a:rPr lang="it-IT" dirty="0" smtClean="0"/>
              <a:t>, ma </a:t>
            </a:r>
            <a:r>
              <a:rPr lang="it-IT" dirty="0" smtClean="0"/>
              <a:t>inizia a rivestire anche</a:t>
            </a:r>
            <a:r>
              <a:rPr lang="it-IT" dirty="0" smtClean="0"/>
              <a:t> </a:t>
            </a:r>
            <a:r>
              <a:rPr lang="it-IT" dirty="0" smtClean="0"/>
              <a:t>un interesse culturale) </a:t>
            </a:r>
          </a:p>
          <a:p>
            <a:pPr marL="0" indent="0" algn="just">
              <a:buNone/>
            </a:pPr>
            <a:endParaRPr lang="it-IT" dirty="0"/>
          </a:p>
          <a:p>
            <a:pPr marL="0" indent="0" algn="just">
              <a:buNone/>
            </a:pPr>
            <a:r>
              <a:rPr lang="it-IT" dirty="0" smtClean="0"/>
              <a:t>1808 a Napoli viene decretata la fondazione di un Archivio Generale da 	Gioacchino Murat</a:t>
            </a:r>
          </a:p>
          <a:p>
            <a:pPr marL="0" indent="0" algn="just">
              <a:buNone/>
            </a:pPr>
            <a:r>
              <a:rPr lang="it-IT" dirty="0" smtClean="0"/>
              <a:t>1852 Istituzione a Firenze di una Direzione generale degli archivi di 	Stato del Granducato. Poi fecero lo stesso il Regno di Sardegna e 	il Granducato di Parma e Modena</a:t>
            </a:r>
            <a:endParaRPr lang="it-IT" dirty="0"/>
          </a:p>
        </p:txBody>
      </p:sp>
    </p:spTree>
    <p:extLst>
      <p:ext uri="{BB962C8B-B14F-4D97-AF65-F5344CB8AC3E}">
        <p14:creationId xmlns:p14="http://schemas.microsoft.com/office/powerpoint/2010/main" val="1166374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2439</Words>
  <Application>Microsoft Office PowerPoint</Application>
  <PresentationFormat>Widescreen</PresentationFormat>
  <Paragraphs>166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La natura giuridica del soggetto produttore determina la natura giuridica degli archivi</vt:lpstr>
      <vt:lpstr>In base alla natura giuridica dei soggetti produttori noi abbiamo le seguenti tipologie di archivi</vt:lpstr>
      <vt:lpstr>Gli archivi dello Stato e l’organizzazione archivistica nazionale italiana</vt:lpstr>
      <vt:lpstr>Archivio Centrale dello Stato</vt:lpstr>
      <vt:lpstr>Archivi di Stato</vt:lpstr>
      <vt:lpstr>Negli archivi di Stato sono inoltre conservati</vt:lpstr>
      <vt:lpstr>Nella nostra nazione, come in quelle a struttura unitaria, esiste quindi un’unica amministrazione archivisitica così strutturata:  - Un Archivio centrale ubicato nella capitale  - Una rete di archivi periferici siti nei capoluoghi delle     circoscrizioni territoriali in cui è diviso lo Stato (Francia 1963     Fontainbeau – Cité des Archives Contemporaines)   Nei paesi federali è strutturata diversamente (ogni stato organizzazione indipendente)</vt:lpstr>
      <vt:lpstr>In Italia l’amministrazione archivistica statale è ministeriale</vt:lpstr>
      <vt:lpstr>Nascita degli Archivi di Stato</vt:lpstr>
      <vt:lpstr>All’Unità d’Italia</vt:lpstr>
      <vt:lpstr>Commissione Cibrario</vt:lpstr>
      <vt:lpstr>I primi archivi di Stato si innestano su precedenti istituti di concentrazione presenti nelle città ex capitali</vt:lpstr>
      <vt:lpstr>Archivio come Bene Culturale</vt:lpstr>
      <vt:lpstr>Ministero per i beni e le attività culturali</vt:lpstr>
      <vt:lpstr>Compiti degli Archivi di Stato (oltre a quello conservativo)</vt:lpstr>
      <vt:lpstr>Archivi statali che hanno una gestione separata</vt:lpstr>
      <vt:lpstr>Soprintendenze Archivistiche</vt:lpstr>
      <vt:lpstr>Le funzioni dell’amministrazione archivistica</vt:lpstr>
      <vt:lpstr>Obblighi degli enti pubblici</vt:lpstr>
      <vt:lpstr>Gli archivi non statali (archivi di enti pubblici e archivi privati) sono affidati agli enti stessi e ai privati che li pongono in essere, mentre lo Stato, attraverso le Soprintendenze archivistiche, esercita quindi solo compiti di vigilanza.</vt:lpstr>
      <vt:lpstr>Compiti della Soprintendenza archivistica (oltre alla vigilanza)</vt:lpstr>
      <vt:lpstr>PowerPoint Presentation</vt:lpstr>
      <vt:lpstr>Enti pubblici </vt:lpstr>
      <vt:lpstr>Enti pubblici</vt:lpstr>
      <vt:lpstr>Archivi Privati</vt:lpstr>
      <vt:lpstr>Provvedimento di notevole interesse culturale </vt:lpstr>
      <vt:lpstr>Archivi Ecclesiastici/1</vt:lpstr>
      <vt:lpstr>Archivi Ecclesiastici/2</vt:lpstr>
      <vt:lpstr>Archivi Ecclesiastici/3</vt:lpstr>
      <vt:lpstr>Archivi Ecclesiastici/4</vt:lpstr>
      <vt:lpstr>Specifiche prescrizioni per i beni culturali</vt:lpstr>
      <vt:lpstr>Archivi internazionali</vt:lpstr>
      <vt:lpstr>Archivi dell’Unione Europea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Enrico</dc:creator>
  <cp:lastModifiedBy>Enrico</cp:lastModifiedBy>
  <cp:revision>81</cp:revision>
  <cp:lastPrinted>2017-02-06T08:07:07Z</cp:lastPrinted>
  <dcterms:created xsi:type="dcterms:W3CDTF">2017-01-06T17:23:13Z</dcterms:created>
  <dcterms:modified xsi:type="dcterms:W3CDTF">2019-02-24T15:59:33Z</dcterms:modified>
</cp:coreProperties>
</file>