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93" r:id="rId13"/>
    <p:sldId id="294" r:id="rId14"/>
    <p:sldId id="302" r:id="rId15"/>
    <p:sldId id="296" r:id="rId16"/>
    <p:sldId id="303" r:id="rId17"/>
    <p:sldId id="297" r:id="rId18"/>
    <p:sldId id="304" r:id="rId19"/>
    <p:sldId id="305" r:id="rId20"/>
    <p:sldId id="299" r:id="rId21"/>
    <p:sldId id="301" r:id="rId22"/>
    <p:sldId id="306" r:id="rId23"/>
    <p:sldId id="269" r:id="rId24"/>
    <p:sldId id="310" r:id="rId25"/>
    <p:sldId id="311" r:id="rId26"/>
    <p:sldId id="308" r:id="rId27"/>
    <p:sldId id="307" r:id="rId28"/>
    <p:sldId id="309" r:id="rId29"/>
    <p:sldId id="270" r:id="rId30"/>
    <p:sldId id="282" r:id="rId31"/>
    <p:sldId id="283" r:id="rId32"/>
    <p:sldId id="271" r:id="rId33"/>
    <p:sldId id="312" r:id="rId34"/>
    <p:sldId id="313" r:id="rId35"/>
    <p:sldId id="314" r:id="rId36"/>
    <p:sldId id="315" r:id="rId37"/>
    <p:sldId id="273" r:id="rId38"/>
    <p:sldId id="275" r:id="rId39"/>
    <p:sldId id="316" r:id="rId40"/>
    <p:sldId id="317" r:id="rId41"/>
    <p:sldId id="289" r:id="rId42"/>
    <p:sldId id="318" r:id="rId43"/>
    <p:sldId id="281" r:id="rId44"/>
    <p:sldId id="319" r:id="rId45"/>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8DCEBC61-C825-4A3B-ADAE-537780274A62}" type="datetimeFigureOut">
              <a:rPr lang="it-IT" smtClean="0"/>
              <a:t>03/03/2019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BD2D7C0-4CA4-4F71-A71C-880C524B7046}" type="slidenum">
              <a:rPr lang="it-IT" smtClean="0"/>
              <a:t>‹#›</a:t>
            </a:fld>
            <a:endParaRPr lang="it-IT"/>
          </a:p>
        </p:txBody>
      </p:sp>
    </p:spTree>
    <p:extLst>
      <p:ext uri="{BB962C8B-B14F-4D97-AF65-F5344CB8AC3E}">
        <p14:creationId xmlns:p14="http://schemas.microsoft.com/office/powerpoint/2010/main" val="395274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8DCEBC61-C825-4A3B-ADAE-537780274A62}" type="datetimeFigureOut">
              <a:rPr lang="it-IT" smtClean="0"/>
              <a:t>03/03/2019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BD2D7C0-4CA4-4F71-A71C-880C524B7046}" type="slidenum">
              <a:rPr lang="it-IT" smtClean="0"/>
              <a:t>‹#›</a:t>
            </a:fld>
            <a:endParaRPr lang="it-IT"/>
          </a:p>
        </p:txBody>
      </p:sp>
    </p:spTree>
    <p:extLst>
      <p:ext uri="{BB962C8B-B14F-4D97-AF65-F5344CB8AC3E}">
        <p14:creationId xmlns:p14="http://schemas.microsoft.com/office/powerpoint/2010/main" val="40307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8DCEBC61-C825-4A3B-ADAE-537780274A62}" type="datetimeFigureOut">
              <a:rPr lang="it-IT" smtClean="0"/>
              <a:t>03/03/2019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BD2D7C0-4CA4-4F71-A71C-880C524B7046}" type="slidenum">
              <a:rPr lang="it-IT" smtClean="0"/>
              <a:t>‹#›</a:t>
            </a:fld>
            <a:endParaRPr lang="it-IT"/>
          </a:p>
        </p:txBody>
      </p:sp>
    </p:spTree>
    <p:extLst>
      <p:ext uri="{BB962C8B-B14F-4D97-AF65-F5344CB8AC3E}">
        <p14:creationId xmlns:p14="http://schemas.microsoft.com/office/powerpoint/2010/main" val="32028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8DCEBC61-C825-4A3B-ADAE-537780274A62}" type="datetimeFigureOut">
              <a:rPr lang="it-IT" smtClean="0"/>
              <a:t>03/03/2019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BD2D7C0-4CA4-4F71-A71C-880C524B7046}" type="slidenum">
              <a:rPr lang="it-IT" smtClean="0"/>
              <a:t>‹#›</a:t>
            </a:fld>
            <a:endParaRPr lang="it-IT"/>
          </a:p>
        </p:txBody>
      </p:sp>
    </p:spTree>
    <p:extLst>
      <p:ext uri="{BB962C8B-B14F-4D97-AF65-F5344CB8AC3E}">
        <p14:creationId xmlns:p14="http://schemas.microsoft.com/office/powerpoint/2010/main" val="200399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EBC61-C825-4A3B-ADAE-537780274A62}" type="datetimeFigureOut">
              <a:rPr lang="it-IT" smtClean="0"/>
              <a:t>03/03/2019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BD2D7C0-4CA4-4F71-A71C-880C524B7046}" type="slidenum">
              <a:rPr lang="it-IT" smtClean="0"/>
              <a:t>‹#›</a:t>
            </a:fld>
            <a:endParaRPr lang="it-IT"/>
          </a:p>
        </p:txBody>
      </p:sp>
    </p:spTree>
    <p:extLst>
      <p:ext uri="{BB962C8B-B14F-4D97-AF65-F5344CB8AC3E}">
        <p14:creationId xmlns:p14="http://schemas.microsoft.com/office/powerpoint/2010/main" val="189000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8DCEBC61-C825-4A3B-ADAE-537780274A62}" type="datetimeFigureOut">
              <a:rPr lang="it-IT" smtClean="0"/>
              <a:t>03/03/2019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BD2D7C0-4CA4-4F71-A71C-880C524B7046}" type="slidenum">
              <a:rPr lang="it-IT" smtClean="0"/>
              <a:t>‹#›</a:t>
            </a:fld>
            <a:endParaRPr lang="it-IT"/>
          </a:p>
        </p:txBody>
      </p:sp>
    </p:spTree>
    <p:extLst>
      <p:ext uri="{BB962C8B-B14F-4D97-AF65-F5344CB8AC3E}">
        <p14:creationId xmlns:p14="http://schemas.microsoft.com/office/powerpoint/2010/main" val="340251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8DCEBC61-C825-4A3B-ADAE-537780274A62}" type="datetimeFigureOut">
              <a:rPr lang="it-IT" smtClean="0"/>
              <a:t>03/03/2019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BD2D7C0-4CA4-4F71-A71C-880C524B7046}" type="slidenum">
              <a:rPr lang="it-IT" smtClean="0"/>
              <a:t>‹#›</a:t>
            </a:fld>
            <a:endParaRPr lang="it-IT"/>
          </a:p>
        </p:txBody>
      </p:sp>
    </p:spTree>
    <p:extLst>
      <p:ext uri="{BB962C8B-B14F-4D97-AF65-F5344CB8AC3E}">
        <p14:creationId xmlns:p14="http://schemas.microsoft.com/office/powerpoint/2010/main" val="180222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8DCEBC61-C825-4A3B-ADAE-537780274A62}" type="datetimeFigureOut">
              <a:rPr lang="it-IT" smtClean="0"/>
              <a:t>03/03/2019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BD2D7C0-4CA4-4F71-A71C-880C524B7046}" type="slidenum">
              <a:rPr lang="it-IT" smtClean="0"/>
              <a:t>‹#›</a:t>
            </a:fld>
            <a:endParaRPr lang="it-IT"/>
          </a:p>
        </p:txBody>
      </p:sp>
    </p:spTree>
    <p:extLst>
      <p:ext uri="{BB962C8B-B14F-4D97-AF65-F5344CB8AC3E}">
        <p14:creationId xmlns:p14="http://schemas.microsoft.com/office/powerpoint/2010/main" val="338662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EBC61-C825-4A3B-ADAE-537780274A62}" type="datetimeFigureOut">
              <a:rPr lang="it-IT" smtClean="0"/>
              <a:t>03/03/2019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BD2D7C0-4CA4-4F71-A71C-880C524B7046}" type="slidenum">
              <a:rPr lang="it-IT" smtClean="0"/>
              <a:t>‹#›</a:t>
            </a:fld>
            <a:endParaRPr lang="it-IT"/>
          </a:p>
        </p:txBody>
      </p:sp>
    </p:spTree>
    <p:extLst>
      <p:ext uri="{BB962C8B-B14F-4D97-AF65-F5344CB8AC3E}">
        <p14:creationId xmlns:p14="http://schemas.microsoft.com/office/powerpoint/2010/main" val="5918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EBC61-C825-4A3B-ADAE-537780274A62}" type="datetimeFigureOut">
              <a:rPr lang="it-IT" smtClean="0"/>
              <a:t>03/03/2019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BD2D7C0-4CA4-4F71-A71C-880C524B7046}" type="slidenum">
              <a:rPr lang="it-IT" smtClean="0"/>
              <a:t>‹#›</a:t>
            </a:fld>
            <a:endParaRPr lang="it-IT"/>
          </a:p>
        </p:txBody>
      </p:sp>
    </p:spTree>
    <p:extLst>
      <p:ext uri="{BB962C8B-B14F-4D97-AF65-F5344CB8AC3E}">
        <p14:creationId xmlns:p14="http://schemas.microsoft.com/office/powerpoint/2010/main" val="18178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EBC61-C825-4A3B-ADAE-537780274A62}" type="datetimeFigureOut">
              <a:rPr lang="it-IT" smtClean="0"/>
              <a:t>03/03/2019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BD2D7C0-4CA4-4F71-A71C-880C524B7046}" type="slidenum">
              <a:rPr lang="it-IT" smtClean="0"/>
              <a:t>‹#›</a:t>
            </a:fld>
            <a:endParaRPr lang="it-IT"/>
          </a:p>
        </p:txBody>
      </p:sp>
    </p:spTree>
    <p:extLst>
      <p:ext uri="{BB962C8B-B14F-4D97-AF65-F5344CB8AC3E}">
        <p14:creationId xmlns:p14="http://schemas.microsoft.com/office/powerpoint/2010/main" val="328877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EBC61-C825-4A3B-ADAE-537780274A62}" type="datetimeFigureOut">
              <a:rPr lang="it-IT" smtClean="0"/>
              <a:t>03/03/2019</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2D7C0-4CA4-4F71-A71C-880C524B7046}" type="slidenum">
              <a:rPr lang="it-IT" smtClean="0"/>
              <a:t>‹#›</a:t>
            </a:fld>
            <a:endParaRPr lang="it-IT"/>
          </a:p>
        </p:txBody>
      </p:sp>
    </p:spTree>
    <p:extLst>
      <p:ext uri="{BB962C8B-B14F-4D97-AF65-F5344CB8AC3E}">
        <p14:creationId xmlns:p14="http://schemas.microsoft.com/office/powerpoint/2010/main" val="3761223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5400" b="1" dirty="0" smtClean="0"/>
              <a:t>La vita dell’archivio</a:t>
            </a:r>
            <a:endParaRPr lang="it-IT" sz="5400" b="1" dirty="0"/>
          </a:p>
        </p:txBody>
      </p:sp>
      <p:sp>
        <p:nvSpPr>
          <p:cNvPr id="3" name="Content Placeholder 2"/>
          <p:cNvSpPr>
            <a:spLocks noGrp="1"/>
          </p:cNvSpPr>
          <p:nvPr>
            <p:ph idx="1"/>
          </p:nvPr>
        </p:nvSpPr>
        <p:spPr/>
        <p:txBody>
          <a:bodyPr/>
          <a:lstStyle/>
          <a:p>
            <a:pPr marL="0" indent="0" algn="just">
              <a:buNone/>
            </a:pPr>
            <a:r>
              <a:rPr lang="it-IT" b="1" dirty="0" smtClean="0"/>
              <a:t>Ogni archivio ha una vita attiva</a:t>
            </a:r>
            <a:r>
              <a:rPr lang="it-IT" dirty="0" smtClean="0"/>
              <a:t>, che è delimitata da una durata cronologicamente non prevedibile, in quanto esattamente dipendente dal periodo di svolgimento dell’attività del soggetto produttore. (vivo/morto)</a:t>
            </a:r>
          </a:p>
          <a:p>
            <a:pPr marL="0" indent="0" algn="just">
              <a:buNone/>
            </a:pPr>
            <a:r>
              <a:rPr lang="it-IT" b="1" dirty="0" smtClean="0"/>
              <a:t>Nel corso della vita di un archivio le sue prerogative si modificano</a:t>
            </a:r>
            <a:r>
              <a:rPr lang="it-IT" dirty="0" smtClean="0"/>
              <a:t>: la struttura fisica rischia spesso di subire pesanti alterazioni, tra le quali ha un ruolo primario la </a:t>
            </a:r>
            <a:r>
              <a:rPr lang="it-IT" b="1" dirty="0" smtClean="0"/>
              <a:t>frammentazione</a:t>
            </a:r>
            <a:r>
              <a:rPr lang="it-IT" dirty="0" smtClean="0"/>
              <a:t>, ovvero l’operazione che, talora per comodità di gestione, talora per incuria, tende a creare quegli spezzoni che incidono negativamente sulla vita dell’archivio inteso nel concetto più ampio (si perde il complesso organico)</a:t>
            </a:r>
            <a:endParaRPr lang="it-IT" b="1" dirty="0"/>
          </a:p>
        </p:txBody>
      </p:sp>
    </p:spTree>
    <p:extLst>
      <p:ext uri="{BB962C8B-B14F-4D97-AF65-F5344CB8AC3E}">
        <p14:creationId xmlns:p14="http://schemas.microsoft.com/office/powerpoint/2010/main" val="3341791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Differenziazione degli archivi correnti</a:t>
            </a:r>
            <a:endParaRPr lang="it-IT" dirty="0"/>
          </a:p>
        </p:txBody>
      </p:sp>
      <p:sp>
        <p:nvSpPr>
          <p:cNvPr id="3" name="Content Placeholder 2"/>
          <p:cNvSpPr>
            <a:spLocks noGrp="1"/>
          </p:cNvSpPr>
          <p:nvPr>
            <p:ph idx="1"/>
          </p:nvPr>
        </p:nvSpPr>
        <p:spPr>
          <a:xfrm>
            <a:off x="838200" y="1572768"/>
            <a:ext cx="10515600" cy="4604195"/>
          </a:xfrm>
        </p:spPr>
        <p:txBody>
          <a:bodyPr/>
          <a:lstStyle/>
          <a:p>
            <a:pPr marL="0" indent="0" algn="just">
              <a:buNone/>
            </a:pPr>
            <a:r>
              <a:rPr lang="it-IT" dirty="0" smtClean="0"/>
              <a:t>La formazione e la differenziazione degli archivi correnti è la conseguenza di una concomitanza di elementi:  </a:t>
            </a:r>
          </a:p>
          <a:p>
            <a:pPr algn="just"/>
            <a:r>
              <a:rPr lang="it-IT" b="1" dirty="0" smtClean="0"/>
              <a:t>Natura del soggetto produttore: soggetti privati </a:t>
            </a:r>
            <a:r>
              <a:rPr lang="it-IT" dirty="0" smtClean="0"/>
              <a:t>→ Ogni soggetto tende a eliminare gli elementi non utili e si preoccupa di conservare solo quanto risulta essenziale per la propria attività. I privati sono vincolati da poche disposizioni normative in relazione alla conservazione (è vincolato solo se c’è il notevole interesse storico)</a:t>
            </a:r>
          </a:p>
          <a:p>
            <a:pPr algn="just"/>
            <a:r>
              <a:rPr lang="it-IT" b="1" dirty="0" smtClean="0"/>
              <a:t>Natura del soggetto produttore: soggetti pubblici </a:t>
            </a:r>
            <a:r>
              <a:rPr lang="it-IT" dirty="0" smtClean="0"/>
              <a:t>→</a:t>
            </a:r>
            <a:r>
              <a:rPr lang="it-IT" b="1" dirty="0" smtClean="0"/>
              <a:t> </a:t>
            </a:r>
            <a:r>
              <a:rPr lang="it-IT" dirty="0" smtClean="0"/>
              <a:t>Per i soggetti pubblici le normative sono più stringenti (tutta la comunità deve poter conoscere)</a:t>
            </a:r>
            <a:endParaRPr lang="it-IT" b="1" dirty="0" smtClean="0"/>
          </a:p>
          <a:p>
            <a:pPr algn="just"/>
            <a:endParaRPr lang="it-IT" dirty="0"/>
          </a:p>
        </p:txBody>
      </p:sp>
    </p:spTree>
    <p:extLst>
      <p:ext uri="{BB962C8B-B14F-4D97-AF65-F5344CB8AC3E}">
        <p14:creationId xmlns:p14="http://schemas.microsoft.com/office/powerpoint/2010/main" val="207929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Differenziazione degli archivi correnti</a:t>
            </a:r>
          </a:p>
        </p:txBody>
      </p:sp>
      <p:sp>
        <p:nvSpPr>
          <p:cNvPr id="3" name="Content Placeholder 2"/>
          <p:cNvSpPr>
            <a:spLocks noGrp="1"/>
          </p:cNvSpPr>
          <p:nvPr>
            <p:ph idx="1"/>
          </p:nvPr>
        </p:nvSpPr>
        <p:spPr/>
        <p:txBody>
          <a:bodyPr>
            <a:normAutofit lnSpcReduction="10000"/>
          </a:bodyPr>
          <a:lstStyle/>
          <a:p>
            <a:pPr algn="just"/>
            <a:r>
              <a:rPr lang="it-IT" b="1" dirty="0" smtClean="0"/>
              <a:t>Struttura del soggetto produttore</a:t>
            </a:r>
            <a:r>
              <a:rPr lang="it-IT" dirty="0" smtClean="0"/>
              <a:t>: Le modalità di organizzazione dipendono anche dalla struttura istituzionale del soggetto produttore (il soggetto singolo attua criteri semplici, i soggetti complessi rispondono ad esigenze articolate che di solito corrispondono alla strutturazione del soggetto in uffici)</a:t>
            </a:r>
          </a:p>
          <a:p>
            <a:pPr algn="just"/>
            <a:r>
              <a:rPr lang="it-IT" b="1" dirty="0" smtClean="0"/>
              <a:t>La tipologia delle attività</a:t>
            </a:r>
            <a:r>
              <a:rPr lang="it-IT" dirty="0" smtClean="0"/>
              <a:t>: La tipologia dell’attività del soggetto produttore influisce sulle modalità di organizzazione della documentazione. Un’impresa con clienti sparsi in vari Stati del mondo imposterà la propria memoria secondo una tipologia </a:t>
            </a:r>
            <a:r>
              <a:rPr lang="it-IT" i="1" dirty="0" smtClean="0"/>
              <a:t>geografica</a:t>
            </a:r>
            <a:r>
              <a:rPr lang="it-IT" dirty="0" smtClean="0"/>
              <a:t>, mentre qualora si tratti di riferimenti a interlocutori istituzionali viene di solito privilegiata una soluzione </a:t>
            </a:r>
            <a:r>
              <a:rPr lang="it-IT" i="1" dirty="0" smtClean="0"/>
              <a:t>alfabetica</a:t>
            </a:r>
            <a:r>
              <a:rPr lang="it-IT" dirty="0" smtClean="0"/>
              <a:t>   </a:t>
            </a:r>
            <a:endParaRPr lang="it-IT" dirty="0"/>
          </a:p>
        </p:txBody>
      </p:sp>
    </p:spTree>
    <p:extLst>
      <p:ext uri="{BB962C8B-B14F-4D97-AF65-F5344CB8AC3E}">
        <p14:creationId xmlns:p14="http://schemas.microsoft.com/office/powerpoint/2010/main" val="3465024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Gli strumenti per una corretta e funzionale gestione dell’archivio corrente </a:t>
            </a:r>
          </a:p>
        </p:txBody>
      </p:sp>
      <p:sp>
        <p:nvSpPr>
          <p:cNvPr id="3" name="Segnaposto testo 2"/>
          <p:cNvSpPr>
            <a:spLocks noGrp="1"/>
          </p:cNvSpPr>
          <p:nvPr>
            <p:ph type="body" idx="1"/>
          </p:nvPr>
        </p:nvSpPr>
        <p:spPr/>
        <p:txBody>
          <a:bodyPr>
            <a:normAutofit/>
          </a:bodyPr>
          <a:lstStyle/>
          <a:p>
            <a:pPr algn="ctr"/>
            <a:r>
              <a:rPr lang="it-IT" sz="3200" dirty="0" smtClean="0"/>
              <a:t>Funzioni</a:t>
            </a:r>
            <a:endParaRPr lang="it-IT" sz="3200" dirty="0"/>
          </a:p>
        </p:txBody>
      </p:sp>
      <p:sp>
        <p:nvSpPr>
          <p:cNvPr id="4" name="Segnaposto contenuto 3"/>
          <p:cNvSpPr>
            <a:spLocks noGrp="1"/>
          </p:cNvSpPr>
          <p:nvPr>
            <p:ph sz="half" idx="2"/>
          </p:nvPr>
        </p:nvSpPr>
        <p:spPr>
          <a:xfrm>
            <a:off x="839788" y="2769079"/>
            <a:ext cx="5157787" cy="3420584"/>
          </a:xfrm>
        </p:spPr>
        <p:txBody>
          <a:bodyPr/>
          <a:lstStyle/>
          <a:p>
            <a:r>
              <a:rPr lang="it-IT" dirty="0" smtClean="0"/>
              <a:t>Registrazione</a:t>
            </a:r>
          </a:p>
          <a:p>
            <a:r>
              <a:rPr lang="it-IT" dirty="0" smtClean="0"/>
              <a:t>Classificazione</a:t>
            </a:r>
          </a:p>
          <a:p>
            <a:r>
              <a:rPr lang="it-IT" dirty="0" smtClean="0"/>
              <a:t>Fascicolazione (</a:t>
            </a:r>
            <a:r>
              <a:rPr lang="it-IT" sz="2400" dirty="0" smtClean="0"/>
              <a:t>costituzione di aggregazion</a:t>
            </a:r>
            <a:r>
              <a:rPr lang="it-IT" dirty="0" smtClean="0"/>
              <a:t>i)</a:t>
            </a:r>
          </a:p>
          <a:p>
            <a:pPr marL="0" indent="0">
              <a:buNone/>
            </a:pPr>
            <a:endParaRPr lang="it-IT" dirty="0" smtClean="0"/>
          </a:p>
          <a:p>
            <a:pPr marL="0" indent="0">
              <a:buNone/>
            </a:pPr>
            <a:r>
              <a:rPr lang="it-IT" dirty="0" smtClean="0"/>
              <a:t>              </a:t>
            </a:r>
          </a:p>
          <a:p>
            <a:pPr marL="0" indent="0">
              <a:buNone/>
            </a:pPr>
            <a:r>
              <a:rPr lang="it-IT" dirty="0"/>
              <a:t>	 </a:t>
            </a:r>
            <a:r>
              <a:rPr lang="it-IT" dirty="0" smtClean="0"/>
              <a:t>   Selezione</a:t>
            </a:r>
            <a:endParaRPr lang="it-IT" dirty="0"/>
          </a:p>
        </p:txBody>
      </p:sp>
      <p:sp>
        <p:nvSpPr>
          <p:cNvPr id="5" name="Segnaposto testo 4"/>
          <p:cNvSpPr>
            <a:spLocks noGrp="1"/>
          </p:cNvSpPr>
          <p:nvPr>
            <p:ph type="body" sz="quarter" idx="3"/>
          </p:nvPr>
        </p:nvSpPr>
        <p:spPr/>
        <p:txBody>
          <a:bodyPr>
            <a:normAutofit/>
          </a:bodyPr>
          <a:lstStyle/>
          <a:p>
            <a:pPr algn="ctr"/>
            <a:r>
              <a:rPr lang="it-IT" sz="3200" dirty="0" smtClean="0"/>
              <a:t>Strumenti</a:t>
            </a:r>
            <a:endParaRPr lang="it-IT" sz="3200" dirty="0"/>
          </a:p>
        </p:txBody>
      </p:sp>
      <p:sp>
        <p:nvSpPr>
          <p:cNvPr id="6" name="Segnaposto contenuto 5"/>
          <p:cNvSpPr>
            <a:spLocks noGrp="1"/>
          </p:cNvSpPr>
          <p:nvPr>
            <p:ph sz="quarter" idx="4"/>
          </p:nvPr>
        </p:nvSpPr>
        <p:spPr>
          <a:xfrm>
            <a:off x="6172200" y="2777705"/>
            <a:ext cx="5183188" cy="3411957"/>
          </a:xfrm>
        </p:spPr>
        <p:txBody>
          <a:bodyPr/>
          <a:lstStyle/>
          <a:p>
            <a:r>
              <a:rPr lang="it-IT" dirty="0" smtClean="0"/>
              <a:t>Registro di protocollo</a:t>
            </a:r>
          </a:p>
          <a:p>
            <a:r>
              <a:rPr lang="it-IT" dirty="0" smtClean="0"/>
              <a:t>Piano di classificazione/</a:t>
            </a:r>
            <a:r>
              <a:rPr lang="it-IT" dirty="0" err="1" smtClean="0"/>
              <a:t>titolario</a:t>
            </a:r>
            <a:endParaRPr lang="it-IT" dirty="0" smtClean="0"/>
          </a:p>
          <a:p>
            <a:r>
              <a:rPr lang="it-IT" dirty="0" smtClean="0"/>
              <a:t>Repertorio dei fascicoli/repertori in genere</a:t>
            </a:r>
            <a:endParaRPr lang="it-IT" dirty="0"/>
          </a:p>
        </p:txBody>
      </p:sp>
      <p:sp>
        <p:nvSpPr>
          <p:cNvPr id="7" name="Freccia in giù 6"/>
          <p:cNvSpPr/>
          <p:nvPr/>
        </p:nvSpPr>
        <p:spPr>
          <a:xfrm>
            <a:off x="2665562" y="5037826"/>
            <a:ext cx="457200" cy="508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9082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b="1" dirty="0" smtClean="0"/>
              <a:t>Registrazione / registro di protocollo</a:t>
            </a:r>
            <a:endParaRPr lang="it-IT" b="1" dirty="0"/>
          </a:p>
        </p:txBody>
      </p:sp>
      <p:sp>
        <p:nvSpPr>
          <p:cNvPr id="3" name="Content Placeholder 2"/>
          <p:cNvSpPr>
            <a:spLocks noGrp="1"/>
          </p:cNvSpPr>
          <p:nvPr>
            <p:ph idx="1"/>
          </p:nvPr>
        </p:nvSpPr>
        <p:spPr/>
        <p:txBody>
          <a:bodyPr/>
          <a:lstStyle/>
          <a:p>
            <a:pPr marL="0" indent="0" algn="just">
              <a:buNone/>
            </a:pPr>
            <a:r>
              <a:rPr lang="it-IT" b="1" dirty="0" smtClean="0"/>
              <a:t>REGISTRAZIONE</a:t>
            </a:r>
            <a:r>
              <a:rPr lang="it-IT" dirty="0" smtClean="0"/>
              <a:t>: individuazione e memorizzazione su apposito registro (registro di protocollo) delle informazioni essenziali del singolo documento in grado di individuarlo in modo univoco (mutua cartulari e copialettere)</a:t>
            </a:r>
          </a:p>
          <a:p>
            <a:pPr marL="0" indent="0" algn="just">
              <a:buNone/>
            </a:pPr>
            <a:r>
              <a:rPr lang="it-IT" dirty="0" smtClean="0"/>
              <a:t>Art. 53 </a:t>
            </a:r>
            <a:r>
              <a:rPr lang="it-IT" dirty="0" err="1" smtClean="0"/>
              <a:t>Dpr</a:t>
            </a:r>
            <a:r>
              <a:rPr lang="it-IT" dirty="0" smtClean="0"/>
              <a:t>. 445/00 «Sono oggetto di registrazione obbligatoria i documenti ricevuti e spediti dall’amministrazione e tutti i documenti informatici. Non serve registrare i documenti già soggetti a registrazione particolare» (repertori) 		come USA 1997</a:t>
            </a:r>
          </a:p>
          <a:p>
            <a:pPr marL="0" indent="0" algn="just">
              <a:buNone/>
            </a:pPr>
            <a:endParaRPr lang="it-IT" dirty="0"/>
          </a:p>
        </p:txBody>
      </p:sp>
      <p:sp>
        <p:nvSpPr>
          <p:cNvPr id="4" name="Freccia a destra 3"/>
          <p:cNvSpPr/>
          <p:nvPr/>
        </p:nvSpPr>
        <p:spPr>
          <a:xfrm>
            <a:off x="6349042" y="4804913"/>
            <a:ext cx="733245" cy="138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72265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Registrazione / registro di protocollo</a:t>
            </a:r>
            <a:endParaRPr lang="it-IT" dirty="0"/>
          </a:p>
        </p:txBody>
      </p:sp>
      <p:sp>
        <p:nvSpPr>
          <p:cNvPr id="3" name="Segnaposto contenuto 2"/>
          <p:cNvSpPr>
            <a:spLocks noGrp="1"/>
          </p:cNvSpPr>
          <p:nvPr>
            <p:ph idx="1"/>
          </p:nvPr>
        </p:nvSpPr>
        <p:spPr>
          <a:xfrm>
            <a:off x="838200" y="1483744"/>
            <a:ext cx="10515600" cy="4693220"/>
          </a:xfrm>
        </p:spPr>
        <p:txBody>
          <a:bodyPr>
            <a:normAutofit fontScale="92500"/>
          </a:bodyPr>
          <a:lstStyle/>
          <a:p>
            <a:pPr marL="0" indent="0" algn="just">
              <a:buNone/>
            </a:pPr>
            <a:r>
              <a:rPr lang="it-IT" dirty="0"/>
              <a:t>Il protocollo fu istituito in epoca napoleonica con lo scopo di snellire le procedure che riguardavano la registrazione dei movimenti della documentazione che entrava e usciva dai vari soggetti produttori, con specifico riferimento a quelli pubblici (prima si copiava in un registro detto copialettere</a:t>
            </a:r>
            <a:r>
              <a:rPr lang="it-IT" dirty="0" smtClean="0"/>
              <a:t>)</a:t>
            </a:r>
          </a:p>
          <a:p>
            <a:pPr marL="0" indent="0" algn="just">
              <a:buNone/>
            </a:pPr>
            <a:r>
              <a:rPr lang="it-IT" dirty="0"/>
              <a:t>Il termine protocollo non indica solo il registro ma ha un significato più ampio:</a:t>
            </a:r>
          </a:p>
          <a:p>
            <a:pPr algn="just"/>
            <a:r>
              <a:rPr lang="it-IT" b="1" dirty="0"/>
              <a:t>Ufficio</a:t>
            </a:r>
            <a:r>
              <a:rPr lang="it-IT" dirty="0"/>
              <a:t> che gestisce la documentazione che entra a far parte della memoria del soggetto produttore (detto anche ufficio di gestione documentaria)</a:t>
            </a:r>
          </a:p>
          <a:p>
            <a:pPr algn="just"/>
            <a:r>
              <a:rPr lang="it-IT" dirty="0"/>
              <a:t>Dall’altra parte si identifica con il </a:t>
            </a:r>
            <a:r>
              <a:rPr lang="it-IT" b="1" dirty="0"/>
              <a:t>registro</a:t>
            </a:r>
            <a:r>
              <a:rPr lang="it-IT" dirty="0"/>
              <a:t> (cartaceo o informatico) che ha il compito di acquisire tutti gli elementi necessari a sancire tale procedura</a:t>
            </a:r>
          </a:p>
          <a:p>
            <a:pPr marL="0" indent="0" algn="just">
              <a:buNone/>
            </a:pPr>
            <a:endParaRPr lang="it-IT" dirty="0"/>
          </a:p>
          <a:p>
            <a:pPr marL="0" indent="0">
              <a:buNone/>
            </a:pPr>
            <a:endParaRPr lang="it-IT" dirty="0"/>
          </a:p>
        </p:txBody>
      </p:sp>
    </p:spTree>
    <p:extLst>
      <p:ext uri="{BB962C8B-B14F-4D97-AF65-F5344CB8AC3E}">
        <p14:creationId xmlns:p14="http://schemas.microsoft.com/office/powerpoint/2010/main" val="2612937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Il registro di protocollo</a:t>
            </a:r>
          </a:p>
        </p:txBody>
      </p:sp>
      <p:sp>
        <p:nvSpPr>
          <p:cNvPr id="3" name="Content Placeholder 2"/>
          <p:cNvSpPr>
            <a:spLocks noGrp="1"/>
          </p:cNvSpPr>
          <p:nvPr>
            <p:ph idx="1"/>
          </p:nvPr>
        </p:nvSpPr>
        <p:spPr/>
        <p:txBody>
          <a:bodyPr/>
          <a:lstStyle/>
          <a:p>
            <a:pPr marL="0" indent="0" algn="just">
              <a:buNone/>
            </a:pPr>
            <a:r>
              <a:rPr lang="it-IT" dirty="0"/>
              <a:t>L’ufficio di protocollo ha quindi il compito di acquisire il materiale documentario che viene gestito dal soggetto produttore e di registrarlo in un apposito </a:t>
            </a:r>
            <a:r>
              <a:rPr lang="it-IT" dirty="0" smtClean="0"/>
              <a:t>strumento. L’ufficio si occupa di</a:t>
            </a:r>
          </a:p>
          <a:p>
            <a:r>
              <a:rPr lang="it-IT" dirty="0" smtClean="0"/>
              <a:t>Aprire la posta</a:t>
            </a:r>
          </a:p>
          <a:p>
            <a:r>
              <a:rPr lang="it-IT" dirty="0" smtClean="0"/>
              <a:t>Registrare a protocollo</a:t>
            </a:r>
          </a:p>
          <a:p>
            <a:r>
              <a:rPr lang="it-IT" dirty="0" smtClean="0"/>
              <a:t>Distribuire la documentazione agli uffici</a:t>
            </a:r>
          </a:p>
          <a:p>
            <a:r>
              <a:rPr lang="it-IT" dirty="0" smtClean="0"/>
              <a:t>Ricevere e protocollare la documentazione da spedire</a:t>
            </a:r>
          </a:p>
          <a:p>
            <a:r>
              <a:rPr lang="it-IT" dirty="0" smtClean="0"/>
              <a:t>Inviare la documentazione all’esterno  </a:t>
            </a:r>
            <a:endParaRPr lang="it-IT" dirty="0"/>
          </a:p>
        </p:txBody>
      </p:sp>
    </p:spTree>
    <p:extLst>
      <p:ext uri="{BB962C8B-B14F-4D97-AF65-F5344CB8AC3E}">
        <p14:creationId xmlns:p14="http://schemas.microsoft.com/office/powerpoint/2010/main" val="2244917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Che dati si registrano?</a:t>
            </a:r>
            <a:endParaRPr lang="it-IT" dirty="0"/>
          </a:p>
        </p:txBody>
      </p:sp>
      <p:sp>
        <p:nvSpPr>
          <p:cNvPr id="3" name="Segnaposto contenuto 2"/>
          <p:cNvSpPr>
            <a:spLocks noGrp="1"/>
          </p:cNvSpPr>
          <p:nvPr>
            <p:ph idx="1"/>
          </p:nvPr>
        </p:nvSpPr>
        <p:spPr>
          <a:xfrm>
            <a:off x="838200" y="1388854"/>
            <a:ext cx="10515600" cy="4788110"/>
          </a:xfrm>
        </p:spPr>
        <p:txBody>
          <a:bodyPr>
            <a:normAutofit lnSpcReduction="10000"/>
          </a:bodyPr>
          <a:lstStyle/>
          <a:p>
            <a:r>
              <a:rPr lang="it-IT" dirty="0" smtClean="0"/>
              <a:t>N° di protocollo (progressivo cronologico, almeno 7 cifre)</a:t>
            </a:r>
          </a:p>
          <a:p>
            <a:r>
              <a:rPr lang="it-IT" dirty="0" smtClean="0"/>
              <a:t>La data di redazione del documento (data del documento)</a:t>
            </a:r>
          </a:p>
          <a:p>
            <a:r>
              <a:rPr lang="it-IT" dirty="0" smtClean="0"/>
              <a:t>Eventuale numero di protocollo assegnato dal mittente</a:t>
            </a:r>
          </a:p>
          <a:p>
            <a:r>
              <a:rPr lang="it-IT" dirty="0" smtClean="0"/>
              <a:t>Mittente o destinatario</a:t>
            </a:r>
          </a:p>
          <a:p>
            <a:r>
              <a:rPr lang="it-IT" dirty="0" smtClean="0"/>
              <a:t>Data di registrazione (Atto di nascita di un documento nel sistema)</a:t>
            </a:r>
          </a:p>
          <a:p>
            <a:r>
              <a:rPr lang="it-IT" dirty="0" smtClean="0"/>
              <a:t>Oggetto (piccolissimo riassunto)</a:t>
            </a:r>
          </a:p>
          <a:p>
            <a:r>
              <a:rPr lang="it-IT" dirty="0" smtClean="0"/>
              <a:t>Mezzo di trasmissione</a:t>
            </a:r>
          </a:p>
          <a:p>
            <a:r>
              <a:rPr lang="it-IT" dirty="0" smtClean="0"/>
              <a:t>N° di allegati</a:t>
            </a:r>
          </a:p>
          <a:p>
            <a:r>
              <a:rPr lang="it-IT" dirty="0" smtClean="0"/>
              <a:t>Indice di classificazione</a:t>
            </a:r>
          </a:p>
          <a:p>
            <a:r>
              <a:rPr lang="it-IT" dirty="0" smtClean="0"/>
              <a:t>N° precedente o successivo relativi a quell’affare in un fascicolo</a:t>
            </a:r>
          </a:p>
          <a:p>
            <a:endParaRPr lang="it-IT" dirty="0"/>
          </a:p>
        </p:txBody>
      </p:sp>
    </p:spTree>
    <p:extLst>
      <p:ext uri="{BB962C8B-B14F-4D97-AF65-F5344CB8AC3E}">
        <p14:creationId xmlns:p14="http://schemas.microsoft.com/office/powerpoint/2010/main" val="1297995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Il registro di protocollo</a:t>
            </a:r>
          </a:p>
        </p:txBody>
      </p:sp>
      <p:sp>
        <p:nvSpPr>
          <p:cNvPr id="3" name="Content Placeholder 2"/>
          <p:cNvSpPr>
            <a:spLocks noGrp="1"/>
          </p:cNvSpPr>
          <p:nvPr>
            <p:ph idx="1"/>
          </p:nvPr>
        </p:nvSpPr>
        <p:spPr/>
        <p:txBody>
          <a:bodyPr/>
          <a:lstStyle/>
          <a:p>
            <a:pPr marL="0" indent="0" algn="just">
              <a:buNone/>
            </a:pPr>
            <a:r>
              <a:rPr lang="it-IT" dirty="0" smtClean="0"/>
              <a:t>L’ attività di protocollare si realizza esclusivamente attraverso l’utilizzo </a:t>
            </a:r>
            <a:r>
              <a:rPr lang="it-IT" b="1" dirty="0" smtClean="0"/>
              <a:t>di un unico registro che suddiviso in settori ha una funzione cronologica annuale in corrispondenza con l’evoluzione solare</a:t>
            </a:r>
            <a:r>
              <a:rPr lang="it-IT" dirty="0" smtClean="0"/>
              <a:t>.</a:t>
            </a:r>
          </a:p>
          <a:p>
            <a:pPr marL="0" indent="0" algn="just">
              <a:buNone/>
            </a:pPr>
            <a:endParaRPr lang="it-IT" dirty="0" smtClean="0"/>
          </a:p>
          <a:p>
            <a:pPr marL="0" indent="0" algn="just">
              <a:buNone/>
            </a:pPr>
            <a:r>
              <a:rPr lang="it-IT" dirty="0" smtClean="0"/>
              <a:t>La forma del registro garantisce</a:t>
            </a:r>
          </a:p>
          <a:p>
            <a:pPr algn="just"/>
            <a:r>
              <a:rPr lang="it-IT" dirty="0" smtClean="0"/>
              <a:t>La sequenza cronologica</a:t>
            </a:r>
          </a:p>
          <a:p>
            <a:pPr algn="just"/>
            <a:r>
              <a:rPr lang="it-IT" dirty="0" smtClean="0"/>
              <a:t>L’inalterabilità dell’insieme</a:t>
            </a:r>
          </a:p>
        </p:txBody>
      </p:sp>
    </p:spTree>
    <p:extLst>
      <p:ext uri="{BB962C8B-B14F-4D97-AF65-F5344CB8AC3E}">
        <p14:creationId xmlns:p14="http://schemas.microsoft.com/office/powerpoint/2010/main" val="2119813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402626"/>
          </a:xfrm>
        </p:spPr>
        <p:txBody>
          <a:bodyPr>
            <a:normAutofit fontScale="90000"/>
          </a:bodyPr>
          <a:lstStyle/>
          <a:p>
            <a:endParaRPr lang="it-IT" dirty="0"/>
          </a:p>
        </p:txBody>
      </p:sp>
      <p:pic>
        <p:nvPicPr>
          <p:cNvPr id="2050" name="Picture 2" descr="C:\Users\Tiesse Trieste\Desktop\20190301091145328.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39593" y="396815"/>
            <a:ext cx="9562270" cy="578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562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Il registro di protocollo</a:t>
            </a:r>
          </a:p>
        </p:txBody>
      </p:sp>
      <p:sp>
        <p:nvSpPr>
          <p:cNvPr id="3" name="Segnaposto contenuto 2"/>
          <p:cNvSpPr>
            <a:spLocks noGrp="1"/>
          </p:cNvSpPr>
          <p:nvPr>
            <p:ph idx="1"/>
          </p:nvPr>
        </p:nvSpPr>
        <p:spPr>
          <a:xfrm>
            <a:off x="838200" y="1578634"/>
            <a:ext cx="10515600" cy="4598329"/>
          </a:xfrm>
        </p:spPr>
        <p:txBody>
          <a:bodyPr/>
          <a:lstStyle/>
          <a:p>
            <a:pPr marL="0" indent="0">
              <a:buNone/>
            </a:pPr>
            <a:r>
              <a:rPr lang="it-IT" dirty="0" smtClean="0"/>
              <a:t>La registrazione serve </a:t>
            </a:r>
          </a:p>
          <a:p>
            <a:r>
              <a:rPr lang="it-IT" dirty="0" smtClean="0"/>
              <a:t>Attestare l’esistenza di un documento nell’archivio</a:t>
            </a:r>
          </a:p>
          <a:p>
            <a:r>
              <a:rPr lang="it-IT" dirty="0" smtClean="0"/>
              <a:t>Certifica in modo inoppugnabile in quanto atto pubblico di fede privilegiata (</a:t>
            </a:r>
            <a:r>
              <a:rPr lang="it-IT" dirty="0" err="1" smtClean="0"/>
              <a:t>Dpr</a:t>
            </a:r>
            <a:r>
              <a:rPr lang="it-IT" dirty="0" smtClean="0"/>
              <a:t> 445/2000 / </a:t>
            </a:r>
            <a:r>
              <a:rPr lang="it-IT" dirty="0" err="1" smtClean="0"/>
              <a:t>Dpcm</a:t>
            </a:r>
            <a:r>
              <a:rPr lang="it-IT" dirty="0" smtClean="0"/>
              <a:t> 3 dicembre 2013)</a:t>
            </a:r>
          </a:p>
          <a:p>
            <a:endParaRPr lang="it-IT" dirty="0"/>
          </a:p>
          <a:p>
            <a:pPr marL="0" indent="0">
              <a:buNone/>
            </a:pPr>
            <a:r>
              <a:rPr lang="it-IT" dirty="0" smtClean="0"/>
              <a:t>Il registro di protocollo risponde più a un’esigenza di certezza giuridica e non di reperimento dei documenti, se non in via subordinata</a:t>
            </a:r>
            <a:endParaRPr lang="it-IT" dirty="0"/>
          </a:p>
        </p:txBody>
      </p:sp>
    </p:spTree>
    <p:extLst>
      <p:ext uri="{BB962C8B-B14F-4D97-AF65-F5344CB8AC3E}">
        <p14:creationId xmlns:p14="http://schemas.microsoft.com/office/powerpoint/2010/main" val="2162964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La vita dell’archivio</a:t>
            </a:r>
            <a:endParaRPr lang="it-IT" dirty="0"/>
          </a:p>
        </p:txBody>
      </p:sp>
      <p:sp>
        <p:nvSpPr>
          <p:cNvPr id="3" name="Content Placeholder 2"/>
          <p:cNvSpPr>
            <a:spLocks noGrp="1"/>
          </p:cNvSpPr>
          <p:nvPr>
            <p:ph idx="1"/>
          </p:nvPr>
        </p:nvSpPr>
        <p:spPr>
          <a:xfrm>
            <a:off x="838200" y="1911095"/>
            <a:ext cx="10515600" cy="4265867"/>
          </a:xfrm>
        </p:spPr>
        <p:txBody>
          <a:bodyPr/>
          <a:lstStyle/>
          <a:p>
            <a:pPr marL="0" indent="0" algn="just">
              <a:buNone/>
            </a:pPr>
            <a:r>
              <a:rPr lang="it-IT" b="1" dirty="0" smtClean="0"/>
              <a:t>Lo stesso soggetto produttore si trova normalmente nella necessità di operare interventi di condizionamento nei vari momenti di vita del materiale archivistico</a:t>
            </a:r>
            <a:r>
              <a:rPr lang="it-IT" dirty="0" smtClean="0"/>
              <a:t>. Nella dottrina l’archivio viene quindi definito in conseguenza delle diverse fasi di sviluppo e dei livelli di maturità.</a:t>
            </a:r>
          </a:p>
          <a:p>
            <a:pPr marL="0" indent="0" algn="just">
              <a:buNone/>
            </a:pPr>
            <a:r>
              <a:rPr lang="it-IT" dirty="0" smtClean="0"/>
              <a:t>La natura dei diversi soggetti incide nelle soluzioni organizzative della memoria</a:t>
            </a:r>
            <a:endParaRPr lang="it-IT" dirty="0"/>
          </a:p>
        </p:txBody>
      </p:sp>
    </p:spTree>
    <p:extLst>
      <p:ext uri="{BB962C8B-B14F-4D97-AF65-F5344CB8AC3E}">
        <p14:creationId xmlns:p14="http://schemas.microsoft.com/office/powerpoint/2010/main" val="1383459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Protocollo informatico</a:t>
            </a:r>
            <a:endParaRPr lang="it-IT" dirty="0"/>
          </a:p>
        </p:txBody>
      </p:sp>
      <p:sp>
        <p:nvSpPr>
          <p:cNvPr id="3" name="Content Placeholder 2"/>
          <p:cNvSpPr>
            <a:spLocks noGrp="1"/>
          </p:cNvSpPr>
          <p:nvPr>
            <p:ph idx="1"/>
          </p:nvPr>
        </p:nvSpPr>
        <p:spPr>
          <a:xfrm>
            <a:off x="838200" y="1509623"/>
            <a:ext cx="10515600" cy="4667340"/>
          </a:xfrm>
        </p:spPr>
        <p:txBody>
          <a:bodyPr/>
          <a:lstStyle/>
          <a:p>
            <a:pPr marL="0" indent="0" algn="just">
              <a:buNone/>
            </a:pPr>
            <a:r>
              <a:rPr lang="it-IT" dirty="0" smtClean="0"/>
              <a:t>Oggi quasi tutte le operazioni di protocollazione dei documenti avvengono mediante l’ausilio del protocollo informatico, il quale, sostituendosi ai registri cartacei, consente una più veloce gestione dei documenti.</a:t>
            </a:r>
          </a:p>
          <a:p>
            <a:pPr marL="0" indent="0" algn="just">
              <a:buNone/>
            </a:pPr>
            <a:r>
              <a:rPr lang="it-IT" dirty="0" smtClean="0"/>
              <a:t>A partire dagli anni ‘90 del secolo scorso hanno iniziato a proliferare i registri di protocollo informatizzati, i quali danno molti vantaggi (</a:t>
            </a:r>
            <a:r>
              <a:rPr lang="it-IT" b="1" dirty="0" smtClean="0"/>
              <a:t>ricerche veloci, link tra i fascicoli e i documenti</a:t>
            </a:r>
            <a:r>
              <a:rPr lang="it-IT" dirty="0" smtClean="0"/>
              <a:t>)</a:t>
            </a:r>
          </a:p>
          <a:p>
            <a:pPr marL="0" indent="0" algn="just">
              <a:buNone/>
            </a:pPr>
            <a:r>
              <a:rPr lang="it-IT" dirty="0" smtClean="0"/>
              <a:t>Nel registro di protocollo informatico la data di registrazione e il numero di protocollo è fatta automaticamente</a:t>
            </a:r>
          </a:p>
          <a:p>
            <a:pPr marL="0" indent="0" algn="just">
              <a:buNone/>
            </a:pPr>
            <a:endParaRPr lang="it-IT" dirty="0"/>
          </a:p>
        </p:txBody>
      </p:sp>
    </p:spTree>
    <p:extLst>
      <p:ext uri="{BB962C8B-B14F-4D97-AF65-F5344CB8AC3E}">
        <p14:creationId xmlns:p14="http://schemas.microsoft.com/office/powerpoint/2010/main" val="2304322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Segnatura di protocollo</a:t>
            </a:r>
            <a:endParaRPr lang="it-IT" dirty="0"/>
          </a:p>
        </p:txBody>
      </p:sp>
      <p:sp>
        <p:nvSpPr>
          <p:cNvPr id="3" name="Content Placeholder 2"/>
          <p:cNvSpPr>
            <a:spLocks noGrp="1"/>
          </p:cNvSpPr>
          <p:nvPr>
            <p:ph idx="1"/>
          </p:nvPr>
        </p:nvSpPr>
        <p:spPr>
          <a:xfrm>
            <a:off x="838200" y="2148839"/>
            <a:ext cx="10515600" cy="4028123"/>
          </a:xfrm>
        </p:spPr>
        <p:txBody>
          <a:bodyPr/>
          <a:lstStyle/>
          <a:p>
            <a:pPr marL="0" indent="0" algn="just">
              <a:buNone/>
            </a:pPr>
            <a:r>
              <a:rPr lang="it-IT" dirty="0" smtClean="0"/>
              <a:t>Segnatura di protocollo: apposizione o associazione all’originale del documento in forma permanente e non modificabile delle informazioni riguardanti il documento stesso:</a:t>
            </a:r>
          </a:p>
          <a:p>
            <a:pPr algn="just"/>
            <a:r>
              <a:rPr lang="it-IT" dirty="0" smtClean="0"/>
              <a:t>N° di protocollo</a:t>
            </a:r>
          </a:p>
          <a:p>
            <a:pPr algn="just"/>
            <a:r>
              <a:rPr lang="it-IT" dirty="0" smtClean="0"/>
              <a:t>Data di protocollo</a:t>
            </a:r>
          </a:p>
          <a:p>
            <a:pPr algn="just"/>
            <a:r>
              <a:rPr lang="it-IT" dirty="0" err="1" smtClean="0"/>
              <a:t>Indentificazione</a:t>
            </a:r>
            <a:r>
              <a:rPr lang="it-IT" dirty="0" smtClean="0"/>
              <a:t> dell’AOO</a:t>
            </a:r>
          </a:p>
          <a:p>
            <a:pPr algn="just"/>
            <a:r>
              <a:rPr lang="it-IT" dirty="0" smtClean="0"/>
              <a:t>Timbro da apporre al documento cartaceo</a:t>
            </a:r>
            <a:endParaRPr lang="it-IT" dirty="0"/>
          </a:p>
          <a:p>
            <a:pPr marL="0" indent="0" algn="just">
              <a:buNone/>
            </a:pPr>
            <a:endParaRPr lang="it-IT" dirty="0"/>
          </a:p>
        </p:txBody>
      </p:sp>
    </p:spTree>
    <p:extLst>
      <p:ext uri="{BB962C8B-B14F-4D97-AF65-F5344CB8AC3E}">
        <p14:creationId xmlns:p14="http://schemas.microsoft.com/office/powerpoint/2010/main" val="3344020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1129112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b="1" dirty="0" smtClean="0"/>
              <a:t>Piano di classificazione o titolario</a:t>
            </a:r>
            <a:endParaRPr lang="it-IT" b="1" dirty="0"/>
          </a:p>
        </p:txBody>
      </p:sp>
      <p:sp>
        <p:nvSpPr>
          <p:cNvPr id="3" name="Content Placeholder 2"/>
          <p:cNvSpPr>
            <a:spLocks noGrp="1"/>
          </p:cNvSpPr>
          <p:nvPr>
            <p:ph idx="1"/>
          </p:nvPr>
        </p:nvSpPr>
        <p:spPr>
          <a:xfrm>
            <a:off x="838200" y="1570008"/>
            <a:ext cx="10515600" cy="4606955"/>
          </a:xfrm>
        </p:spPr>
        <p:txBody>
          <a:bodyPr>
            <a:normAutofit fontScale="92500" lnSpcReduction="10000"/>
          </a:bodyPr>
          <a:lstStyle/>
          <a:p>
            <a:pPr marL="0" indent="0" algn="just">
              <a:buNone/>
            </a:pPr>
            <a:r>
              <a:rPr lang="it-IT" dirty="0" smtClean="0"/>
              <a:t>La registrazione di protocollo da quindi la sequenza cronologica dei documenti ma per avere </a:t>
            </a:r>
            <a:r>
              <a:rPr lang="it-IT" b="1" dirty="0" smtClean="0"/>
              <a:t>il controllo dell’archivio è necessario organizzare i documenti (classificarli)</a:t>
            </a:r>
            <a:endParaRPr lang="it-IT" b="1" dirty="0"/>
          </a:p>
          <a:p>
            <a:pPr marL="0" indent="0" algn="just">
              <a:buNone/>
            </a:pPr>
            <a:r>
              <a:rPr lang="it-IT" dirty="0" smtClean="0"/>
              <a:t>Il piano di classificazione o </a:t>
            </a:r>
            <a:r>
              <a:rPr lang="it-IT" dirty="0" err="1" smtClean="0"/>
              <a:t>titolario</a:t>
            </a:r>
            <a:r>
              <a:rPr lang="it-IT" dirty="0" smtClean="0"/>
              <a:t> è uno </a:t>
            </a:r>
            <a:r>
              <a:rPr lang="it-IT" b="1" dirty="0" smtClean="0"/>
              <a:t>strumento che guida la sedimentazione dei documenti</a:t>
            </a:r>
            <a:r>
              <a:rPr lang="it-IT" dirty="0" smtClean="0"/>
              <a:t>. In pratica</a:t>
            </a:r>
            <a:r>
              <a:rPr lang="it-IT" dirty="0"/>
              <a:t> </a:t>
            </a:r>
            <a:r>
              <a:rPr lang="it-IT" dirty="0" smtClean="0"/>
              <a:t>consiste in uno </a:t>
            </a:r>
            <a:r>
              <a:rPr lang="it-IT" b="1" dirty="0" smtClean="0"/>
              <a:t>schema</a:t>
            </a:r>
            <a:r>
              <a:rPr lang="it-IT" dirty="0" smtClean="0"/>
              <a:t> nel quale sono </a:t>
            </a:r>
            <a:r>
              <a:rPr lang="it-IT" b="1" dirty="0" smtClean="0"/>
              <a:t>distribuiti in maniera logica i documenti redatti </a:t>
            </a:r>
            <a:r>
              <a:rPr lang="it-IT" dirty="0" smtClean="0"/>
              <a:t>o </a:t>
            </a:r>
            <a:r>
              <a:rPr lang="it-IT" b="1" dirty="0" smtClean="0"/>
              <a:t>ricevuti</a:t>
            </a:r>
            <a:r>
              <a:rPr lang="it-IT" dirty="0" smtClean="0"/>
              <a:t> da un ente (solo nelle grandi aziende o enti)  </a:t>
            </a:r>
          </a:p>
          <a:p>
            <a:pPr marL="0" indent="0" algn="just">
              <a:buNone/>
            </a:pPr>
            <a:r>
              <a:rPr lang="it-IT" dirty="0" smtClean="0"/>
              <a:t>In pratica si tratta di un sistema </a:t>
            </a:r>
            <a:r>
              <a:rPr lang="it-IT" dirty="0" err="1" smtClean="0"/>
              <a:t>precostitutito</a:t>
            </a:r>
            <a:r>
              <a:rPr lang="it-IT" dirty="0" smtClean="0"/>
              <a:t> di partizioni astratte, gerarchicamente ordinate (dal generale al particolare) fissate sulla base dell’analisi delle funzioni dell’ente, al quale deve ricondursi la molteplicità dei documenti prodotti, per organizzare la sedimentazione ordinata (no organigramma)</a:t>
            </a:r>
            <a:endParaRPr lang="it-IT" dirty="0"/>
          </a:p>
        </p:txBody>
      </p:sp>
    </p:spTree>
    <p:extLst>
      <p:ext uri="{BB962C8B-B14F-4D97-AF65-F5344CB8AC3E}">
        <p14:creationId xmlns:p14="http://schemas.microsoft.com/office/powerpoint/2010/main" val="2232907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descr="C:\Users\Tiesse Trieste\Desktop\20190301105414474.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34439" y="314046"/>
            <a:ext cx="9880163" cy="630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37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descr="C:\Users\Tiesse Trieste\Desktop\20190301105355642.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2835" y="353683"/>
            <a:ext cx="9317655" cy="596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976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Piano di classificazione o </a:t>
            </a:r>
            <a:r>
              <a:rPr lang="it-IT" b="1" dirty="0" err="1"/>
              <a:t>titolario</a:t>
            </a:r>
            <a:endParaRPr lang="it-IT" dirty="0"/>
          </a:p>
        </p:txBody>
      </p:sp>
      <p:sp>
        <p:nvSpPr>
          <p:cNvPr id="3" name="Segnaposto contenuto 2"/>
          <p:cNvSpPr>
            <a:spLocks noGrp="1"/>
          </p:cNvSpPr>
          <p:nvPr>
            <p:ph idx="1"/>
          </p:nvPr>
        </p:nvSpPr>
        <p:spPr>
          <a:xfrm>
            <a:off x="838200" y="1630392"/>
            <a:ext cx="10515600" cy="4546571"/>
          </a:xfrm>
        </p:spPr>
        <p:txBody>
          <a:bodyPr/>
          <a:lstStyle/>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a:p>
        </p:txBody>
      </p:sp>
      <p:sp>
        <p:nvSpPr>
          <p:cNvPr id="4" name="Rettangolo 3"/>
          <p:cNvSpPr/>
          <p:nvPr/>
        </p:nvSpPr>
        <p:spPr>
          <a:xfrm>
            <a:off x="4666891" y="1863306"/>
            <a:ext cx="2708693" cy="78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Titolo</a:t>
            </a:r>
            <a:endParaRPr lang="it-IT" dirty="0"/>
          </a:p>
        </p:txBody>
      </p:sp>
      <p:sp>
        <p:nvSpPr>
          <p:cNvPr id="5" name="Rettangolo 4"/>
          <p:cNvSpPr/>
          <p:nvPr/>
        </p:nvSpPr>
        <p:spPr>
          <a:xfrm>
            <a:off x="3355675" y="3053751"/>
            <a:ext cx="2113472" cy="862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Classe</a:t>
            </a:r>
            <a:endParaRPr lang="it-IT" dirty="0"/>
          </a:p>
        </p:txBody>
      </p:sp>
      <p:sp>
        <p:nvSpPr>
          <p:cNvPr id="6" name="Rettangolo 5"/>
          <p:cNvSpPr/>
          <p:nvPr/>
        </p:nvSpPr>
        <p:spPr>
          <a:xfrm>
            <a:off x="6806242" y="3053751"/>
            <a:ext cx="2208362" cy="862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Classe</a:t>
            </a:r>
            <a:endParaRPr lang="it-IT" dirty="0"/>
          </a:p>
        </p:txBody>
      </p:sp>
      <p:sp>
        <p:nvSpPr>
          <p:cNvPr id="7" name="Rettangolo 6"/>
          <p:cNvSpPr/>
          <p:nvPr/>
        </p:nvSpPr>
        <p:spPr>
          <a:xfrm>
            <a:off x="1544128" y="4313208"/>
            <a:ext cx="1940944" cy="948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Sottoclasse</a:t>
            </a:r>
            <a:endParaRPr lang="it-IT" dirty="0"/>
          </a:p>
        </p:txBody>
      </p:sp>
      <p:sp>
        <p:nvSpPr>
          <p:cNvPr id="8" name="Rettangolo 7"/>
          <p:cNvSpPr/>
          <p:nvPr/>
        </p:nvSpPr>
        <p:spPr>
          <a:xfrm>
            <a:off x="3925019" y="4313208"/>
            <a:ext cx="1716656" cy="948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Sottoclasse</a:t>
            </a:r>
            <a:endParaRPr lang="it-IT" dirty="0"/>
          </a:p>
        </p:txBody>
      </p:sp>
      <p:sp>
        <p:nvSpPr>
          <p:cNvPr id="9" name="Rettangolo 8"/>
          <p:cNvSpPr/>
          <p:nvPr/>
        </p:nvSpPr>
        <p:spPr>
          <a:xfrm>
            <a:off x="6116128" y="4313208"/>
            <a:ext cx="1932317" cy="948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t>Sottoclasse</a:t>
            </a:r>
            <a:endParaRPr lang="it-IT"/>
          </a:p>
        </p:txBody>
      </p:sp>
      <p:cxnSp>
        <p:nvCxnSpPr>
          <p:cNvPr id="11" name="Connettore 2 10"/>
          <p:cNvCxnSpPr/>
          <p:nvPr/>
        </p:nvCxnSpPr>
        <p:spPr>
          <a:xfrm flipH="1">
            <a:off x="4882550" y="2648309"/>
            <a:ext cx="483080" cy="776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6961517" y="2648309"/>
            <a:ext cx="310551" cy="405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a:off x="3105509" y="3916392"/>
            <a:ext cx="439948" cy="396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4666891" y="3916392"/>
            <a:ext cx="0" cy="396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5469147" y="3916392"/>
            <a:ext cx="871268" cy="3968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597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Piano di classificazione o </a:t>
            </a:r>
            <a:r>
              <a:rPr lang="it-IT" b="1" dirty="0" err="1"/>
              <a:t>titolario</a:t>
            </a:r>
            <a:endParaRPr lang="it-IT" dirty="0"/>
          </a:p>
        </p:txBody>
      </p:sp>
      <p:sp>
        <p:nvSpPr>
          <p:cNvPr id="3" name="Segnaposto contenuto 2"/>
          <p:cNvSpPr>
            <a:spLocks noGrp="1"/>
          </p:cNvSpPr>
          <p:nvPr>
            <p:ph idx="1"/>
          </p:nvPr>
        </p:nvSpPr>
        <p:spPr/>
        <p:txBody>
          <a:bodyPr/>
          <a:lstStyle/>
          <a:p>
            <a:pPr marL="0" indent="0">
              <a:buNone/>
            </a:pPr>
            <a:r>
              <a:rPr lang="it-IT" dirty="0" smtClean="0"/>
              <a:t> I criteri per la costruzione di un </a:t>
            </a:r>
            <a:r>
              <a:rPr lang="it-IT" dirty="0" err="1" smtClean="0"/>
              <a:t>titolario</a:t>
            </a:r>
            <a:endParaRPr lang="it-IT" dirty="0" smtClean="0"/>
          </a:p>
          <a:p>
            <a:r>
              <a:rPr lang="it-IT" dirty="0" smtClean="0"/>
              <a:t>Titolo (macro-attività)</a:t>
            </a:r>
          </a:p>
          <a:p>
            <a:r>
              <a:rPr lang="it-IT" dirty="0" smtClean="0"/>
              <a:t>Classe (attività)				</a:t>
            </a:r>
            <a:r>
              <a:rPr lang="it-IT" dirty="0"/>
              <a:t> </a:t>
            </a:r>
            <a:r>
              <a:rPr lang="it-IT" dirty="0" smtClean="0"/>
              <a:t>  denominazione univoca</a:t>
            </a:r>
          </a:p>
          <a:p>
            <a:r>
              <a:rPr lang="it-IT" dirty="0" smtClean="0"/>
              <a:t>Sottoclasse </a:t>
            </a:r>
          </a:p>
          <a:p>
            <a:pPr marL="0" indent="0" algn="just">
              <a:buNone/>
            </a:pPr>
            <a:r>
              <a:rPr lang="it-IT" b="1" dirty="0" smtClean="0"/>
              <a:t>Una buona classificazione ha il suo presupposto in una buona registrazione </a:t>
            </a:r>
            <a:r>
              <a:rPr lang="it-IT" dirty="0" smtClean="0"/>
              <a:t>(compilazione dell’oggetto)</a:t>
            </a:r>
          </a:p>
          <a:p>
            <a:pPr marL="0" indent="0" algn="just">
              <a:buNone/>
            </a:pPr>
            <a:r>
              <a:rPr lang="it-IT" dirty="0" smtClean="0"/>
              <a:t>Senza </a:t>
            </a:r>
            <a:r>
              <a:rPr lang="it-IT" dirty="0"/>
              <a:t>un </a:t>
            </a:r>
            <a:r>
              <a:rPr lang="it-IT" dirty="0" err="1"/>
              <a:t>titolario</a:t>
            </a:r>
            <a:r>
              <a:rPr lang="it-IT" dirty="0"/>
              <a:t> chiaro e logico l’archivio viene meno al suo scopo fondamentale: conservare ordinatamente i documenti.</a:t>
            </a:r>
          </a:p>
          <a:p>
            <a:pPr marL="0" indent="0">
              <a:buNone/>
            </a:pPr>
            <a:endParaRPr lang="it-IT" dirty="0"/>
          </a:p>
        </p:txBody>
      </p:sp>
      <p:sp>
        <p:nvSpPr>
          <p:cNvPr id="4" name="Parentesi graffa chiusa 3"/>
          <p:cNvSpPr/>
          <p:nvPr/>
        </p:nvSpPr>
        <p:spPr>
          <a:xfrm>
            <a:off x="4675517" y="2424023"/>
            <a:ext cx="1923691" cy="13457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998923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Piano di classificazione o </a:t>
            </a:r>
            <a:r>
              <a:rPr lang="it-IT" dirty="0" err="1"/>
              <a:t>titolario</a:t>
            </a:r>
            <a:endParaRPr lang="it-IT" dirty="0"/>
          </a:p>
        </p:txBody>
      </p:sp>
      <p:sp>
        <p:nvSpPr>
          <p:cNvPr id="3" name="Segnaposto contenuto 2"/>
          <p:cNvSpPr>
            <a:spLocks noGrp="1"/>
          </p:cNvSpPr>
          <p:nvPr>
            <p:ph idx="1"/>
          </p:nvPr>
        </p:nvSpPr>
        <p:spPr/>
        <p:txBody>
          <a:bodyPr/>
          <a:lstStyle/>
          <a:p>
            <a:pPr marL="0" indent="0">
              <a:buNone/>
            </a:pPr>
            <a:r>
              <a:rPr lang="it-IT" dirty="0" smtClean="0"/>
              <a:t>Classificare serve per</a:t>
            </a:r>
          </a:p>
          <a:p>
            <a:pPr marL="0" indent="0">
              <a:buNone/>
            </a:pPr>
            <a:endParaRPr lang="it-IT" dirty="0" smtClean="0"/>
          </a:p>
          <a:p>
            <a:r>
              <a:rPr lang="it-IT" dirty="0" smtClean="0"/>
              <a:t>Organizzare l’archivio</a:t>
            </a:r>
          </a:p>
          <a:p>
            <a:r>
              <a:rPr lang="it-IT" dirty="0" smtClean="0"/>
              <a:t>Reperire i documenti quando ci servono</a:t>
            </a:r>
          </a:p>
          <a:p>
            <a:r>
              <a:rPr lang="it-IT" dirty="0" smtClean="0"/>
              <a:t>Avere già il materiale ordinato quando dobbiamo fare la selezione</a:t>
            </a:r>
            <a:endParaRPr lang="it-IT" dirty="0"/>
          </a:p>
        </p:txBody>
      </p:sp>
    </p:spTree>
    <p:extLst>
      <p:ext uri="{BB962C8B-B14F-4D97-AF65-F5344CB8AC3E}">
        <p14:creationId xmlns:p14="http://schemas.microsoft.com/office/powerpoint/2010/main" val="3800639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Piano </a:t>
            </a:r>
            <a:r>
              <a:rPr lang="it-IT" dirty="0"/>
              <a:t>di classificazione o titolario</a:t>
            </a:r>
          </a:p>
        </p:txBody>
      </p:sp>
      <p:sp>
        <p:nvSpPr>
          <p:cNvPr id="3" name="Content Placeholder 2"/>
          <p:cNvSpPr>
            <a:spLocks noGrp="1"/>
          </p:cNvSpPr>
          <p:nvPr>
            <p:ph idx="1"/>
          </p:nvPr>
        </p:nvSpPr>
        <p:spPr>
          <a:xfrm>
            <a:off x="838200" y="1609344"/>
            <a:ext cx="10515600" cy="4617720"/>
          </a:xfrm>
        </p:spPr>
        <p:txBody>
          <a:bodyPr>
            <a:normAutofit/>
          </a:bodyPr>
          <a:lstStyle/>
          <a:p>
            <a:pPr marL="0" indent="0" algn="just">
              <a:buNone/>
            </a:pPr>
            <a:r>
              <a:rPr lang="it-IT" dirty="0" smtClean="0"/>
              <a:t>In base alla scelta dei criteri organizzativi saranno individuati più titoli, contraddistinti da un primo numero (ad esempio in cifre romane) che consentiranno una primaria suddivisione del materiale.</a:t>
            </a:r>
            <a:endParaRPr lang="it-IT" dirty="0"/>
          </a:p>
          <a:p>
            <a:pPr marL="0" indent="0" algn="just">
              <a:buNone/>
            </a:pPr>
            <a:r>
              <a:rPr lang="it-IT" dirty="0" smtClean="0"/>
              <a:t>Non esiste un modello predeterminato di piano di classificazione, questo varia in base </a:t>
            </a:r>
            <a:r>
              <a:rPr lang="it-IT" b="1" dirty="0" smtClean="0"/>
              <a:t>all’attività del soggetto produttore</a:t>
            </a:r>
            <a:r>
              <a:rPr lang="it-IT" dirty="0" smtClean="0"/>
              <a:t>. Solo nell’amministrazione pubblica è consolidata la presenza di un titolario unico per identici uffici (enti simili → titolari simili) Comuni/Università</a:t>
            </a:r>
          </a:p>
          <a:p>
            <a:pPr marL="0" indent="0" algn="just">
              <a:buNone/>
            </a:pPr>
            <a:r>
              <a:rPr lang="it-IT" dirty="0" smtClean="0"/>
              <a:t>Nella fase attuale esistono schemi </a:t>
            </a:r>
            <a:r>
              <a:rPr lang="it-IT" b="1" dirty="0" smtClean="0"/>
              <a:t>ibridi </a:t>
            </a:r>
            <a:r>
              <a:rPr lang="it-IT" dirty="0" smtClean="0"/>
              <a:t>in parte cartacei e in parte digitali.                                                                                  </a:t>
            </a:r>
            <a:endParaRPr lang="it-IT" dirty="0"/>
          </a:p>
        </p:txBody>
      </p:sp>
    </p:spTree>
    <p:extLst>
      <p:ext uri="{BB962C8B-B14F-4D97-AF65-F5344CB8AC3E}">
        <p14:creationId xmlns:p14="http://schemas.microsoft.com/office/powerpoint/2010/main" val="213973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Le diverse fasi di vita dell’archivio sono:</a:t>
            </a:r>
            <a:endParaRPr lang="it-IT" dirty="0"/>
          </a:p>
        </p:txBody>
      </p:sp>
      <p:sp>
        <p:nvSpPr>
          <p:cNvPr id="3" name="Content Placeholder 2"/>
          <p:cNvSpPr>
            <a:spLocks noGrp="1"/>
          </p:cNvSpPr>
          <p:nvPr>
            <p:ph idx="1"/>
          </p:nvPr>
        </p:nvSpPr>
        <p:spPr/>
        <p:txBody>
          <a:bodyPr/>
          <a:lstStyle/>
          <a:p>
            <a:pPr algn="just"/>
            <a:r>
              <a:rPr lang="it-IT" b="1" dirty="0" smtClean="0"/>
              <a:t>Archivio corrente</a:t>
            </a:r>
          </a:p>
          <a:p>
            <a:pPr lvl="2" algn="just">
              <a:buFont typeface="Wingdings" panose="05000000000000000000" pitchFamily="2" charset="2"/>
              <a:buChar char="§"/>
            </a:pPr>
            <a:r>
              <a:rPr lang="it-IT" sz="2800" dirty="0"/>
              <a:t>d</a:t>
            </a:r>
            <a:r>
              <a:rPr lang="it-IT" sz="2800" dirty="0" smtClean="0"/>
              <a:t>ocumenti attivi in corso di trattazione (non esiste un limite temporale preciso sancito dalla normativa.</a:t>
            </a:r>
          </a:p>
          <a:p>
            <a:pPr algn="just"/>
            <a:r>
              <a:rPr lang="it-IT" b="1" dirty="0" smtClean="0"/>
              <a:t>Archivio di deposito</a:t>
            </a:r>
          </a:p>
          <a:p>
            <a:pPr lvl="2" algn="just">
              <a:buFont typeface="Wingdings" panose="05000000000000000000" pitchFamily="2" charset="2"/>
              <a:buChar char="§"/>
            </a:pPr>
            <a:r>
              <a:rPr lang="it-IT" sz="2800" dirty="0"/>
              <a:t>d</a:t>
            </a:r>
            <a:r>
              <a:rPr lang="it-IT" sz="2800" dirty="0" smtClean="0"/>
              <a:t>ocumenti semiattivi (per documenti statali e di enti pubblici 30/40 anni)</a:t>
            </a:r>
          </a:p>
          <a:p>
            <a:pPr marL="0" indent="0" algn="just">
              <a:buNone/>
            </a:pPr>
            <a:r>
              <a:rPr lang="it-IT" dirty="0"/>
              <a:t>	</a:t>
            </a:r>
            <a:r>
              <a:rPr lang="it-IT" dirty="0" smtClean="0"/>
              <a:t>		</a:t>
            </a:r>
            <a:r>
              <a:rPr lang="it-IT" i="1" u="sng" dirty="0" smtClean="0"/>
              <a:t>Selezione: conservazione o scarto</a:t>
            </a:r>
          </a:p>
          <a:p>
            <a:pPr algn="just"/>
            <a:r>
              <a:rPr lang="it-IT" b="1" dirty="0" smtClean="0"/>
              <a:t>Archivio storico</a:t>
            </a:r>
          </a:p>
          <a:p>
            <a:pPr lvl="2" algn="just">
              <a:buFont typeface="Wingdings" panose="05000000000000000000" pitchFamily="2" charset="2"/>
              <a:buChar char="§"/>
            </a:pPr>
            <a:r>
              <a:rPr lang="it-IT" sz="2800" dirty="0"/>
              <a:t>d</a:t>
            </a:r>
            <a:r>
              <a:rPr lang="it-IT" sz="2800" dirty="0" smtClean="0"/>
              <a:t>ocumenti storici</a:t>
            </a:r>
            <a:r>
              <a:rPr lang="it-IT" sz="2800" b="1" dirty="0" smtClean="0"/>
              <a:t>	 </a:t>
            </a:r>
          </a:p>
          <a:p>
            <a:endParaRPr lang="it-IT" sz="3600" dirty="0"/>
          </a:p>
        </p:txBody>
      </p:sp>
    </p:spTree>
    <p:extLst>
      <p:ext uri="{BB962C8B-B14F-4D97-AF65-F5344CB8AC3E}">
        <p14:creationId xmlns:p14="http://schemas.microsoft.com/office/powerpoint/2010/main" val="1554099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Piano di classificazione o </a:t>
            </a:r>
            <a:r>
              <a:rPr lang="it-IT" dirty="0" err="1"/>
              <a:t>titolario</a:t>
            </a:r>
            <a:endParaRPr lang="it-IT" dirty="0"/>
          </a:p>
        </p:txBody>
      </p:sp>
      <p:sp>
        <p:nvSpPr>
          <p:cNvPr id="3" name="Content Placeholder 2"/>
          <p:cNvSpPr>
            <a:spLocks noGrp="1"/>
          </p:cNvSpPr>
          <p:nvPr>
            <p:ph idx="1"/>
          </p:nvPr>
        </p:nvSpPr>
        <p:spPr/>
        <p:txBody>
          <a:bodyPr/>
          <a:lstStyle/>
          <a:p>
            <a:pPr marL="0" indent="0" algn="just">
              <a:buNone/>
            </a:pPr>
            <a:r>
              <a:rPr lang="it-IT" dirty="0" smtClean="0"/>
              <a:t>In un’azienda tutti dovrebbero conoscere il </a:t>
            </a:r>
            <a:r>
              <a:rPr lang="it-IT" dirty="0" err="1" smtClean="0"/>
              <a:t>titolario</a:t>
            </a:r>
            <a:r>
              <a:rPr lang="it-IT" dirty="0" smtClean="0"/>
              <a:t> e questo dovrebbe essere semplice</a:t>
            </a:r>
          </a:p>
          <a:p>
            <a:pPr marL="0" indent="0" algn="just">
              <a:buNone/>
            </a:pPr>
            <a:r>
              <a:rPr lang="it-IT" dirty="0" smtClean="0"/>
              <a:t>Modello di classificazione delle PA</a:t>
            </a:r>
            <a:endParaRPr lang="it-IT" dirty="0"/>
          </a:p>
        </p:txBody>
      </p:sp>
    </p:spTree>
    <p:extLst>
      <p:ext uri="{BB962C8B-B14F-4D97-AF65-F5344CB8AC3E}">
        <p14:creationId xmlns:p14="http://schemas.microsoft.com/office/powerpoint/2010/main" val="31497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Piano </a:t>
            </a:r>
            <a:r>
              <a:rPr lang="it-IT" dirty="0"/>
              <a:t>di classificazione o titolario</a:t>
            </a:r>
          </a:p>
        </p:txBody>
      </p:sp>
      <p:sp>
        <p:nvSpPr>
          <p:cNvPr id="3" name="Content Placeholder 2"/>
          <p:cNvSpPr>
            <a:spLocks noGrp="1"/>
          </p:cNvSpPr>
          <p:nvPr>
            <p:ph idx="1"/>
          </p:nvPr>
        </p:nvSpPr>
        <p:spPr/>
        <p:txBody>
          <a:bodyPr/>
          <a:lstStyle/>
          <a:p>
            <a:pPr marL="0" indent="0" algn="just">
              <a:buNone/>
            </a:pPr>
            <a:r>
              <a:rPr lang="it-IT" dirty="0" smtClean="0"/>
              <a:t>Il piano di classificazione o titolario è stato introdotto tra la fine del ‘700 e l’inizio dell’800 nell’amministrazione dell’impero asburgico e nelle aree di controllo della Francia napoleonica.</a:t>
            </a:r>
          </a:p>
          <a:p>
            <a:pPr marL="0" indent="0" algn="just">
              <a:buNone/>
            </a:pPr>
            <a:r>
              <a:rPr lang="it-IT" dirty="0" smtClean="0"/>
              <a:t>In Italia la riforma voluta da Cavour (1853) prescrisse per le pubbliche amministrazioni </a:t>
            </a:r>
            <a:r>
              <a:rPr lang="it-IT" b="1" dirty="0" smtClean="0"/>
              <a:t>l’uso del registro di protocollo e di un titolario</a:t>
            </a:r>
            <a:r>
              <a:rPr lang="it-IT" dirty="0" smtClean="0"/>
              <a:t>. </a:t>
            </a:r>
          </a:p>
          <a:p>
            <a:pPr marL="0" indent="0" algn="just">
              <a:buNone/>
            </a:pPr>
            <a:r>
              <a:rPr lang="it-IT" dirty="0" smtClean="0"/>
              <a:t>Importante è la circolare Astengo del 1897 la quale istituisce la classificazione degli atti in categorie e classi (15), secondo uno schema che nella sostanza può risultare valido – con le dovute riserve – ancora oggi</a:t>
            </a:r>
            <a:r>
              <a:rPr lang="it-IT" dirty="0"/>
              <a:t> </a:t>
            </a:r>
            <a:r>
              <a:rPr lang="it-IT" dirty="0" smtClean="0"/>
              <a:t>(nuovo </a:t>
            </a:r>
            <a:r>
              <a:rPr lang="it-IT" dirty="0" err="1" smtClean="0"/>
              <a:t>titolario</a:t>
            </a:r>
            <a:r>
              <a:rPr lang="it-IT" dirty="0" smtClean="0"/>
              <a:t> dei Comuni fatto nel 2000)  </a:t>
            </a:r>
            <a:endParaRPr lang="it-IT" dirty="0"/>
          </a:p>
        </p:txBody>
      </p:sp>
    </p:spTree>
    <p:extLst>
      <p:ext uri="{BB962C8B-B14F-4D97-AF65-F5344CB8AC3E}">
        <p14:creationId xmlns:p14="http://schemas.microsoft.com/office/powerpoint/2010/main" val="3595944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Fascicolazione / Aggregazione</a:t>
            </a:r>
            <a:endParaRPr lang="it-IT" dirty="0"/>
          </a:p>
        </p:txBody>
      </p:sp>
      <p:sp>
        <p:nvSpPr>
          <p:cNvPr id="3" name="Content Placeholder 2"/>
          <p:cNvSpPr>
            <a:spLocks noGrp="1"/>
          </p:cNvSpPr>
          <p:nvPr>
            <p:ph idx="1"/>
          </p:nvPr>
        </p:nvSpPr>
        <p:spPr>
          <a:xfrm>
            <a:off x="838200" y="2029967"/>
            <a:ext cx="10515600" cy="4146995"/>
          </a:xfrm>
        </p:spPr>
        <p:txBody>
          <a:bodyPr/>
          <a:lstStyle/>
          <a:p>
            <a:pPr marL="0" indent="0" algn="just">
              <a:buNone/>
            </a:pPr>
            <a:r>
              <a:rPr lang="it-IT" dirty="0" smtClean="0"/>
              <a:t>Perchè un archivio corrente funzioni in maniera corretta è necessario che alla </a:t>
            </a:r>
            <a:r>
              <a:rPr lang="it-IT" b="1" dirty="0" smtClean="0"/>
              <a:t>classificazione si colleghi la puntuale formazione dei fascicoli d’archivio e delle serie</a:t>
            </a:r>
            <a:r>
              <a:rPr lang="it-IT" dirty="0" smtClean="0"/>
              <a:t>, per collocare in posizioni logiche le unità archivistiche che vengono prodotte</a:t>
            </a:r>
          </a:p>
          <a:p>
            <a:pPr marL="0" indent="0" algn="just">
              <a:buNone/>
            </a:pPr>
            <a:r>
              <a:rPr lang="it-IT" dirty="0" smtClean="0"/>
              <a:t>Il </a:t>
            </a:r>
            <a:r>
              <a:rPr lang="it-IT" dirty="0" err="1" smtClean="0"/>
              <a:t>Titolario</a:t>
            </a:r>
            <a:r>
              <a:rPr lang="it-IT" dirty="0" smtClean="0"/>
              <a:t> è una condizione necessaria ma non sufficiente a garantire la sedimentazione ordinata dell’archivio (art. 56 </a:t>
            </a:r>
            <a:r>
              <a:rPr lang="it-IT" dirty="0" err="1" smtClean="0"/>
              <a:t>Tuda</a:t>
            </a:r>
            <a:r>
              <a:rPr lang="it-IT" dirty="0" smtClean="0"/>
              <a:t> / Art. 41 CAD)</a:t>
            </a:r>
          </a:p>
          <a:p>
            <a:pPr marL="0" indent="0" algn="just">
              <a:buNone/>
            </a:pPr>
            <a:r>
              <a:rPr lang="it-IT" dirty="0" smtClean="0"/>
              <a:t>Alla classificazione devo quindi associare la fascicolazione: i documenti non possono stare sparpagliati</a:t>
            </a:r>
          </a:p>
          <a:p>
            <a:pPr marL="0" indent="0" algn="just">
              <a:buNone/>
            </a:pPr>
            <a:endParaRPr lang="it-IT" dirty="0" smtClean="0"/>
          </a:p>
          <a:p>
            <a:pPr marL="0" indent="0" algn="just">
              <a:buNone/>
            </a:pPr>
            <a:endParaRPr lang="it-IT" dirty="0"/>
          </a:p>
        </p:txBody>
      </p:sp>
    </p:spTree>
    <p:extLst>
      <p:ext uri="{BB962C8B-B14F-4D97-AF65-F5344CB8AC3E}">
        <p14:creationId xmlns:p14="http://schemas.microsoft.com/office/powerpoint/2010/main" val="2522067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Fascicolazione / Aggregazione</a:t>
            </a:r>
          </a:p>
        </p:txBody>
      </p:sp>
      <p:sp>
        <p:nvSpPr>
          <p:cNvPr id="3" name="Segnaposto contenuto 2"/>
          <p:cNvSpPr>
            <a:spLocks noGrp="1"/>
          </p:cNvSpPr>
          <p:nvPr>
            <p:ph idx="1"/>
          </p:nvPr>
        </p:nvSpPr>
        <p:spPr/>
        <p:txBody>
          <a:bodyPr/>
          <a:lstStyle/>
          <a:p>
            <a:pPr marL="0" indent="0" algn="just">
              <a:buNone/>
            </a:pPr>
            <a:r>
              <a:rPr lang="it-IT" dirty="0" smtClean="0"/>
              <a:t>Al </a:t>
            </a:r>
            <a:r>
              <a:rPr lang="it-IT" dirty="0" err="1" smtClean="0"/>
              <a:t>titolario</a:t>
            </a:r>
            <a:r>
              <a:rPr lang="it-IT" dirty="0" smtClean="0"/>
              <a:t> posso collegare la rappresentazione dei processi (1 voce + processi/procedure: 1 processo/procedura = 1 singola voce di </a:t>
            </a:r>
            <a:r>
              <a:rPr lang="it-IT" dirty="0" err="1" smtClean="0"/>
              <a:t>titolario</a:t>
            </a:r>
            <a:r>
              <a:rPr lang="it-IT" dirty="0" smtClean="0"/>
              <a:t>) e delle singole attività. A questa rappresentazione delle attività posso collegare le tipologie documentarie che sono strumentali alle singole attività </a:t>
            </a:r>
          </a:p>
          <a:p>
            <a:pPr marL="0" indent="0" algn="just">
              <a:buNone/>
            </a:pPr>
            <a:r>
              <a:rPr lang="it-IT" dirty="0" smtClean="0"/>
              <a:t>I documenti possono essere aggregati</a:t>
            </a:r>
          </a:p>
          <a:p>
            <a:pPr algn="just"/>
            <a:r>
              <a:rPr lang="it-IT" dirty="0" smtClean="0"/>
              <a:t>Cronologico			Repertorio</a:t>
            </a:r>
          </a:p>
          <a:p>
            <a:pPr algn="just"/>
            <a:r>
              <a:rPr lang="it-IT" dirty="0" smtClean="0"/>
              <a:t>Materia/oggetto			Fascicolo (affare, persona, attività) </a:t>
            </a:r>
          </a:p>
          <a:p>
            <a:pPr marL="3657600" lvl="8" indent="0" algn="just">
              <a:buNone/>
            </a:pPr>
            <a:r>
              <a:rPr lang="it-IT" dirty="0" smtClean="0"/>
              <a:t>	Più </a:t>
            </a:r>
            <a:r>
              <a:rPr lang="it-IT" dirty="0" err="1" smtClean="0"/>
              <a:t>fascioli</a:t>
            </a:r>
            <a:r>
              <a:rPr lang="it-IT" dirty="0" smtClean="0"/>
              <a:t> fanno una serie</a:t>
            </a:r>
            <a:endParaRPr lang="it-IT" dirty="0"/>
          </a:p>
        </p:txBody>
      </p:sp>
      <p:sp>
        <p:nvSpPr>
          <p:cNvPr id="4" name="Freccia a destra 3"/>
          <p:cNvSpPr/>
          <p:nvPr/>
        </p:nvSpPr>
        <p:spPr>
          <a:xfrm>
            <a:off x="4485736" y="4494362"/>
            <a:ext cx="854015" cy="276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4485736" y="5011946"/>
            <a:ext cx="854015" cy="258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65092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b="1" dirty="0" smtClean="0"/>
              <a:t>Fascicolo </a:t>
            </a:r>
            <a:r>
              <a:rPr lang="it-IT" dirty="0" smtClean="0"/>
              <a:t>(affare)</a:t>
            </a:r>
            <a:endParaRPr lang="it-IT" b="1" dirty="0"/>
          </a:p>
        </p:txBody>
      </p:sp>
      <p:sp>
        <p:nvSpPr>
          <p:cNvPr id="3" name="Content Placeholder 2"/>
          <p:cNvSpPr>
            <a:spLocks noGrp="1"/>
          </p:cNvSpPr>
          <p:nvPr>
            <p:ph idx="1"/>
          </p:nvPr>
        </p:nvSpPr>
        <p:spPr>
          <a:xfrm>
            <a:off x="838200" y="1406106"/>
            <a:ext cx="10515600" cy="4770857"/>
          </a:xfrm>
        </p:spPr>
        <p:txBody>
          <a:bodyPr/>
          <a:lstStyle/>
          <a:p>
            <a:pPr marL="0" indent="0" algn="just">
              <a:buNone/>
            </a:pPr>
            <a:r>
              <a:rPr lang="it-IT" dirty="0" smtClean="0"/>
              <a:t>La fascicolazione risponde a una dublice esigenza:</a:t>
            </a:r>
          </a:p>
          <a:p>
            <a:pPr algn="just"/>
            <a:r>
              <a:rPr lang="it-IT" sz="2400" dirty="0" smtClean="0"/>
              <a:t>Accorpare i documenti</a:t>
            </a:r>
          </a:p>
          <a:p>
            <a:pPr algn="just"/>
            <a:r>
              <a:rPr lang="it-IT" sz="2400" dirty="0" smtClean="0"/>
              <a:t>Evitare sia la frammentazione che l’accorpamento eccessivo all’interno della stessa unità</a:t>
            </a:r>
          </a:p>
          <a:p>
            <a:pPr marL="0" indent="0" algn="just">
              <a:buNone/>
            </a:pPr>
            <a:r>
              <a:rPr lang="it-IT" dirty="0" smtClean="0"/>
              <a:t>Il fascicolo </a:t>
            </a:r>
            <a:r>
              <a:rPr lang="it-IT" b="1" dirty="0" smtClean="0"/>
              <a:t>è una aggregazione di documenti archivistici che condivide con gli altri un elemento unificante</a:t>
            </a:r>
            <a:r>
              <a:rPr lang="it-IT" dirty="0" smtClean="0"/>
              <a:t>. Sono in pratica i documenti relativi a una determinata pratica collocati all’interno di una camicia (o copertura) in ordine cronologico. Il fascicolo costituisce l’unità base, indivisibile di un archivio</a:t>
            </a:r>
          </a:p>
          <a:p>
            <a:pPr marL="0" indent="0" algn="just">
              <a:buNone/>
            </a:pPr>
            <a:r>
              <a:rPr lang="it-IT" b="1" dirty="0" smtClean="0"/>
              <a:t>Il </a:t>
            </a:r>
            <a:r>
              <a:rPr lang="it-IT" b="1" dirty="0" err="1" smtClean="0"/>
              <a:t>fasciolo</a:t>
            </a:r>
            <a:r>
              <a:rPr lang="it-IT" b="1" dirty="0" smtClean="0"/>
              <a:t> prende un numero progressivo univoco in base al piano di classificazione </a:t>
            </a:r>
            <a:r>
              <a:rPr lang="it-IT" dirty="0" smtClean="0"/>
              <a:t>(Titolo VII, classe 6) (2017 – VII/6 – 13)</a:t>
            </a:r>
            <a:endParaRPr lang="it-IT" b="1" dirty="0" smtClean="0"/>
          </a:p>
          <a:p>
            <a:pPr marL="0" indent="0" algn="just">
              <a:buNone/>
            </a:pPr>
            <a:endParaRPr lang="it-IT" dirty="0" smtClean="0"/>
          </a:p>
        </p:txBody>
      </p:sp>
    </p:spTree>
    <p:extLst>
      <p:ext uri="{BB962C8B-B14F-4D97-AF65-F5344CB8AC3E}">
        <p14:creationId xmlns:p14="http://schemas.microsoft.com/office/powerpoint/2010/main" val="673197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Fascicolo</a:t>
            </a:r>
          </a:p>
        </p:txBody>
      </p:sp>
      <p:sp>
        <p:nvSpPr>
          <p:cNvPr id="3" name="Segnaposto contenuto 2"/>
          <p:cNvSpPr>
            <a:spLocks noGrp="1"/>
          </p:cNvSpPr>
          <p:nvPr>
            <p:ph idx="1"/>
          </p:nvPr>
        </p:nvSpPr>
        <p:spPr>
          <a:xfrm>
            <a:off x="838200" y="1604513"/>
            <a:ext cx="10515600" cy="4572450"/>
          </a:xfrm>
        </p:spPr>
        <p:txBody>
          <a:bodyPr/>
          <a:lstStyle/>
          <a:p>
            <a:pPr marL="0" indent="0">
              <a:buNone/>
            </a:pPr>
            <a:r>
              <a:rPr lang="it-IT" dirty="0" smtClean="0"/>
              <a:t>Il fascicolo rispetto al </a:t>
            </a:r>
            <a:r>
              <a:rPr lang="it-IT" dirty="0" err="1" smtClean="0"/>
              <a:t>titolario</a:t>
            </a:r>
            <a:r>
              <a:rPr lang="it-IT" dirty="0" smtClean="0"/>
              <a:t> costituisce lo specifico storico: quello che effettivamente è stato fatto</a:t>
            </a:r>
          </a:p>
          <a:p>
            <a:r>
              <a:rPr lang="it-IT" dirty="0" smtClean="0"/>
              <a:t>Fascicolo per affare</a:t>
            </a:r>
          </a:p>
          <a:p>
            <a:r>
              <a:rPr lang="it-IT" dirty="0" smtClean="0"/>
              <a:t>Fascicolo per persona </a:t>
            </a:r>
            <a:r>
              <a:rPr lang="it-IT" sz="2400" dirty="0" smtClean="0"/>
              <a:t>(per persone fisiche e giuridiche / fascicolo studente)</a:t>
            </a:r>
          </a:p>
          <a:p>
            <a:r>
              <a:rPr lang="it-IT" dirty="0" smtClean="0"/>
              <a:t>Fascicolo per attività </a:t>
            </a:r>
            <a:r>
              <a:rPr lang="it-IT" sz="2400" dirty="0" smtClean="0"/>
              <a:t>(procedimenti minimi che si risolvono solo nella 				         presentazione dell’istanza – uso sala/cartellini) </a:t>
            </a:r>
            <a:endParaRPr lang="it-IT" sz="2400" dirty="0"/>
          </a:p>
        </p:txBody>
      </p:sp>
    </p:spTree>
    <p:extLst>
      <p:ext uri="{BB962C8B-B14F-4D97-AF65-F5344CB8AC3E}">
        <p14:creationId xmlns:p14="http://schemas.microsoft.com/office/powerpoint/2010/main" val="4249483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Repertorio</a:t>
            </a:r>
            <a:endParaRPr lang="it-IT" dirty="0"/>
          </a:p>
        </p:txBody>
      </p:sp>
      <p:sp>
        <p:nvSpPr>
          <p:cNvPr id="3" name="Segnaposto contenuto 2"/>
          <p:cNvSpPr>
            <a:spLocks noGrp="1"/>
          </p:cNvSpPr>
          <p:nvPr>
            <p:ph idx="1"/>
          </p:nvPr>
        </p:nvSpPr>
        <p:spPr/>
        <p:txBody>
          <a:bodyPr/>
          <a:lstStyle/>
          <a:p>
            <a:pPr marL="0" indent="0" algn="just">
              <a:buNone/>
            </a:pPr>
            <a:r>
              <a:rPr lang="it-IT" dirty="0" smtClean="0"/>
              <a:t>Repertorio: </a:t>
            </a:r>
            <a:r>
              <a:rPr lang="it-IT" b="1" dirty="0" smtClean="0"/>
              <a:t>aggregazione di documenti identici per forma e per provenienza</a:t>
            </a:r>
            <a:r>
              <a:rPr lang="it-IT" dirty="0" smtClean="0"/>
              <a:t> che vengono disposti in sequenza cronologica. (</a:t>
            </a:r>
            <a:r>
              <a:rPr lang="it-IT" sz="2400" dirty="0" smtClean="0"/>
              <a:t>Delibere </a:t>
            </a:r>
            <a:r>
              <a:rPr lang="it-IT" sz="2400" dirty="0" err="1" smtClean="0"/>
              <a:t>cons</a:t>
            </a:r>
            <a:r>
              <a:rPr lang="it-IT" sz="2400" dirty="0" smtClean="0"/>
              <a:t>. comunale, verbali, sentenze…</a:t>
            </a:r>
            <a:r>
              <a:rPr lang="it-IT" dirty="0" smtClean="0"/>
              <a:t>) 		  numero di repertorio</a:t>
            </a:r>
          </a:p>
          <a:p>
            <a:pPr marL="0" indent="0" algn="just">
              <a:buNone/>
            </a:pPr>
            <a:r>
              <a:rPr lang="it-IT" dirty="0" smtClean="0"/>
              <a:t>Può essere una forma differente di registrazione parallela al registro di protocollo (ma il documento o lo fascicolo o lo metto nel repertorio)</a:t>
            </a:r>
          </a:p>
          <a:p>
            <a:pPr marL="0" indent="0" algn="just">
              <a:buNone/>
            </a:pPr>
            <a:r>
              <a:rPr lang="it-IT" dirty="0" smtClean="0"/>
              <a:t>Il repertorio non può essere classificazione perché al suo interno contiene </a:t>
            </a:r>
            <a:r>
              <a:rPr lang="it-IT" b="1" dirty="0" smtClean="0"/>
              <a:t>documenti con contenuti diversi</a:t>
            </a:r>
            <a:endParaRPr lang="it-IT" b="1" dirty="0"/>
          </a:p>
        </p:txBody>
      </p:sp>
      <p:sp>
        <p:nvSpPr>
          <p:cNvPr id="4" name="Freccia a destra 3"/>
          <p:cNvSpPr/>
          <p:nvPr/>
        </p:nvSpPr>
        <p:spPr>
          <a:xfrm>
            <a:off x="5512279" y="2700068"/>
            <a:ext cx="966159" cy="267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15181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b="1" dirty="0" smtClean="0"/>
              <a:t>Serie</a:t>
            </a:r>
            <a:endParaRPr lang="it-IT" b="1" dirty="0"/>
          </a:p>
        </p:txBody>
      </p:sp>
      <p:sp>
        <p:nvSpPr>
          <p:cNvPr id="3" name="Content Placeholder 2"/>
          <p:cNvSpPr>
            <a:spLocks noGrp="1"/>
          </p:cNvSpPr>
          <p:nvPr>
            <p:ph idx="1"/>
          </p:nvPr>
        </p:nvSpPr>
        <p:spPr/>
        <p:txBody>
          <a:bodyPr/>
          <a:lstStyle/>
          <a:p>
            <a:pPr marL="0" indent="0" algn="just">
              <a:buNone/>
            </a:pPr>
            <a:r>
              <a:rPr lang="it-IT" b="1" dirty="0" smtClean="0"/>
              <a:t>La serie è un raggruppamento di unità archivistiche </a:t>
            </a:r>
            <a:r>
              <a:rPr lang="it-IT" dirty="0" smtClean="0"/>
              <a:t>(registri - fascicoli),  con caratteristiche omogenee in relazione alla natura giuridica, alla forma dei documenti, all’oggetto/materia/funzioni o come risultato di una specifica attività.</a:t>
            </a:r>
          </a:p>
          <a:p>
            <a:pPr marL="0" indent="0" algn="just">
              <a:buNone/>
            </a:pPr>
            <a:r>
              <a:rPr lang="it-IT" b="1" dirty="0"/>
              <a:t>L’archivio di un ente risulta di massima articolato in serie</a:t>
            </a:r>
            <a:r>
              <a:rPr lang="it-IT" dirty="0"/>
              <a:t>, che riflettono in vario modo le funzioni svolte dall’ente e le modalità con cui l’ente ha determinato il processo di sedimentazione delle sue carte. </a:t>
            </a:r>
            <a:endParaRPr lang="it-IT" dirty="0" smtClean="0"/>
          </a:p>
          <a:p>
            <a:pPr marL="0" indent="0" algn="just">
              <a:buNone/>
            </a:pPr>
            <a:r>
              <a:rPr lang="it-IT" dirty="0" smtClean="0"/>
              <a:t>La sottoserie (che può esserci o no) è una partizione interna delle serie.</a:t>
            </a:r>
            <a:endParaRPr lang="it-IT" dirty="0"/>
          </a:p>
        </p:txBody>
      </p:sp>
    </p:spTree>
    <p:extLst>
      <p:ext uri="{BB962C8B-B14F-4D97-AF65-F5344CB8AC3E}">
        <p14:creationId xmlns:p14="http://schemas.microsoft.com/office/powerpoint/2010/main" val="3391359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Serie</a:t>
            </a:r>
          </a:p>
        </p:txBody>
      </p:sp>
      <p:sp>
        <p:nvSpPr>
          <p:cNvPr id="3" name="Content Placeholder 2"/>
          <p:cNvSpPr>
            <a:spLocks noGrp="1"/>
          </p:cNvSpPr>
          <p:nvPr>
            <p:ph idx="1"/>
          </p:nvPr>
        </p:nvSpPr>
        <p:spPr>
          <a:xfrm>
            <a:off x="838200" y="1463040"/>
            <a:ext cx="10515600" cy="4713923"/>
          </a:xfrm>
        </p:spPr>
        <p:txBody>
          <a:bodyPr/>
          <a:lstStyle/>
          <a:p>
            <a:pPr marL="0" indent="0" algn="just">
              <a:buNone/>
            </a:pPr>
            <a:r>
              <a:rPr lang="it-IT" dirty="0" smtClean="0"/>
              <a:t>Gli elementi che presiedono alla formazione delle serie possono essere rappresentati schematicamente da</a:t>
            </a:r>
          </a:p>
          <a:p>
            <a:pPr algn="just"/>
            <a:r>
              <a:rPr lang="it-IT" dirty="0" smtClean="0"/>
              <a:t>Rispetto delle materie</a:t>
            </a:r>
          </a:p>
          <a:p>
            <a:pPr algn="just"/>
            <a:r>
              <a:rPr lang="it-IT" dirty="0" smtClean="0"/>
              <a:t>Rispetto dell’ordine cronologico</a:t>
            </a:r>
          </a:p>
          <a:p>
            <a:pPr algn="just"/>
            <a:r>
              <a:rPr lang="it-IT" dirty="0" smtClean="0"/>
              <a:t>Rispetto dell’articolazione delle attività</a:t>
            </a:r>
          </a:p>
          <a:p>
            <a:pPr marL="0" indent="0" algn="just">
              <a:buNone/>
            </a:pPr>
            <a:r>
              <a:rPr lang="it-IT" b="1" dirty="0" smtClean="0"/>
              <a:t>Nel titolario la serie può essere a livello di titolo o </a:t>
            </a:r>
            <a:r>
              <a:rPr lang="it-IT" b="1" dirty="0" smtClean="0"/>
              <a:t>classe</a:t>
            </a:r>
          </a:p>
          <a:p>
            <a:pPr marL="0" indent="0" algn="just">
              <a:buNone/>
            </a:pPr>
            <a:r>
              <a:rPr lang="it-IT" dirty="0"/>
              <a:t>L’archivio dovrebbe nascere e costituirsi attraverso serie non prefabbricate bensì costituitesi naturalmente a seguito di tale procedura. Con questo procedimento in </a:t>
            </a:r>
            <a:r>
              <a:rPr lang="it-IT" i="1" dirty="0"/>
              <a:t>vincolo</a:t>
            </a:r>
            <a:r>
              <a:rPr lang="it-IT" dirty="0"/>
              <a:t> si rivelerà con i caratteri della originarietà, della naturalezza e della necessarietà.</a:t>
            </a:r>
          </a:p>
          <a:p>
            <a:pPr marL="0" indent="0" algn="just">
              <a:buNone/>
            </a:pPr>
            <a:endParaRPr lang="it-IT" b="1" dirty="0" smtClean="0"/>
          </a:p>
          <a:p>
            <a:pPr algn="just"/>
            <a:endParaRPr lang="it-IT" dirty="0" smtClean="0"/>
          </a:p>
          <a:p>
            <a:pPr algn="r"/>
            <a:endParaRPr lang="it-IT" dirty="0"/>
          </a:p>
        </p:txBody>
      </p:sp>
    </p:spTree>
    <p:extLst>
      <p:ext uri="{BB962C8B-B14F-4D97-AF65-F5344CB8AC3E}">
        <p14:creationId xmlns:p14="http://schemas.microsoft.com/office/powerpoint/2010/main" val="2334090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Unità archivistiche/unità di conservazione</a:t>
            </a:r>
            <a:endParaRPr lang="it-IT" dirty="0"/>
          </a:p>
        </p:txBody>
      </p:sp>
      <p:sp>
        <p:nvSpPr>
          <p:cNvPr id="3" name="Content Placeholder 2"/>
          <p:cNvSpPr>
            <a:spLocks noGrp="1"/>
          </p:cNvSpPr>
          <p:nvPr>
            <p:ph idx="1"/>
          </p:nvPr>
        </p:nvSpPr>
        <p:spPr/>
        <p:txBody>
          <a:bodyPr/>
          <a:lstStyle/>
          <a:p>
            <a:pPr algn="just"/>
            <a:r>
              <a:rPr lang="it-IT" b="1" dirty="0" smtClean="0"/>
              <a:t>Unità archivistica</a:t>
            </a:r>
            <a:r>
              <a:rPr lang="it-IT" dirty="0" smtClean="0"/>
              <a:t>: è l’elemento base di descrizione dell’archivio. Si intende il </a:t>
            </a:r>
            <a:r>
              <a:rPr lang="it-IT" b="1" dirty="0" smtClean="0"/>
              <a:t>registro</a:t>
            </a:r>
            <a:r>
              <a:rPr lang="it-IT" dirty="0" smtClean="0"/>
              <a:t> (vacchetta, quaderno) </a:t>
            </a:r>
            <a:r>
              <a:rPr lang="it-IT" b="1" dirty="0" smtClean="0"/>
              <a:t>il singolo documento </a:t>
            </a:r>
            <a:r>
              <a:rPr lang="it-IT" dirty="0" smtClean="0"/>
              <a:t>o eventualmente un insieme di documenti raccolti originariamente in maniera empirica su base tendenzialmente cronologica e successivamente raggruppati secondo un nesso di collegamento organico che costituisce un’unità non divisibile (tipo </a:t>
            </a:r>
            <a:r>
              <a:rPr lang="it-IT" b="1" dirty="0" smtClean="0"/>
              <a:t>fascicolo</a:t>
            </a:r>
            <a:r>
              <a:rPr lang="it-IT" dirty="0" smtClean="0"/>
              <a:t>) </a:t>
            </a:r>
          </a:p>
          <a:p>
            <a:pPr algn="just"/>
            <a:r>
              <a:rPr lang="it-IT" b="1" dirty="0" smtClean="0"/>
              <a:t>Unità di conservazione</a:t>
            </a:r>
            <a:r>
              <a:rPr lang="it-IT" dirty="0" smtClean="0"/>
              <a:t>: è il contenitore a forma di busta, faldone, scatola o cartella.</a:t>
            </a:r>
            <a:endParaRPr lang="it-IT" dirty="0"/>
          </a:p>
        </p:txBody>
      </p:sp>
    </p:spTree>
    <p:extLst>
      <p:ext uri="{BB962C8B-B14F-4D97-AF65-F5344CB8AC3E}">
        <p14:creationId xmlns:p14="http://schemas.microsoft.com/office/powerpoint/2010/main" val="48074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Diverse concezioni</a:t>
            </a:r>
            <a:endParaRPr lang="it-IT" dirty="0"/>
          </a:p>
        </p:txBody>
      </p:sp>
      <p:sp>
        <p:nvSpPr>
          <p:cNvPr id="3" name="Content Placeholder 2"/>
          <p:cNvSpPr>
            <a:spLocks noGrp="1"/>
          </p:cNvSpPr>
          <p:nvPr>
            <p:ph idx="1"/>
          </p:nvPr>
        </p:nvSpPr>
        <p:spPr/>
        <p:txBody>
          <a:bodyPr/>
          <a:lstStyle/>
          <a:p>
            <a:pPr marL="0" indent="0" algn="just">
              <a:buNone/>
            </a:pPr>
            <a:r>
              <a:rPr lang="it-IT" dirty="0" smtClean="0"/>
              <a:t>In Italia il teorico seicentesco </a:t>
            </a:r>
            <a:r>
              <a:rPr lang="it-IT" b="1" dirty="0" smtClean="0"/>
              <a:t>Baldassare Bonifacio considerò fin dall’inizio l’archivio un’unica entità</a:t>
            </a:r>
            <a:r>
              <a:rPr lang="it-IT" dirty="0" smtClean="0"/>
              <a:t> mentre in altri paesi, in particolare la Germania, sino dal secolo XVI si è vissuto un dibattito condizionato da una situazione antitetica tra archivisti, ovvero coloro che gestivano la documentazione storica e i </a:t>
            </a:r>
            <a:r>
              <a:rPr lang="it-IT" b="1" dirty="0" smtClean="0"/>
              <a:t>registratori</a:t>
            </a:r>
            <a:r>
              <a:rPr lang="it-IT" dirty="0" smtClean="0"/>
              <a:t>, ovvero coloro che avevano in gestione la fase corrente (carteggi delle cancellerie) e di deposito. (Cencetti 	        </a:t>
            </a:r>
            <a:r>
              <a:rPr lang="it-IT" i="1" dirty="0" err="1" smtClean="0"/>
              <a:t>Universitas</a:t>
            </a:r>
            <a:r>
              <a:rPr lang="it-IT" i="1" dirty="0" smtClean="0"/>
              <a:t> Rerum</a:t>
            </a:r>
            <a:r>
              <a:rPr lang="it-IT" dirty="0" smtClean="0"/>
              <a:t>)</a:t>
            </a:r>
          </a:p>
          <a:p>
            <a:pPr marL="0" indent="0" algn="just">
              <a:buNone/>
            </a:pPr>
            <a:r>
              <a:rPr lang="it-IT" dirty="0" smtClean="0"/>
              <a:t>I primi consideravano Archivio solo quello da loro gestito, attribuendo alle fasi antecedenti la denominazione di Registratura. </a:t>
            </a:r>
            <a:endParaRPr lang="it-IT" dirty="0"/>
          </a:p>
        </p:txBody>
      </p:sp>
      <p:sp>
        <p:nvSpPr>
          <p:cNvPr id="4" name="Freccia a destra 3"/>
          <p:cNvSpPr/>
          <p:nvPr/>
        </p:nvSpPr>
        <p:spPr>
          <a:xfrm>
            <a:off x="2449902" y="4244196"/>
            <a:ext cx="845389" cy="215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55215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Unità base di conservazione: busta</a:t>
            </a:r>
            <a:endParaRPr lang="it-IT" dirty="0"/>
          </a:p>
        </p:txBody>
      </p:sp>
      <p:sp>
        <p:nvSpPr>
          <p:cNvPr id="3" name="Segnaposto contenuto 2"/>
          <p:cNvSpPr>
            <a:spLocks noGrp="1"/>
          </p:cNvSpPr>
          <p:nvPr>
            <p:ph idx="1"/>
          </p:nvPr>
        </p:nvSpPr>
        <p:spPr/>
        <p:txBody>
          <a:bodyPr>
            <a:normAutofit/>
          </a:bodyPr>
          <a:lstStyle/>
          <a:p>
            <a:pPr marL="0" indent="0" algn="just">
              <a:buNone/>
            </a:pPr>
            <a:r>
              <a:rPr lang="it-IT" b="1" dirty="0" smtClean="0"/>
              <a:t>È </a:t>
            </a:r>
            <a:r>
              <a:rPr lang="it-IT" b="1" dirty="0"/>
              <a:t>il contenitore nel quale vengono raccolti e conservati i fascicoli </a:t>
            </a:r>
            <a:r>
              <a:rPr lang="it-IT" dirty="0"/>
              <a:t>o - nel caso di atti singoli non raggruppati in fascicoli - i documenti sciolti. Si usano come sinonimo di busta le parole faldone e cartella. Si possono trovare </a:t>
            </a:r>
            <a:r>
              <a:rPr lang="it-IT" dirty="0" smtClean="0"/>
              <a:t>anche</a:t>
            </a:r>
            <a:r>
              <a:rPr lang="it-IT" dirty="0"/>
              <a:t> </a:t>
            </a:r>
            <a:r>
              <a:rPr lang="it-IT" i="1" dirty="0"/>
              <a:t>mazzo</a:t>
            </a:r>
            <a:r>
              <a:rPr lang="it-IT" dirty="0"/>
              <a:t>, </a:t>
            </a:r>
            <a:r>
              <a:rPr lang="it-IT" i="1" dirty="0"/>
              <a:t>fascio</a:t>
            </a:r>
            <a:r>
              <a:rPr lang="it-IT" dirty="0"/>
              <a:t>, </a:t>
            </a:r>
            <a:r>
              <a:rPr lang="it-IT" i="1" dirty="0"/>
              <a:t>pacco</a:t>
            </a:r>
            <a:r>
              <a:rPr lang="it-IT" dirty="0"/>
              <a:t>, </a:t>
            </a:r>
            <a:r>
              <a:rPr lang="it-IT" i="1" dirty="0"/>
              <a:t>filza</a:t>
            </a:r>
            <a:r>
              <a:rPr lang="it-IT" dirty="0" smtClean="0"/>
              <a:t>. </a:t>
            </a:r>
            <a:r>
              <a:rPr lang="it-IT" dirty="0"/>
              <a:t>La parola </a:t>
            </a:r>
            <a:r>
              <a:rPr lang="it-IT" i="1" dirty="0"/>
              <a:t>filza </a:t>
            </a:r>
            <a:r>
              <a:rPr lang="it-IT" dirty="0"/>
              <a:t>(che ha assunto significati un po' diversi in differenti territori) deriva dall'uso risalente al Medioevo di tenere i documenti d'uso quotidiano infilzati su un lungo ago perpendicolare al tavolo d'ufficio e quindi legati insieme facendo talora passare uno spago attraverso il foro prodotto </a:t>
            </a:r>
            <a:r>
              <a:rPr lang="it-IT" dirty="0" smtClean="0"/>
              <a:t>dall'ago</a:t>
            </a:r>
            <a:endParaRPr lang="it-IT" dirty="0"/>
          </a:p>
        </p:txBody>
      </p:sp>
    </p:spTree>
    <p:extLst>
      <p:ext uri="{BB962C8B-B14F-4D97-AF65-F5344CB8AC3E}">
        <p14:creationId xmlns:p14="http://schemas.microsoft.com/office/powerpoint/2010/main" val="2586992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b="1" dirty="0" smtClean="0"/>
              <a:t>Manuale di gestione</a:t>
            </a:r>
            <a:endParaRPr lang="it-IT" b="1" dirty="0"/>
          </a:p>
        </p:txBody>
      </p:sp>
      <p:sp>
        <p:nvSpPr>
          <p:cNvPr id="3" name="Content Placeholder 2"/>
          <p:cNvSpPr>
            <a:spLocks noGrp="1"/>
          </p:cNvSpPr>
          <p:nvPr>
            <p:ph idx="1"/>
          </p:nvPr>
        </p:nvSpPr>
        <p:spPr/>
        <p:txBody>
          <a:bodyPr/>
          <a:lstStyle/>
          <a:p>
            <a:pPr marL="0" indent="0" algn="just">
              <a:buNone/>
            </a:pPr>
            <a:r>
              <a:rPr lang="it-IT" dirty="0" smtClean="0"/>
              <a:t>Introdotto nella pratica gestionale degli archivi nel 2000 </a:t>
            </a:r>
            <a:r>
              <a:rPr lang="it-IT" sz="2000" dirty="0" smtClean="0"/>
              <a:t>(</a:t>
            </a:r>
            <a:r>
              <a:rPr lang="it-IT" sz="2000" dirty="0" err="1" smtClean="0"/>
              <a:t>Dpcm</a:t>
            </a:r>
            <a:r>
              <a:rPr lang="it-IT" sz="2000" dirty="0" smtClean="0"/>
              <a:t> 3 </a:t>
            </a:r>
            <a:r>
              <a:rPr lang="it-IT" sz="2000" dirty="0" err="1" smtClean="0"/>
              <a:t>ott</a:t>
            </a:r>
            <a:r>
              <a:rPr lang="it-IT" sz="2000" dirty="0" smtClean="0"/>
              <a:t> 2010)</a:t>
            </a:r>
          </a:p>
          <a:p>
            <a:pPr marL="0" indent="0" algn="just">
              <a:buNone/>
            </a:pPr>
            <a:r>
              <a:rPr lang="it-IT" dirty="0" smtClean="0"/>
              <a:t>Il manuale di gestione: descrive il sistema di gestione, anche ai fini della conservazione, dei documenti informatici e fornisce le istruzioni per il corretto funzionamento del servizio per la tenuta del protocollo informatico (</a:t>
            </a:r>
            <a:r>
              <a:rPr lang="it-IT" dirty="0"/>
              <a:t>D</a:t>
            </a:r>
            <a:r>
              <a:rPr lang="it-IT" dirty="0" smtClean="0"/>
              <a:t>pcm 3 dic 2013) della gestione dei flussi documenti e degli </a:t>
            </a:r>
            <a:r>
              <a:rPr lang="it-IT" dirty="0" smtClean="0"/>
              <a:t>archivi</a:t>
            </a:r>
          </a:p>
          <a:p>
            <a:pPr marL="0" indent="0" algn="just">
              <a:buNone/>
            </a:pPr>
            <a:r>
              <a:rPr lang="it-IT" b="1" dirty="0" smtClean="0"/>
              <a:t>È la comunicazione di scelte già effettuate</a:t>
            </a:r>
            <a:endParaRPr lang="it-IT" b="1" dirty="0"/>
          </a:p>
        </p:txBody>
      </p:sp>
    </p:spTree>
    <p:extLst>
      <p:ext uri="{BB962C8B-B14F-4D97-AF65-F5344CB8AC3E}">
        <p14:creationId xmlns:p14="http://schemas.microsoft.com/office/powerpoint/2010/main" val="862362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Manuale di gestione</a:t>
            </a:r>
          </a:p>
        </p:txBody>
      </p:sp>
      <p:sp>
        <p:nvSpPr>
          <p:cNvPr id="3" name="Content Placeholder 2"/>
          <p:cNvSpPr>
            <a:spLocks noGrp="1"/>
          </p:cNvSpPr>
          <p:nvPr>
            <p:ph idx="1"/>
          </p:nvPr>
        </p:nvSpPr>
        <p:spPr>
          <a:xfrm>
            <a:off x="838200" y="1690688"/>
            <a:ext cx="10515600" cy="4486275"/>
          </a:xfrm>
        </p:spPr>
        <p:txBody>
          <a:bodyPr/>
          <a:lstStyle/>
          <a:p>
            <a:pPr marL="0" indent="0" algn="just">
              <a:buNone/>
            </a:pPr>
            <a:r>
              <a:rPr lang="it-IT" b="1" dirty="0" smtClean="0"/>
              <a:t>Il manuale di gestione descrive tutti gli altri strumenti e soprattutto le scelte che il soggetto produttore ha compito per realizzare il sistema </a:t>
            </a:r>
            <a:r>
              <a:rPr lang="it-IT" dirty="0" smtClean="0"/>
              <a:t>(l’assetto organizzativo, i responsabili, la sicurezza informatica, gli strumenti utilizzati per la trasmissione, protocollo, fascicolazione, piano di classificazione, piano di conservazione, soluzioni tecnologiche adottate, formati, metadati....) </a:t>
            </a:r>
          </a:p>
          <a:p>
            <a:pPr marL="0" indent="0" algn="just">
              <a:buNone/>
            </a:pPr>
            <a:r>
              <a:rPr lang="it-IT" dirty="0" smtClean="0"/>
              <a:t>ISO 15489 Responsabile del sistema di gestione documentale</a:t>
            </a:r>
            <a:endParaRPr lang="it-IT" dirty="0"/>
          </a:p>
        </p:txBody>
      </p:sp>
    </p:spTree>
    <p:extLst>
      <p:ext uri="{BB962C8B-B14F-4D97-AF65-F5344CB8AC3E}">
        <p14:creationId xmlns:p14="http://schemas.microsoft.com/office/powerpoint/2010/main" val="1521801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b="1" dirty="0" smtClean="0"/>
              <a:t>Piano di Fascolazione, repertorio </a:t>
            </a:r>
            <a:r>
              <a:rPr lang="it-IT" b="1" dirty="0" smtClean="0"/>
              <a:t>dei fascicoli</a:t>
            </a:r>
            <a:r>
              <a:rPr lang="it-IT" b="1" dirty="0" smtClean="0"/>
              <a:t>, </a:t>
            </a:r>
            <a:r>
              <a:rPr lang="it-IT" b="1" dirty="0" smtClean="0"/>
              <a:t>rubriche e schedari</a:t>
            </a:r>
            <a:endParaRPr lang="it-IT" b="1" dirty="0"/>
          </a:p>
        </p:txBody>
      </p:sp>
      <p:sp>
        <p:nvSpPr>
          <p:cNvPr id="3" name="Content Placeholder 2"/>
          <p:cNvSpPr>
            <a:spLocks noGrp="1"/>
          </p:cNvSpPr>
          <p:nvPr>
            <p:ph idx="1"/>
          </p:nvPr>
        </p:nvSpPr>
        <p:spPr/>
        <p:txBody>
          <a:bodyPr/>
          <a:lstStyle/>
          <a:p>
            <a:pPr marL="0" indent="0" algn="just">
              <a:buNone/>
            </a:pPr>
            <a:r>
              <a:rPr lang="it-IT" dirty="0" smtClean="0"/>
              <a:t>Una puntuale registrazione, un </a:t>
            </a:r>
            <a:r>
              <a:rPr lang="it-IT" dirty="0" smtClean="0"/>
              <a:t>razionale sistema di classificazione, una corretta </a:t>
            </a:r>
            <a:r>
              <a:rPr lang="it-IT" dirty="0" smtClean="0"/>
              <a:t>fascicolazione </a:t>
            </a:r>
            <a:r>
              <a:rPr lang="it-IT" dirty="0" smtClean="0"/>
              <a:t>favoriscono la ricerca dei documenti. Tuttavia la gestione </a:t>
            </a:r>
            <a:r>
              <a:rPr lang="it-IT" dirty="0" smtClean="0"/>
              <a:t>dei documenti può richiedere </a:t>
            </a:r>
            <a:r>
              <a:rPr lang="it-IT" b="1" dirty="0" smtClean="0"/>
              <a:t>altri strumenti </a:t>
            </a:r>
            <a:r>
              <a:rPr lang="it-IT" dirty="0" smtClean="0"/>
              <a:t>e i</a:t>
            </a:r>
            <a:r>
              <a:rPr lang="it-IT" dirty="0" smtClean="0"/>
              <a:t> </a:t>
            </a:r>
            <a:r>
              <a:rPr lang="it-IT" dirty="0" smtClean="0"/>
              <a:t>cosiddetti mezzi di corredo </a:t>
            </a:r>
            <a:r>
              <a:rPr lang="it-IT" dirty="0" smtClean="0"/>
              <a:t>coevi</a:t>
            </a:r>
            <a:r>
              <a:rPr lang="it-IT" dirty="0" smtClean="0"/>
              <a:t>.</a:t>
            </a:r>
          </a:p>
          <a:p>
            <a:pPr marL="0" indent="0" algn="just">
              <a:buNone/>
            </a:pPr>
            <a:r>
              <a:rPr lang="it-IT" b="1" dirty="0" smtClean="0"/>
              <a:t>Piano di fascicolazione</a:t>
            </a:r>
            <a:r>
              <a:rPr lang="it-IT" dirty="0" smtClean="0"/>
              <a:t>: si tratta di uno schema per organizzare i fascicoli e le serie documentarie. Ripercorre la struttura del titolario indicando quali tipologie di fascicoli si possono aprire nell’ambito dei titoli e delle classi (non è un’estensione del titolario) </a:t>
            </a:r>
            <a:endParaRPr lang="it-IT" dirty="0" smtClean="0"/>
          </a:p>
          <a:p>
            <a:pPr marL="0" indent="0" algn="just">
              <a:buNone/>
            </a:pPr>
            <a:endParaRPr lang="it-IT" dirty="0"/>
          </a:p>
        </p:txBody>
      </p:sp>
    </p:spTree>
    <p:extLst>
      <p:ext uri="{BB962C8B-B14F-4D97-AF65-F5344CB8AC3E}">
        <p14:creationId xmlns:p14="http://schemas.microsoft.com/office/powerpoint/2010/main" val="2096966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Piano di Fascolazione, repertorio dei fascicoli</a:t>
            </a:r>
            <a:r>
              <a:rPr lang="it-IT" dirty="0" smtClean="0"/>
              <a:t>, </a:t>
            </a:r>
            <a:r>
              <a:rPr lang="it-IT" dirty="0"/>
              <a:t>rubriche e schedari</a:t>
            </a:r>
          </a:p>
        </p:txBody>
      </p:sp>
      <p:sp>
        <p:nvSpPr>
          <p:cNvPr id="3" name="Content Placeholder 2"/>
          <p:cNvSpPr>
            <a:spLocks noGrp="1"/>
          </p:cNvSpPr>
          <p:nvPr>
            <p:ph idx="1"/>
          </p:nvPr>
        </p:nvSpPr>
        <p:spPr/>
        <p:txBody>
          <a:bodyPr/>
          <a:lstStyle/>
          <a:p>
            <a:pPr marL="0" indent="0" algn="just">
              <a:buNone/>
            </a:pPr>
            <a:r>
              <a:rPr lang="it-IT" dirty="0"/>
              <a:t>Il repertorio dei </a:t>
            </a:r>
            <a:r>
              <a:rPr lang="it-IT" dirty="0" smtClean="0"/>
              <a:t>fascicoli: è poco usato. È in pratica lo strumento che </a:t>
            </a:r>
            <a:r>
              <a:rPr lang="it-IT" b="1" dirty="0" smtClean="0"/>
              <a:t>identifica in modo univoco ogni singolo fascicolo fin dalla sua apertura</a:t>
            </a:r>
            <a:r>
              <a:rPr lang="it-IT" dirty="0" smtClean="0"/>
              <a:t>. (Titolo, classe, anno, oggetto, ID univoco, annotazioni). Con in mezzi informatici è al giorno d’oggi il più potente strumento gestionale dell’archivio in formazione.</a:t>
            </a:r>
            <a:endParaRPr lang="it-IT" dirty="0"/>
          </a:p>
          <a:p>
            <a:pPr marL="0" indent="0">
              <a:buNone/>
            </a:pPr>
            <a:endParaRPr lang="it-IT" dirty="0"/>
          </a:p>
        </p:txBody>
      </p:sp>
    </p:spTree>
    <p:extLst>
      <p:ext uri="{BB962C8B-B14F-4D97-AF65-F5344CB8AC3E}">
        <p14:creationId xmlns:p14="http://schemas.microsoft.com/office/powerpoint/2010/main" val="325186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849" y="365125"/>
            <a:ext cx="10749951" cy="1325563"/>
          </a:xfrm>
        </p:spPr>
        <p:txBody>
          <a:bodyPr>
            <a:normAutofit/>
          </a:bodyPr>
          <a:lstStyle/>
          <a:p>
            <a:r>
              <a:rPr lang="it-IT" sz="3800" dirty="0" smtClean="0"/>
              <a:t>Concezione italiana/francese/tedesca/angloamericana</a:t>
            </a:r>
            <a:endParaRPr lang="it-IT" sz="3800"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1047664856"/>
              </p:ext>
            </p:extLst>
          </p:nvPr>
        </p:nvGraphicFramePr>
        <p:xfrm>
          <a:off x="1124788" y="1776577"/>
          <a:ext cx="9813505" cy="3313006"/>
        </p:xfrm>
        <a:graphic>
          <a:graphicData uri="http://schemas.openxmlformats.org/drawingml/2006/table">
            <a:tbl>
              <a:tblPr firstRow="1" bandRow="1">
                <a:tableStyleId>{21E4AEA4-8DFA-4A89-87EB-49C32662AFE0}</a:tableStyleId>
              </a:tblPr>
              <a:tblGrid>
                <a:gridCol w="1962701"/>
                <a:gridCol w="1962701"/>
                <a:gridCol w="1962701"/>
                <a:gridCol w="1962701"/>
                <a:gridCol w="1962701"/>
              </a:tblGrid>
              <a:tr h="370686">
                <a:tc>
                  <a:txBody>
                    <a:bodyPr/>
                    <a:lstStyle/>
                    <a:p>
                      <a:pPr algn="l" fontAlgn="t"/>
                      <a:r>
                        <a:rPr lang="it-IT" sz="1800" u="none" strike="noStrike">
                          <a:effectLst/>
                        </a:rPr>
                        <a:t> </a:t>
                      </a:r>
                      <a:endParaRPr lang="it-IT" sz="1800" b="0" i="0" u="none" strike="noStrike">
                        <a:solidFill>
                          <a:srgbClr val="000000"/>
                        </a:solidFill>
                        <a:effectLst/>
                        <a:latin typeface="Arial"/>
                      </a:endParaRPr>
                    </a:p>
                  </a:txBody>
                  <a:tcPr marL="9525" marR="9525" marT="9525" marB="0"/>
                </a:tc>
                <a:tc>
                  <a:txBody>
                    <a:bodyPr/>
                    <a:lstStyle/>
                    <a:p>
                      <a:pPr algn="ctr" rtl="0" fontAlgn="ctr"/>
                      <a:r>
                        <a:rPr lang="it-IT" sz="1800" u="none" strike="noStrike">
                          <a:effectLst/>
                        </a:rPr>
                        <a:t>Prima fase</a:t>
                      </a:r>
                      <a:endParaRPr lang="it-IT" sz="1800" b="1" i="0" u="none" strike="noStrike">
                        <a:solidFill>
                          <a:srgbClr val="FFFFFF"/>
                        </a:solidFill>
                        <a:effectLst/>
                        <a:latin typeface="Calibri"/>
                      </a:endParaRPr>
                    </a:p>
                  </a:txBody>
                  <a:tcPr marL="9525" marR="9525" marT="9525" marB="0" anchor="ctr"/>
                </a:tc>
                <a:tc>
                  <a:txBody>
                    <a:bodyPr/>
                    <a:lstStyle/>
                    <a:p>
                      <a:pPr algn="ctr" rtl="0" fontAlgn="ctr"/>
                      <a:r>
                        <a:rPr lang="it-IT" sz="1800" u="none" strike="noStrike">
                          <a:effectLst/>
                        </a:rPr>
                        <a:t>Seconda fase</a:t>
                      </a:r>
                      <a:endParaRPr lang="it-IT" sz="1800" b="1" i="0" u="none" strike="noStrike">
                        <a:solidFill>
                          <a:srgbClr val="FFFFFF"/>
                        </a:solidFill>
                        <a:effectLst/>
                        <a:latin typeface="Calibri"/>
                      </a:endParaRPr>
                    </a:p>
                  </a:txBody>
                  <a:tcPr marL="9525" marR="9525" marT="9525" marB="0" anchor="ctr"/>
                </a:tc>
                <a:tc>
                  <a:txBody>
                    <a:bodyPr/>
                    <a:lstStyle/>
                    <a:p>
                      <a:pPr algn="ctr" rtl="0" fontAlgn="ctr"/>
                      <a:r>
                        <a:rPr lang="it-IT" sz="1800" u="none" strike="noStrike">
                          <a:effectLst/>
                        </a:rPr>
                        <a:t>Terza fase</a:t>
                      </a:r>
                      <a:endParaRPr lang="it-IT" sz="1800" b="1" i="0" u="none" strike="noStrike">
                        <a:solidFill>
                          <a:srgbClr val="FFFFFF"/>
                        </a:solidFill>
                        <a:effectLst/>
                        <a:latin typeface="Calibri"/>
                      </a:endParaRPr>
                    </a:p>
                  </a:txBody>
                  <a:tcPr marL="9525" marR="9525" marT="9525" marB="0" anchor="ctr"/>
                </a:tc>
                <a:tc>
                  <a:txBody>
                    <a:bodyPr/>
                    <a:lstStyle/>
                    <a:p>
                      <a:pPr algn="ctr" rtl="0" fontAlgn="ctr"/>
                      <a:r>
                        <a:rPr lang="it-IT" sz="1800" u="none" strike="noStrike">
                          <a:effectLst/>
                        </a:rPr>
                        <a:t>Quarta fase</a:t>
                      </a:r>
                      <a:endParaRPr lang="it-IT" sz="1800" b="1" i="0" u="none" strike="noStrike">
                        <a:solidFill>
                          <a:srgbClr val="FFFFFF"/>
                        </a:solidFill>
                        <a:effectLst/>
                        <a:latin typeface="Calibri"/>
                      </a:endParaRPr>
                    </a:p>
                  </a:txBody>
                  <a:tcPr marL="9525" marR="9525" marT="9525" marB="0" anchor="ctr"/>
                </a:tc>
              </a:tr>
              <a:tr h="741372">
                <a:tc>
                  <a:txBody>
                    <a:bodyPr/>
                    <a:lstStyle/>
                    <a:p>
                      <a:pPr algn="ctr" rtl="0" fontAlgn="ctr"/>
                      <a:r>
                        <a:rPr lang="it-IT" sz="1800" u="none" strike="noStrike">
                          <a:effectLst/>
                        </a:rPr>
                        <a:t>Concezione italiana</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dirty="0">
                          <a:effectLst/>
                        </a:rPr>
                        <a:t>Archivio corrente</a:t>
                      </a:r>
                      <a:endParaRPr lang="it-IT" sz="1800" b="0" i="0" u="none" strike="noStrike" dirty="0">
                        <a:solidFill>
                          <a:srgbClr val="000000"/>
                        </a:solidFill>
                        <a:effectLst/>
                        <a:latin typeface="Calibri"/>
                      </a:endParaRPr>
                    </a:p>
                  </a:txBody>
                  <a:tcPr marL="9525" marR="9525" marT="9525" marB="0" anchor="ctr"/>
                </a:tc>
                <a:tc>
                  <a:txBody>
                    <a:bodyPr/>
                    <a:lstStyle/>
                    <a:p>
                      <a:pPr algn="ctr" rtl="0" fontAlgn="ctr"/>
                      <a:r>
                        <a:rPr lang="it-IT" sz="1800" u="none" strike="noStrike">
                          <a:effectLst/>
                        </a:rPr>
                        <a:t>Archivio di deposito</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Archivio storico</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 </a:t>
                      </a:r>
                      <a:endParaRPr lang="it-IT" sz="1800" b="0" i="0" u="none" strike="noStrike">
                        <a:solidFill>
                          <a:srgbClr val="000000"/>
                        </a:solidFill>
                        <a:effectLst/>
                        <a:latin typeface="Calibri"/>
                      </a:endParaRPr>
                    </a:p>
                  </a:txBody>
                  <a:tcPr marL="9525" marR="9525" marT="9525" marB="0" anchor="ctr"/>
                </a:tc>
              </a:tr>
              <a:tr h="741372">
                <a:tc>
                  <a:txBody>
                    <a:bodyPr/>
                    <a:lstStyle/>
                    <a:p>
                      <a:pPr algn="ctr" rtl="0" fontAlgn="ctr"/>
                      <a:r>
                        <a:rPr lang="it-IT" sz="1800" u="none" strike="noStrike">
                          <a:effectLst/>
                        </a:rPr>
                        <a:t>Concezione francese</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Archivio corrente</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Archivio di deposito</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Archivio intermedio</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Archivio storico</a:t>
                      </a:r>
                      <a:endParaRPr lang="it-IT" sz="1800" b="0" i="0" u="none" strike="noStrike">
                        <a:solidFill>
                          <a:srgbClr val="000000"/>
                        </a:solidFill>
                        <a:effectLst/>
                        <a:latin typeface="Calibri"/>
                      </a:endParaRPr>
                    </a:p>
                  </a:txBody>
                  <a:tcPr marL="9525" marR="9525" marT="9525" marB="0" anchor="ctr"/>
                </a:tc>
              </a:tr>
              <a:tr h="729788">
                <a:tc>
                  <a:txBody>
                    <a:bodyPr/>
                    <a:lstStyle/>
                    <a:p>
                      <a:pPr algn="ctr" rtl="0" fontAlgn="ctr"/>
                      <a:r>
                        <a:rPr lang="it-IT" sz="1800" u="none" strike="noStrike">
                          <a:effectLst/>
                        </a:rPr>
                        <a:t>Concezione tedesca</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Registratura corrente</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Registratura di deposito</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Prearchivio</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Archivio</a:t>
                      </a:r>
                      <a:endParaRPr lang="it-IT" sz="1800" b="0" i="0" u="none" strike="noStrike">
                        <a:solidFill>
                          <a:srgbClr val="000000"/>
                        </a:solidFill>
                        <a:effectLst/>
                        <a:latin typeface="Calibri"/>
                      </a:endParaRPr>
                    </a:p>
                  </a:txBody>
                  <a:tcPr marL="9525" marR="9525" marT="9525" marB="0" anchor="ctr"/>
                </a:tc>
              </a:tr>
              <a:tr h="729788">
                <a:tc>
                  <a:txBody>
                    <a:bodyPr/>
                    <a:lstStyle/>
                    <a:p>
                      <a:pPr algn="ctr" rtl="0" fontAlgn="ctr"/>
                      <a:r>
                        <a:rPr lang="it-IT" sz="1800" u="none" strike="noStrike">
                          <a:effectLst/>
                        </a:rPr>
                        <a:t>Concezione anglo-americana</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Records management</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Records management</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a:effectLst/>
                        </a:rPr>
                        <a:t>Archivio</a:t>
                      </a:r>
                      <a:endParaRPr lang="it-IT" sz="1800" b="0" i="0" u="none" strike="noStrike">
                        <a:solidFill>
                          <a:srgbClr val="000000"/>
                        </a:solidFill>
                        <a:effectLst/>
                        <a:latin typeface="Calibri"/>
                      </a:endParaRPr>
                    </a:p>
                  </a:txBody>
                  <a:tcPr marL="9525" marR="9525" marT="9525" marB="0" anchor="ctr"/>
                </a:tc>
                <a:tc>
                  <a:txBody>
                    <a:bodyPr/>
                    <a:lstStyle/>
                    <a:p>
                      <a:pPr algn="ctr" rtl="0" fontAlgn="ctr"/>
                      <a:r>
                        <a:rPr lang="it-IT" sz="1800" u="none" strike="noStrike" dirty="0">
                          <a:effectLst/>
                        </a:rPr>
                        <a:t> </a:t>
                      </a:r>
                      <a:endParaRPr lang="it-IT" sz="18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3274935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Esigenze e responsabilità nelle varie fasi</a:t>
            </a:r>
            <a:endParaRPr lang="it-IT" dirty="0"/>
          </a:p>
        </p:txBody>
      </p:sp>
      <p:sp>
        <p:nvSpPr>
          <p:cNvPr id="3" name="Content Placeholder 2"/>
          <p:cNvSpPr>
            <a:spLocks noGrp="1"/>
          </p:cNvSpPr>
          <p:nvPr>
            <p:ph idx="1"/>
          </p:nvPr>
        </p:nvSpPr>
        <p:spPr/>
        <p:txBody>
          <a:bodyPr/>
          <a:lstStyle/>
          <a:p>
            <a:pPr marL="0" indent="0" algn="ctr">
              <a:buNone/>
            </a:pPr>
            <a:r>
              <a:rPr lang="it-IT" b="1" dirty="0" smtClean="0"/>
              <a:t>Ogni fase ha esigenze di natura organizzativa e gestionale diversa</a:t>
            </a:r>
          </a:p>
          <a:p>
            <a:pPr marL="0" indent="0">
              <a:buNone/>
            </a:pPr>
            <a:endParaRPr lang="it-IT" dirty="0"/>
          </a:p>
          <a:p>
            <a:r>
              <a:rPr lang="it-IT" dirty="0" smtClean="0"/>
              <a:t>Definizione di attività (pratico amministrativa/culturale)</a:t>
            </a:r>
          </a:p>
          <a:p>
            <a:r>
              <a:rPr lang="it-IT" dirty="0" smtClean="0"/>
              <a:t>Elaborazione di strumenti per la gestione</a:t>
            </a:r>
          </a:p>
          <a:p>
            <a:r>
              <a:rPr lang="it-IT" dirty="0" smtClean="0"/>
              <a:t>Identificazione delle responsabilità nella gestione dell’archivio</a:t>
            </a:r>
            <a:endParaRPr lang="it-IT" dirty="0"/>
          </a:p>
        </p:txBody>
      </p:sp>
    </p:spTree>
    <p:extLst>
      <p:ext uri="{BB962C8B-B14F-4D97-AF65-F5344CB8AC3E}">
        <p14:creationId xmlns:p14="http://schemas.microsoft.com/office/powerpoint/2010/main" val="148108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b="1" dirty="0" smtClean="0"/>
              <a:t>Responsabilità</a:t>
            </a:r>
            <a:endParaRPr lang="it-IT" b="1" dirty="0"/>
          </a:p>
        </p:txBody>
      </p:sp>
      <p:sp>
        <p:nvSpPr>
          <p:cNvPr id="3" name="Content Placeholder 2"/>
          <p:cNvSpPr>
            <a:spLocks noGrp="1"/>
          </p:cNvSpPr>
          <p:nvPr>
            <p:ph idx="1"/>
          </p:nvPr>
        </p:nvSpPr>
        <p:spPr/>
        <p:txBody>
          <a:bodyPr/>
          <a:lstStyle/>
          <a:p>
            <a:pPr algn="just"/>
            <a:r>
              <a:rPr lang="it-IT" dirty="0" smtClean="0"/>
              <a:t>Per gli archivi correnti e di deposito sono responsabili i soggetti produttori</a:t>
            </a:r>
          </a:p>
          <a:p>
            <a:pPr algn="just"/>
            <a:r>
              <a:rPr lang="it-IT" dirty="0" smtClean="0"/>
              <a:t>Per gli archivi storici si differenziano le responsabilità in base alla natura giuridica del soggetto produttore:</a:t>
            </a:r>
          </a:p>
          <a:p>
            <a:pPr lvl="1" algn="just">
              <a:buFont typeface="Wingdings" panose="05000000000000000000" pitchFamily="2" charset="2"/>
              <a:buChar char="§"/>
            </a:pPr>
            <a:r>
              <a:rPr lang="it-IT" dirty="0" smtClean="0"/>
              <a:t>Archivi storici statali &gt; Archivi di Stato</a:t>
            </a:r>
          </a:p>
          <a:p>
            <a:pPr lvl="1" algn="just">
              <a:buFont typeface="Wingdings" panose="05000000000000000000" pitchFamily="2" charset="2"/>
              <a:buChar char="§"/>
            </a:pPr>
            <a:r>
              <a:rPr lang="it-IT" dirty="0" smtClean="0"/>
              <a:t>Archivi storici pubblici o privati &gt; presso l’ente stesso e la responsabilità continua a essere dell’ente (soprintendenze archivistiche: dichiarazione di notevole interesse storico)</a:t>
            </a:r>
            <a:r>
              <a:rPr lang="it-IT" dirty="0"/>
              <a:t>	</a:t>
            </a:r>
            <a:r>
              <a:rPr lang="it-IT" dirty="0" smtClean="0"/>
              <a:t>	</a:t>
            </a:r>
            <a:endParaRPr lang="it-IT" dirty="0"/>
          </a:p>
        </p:txBody>
      </p:sp>
    </p:spTree>
    <p:extLst>
      <p:ext uri="{BB962C8B-B14F-4D97-AF65-F5344CB8AC3E}">
        <p14:creationId xmlns:p14="http://schemas.microsoft.com/office/powerpoint/2010/main" val="2051499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b="1" dirty="0" smtClean="0"/>
              <a:t>Archivio corrente</a:t>
            </a:r>
            <a:endParaRPr lang="it-IT" b="1" dirty="0"/>
          </a:p>
        </p:txBody>
      </p:sp>
      <p:sp>
        <p:nvSpPr>
          <p:cNvPr id="3" name="Content Placeholder 2"/>
          <p:cNvSpPr>
            <a:spLocks noGrp="1"/>
          </p:cNvSpPr>
          <p:nvPr>
            <p:ph idx="1"/>
          </p:nvPr>
        </p:nvSpPr>
        <p:spPr/>
        <p:txBody>
          <a:bodyPr/>
          <a:lstStyle/>
          <a:p>
            <a:pPr marL="0" indent="0" algn="just">
              <a:buNone/>
            </a:pPr>
            <a:r>
              <a:rPr lang="it-IT" b="1" dirty="0" smtClean="0"/>
              <a:t>L’archivio corrente coincide con il momento della nascita e della formazione </a:t>
            </a:r>
            <a:r>
              <a:rPr lang="it-IT" dirty="0" smtClean="0"/>
              <a:t>e comprende quella documentazione scritta che, attraverso un naturale processo di accrescimento, realizzata a seguito dell’attività del soggetto titolare, viene conservata ed entra in tal modo a far parte della sua memoria.</a:t>
            </a:r>
          </a:p>
          <a:p>
            <a:pPr marL="0" indent="0" algn="just">
              <a:buNone/>
            </a:pPr>
            <a:r>
              <a:rPr lang="it-IT" b="1" dirty="0" smtClean="0"/>
              <a:t>I documenti si producono e si raccolgono in questa fase per ragioni pratiche</a:t>
            </a:r>
            <a:r>
              <a:rPr lang="it-IT" dirty="0" smtClean="0"/>
              <a:t>, cioè per sostenere l’attività quotidiana dell’ente a fini </a:t>
            </a:r>
            <a:r>
              <a:rPr lang="it-IT" b="1" dirty="0" smtClean="0"/>
              <a:t>amministrativi e giuridici</a:t>
            </a:r>
            <a:r>
              <a:rPr lang="it-IT" dirty="0" smtClean="0"/>
              <a:t>.</a:t>
            </a:r>
            <a:endParaRPr lang="it-IT" dirty="0"/>
          </a:p>
        </p:txBody>
      </p:sp>
    </p:spTree>
    <p:extLst>
      <p:ext uri="{BB962C8B-B14F-4D97-AF65-F5344CB8AC3E}">
        <p14:creationId xmlns:p14="http://schemas.microsoft.com/office/powerpoint/2010/main" val="2943677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Archivio corrente</a:t>
            </a:r>
          </a:p>
        </p:txBody>
      </p:sp>
      <p:sp>
        <p:nvSpPr>
          <p:cNvPr id="3" name="Content Placeholder 2"/>
          <p:cNvSpPr>
            <a:spLocks noGrp="1"/>
          </p:cNvSpPr>
          <p:nvPr>
            <p:ph idx="1"/>
          </p:nvPr>
        </p:nvSpPr>
        <p:spPr/>
        <p:txBody>
          <a:bodyPr/>
          <a:lstStyle/>
          <a:p>
            <a:pPr marL="0" indent="0" algn="just">
              <a:buNone/>
            </a:pPr>
            <a:r>
              <a:rPr lang="it-IT" dirty="0" smtClean="0"/>
              <a:t>È indispensabile che l’ente organizzi i documenti in modo razionale e coerente con i propri bisogni di lavoro (quanto più l’attività è complessa maggiore deve essere l’organizzazione)</a:t>
            </a:r>
          </a:p>
          <a:p>
            <a:pPr marL="0" indent="0" algn="just">
              <a:buNone/>
            </a:pPr>
            <a:r>
              <a:rPr lang="it-IT" dirty="0" smtClean="0"/>
              <a:t>L’archivio corrente non è collegato a </a:t>
            </a:r>
            <a:r>
              <a:rPr lang="it-IT" b="1" dirty="0" smtClean="0"/>
              <a:t>nessun periodo cronologico prefissato</a:t>
            </a:r>
            <a:r>
              <a:rPr lang="it-IT" dirty="0" smtClean="0"/>
              <a:t> ma si può dire che contiene tutte le pratiche ancora aperte </a:t>
            </a:r>
            <a:endParaRPr lang="it-IT" dirty="0"/>
          </a:p>
        </p:txBody>
      </p:sp>
    </p:spTree>
    <p:extLst>
      <p:ext uri="{BB962C8B-B14F-4D97-AF65-F5344CB8AC3E}">
        <p14:creationId xmlns:p14="http://schemas.microsoft.com/office/powerpoint/2010/main" val="3291161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2636</Words>
  <Application>Microsoft Office PowerPoint</Application>
  <PresentationFormat>Widescreen</PresentationFormat>
  <Paragraphs>223</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Wingdings</vt:lpstr>
      <vt:lpstr>Office Theme</vt:lpstr>
      <vt:lpstr>La vita dell’archivio</vt:lpstr>
      <vt:lpstr>La vita dell’archivio</vt:lpstr>
      <vt:lpstr>Le diverse fasi di vita dell’archivio sono:</vt:lpstr>
      <vt:lpstr>Diverse concezioni</vt:lpstr>
      <vt:lpstr>Concezione italiana/francese/tedesca/angloamericana</vt:lpstr>
      <vt:lpstr>Esigenze e responsabilità nelle varie fasi</vt:lpstr>
      <vt:lpstr>Responsabilità</vt:lpstr>
      <vt:lpstr>Archivio corrente</vt:lpstr>
      <vt:lpstr>Archivio corrente</vt:lpstr>
      <vt:lpstr>Differenziazione degli archivi correnti</vt:lpstr>
      <vt:lpstr>Differenziazione degli archivi correnti</vt:lpstr>
      <vt:lpstr>Gli strumenti per una corretta e funzionale gestione dell’archivio corrente </vt:lpstr>
      <vt:lpstr>Registrazione / registro di protocollo</vt:lpstr>
      <vt:lpstr>Registrazione / registro di protocollo</vt:lpstr>
      <vt:lpstr>Il registro di protocollo</vt:lpstr>
      <vt:lpstr>Che dati si registrano?</vt:lpstr>
      <vt:lpstr>Il registro di protocollo</vt:lpstr>
      <vt:lpstr>PowerPoint Presentation</vt:lpstr>
      <vt:lpstr>Il registro di protocollo</vt:lpstr>
      <vt:lpstr>Protocollo informatico</vt:lpstr>
      <vt:lpstr>Segnatura di protocollo</vt:lpstr>
      <vt:lpstr>PowerPoint Presentation</vt:lpstr>
      <vt:lpstr>Piano di classificazione o titolario</vt:lpstr>
      <vt:lpstr>PowerPoint Presentation</vt:lpstr>
      <vt:lpstr>PowerPoint Presentation</vt:lpstr>
      <vt:lpstr>Piano di classificazione o titolario</vt:lpstr>
      <vt:lpstr>Piano di classificazione o titolario</vt:lpstr>
      <vt:lpstr>Piano di classificazione o titolario</vt:lpstr>
      <vt:lpstr>Piano di classificazione o titolario</vt:lpstr>
      <vt:lpstr>Piano di classificazione o titolario</vt:lpstr>
      <vt:lpstr>Piano di classificazione o titolario</vt:lpstr>
      <vt:lpstr>Fascicolazione / Aggregazione</vt:lpstr>
      <vt:lpstr>Fascicolazione / Aggregazione</vt:lpstr>
      <vt:lpstr>Fascicolo (affare)</vt:lpstr>
      <vt:lpstr>Fascicolo</vt:lpstr>
      <vt:lpstr>Repertorio</vt:lpstr>
      <vt:lpstr>Serie</vt:lpstr>
      <vt:lpstr>Serie</vt:lpstr>
      <vt:lpstr>Unità archivistiche/unità di conservazione</vt:lpstr>
      <vt:lpstr>Unità base di conservazione: busta</vt:lpstr>
      <vt:lpstr>Manuale di gestione</vt:lpstr>
      <vt:lpstr>Manuale di gestione</vt:lpstr>
      <vt:lpstr>Piano di Fascolazione, repertorio dei fascicoli, rubriche e schedari</vt:lpstr>
      <vt:lpstr>Piano di Fascolazione, repertorio dei fascicoli, rubriche e schedari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vita dell’archivio</dc:title>
  <dc:creator>Enrico</dc:creator>
  <cp:lastModifiedBy>Enrico</cp:lastModifiedBy>
  <cp:revision>92</cp:revision>
  <cp:lastPrinted>2017-02-06T08:34:53Z</cp:lastPrinted>
  <dcterms:created xsi:type="dcterms:W3CDTF">2017-01-18T15:27:40Z</dcterms:created>
  <dcterms:modified xsi:type="dcterms:W3CDTF">2019-03-03T10:49:31Z</dcterms:modified>
</cp:coreProperties>
</file>